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76" r:id="rId5"/>
    <p:sldId id="262" r:id="rId6"/>
    <p:sldId id="268" r:id="rId7"/>
    <p:sldId id="263" r:id="rId8"/>
    <p:sldId id="269" r:id="rId9"/>
    <p:sldId id="270" r:id="rId10"/>
    <p:sldId id="265" r:id="rId11"/>
    <p:sldId id="271"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159" autoAdjust="0"/>
    <p:restoredTop sz="94660"/>
  </p:normalViewPr>
  <p:slideViewPr>
    <p:cSldViewPr>
      <p:cViewPr>
        <p:scale>
          <a:sx n="75" d="100"/>
          <a:sy n="75" d="100"/>
        </p:scale>
        <p:origin x="-1872" y="-3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E6BAB-AA5B-4CAE-B403-5EDFDB5952C2}" type="datetimeFigureOut">
              <a:rPr lang="en-IN" smtClean="0"/>
              <a:pPr/>
              <a:t>15-09-2021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78CF16-1EA5-407B-93A8-4CCE144B6FD2}" type="slidenum">
              <a:rPr lang="en-IN" smtClean="0"/>
              <a:pPr/>
              <a:t>‹#›</a:t>
            </a:fld>
            <a:endParaRPr lang="en-IN"/>
          </a:p>
        </p:txBody>
      </p:sp>
    </p:spTree>
    <p:extLst>
      <p:ext uri="{BB962C8B-B14F-4D97-AF65-F5344CB8AC3E}">
        <p14:creationId xmlns:p14="http://schemas.microsoft.com/office/powerpoint/2010/main" xmlns="" val="4102945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3438C2-0CD9-4881-988A-8A50AE0841EE}" type="datetime1">
              <a:rPr lang="en-IN" smtClean="0"/>
              <a:pPr/>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61703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08CAE-21B3-49AF-84B4-CF5D892E1A9E}" type="datetime1">
              <a:rPr lang="en-IN" smtClean="0"/>
              <a:pPr/>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91179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C7F807-560E-4566-8CE5-1DDBFEC6A499}" type="datetime1">
              <a:rPr lang="en-IN" smtClean="0"/>
              <a:pPr/>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364611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22169D-A852-488E-892B-C238A2888C41}" type="datetime1">
              <a:rPr lang="en-IN" smtClean="0"/>
              <a:pPr/>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225787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DD297-75D6-439F-BDE8-2D9EE0FEDCDC}" type="datetime1">
              <a:rPr lang="en-IN" smtClean="0"/>
              <a:pPr/>
              <a:t>15-09-2021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371046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AA81A4-114B-4431-8E08-3381E6308350}" type="datetime1">
              <a:rPr lang="en-IN" smtClean="0"/>
              <a:pPr/>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16210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55F55E-9499-4E43-B5C6-91D65B29E5A0}" type="datetime1">
              <a:rPr lang="en-IN" smtClean="0"/>
              <a:pPr/>
              <a:t>15-09-2021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17774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051173-ACA8-45F1-9E0C-B6834879B916}" type="datetime1">
              <a:rPr lang="en-IN" smtClean="0"/>
              <a:pPr/>
              <a:t>15-09-2021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287317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9C958-367C-4CF6-A6D0-0F595DD83D3E}" type="datetime1">
              <a:rPr lang="en-IN" smtClean="0"/>
              <a:pPr/>
              <a:t>15-09-2021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216933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1FB7A-2990-40F3-97A7-5DDF83AC4FFB}" type="datetime1">
              <a:rPr lang="en-IN" smtClean="0"/>
              <a:pPr/>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164913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73D4E-3AE0-49A1-AC32-37C09BFC5C81}" type="datetime1">
              <a:rPr lang="en-IN" smtClean="0"/>
              <a:pPr/>
              <a:t>15-09-2021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339794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E9652-9DD8-42C4-B518-3255E1282AAD}" type="datetime1">
              <a:rPr lang="en-IN" smtClean="0"/>
              <a:pPr/>
              <a:t>15-09-2021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428E9-4D74-4349-A748-C6580295EDB9}" type="slidenum">
              <a:rPr lang="en-IN" smtClean="0"/>
              <a:pPr/>
              <a:t>‹#›</a:t>
            </a:fld>
            <a:endParaRPr lang="en-IN"/>
          </a:p>
        </p:txBody>
      </p:sp>
    </p:spTree>
    <p:extLst>
      <p:ext uri="{BB962C8B-B14F-4D97-AF65-F5344CB8AC3E}">
        <p14:creationId xmlns:p14="http://schemas.microsoft.com/office/powerpoint/2010/main" xmlns="" val="696641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5410200" cy="1325562"/>
          </a:xfrm>
        </p:spPr>
        <p:txBody>
          <a:bodyPr>
            <a:noAutofit/>
          </a:bodyPr>
          <a:lstStyle/>
          <a:p>
            <a:r>
              <a:rPr lang="en-IN" dirty="0" smtClean="0">
                <a:latin typeface="Times New Roman" pitchFamily="18" charset="0"/>
                <a:cs typeface="Times New Roman" pitchFamily="18" charset="0"/>
              </a:rPr>
              <a:t>SVR ENGINEERING COLLEGE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81000" y="2743200"/>
            <a:ext cx="8443192" cy="533400"/>
          </a:xfrm>
        </p:spPr>
        <p:txBody>
          <a:bodyPr>
            <a:normAutofit fontScale="25000" lnSpcReduction="20000"/>
          </a:bodyPr>
          <a:lstStyle/>
          <a:p>
            <a:pPr marL="0" indent="0" algn="ctr">
              <a:buNone/>
            </a:pPr>
            <a:r>
              <a:rPr lang="en-IN" sz="21600" b="1" dirty="0" smtClean="0">
                <a:solidFill>
                  <a:schemeClr val="accent2"/>
                </a:solidFill>
                <a:latin typeface="Times New Roman" pitchFamily="18" charset="0"/>
                <a:cs typeface="Times New Roman" pitchFamily="18" charset="0"/>
              </a:rPr>
              <a:t>Plant diseases detection</a:t>
            </a:r>
          </a:p>
          <a:p>
            <a:pPr marL="0" indent="0">
              <a:buNone/>
            </a:pPr>
            <a:endParaRPr lang="en-IN" dirty="0"/>
          </a:p>
          <a:p>
            <a:pPr marL="0" indent="0" algn="just" fontAlgn="auto">
              <a:lnSpc>
                <a:spcPct val="160000"/>
              </a:lnSpc>
              <a:spcAft>
                <a:spcPts val="0"/>
              </a:spcAft>
              <a:buNone/>
              <a:defRPr/>
            </a:pPr>
            <a:endParaRPr lang="en-US" baseline="-25000" dirty="0">
              <a:solidFill>
                <a:schemeClr val="tx2"/>
              </a:solidFill>
            </a:endParaRPr>
          </a:p>
          <a:p>
            <a:pPr marL="0" indent="0">
              <a:buNone/>
            </a:pPr>
            <a:r>
              <a:rPr lang="en-IN" dirty="0" smtClean="0"/>
              <a:t>                         </a:t>
            </a:r>
            <a:endParaRPr lang="en-IN" dirty="0"/>
          </a:p>
        </p:txBody>
      </p:sp>
      <p:pic>
        <p:nvPicPr>
          <p:cNvPr id="5" name="Picture 4"/>
          <p:cNvPicPr>
            <a:picLocks noChangeAspect="1"/>
          </p:cNvPicPr>
          <p:nvPr/>
        </p:nvPicPr>
        <p:blipFill>
          <a:blip r:embed="rId2"/>
          <a:srcRect/>
          <a:stretch>
            <a:fillRect/>
          </a:stretch>
        </p:blipFill>
        <p:spPr bwMode="auto">
          <a:xfrm>
            <a:off x="0" y="0"/>
            <a:ext cx="1905000" cy="1345103"/>
          </a:xfrm>
          <a:prstGeom prst="rect">
            <a:avLst/>
          </a:prstGeom>
          <a:noFill/>
          <a:ln w="9525">
            <a:noFill/>
            <a:miter lim="800000"/>
            <a:headEnd/>
            <a:tailEnd/>
          </a:ln>
        </p:spPr>
      </p:pic>
      <p:sp>
        <p:nvSpPr>
          <p:cNvPr id="6" name="Rectangle 5"/>
          <p:cNvSpPr/>
          <p:nvPr/>
        </p:nvSpPr>
        <p:spPr>
          <a:xfrm>
            <a:off x="4419600" y="4191000"/>
            <a:ext cx="5334000" cy="523220"/>
          </a:xfrm>
          <a:prstGeom prst="rect">
            <a:avLst/>
          </a:prstGeom>
        </p:spPr>
        <p:txBody>
          <a:bodyPr wrap="square">
            <a:spAutoFit/>
          </a:bodyPr>
          <a:lstStyle/>
          <a:p>
            <a:pPr algn="just" fontAlgn="auto">
              <a:spcAft>
                <a:spcPts val="0"/>
              </a:spcAft>
              <a:defRPr/>
            </a:pPr>
            <a:endParaRPr lang="en-US" sz="1400" b="1" dirty="0" smtClean="0">
              <a:solidFill>
                <a:srgbClr val="FF0000"/>
              </a:solidFill>
            </a:endParaRPr>
          </a:p>
          <a:p>
            <a:pPr algn="just" fontAlgn="auto">
              <a:spcAft>
                <a:spcPts val="0"/>
              </a:spcAft>
              <a:defRPr/>
            </a:pPr>
            <a:r>
              <a:rPr lang="en-US" sz="1400" b="1" dirty="0" smtClean="0">
                <a:solidFill>
                  <a:srgbClr val="FF0000"/>
                </a:solidFill>
              </a:rPr>
              <a:t>	</a:t>
            </a:r>
            <a:endParaRPr lang="en-US" b="1" dirty="0" smtClean="0">
              <a:solidFill>
                <a:schemeClr val="accent2"/>
              </a:solidFill>
            </a:endParaRPr>
          </a:p>
        </p:txBody>
      </p:sp>
      <p:sp>
        <p:nvSpPr>
          <p:cNvPr id="9" name="Title 1"/>
          <p:cNvSpPr txBox="1">
            <a:spLocks/>
          </p:cNvSpPr>
          <p:nvPr/>
        </p:nvSpPr>
        <p:spPr>
          <a:xfrm>
            <a:off x="228600" y="3657600"/>
            <a:ext cx="4556992" cy="1846688"/>
          </a:xfrm>
          <a:prstGeom prst="rect">
            <a:avLst/>
          </a:prstGeom>
        </p:spPr>
        <p:txBody>
          <a:bodyPr anchor="ctr">
            <a:norm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just" fontAlgn="auto">
              <a:spcAft>
                <a:spcPts val="0"/>
              </a:spcAft>
              <a:defRPr/>
            </a:pPr>
            <a:endParaRPr lang="en-US" sz="2200" dirty="0">
              <a:solidFill>
                <a:schemeClr val="tx2"/>
              </a:solidFill>
              <a:latin typeface="+mj-lt"/>
              <a:ea typeface="+mj-ea"/>
              <a:cs typeface="+mj-cs"/>
            </a:endParaRPr>
          </a:p>
          <a:p>
            <a:pPr algn="just" fontAlgn="auto">
              <a:spcAft>
                <a:spcPts val="0"/>
              </a:spcAft>
              <a:defRPr/>
            </a:pPr>
            <a:endParaRPr lang="en-US" sz="2200" dirty="0">
              <a:solidFill>
                <a:schemeClr val="tx2"/>
              </a:solidFill>
              <a:latin typeface="+mj-lt"/>
              <a:ea typeface="+mj-ea"/>
              <a:cs typeface="+mj-cs"/>
            </a:endParaRPr>
          </a:p>
          <a:p>
            <a:pPr algn="just" fontAlgn="auto">
              <a:spcAft>
                <a:spcPts val="0"/>
              </a:spcAft>
              <a:defRPr/>
            </a:pPr>
            <a:endParaRPr lang="en-US" sz="2200" b="1" baseline="-25000" dirty="0">
              <a:solidFill>
                <a:srgbClr val="002060"/>
              </a:solidFill>
              <a:latin typeface="+mj-lt"/>
              <a:ea typeface="+mj-ea"/>
              <a:cs typeface="+mj-cs"/>
            </a:endParaRPr>
          </a:p>
          <a:p>
            <a:pPr algn="just" fontAlgn="auto">
              <a:spcAft>
                <a:spcPts val="0"/>
              </a:spcAft>
              <a:defRPr/>
            </a:pPr>
            <a:endParaRPr lang="en-US" sz="2200" dirty="0">
              <a:solidFill>
                <a:schemeClr val="tx2"/>
              </a:solidFill>
              <a:latin typeface="+mj-lt"/>
              <a:ea typeface="+mj-ea"/>
              <a:cs typeface="+mj-cs"/>
            </a:endParaRPr>
          </a:p>
          <a:p>
            <a:pPr algn="r" fontAlgn="auto">
              <a:spcAft>
                <a:spcPts val="0"/>
              </a:spcAft>
              <a:defRPr/>
            </a:pPr>
            <a:endParaRPr lang="en-US" sz="2400" dirty="0">
              <a:solidFill>
                <a:schemeClr val="tx2"/>
              </a:solidFill>
              <a:latin typeface="+mj-lt"/>
              <a:ea typeface="+mj-ea"/>
              <a:cs typeface="+mj-cs"/>
            </a:endParaRPr>
          </a:p>
        </p:txBody>
      </p:sp>
      <p:pic>
        <p:nvPicPr>
          <p:cNvPr id="8" name="Picture 7"/>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928428E9-4D74-4349-A748-C6580295EDB9}" type="slidenum">
              <a:rPr lang="en-IN" smtClean="0"/>
              <a:pPr/>
              <a:t>1</a:t>
            </a:fld>
            <a:endParaRPr lang="en-IN"/>
          </a:p>
        </p:txBody>
      </p:sp>
      <p:sp>
        <p:nvSpPr>
          <p:cNvPr id="11" name="Footer Placeholder 10"/>
          <p:cNvSpPr>
            <a:spLocks noGrp="1"/>
          </p:cNvSpPr>
          <p:nvPr>
            <p:ph type="ftr" sz="quarter" idx="11"/>
          </p:nvPr>
        </p:nvSpPr>
        <p:spPr/>
        <p:txBody>
          <a:bodyPr/>
          <a:lstStyle/>
          <a:p>
            <a:r>
              <a:rPr lang="en-IN" dirty="0" smtClean="0"/>
              <a:t>DEPT OF CSE</a:t>
            </a:r>
            <a:endParaRPr lang="en-IN" dirty="0"/>
          </a:p>
        </p:txBody>
      </p:sp>
    </p:spTree>
    <p:extLst>
      <p:ext uri="{BB962C8B-B14F-4D97-AF65-F5344CB8AC3E}">
        <p14:creationId xmlns:p14="http://schemas.microsoft.com/office/powerpoint/2010/main" xmlns="" val="1814371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OBJECTIVE</a:t>
            </a:r>
            <a:endParaRPr lang="en-IN"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28428E9-4D74-4349-A748-C6580295EDB9}" type="slidenum">
              <a:rPr lang="en-IN" smtClean="0"/>
              <a:pPr/>
              <a:t>10</a:t>
            </a:fld>
            <a:endParaRPr lang="en-IN"/>
          </a:p>
        </p:txBody>
      </p:sp>
      <p:sp>
        <p:nvSpPr>
          <p:cNvPr id="7" name="Content Placeholder 6"/>
          <p:cNvSpPr>
            <a:spLocks noGrp="1"/>
          </p:cNvSpPr>
          <p:nvPr>
            <p:ph idx="1"/>
          </p:nvPr>
        </p:nvSpPr>
        <p:spPr>
          <a:xfrm>
            <a:off x="457200" y="1600200"/>
            <a:ext cx="8229600" cy="4876800"/>
          </a:xfrm>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The system has a set of algorithms which can identify the type of disease.</a:t>
            </a:r>
          </a:p>
          <a:p>
            <a:pPr algn="just">
              <a:lnSpc>
                <a:spcPct val="150000"/>
              </a:lnSpc>
              <a:spcBef>
                <a:spcPts val="0"/>
              </a:spcBef>
            </a:pPr>
            <a:r>
              <a:rPr lang="en-US" sz="2400" dirty="0" smtClean="0">
                <a:latin typeface="Times New Roman" pitchFamily="18" charset="0"/>
                <a:cs typeface="Times New Roman" pitchFamily="18" charset="0"/>
              </a:rPr>
              <a:t>Input image given by the user undergoes several processing steps to detect the disease and results are returned back to the user via android application.</a:t>
            </a:r>
            <a:endParaRPr lang="en-IN" sz="2400" dirty="0" smtClean="0">
              <a:latin typeface="Times New Roman" pitchFamily="18" charset="0"/>
              <a:cs typeface="Times New Roman" pitchFamily="18" charset="0"/>
            </a:endParaRPr>
          </a:p>
          <a:p>
            <a:pPr algn="just">
              <a:lnSpc>
                <a:spcPct val="150000"/>
              </a:lnSpc>
              <a:spcBef>
                <a:spcPts val="0"/>
              </a:spcBef>
              <a:buNone/>
            </a:pPr>
            <a:endParaRPr lang="en-IN" sz="2400" dirty="0" smtClean="0">
              <a:latin typeface="Times New Roman" pitchFamily="18" charset="0"/>
              <a:cs typeface="Times New Roman" pitchFamily="18" charset="0"/>
            </a:endParaRPr>
          </a:p>
          <a:p>
            <a:pPr>
              <a:lnSpc>
                <a:spcPct val="150000"/>
              </a:lnSpc>
              <a:spcBef>
                <a:spcPts val="0"/>
              </a:spcBef>
              <a:buNone/>
            </a:pPr>
            <a:endParaRPr lang="en-IN" sz="2400" dirty="0" smtClean="0">
              <a:latin typeface="Times New Roman" pitchFamily="18" charset="0"/>
              <a:cs typeface="Times New Roman" pitchFamily="18" charset="0"/>
            </a:endParaRPr>
          </a:p>
          <a:p>
            <a:pPr>
              <a:lnSpc>
                <a:spcPct val="150000"/>
              </a:lnSpc>
              <a:spcBef>
                <a:spcPts val="0"/>
              </a:spcBef>
              <a:buNone/>
            </a:pPr>
            <a:endParaRPr lang="en-IN" sz="2400" dirty="0" smtClean="0">
              <a:latin typeface="Times New Roman" pitchFamily="18" charset="0"/>
              <a:cs typeface="Times New Roman" pitchFamily="18" charset="0"/>
            </a:endParaRPr>
          </a:p>
          <a:p>
            <a:pPr>
              <a:lnSpc>
                <a:spcPct val="150000"/>
              </a:lnSpc>
              <a:spcBef>
                <a:spcPts val="0"/>
              </a:spcBef>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The accurately detection and classification of the plant disease is very important for the successful cultivation of crop and this can be done using image processing. we can accurately identify and classify various plant diseases using image processing techniques. </a:t>
            </a:r>
          </a:p>
        </p:txBody>
      </p:sp>
      <p:sp>
        <p:nvSpPr>
          <p:cNvPr id="5" name="Slide Number Placeholder 4"/>
          <p:cNvSpPr>
            <a:spLocks noGrp="1"/>
          </p:cNvSpPr>
          <p:nvPr>
            <p:ph type="sldNum" sz="quarter" idx="12"/>
          </p:nvPr>
        </p:nvSpPr>
        <p:spPr/>
        <p:txBody>
          <a:bodyPr/>
          <a:lstStyle/>
          <a:p>
            <a:fld id="{928428E9-4D74-4349-A748-C6580295EDB9}" type="slidenum">
              <a:rPr lang="en-IN" smtClean="0"/>
              <a:pPr/>
              <a:t>11</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Autofit/>
          </a:bodyPr>
          <a:lstStyle/>
          <a:p>
            <a:r>
              <a:rPr lang="en-US" sz="7200" b="1" dirty="0" smtClean="0"/>
              <a:t>Thank you</a:t>
            </a:r>
            <a:endParaRPr lang="en-US" sz="7200" b="1" dirty="0"/>
          </a:p>
        </p:txBody>
      </p:sp>
      <p:sp>
        <p:nvSpPr>
          <p:cNvPr id="5" name="Slide Number Placeholder 4"/>
          <p:cNvSpPr>
            <a:spLocks noGrp="1"/>
          </p:cNvSpPr>
          <p:nvPr>
            <p:ph type="sldNum" sz="quarter" idx="12"/>
          </p:nvPr>
        </p:nvSpPr>
        <p:spPr/>
        <p:txBody>
          <a:bodyPr/>
          <a:lstStyle/>
          <a:p>
            <a:fld id="{928428E9-4D74-4349-A748-C6580295EDB9}" type="slidenum">
              <a:rPr lang="en-IN" smtClean="0"/>
              <a:pPr/>
              <a:t>12</a:t>
            </a:fld>
            <a:endParaRPr lang="en-IN"/>
          </a:p>
        </p:txBody>
      </p:sp>
      <p:pic>
        <p:nvPicPr>
          <p:cNvPr id="6" name="Picture 5"/>
          <p:cNvPicPr>
            <a:picLocks noChangeAspect="1"/>
          </p:cNvPicPr>
          <p:nvPr/>
        </p:nvPicPr>
        <p:blipFill>
          <a:blip r:embed="rId2"/>
          <a:srcRect/>
          <a:stretch>
            <a:fillRect/>
          </a:stretch>
        </p:blipFill>
        <p:spPr bwMode="auto">
          <a:xfrm>
            <a:off x="7239000" y="228600"/>
            <a:ext cx="19050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4900" b="1" dirty="0" smtClean="0">
                <a:latin typeface="Times New Roman" pitchFamily="18" charset="0"/>
                <a:cs typeface="Times New Roman" pitchFamily="18" charset="0"/>
              </a:rPr>
              <a:t>CONTENTS</a:t>
            </a:r>
            <a:br>
              <a:rPr lang="en-IN" sz="4900" b="1" dirty="0" smtClean="0">
                <a:latin typeface="Times New Roman" pitchFamily="18" charset="0"/>
                <a:cs typeface="Times New Roman" pitchFamily="18" charset="0"/>
              </a:rPr>
            </a:b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ABSTRACT</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LITERATURE SURVEY</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INTRODUCTION</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EXISTING SYSTEM</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DISADVANTAGES OF EXISTING SYSTEM</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PROPOSED SYSTEM</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ADVANTAGES OF PROPOSED SYSTEM</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MODULES</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OBJECTIVE</a:t>
            </a:r>
          </a:p>
          <a:p>
            <a:pPr marL="457200" indent="-457200">
              <a:lnSpc>
                <a:spcPct val="150000"/>
              </a:lnSpc>
              <a:spcBef>
                <a:spcPts val="0"/>
              </a:spcBef>
              <a:buFont typeface="Wingdings" pitchFamily="2" charset="2"/>
              <a:buChar char="ü"/>
            </a:pPr>
            <a:r>
              <a:rPr lang="en-IN" sz="2400" dirty="0" smtClean="0">
                <a:latin typeface="Times New Roman" pitchFamily="18" charset="0"/>
                <a:cs typeface="Times New Roman" pitchFamily="18" charset="0"/>
              </a:rPr>
              <a:t>CONCLUSION</a:t>
            </a:r>
          </a:p>
          <a:p>
            <a:pPr marL="457200" indent="-457200">
              <a:lnSpc>
                <a:spcPct val="150000"/>
              </a:lnSpc>
              <a:spcBef>
                <a:spcPts val="0"/>
              </a:spcBef>
              <a:buNone/>
            </a:pPr>
            <a:endParaRPr lang="en-IN"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28428E9-4D74-4349-A748-C6580295EDB9}" type="slidenum">
              <a:rPr lang="en-IN" smtClean="0"/>
              <a:pPr/>
              <a:t>2</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The major cause for the decrease in the quality and amount of agricultural productivity is plant diseases. Farmers encounter great difficulties in detecting and controlling plant diseases.</a:t>
            </a:r>
          </a:p>
          <a:p>
            <a:pPr algn="just">
              <a:lnSpc>
                <a:spcPct val="150000"/>
              </a:lnSpc>
              <a:spcBef>
                <a:spcPts val="0"/>
              </a:spcBef>
            </a:pPr>
            <a:r>
              <a:rPr lang="en-US" sz="2400" dirty="0" smtClean="0">
                <a:latin typeface="Times New Roman" pitchFamily="18" charset="0"/>
                <a:cs typeface="Times New Roman" pitchFamily="18" charset="0"/>
              </a:rPr>
              <a:t>The project focuses on the approach based on image processing for detection of diseases of plants</a:t>
            </a:r>
            <a:endParaRPr lang="en-IN" sz="2400" dirty="0" smtClean="0">
              <a:latin typeface="Times New Roman" pitchFamily="18" charset="0"/>
              <a:cs typeface="Times New Roman" pitchFamily="18" charset="0"/>
            </a:endParaRPr>
          </a:p>
          <a:p>
            <a:pPr>
              <a:lnSpc>
                <a:spcPct val="150000"/>
              </a:lnSpc>
              <a:spcBef>
                <a:spcPts val="0"/>
              </a:spcBef>
            </a:pPr>
            <a:endParaRPr lang="en-IN" sz="2000" dirty="0"/>
          </a:p>
        </p:txBody>
      </p:sp>
      <p:sp>
        <p:nvSpPr>
          <p:cNvPr id="5" name="Slide Number Placeholder 4"/>
          <p:cNvSpPr>
            <a:spLocks noGrp="1"/>
          </p:cNvSpPr>
          <p:nvPr>
            <p:ph type="sldNum" sz="quarter" idx="12"/>
          </p:nvPr>
        </p:nvSpPr>
        <p:spPr/>
        <p:txBody>
          <a:bodyPr/>
          <a:lstStyle/>
          <a:p>
            <a:fld id="{928428E9-4D74-4349-A748-C6580295EDB9}" type="slidenum">
              <a:rPr lang="en-IN" smtClean="0"/>
              <a:pPr/>
              <a:t>3</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lnSpc>
                <a:spcPct val="150000"/>
              </a:lnSpc>
              <a:spcBef>
                <a:spcPts val="0"/>
              </a:spcBef>
              <a:buFont typeface="Wingdings" pitchFamily="2" charset="2"/>
              <a:buChar char="v"/>
            </a:pPr>
            <a:r>
              <a:rPr lang="en-US" sz="2600" dirty="0" smtClean="0">
                <a:latin typeface="Times New Roman" pitchFamily="18" charset="0"/>
                <a:cs typeface="Times New Roman" pitchFamily="18" charset="0"/>
              </a:rPr>
              <a:t>Wenjiang Huang, Qingsong Guan, Juhua Luo, Jingcheng Zhang, Jinling Zhao, Dong Liang, Linsheng Huang, and </a:t>
            </a:r>
            <a:r>
              <a:rPr lang="en-US" sz="2600" dirty="0" err="1" smtClean="0">
                <a:latin typeface="Times New Roman" pitchFamily="18" charset="0"/>
                <a:cs typeface="Times New Roman" pitchFamily="18" charset="0"/>
              </a:rPr>
              <a:t>Dongyan</a:t>
            </a:r>
            <a:r>
              <a:rPr lang="en-US" sz="2600" dirty="0" smtClean="0">
                <a:latin typeface="Times New Roman" pitchFamily="18" charset="0"/>
                <a:cs typeface="Times New Roman" pitchFamily="18" charset="0"/>
              </a:rPr>
              <a:t> Zhang, “New Optimized Spectral Indices for Identifying and Monitoring Winter Wheat Diseases” June 2014</a:t>
            </a:r>
          </a:p>
          <a:p>
            <a:pPr algn="just">
              <a:lnSpc>
                <a:spcPct val="150000"/>
              </a:lnSpc>
              <a:spcBef>
                <a:spcPts val="0"/>
              </a:spcBef>
              <a:buFont typeface="Wingdings" pitchFamily="2" charset="2"/>
              <a:buChar char="v"/>
            </a:pPr>
            <a:r>
              <a:rPr lang="en-US" sz="2600" dirty="0" smtClean="0">
                <a:latin typeface="Times New Roman" pitchFamily="18" charset="0"/>
                <a:cs typeface="Times New Roman" pitchFamily="18" charset="0"/>
              </a:rPr>
              <a:t>Monica </a:t>
            </a:r>
            <a:r>
              <a:rPr lang="en-US" sz="2600" dirty="0" err="1" smtClean="0">
                <a:latin typeface="Times New Roman" pitchFamily="18" charset="0"/>
                <a:cs typeface="Times New Roman" pitchFamily="18" charset="0"/>
              </a:rPr>
              <a:t>Jhuria</a:t>
            </a:r>
            <a:r>
              <a:rPr lang="en-US" sz="2600" dirty="0" smtClean="0">
                <a:latin typeface="Times New Roman" pitchFamily="18" charset="0"/>
                <a:cs typeface="Times New Roman" pitchFamily="18" charset="0"/>
              </a:rPr>
              <a:t>, Ashwani Kumar, and Rushikesh </a:t>
            </a:r>
            <a:r>
              <a:rPr lang="en-US" sz="2600" dirty="0" err="1" smtClean="0">
                <a:latin typeface="Times New Roman" pitchFamily="18" charset="0"/>
                <a:cs typeface="Times New Roman" pitchFamily="18" charset="0"/>
              </a:rPr>
              <a:t>Borse</a:t>
            </a:r>
            <a:r>
              <a:rPr lang="en-US" sz="2600" dirty="0" smtClean="0">
                <a:latin typeface="Times New Roman" pitchFamily="18" charset="0"/>
                <a:cs typeface="Times New Roman" pitchFamily="18" charset="0"/>
              </a:rPr>
              <a:t>, “Image Processing For Smart Farming: Detection Of Disease And Fruit Grading”. </a:t>
            </a:r>
          </a:p>
          <a:p>
            <a:endParaRPr lang="en-US" dirty="0"/>
          </a:p>
        </p:txBody>
      </p:sp>
      <p:sp>
        <p:nvSpPr>
          <p:cNvPr id="5" name="Footer Placeholder 4"/>
          <p:cNvSpPr>
            <a:spLocks noGrp="1"/>
          </p:cNvSpPr>
          <p:nvPr>
            <p:ph type="ftr" sz="quarter" idx="11"/>
          </p:nvPr>
        </p:nvSpPr>
        <p:spPr/>
        <p:txBody>
          <a:bodyPr/>
          <a:lstStyle/>
          <a:p>
            <a:r>
              <a:rPr lang="en-IN" dirty="0" smtClean="0"/>
              <a:t>DEPT OF CSE</a:t>
            </a:r>
            <a:endParaRPr lang="en-IN" dirty="0"/>
          </a:p>
        </p:txBody>
      </p:sp>
      <p:sp>
        <p:nvSpPr>
          <p:cNvPr id="6" name="Slide Number Placeholder 5"/>
          <p:cNvSpPr>
            <a:spLocks noGrp="1"/>
          </p:cNvSpPr>
          <p:nvPr>
            <p:ph type="sldNum" sz="quarter" idx="12"/>
          </p:nvPr>
        </p:nvSpPr>
        <p:spPr/>
        <p:txBody>
          <a:bodyPr/>
          <a:lstStyle/>
          <a:p>
            <a:fld id="{928428E9-4D74-4349-A748-C6580295EDB9}"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EXISTING SYSTEM</a:t>
            </a:r>
            <a:endParaRPr lang="en-IN" sz="4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28428E9-4D74-4349-A748-C6580295EDB9}" type="slidenum">
              <a:rPr lang="en-IN" smtClean="0"/>
              <a:pPr/>
              <a:t>5</a:t>
            </a:fld>
            <a:endParaRPr lang="en-IN"/>
          </a:p>
        </p:txBody>
      </p:sp>
      <p:sp>
        <p:nvSpPr>
          <p:cNvPr id="6" name="Content Placeholder 5"/>
          <p:cNvSpPr>
            <a:spLocks noGrp="1"/>
          </p:cNvSpPr>
          <p:nvPr>
            <p:ph idx="1"/>
          </p:nvPr>
        </p:nvSpPr>
        <p:spPr/>
        <p:txBody>
          <a:bodyPr>
            <a:normAutofit fontScale="92500" lnSpcReduction="10000"/>
          </a:bodyPr>
          <a:lstStyle/>
          <a:p>
            <a:pPr algn="just">
              <a:lnSpc>
                <a:spcPct val="160000"/>
              </a:lnSpc>
              <a:spcBef>
                <a:spcPts val="0"/>
              </a:spcBef>
              <a:buFont typeface="Wingdings" pitchFamily="2" charset="2"/>
              <a:buChar char="v"/>
            </a:pPr>
            <a:r>
              <a:rPr lang="en-US" sz="2600" dirty="0" smtClean="0">
                <a:latin typeface="Times New Roman" pitchFamily="18" charset="0"/>
                <a:cs typeface="Times New Roman" pitchFamily="18" charset="0"/>
              </a:rPr>
              <a:t>Leaf shape description is that the key downside in leaf identification. Up to now, several form options are extracted to explain the leaf form. however, there's no correct application to classify the leaf.</a:t>
            </a:r>
          </a:p>
          <a:p>
            <a:pPr algn="just">
              <a:lnSpc>
                <a:spcPct val="160000"/>
              </a:lnSpc>
              <a:spcBef>
                <a:spcPts val="0"/>
              </a:spcBef>
              <a:buFont typeface="Wingdings" pitchFamily="2" charset="2"/>
              <a:buChar char="v"/>
            </a:pPr>
            <a:r>
              <a:rPr lang="en-US" sz="2600" dirty="0" smtClean="0">
                <a:latin typeface="Times New Roman" pitchFamily="18" charset="0"/>
                <a:cs typeface="Times New Roman" pitchFamily="18" charset="0"/>
              </a:rPr>
              <a:t>The classification techniques used are  </a:t>
            </a:r>
          </a:p>
          <a:p>
            <a:pPr algn="just">
              <a:lnSpc>
                <a:spcPct val="160000"/>
              </a:lnSpc>
              <a:spcBef>
                <a:spcPts val="0"/>
              </a:spcBef>
              <a:buNone/>
            </a:pPr>
            <a:r>
              <a:rPr lang="en-US" sz="2600" dirty="0" smtClean="0">
                <a:latin typeface="Times New Roman" pitchFamily="18" charset="0"/>
                <a:cs typeface="Times New Roman" pitchFamily="18" charset="0"/>
              </a:rPr>
              <a:t>            Fuzzy logic  </a:t>
            </a:r>
          </a:p>
          <a:p>
            <a:pPr algn="just">
              <a:lnSpc>
                <a:spcPct val="160000"/>
              </a:lnSpc>
              <a:spcBef>
                <a:spcPts val="0"/>
              </a:spcBef>
              <a:buNone/>
            </a:pPr>
            <a:r>
              <a:rPr lang="en-US" sz="2600" dirty="0" smtClean="0">
                <a:latin typeface="Times New Roman" pitchFamily="18" charset="0"/>
                <a:cs typeface="Times New Roman" pitchFamily="18" charset="0"/>
              </a:rPr>
              <a:t>            Principal component  Analysis</a:t>
            </a:r>
          </a:p>
          <a:p>
            <a:pPr algn="just">
              <a:lnSpc>
                <a:spcPct val="160000"/>
              </a:lnSpc>
              <a:spcBef>
                <a:spcPts val="0"/>
              </a:spcBef>
              <a:buNone/>
            </a:pPr>
            <a:r>
              <a:rPr lang="en-US" sz="2600" dirty="0" smtClean="0">
                <a:latin typeface="Times New Roman" pitchFamily="18" charset="0"/>
                <a:cs typeface="Times New Roman" pitchFamily="18" charset="0"/>
              </a:rPr>
              <a:t>            k-Nearest Neighbor Classifier</a:t>
            </a:r>
          </a:p>
          <a:p>
            <a:pPr>
              <a:buNone/>
            </a:pPr>
            <a:endParaRPr lang="en-US" dirty="0" smtClean="0">
              <a:latin typeface="Times New Roman" pitchFamily="18" charset="0"/>
              <a:cs typeface="Times New Roman" pitchFamily="18" charset="0"/>
            </a:endParaRPr>
          </a:p>
          <a:p>
            <a:pPr>
              <a:buNone/>
            </a:pPr>
            <a:endParaRPr lang="en-IN" dirty="0"/>
          </a:p>
        </p:txBody>
      </p:sp>
      <p:pic>
        <p:nvPicPr>
          <p:cNvPr id="7" name="Picture 6"/>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010400" cy="1066800"/>
          </a:xfrm>
        </p:spPr>
        <p:txBody>
          <a:bodyPr>
            <a:normAutofit fontScale="90000"/>
          </a:bodyPr>
          <a:lstStyle/>
          <a:p>
            <a:r>
              <a:rPr lang="en-IN" b="1" dirty="0" smtClean="0">
                <a:latin typeface="Times New Roman" pitchFamily="18" charset="0"/>
                <a:cs typeface="Times New Roman" pitchFamily="18" charset="0"/>
              </a:rPr>
              <a:t>Disadvantages of Existing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Disease symptoms varies from one plant to another, features optimization is needed .</a:t>
            </a:r>
          </a:p>
          <a:p>
            <a:pPr algn="just">
              <a:lnSpc>
                <a:spcPct val="150000"/>
              </a:lnSpc>
              <a:spcBef>
                <a:spcPts val="0"/>
              </a:spcBef>
            </a:pPr>
            <a:r>
              <a:rPr lang="en-US" sz="2400" dirty="0" smtClean="0">
                <a:latin typeface="Times New Roman" pitchFamily="18" charset="0"/>
                <a:cs typeface="Times New Roman" pitchFamily="18" charset="0"/>
              </a:rPr>
              <a:t>Data base extension is needed order to reach the more accuracy.</a:t>
            </a:r>
          </a:p>
        </p:txBody>
      </p:sp>
      <p:sp>
        <p:nvSpPr>
          <p:cNvPr id="5" name="Slide Number Placeholder 4"/>
          <p:cNvSpPr>
            <a:spLocks noGrp="1"/>
          </p:cNvSpPr>
          <p:nvPr>
            <p:ph type="sldNum" sz="quarter" idx="12"/>
          </p:nvPr>
        </p:nvSpPr>
        <p:spPr/>
        <p:txBody>
          <a:bodyPr/>
          <a:lstStyle/>
          <a:p>
            <a:fld id="{928428E9-4D74-4349-A748-C6580295EDB9}" type="slidenum">
              <a:rPr lang="en-IN" smtClean="0"/>
              <a:pPr/>
              <a:t>6</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IN" sz="4000" b="1" dirty="0" smtClean="0">
                <a:latin typeface="Times New Roman" pitchFamily="18" charset="0"/>
                <a:cs typeface="Times New Roman" pitchFamily="18" charset="0"/>
              </a:rPr>
              <a:t>         </a:t>
            </a:r>
            <a:br>
              <a:rPr lang="en-IN" sz="4000" b="1" dirty="0" smtClean="0">
                <a:latin typeface="Times New Roman" pitchFamily="18" charset="0"/>
                <a:cs typeface="Times New Roman" pitchFamily="18" charset="0"/>
              </a:rPr>
            </a:br>
            <a:r>
              <a:rPr lang="en-IN" sz="4000" b="1" dirty="0" smtClean="0">
                <a:latin typeface="Times New Roman" pitchFamily="18" charset="0"/>
                <a:cs typeface="Times New Roman" pitchFamily="18" charset="0"/>
              </a:rPr>
              <a:t/>
            </a:r>
            <a:br>
              <a:rPr lang="en-IN" sz="4000"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PROPOSED SYSTEM</a:t>
            </a:r>
            <a:r>
              <a:rPr lang="en-IN" sz="4000" b="1" dirty="0" smtClean="0">
                <a:latin typeface="Times New Roman" pitchFamily="18" charset="0"/>
                <a:cs typeface="Times New Roman" pitchFamily="18" charset="0"/>
              </a:rPr>
              <a:t/>
            </a:r>
            <a:br>
              <a:rPr lang="en-IN" sz="4000" b="1" dirty="0" smtClean="0">
                <a:latin typeface="Times New Roman" pitchFamily="18" charset="0"/>
                <a:cs typeface="Times New Roman" pitchFamily="18" charset="0"/>
              </a:rPr>
            </a:br>
            <a:r>
              <a:rPr lang="en-IN" sz="4000" b="1" dirty="0" smtClean="0">
                <a:latin typeface="Times New Roman" pitchFamily="18" charset="0"/>
                <a:cs typeface="Times New Roman" pitchFamily="18" charset="0"/>
              </a:rPr>
              <a:t>     </a:t>
            </a:r>
            <a:br>
              <a:rPr lang="en-IN" sz="4000" b="1" dirty="0" smtClean="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The proposed system is capable of detecting the disease at the earlier stage as soon as it occurs on the leaf.</a:t>
            </a:r>
          </a:p>
          <a:p>
            <a:pPr algn="just">
              <a:lnSpc>
                <a:spcPct val="150000"/>
              </a:lnSpc>
              <a:spcBef>
                <a:spcPts val="0"/>
              </a:spcBef>
            </a:pPr>
            <a:r>
              <a:rPr lang="en-US" sz="2400" dirty="0" smtClean="0">
                <a:latin typeface="Times New Roman" pitchFamily="18" charset="0"/>
                <a:cs typeface="Times New Roman" pitchFamily="18" charset="0"/>
              </a:rPr>
              <a:t>There are many techniques that are presently being utilized to make computer-based vision systems victimization options of plants extracted from pictures as input parameters to varied classifier systems.</a:t>
            </a:r>
          </a:p>
        </p:txBody>
      </p:sp>
      <p:sp>
        <p:nvSpPr>
          <p:cNvPr id="4" name="Date Placeholder 3"/>
          <p:cNvSpPr>
            <a:spLocks noGrp="1"/>
          </p:cNvSpPr>
          <p:nvPr>
            <p:ph type="dt" sz="half" idx="10"/>
          </p:nvPr>
        </p:nvSpPr>
        <p:spPr/>
        <p:txBody>
          <a:bodyPr/>
          <a:lstStyle/>
          <a:p>
            <a:endParaRPr lang="en-IN" dirty="0" smtClean="0"/>
          </a:p>
          <a:p>
            <a:endParaRPr lang="en-IN" dirty="0" smtClean="0"/>
          </a:p>
          <a:p>
            <a:endParaRPr lang="en-IN" dirty="0"/>
          </a:p>
        </p:txBody>
      </p:sp>
      <p:sp>
        <p:nvSpPr>
          <p:cNvPr id="5" name="Slide Number Placeholder 4"/>
          <p:cNvSpPr>
            <a:spLocks noGrp="1"/>
          </p:cNvSpPr>
          <p:nvPr>
            <p:ph type="sldNum" sz="quarter" idx="12"/>
          </p:nvPr>
        </p:nvSpPr>
        <p:spPr/>
        <p:txBody>
          <a:bodyPr/>
          <a:lstStyle/>
          <a:p>
            <a:fld id="{928428E9-4D74-4349-A748-C6580295EDB9}" type="slidenum">
              <a:rPr lang="en-IN" smtClean="0"/>
              <a:pPr/>
              <a:t>7</a:t>
            </a:fld>
            <a:endParaRPr lang="en-IN" dirty="0"/>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1143000"/>
          </a:xfrm>
        </p:spPr>
        <p:txBody>
          <a:bodyPr>
            <a:normAutofit fontScale="90000"/>
          </a:bodyPr>
          <a:lstStyle/>
          <a:p>
            <a:r>
              <a:rPr lang="en-IN" b="1" dirty="0" smtClean="0">
                <a:latin typeface="Times New Roman" pitchFamily="18" charset="0"/>
                <a:cs typeface="Times New Roman" pitchFamily="18" charset="0"/>
              </a:rPr>
              <a:t>Advantages of Proposed System</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400" dirty="0" smtClean="0">
                <a:latin typeface="Times New Roman" pitchFamily="18" charset="0"/>
                <a:cs typeface="Times New Roman" pitchFamily="18" charset="0"/>
              </a:rPr>
              <a:t>High Accuracy</a:t>
            </a:r>
          </a:p>
          <a:p>
            <a:pPr algn="just">
              <a:lnSpc>
                <a:spcPct val="150000"/>
              </a:lnSpc>
              <a:spcBef>
                <a:spcPts val="0"/>
              </a:spcBef>
            </a:pPr>
            <a:r>
              <a:rPr lang="en-US" sz="2400" dirty="0" smtClean="0">
                <a:latin typeface="Times New Roman" pitchFamily="18" charset="0"/>
                <a:cs typeface="Times New Roman" pitchFamily="18" charset="0"/>
              </a:rPr>
              <a:t>Low complexity</a:t>
            </a:r>
          </a:p>
          <a:p>
            <a:pPr algn="just">
              <a:lnSpc>
                <a:spcPct val="150000"/>
              </a:lnSpc>
              <a:spcBef>
                <a:spcPts val="0"/>
              </a:spcBef>
            </a:pPr>
            <a:r>
              <a:rPr lang="en-US" sz="2400" dirty="0" smtClean="0">
                <a:latin typeface="Times New Roman" pitchFamily="18" charset="0"/>
                <a:cs typeface="Times New Roman" pitchFamily="18" charset="0"/>
              </a:rPr>
              <a:t>Detection of images been classified without any noise</a:t>
            </a:r>
          </a:p>
          <a:p>
            <a:pPr algn="just">
              <a:lnSpc>
                <a:spcPct val="150000"/>
              </a:lnSpc>
              <a:spcBef>
                <a:spcPts val="0"/>
              </a:spcBef>
            </a:pPr>
            <a:r>
              <a:rPr lang="en-US" sz="2400" dirty="0" smtClean="0">
                <a:latin typeface="Times New Roman" pitchFamily="18" charset="0"/>
                <a:cs typeface="Times New Roman" pitchFamily="18" charset="0"/>
              </a:rPr>
              <a:t>Better classification accuracy</a:t>
            </a:r>
          </a:p>
        </p:txBody>
      </p:sp>
      <p:sp>
        <p:nvSpPr>
          <p:cNvPr id="5" name="Slide Number Placeholder 4"/>
          <p:cNvSpPr>
            <a:spLocks noGrp="1"/>
          </p:cNvSpPr>
          <p:nvPr>
            <p:ph type="sldNum" sz="quarter" idx="12"/>
          </p:nvPr>
        </p:nvSpPr>
        <p:spPr/>
        <p:txBody>
          <a:bodyPr/>
          <a:lstStyle/>
          <a:p>
            <a:fld id="{928428E9-4D74-4349-A748-C6580295EDB9}" type="slidenum">
              <a:rPr lang="en-IN" smtClean="0"/>
              <a:pPr/>
              <a:t>8</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400" dirty="0" smtClean="0">
                <a:latin typeface="Times New Roman" pitchFamily="18" charset="0"/>
                <a:cs typeface="Times New Roman" pitchFamily="18" charset="0"/>
              </a:rPr>
              <a:t>There are so many </a:t>
            </a:r>
            <a:r>
              <a:rPr lang="en-IN" sz="2400" dirty="0" err="1" smtClean="0">
                <a:latin typeface="Times New Roman" pitchFamily="18" charset="0"/>
                <a:cs typeface="Times New Roman" pitchFamily="18" charset="0"/>
              </a:rPr>
              <a:t>modules.In</a:t>
            </a:r>
            <a:r>
              <a:rPr lang="en-IN" sz="2400" dirty="0" smtClean="0">
                <a:latin typeface="Times New Roman" pitchFamily="18" charset="0"/>
                <a:cs typeface="Times New Roman" pitchFamily="18" charset="0"/>
              </a:rPr>
              <a:t> this project  we are using</a:t>
            </a:r>
          </a:p>
          <a:p>
            <a:pPr algn="just">
              <a:lnSpc>
                <a:spcPct val="150000"/>
              </a:lnSpc>
              <a:spcBef>
                <a:spcPts val="0"/>
              </a:spcBef>
              <a:buNone/>
            </a:pPr>
            <a:r>
              <a:rPr lang="en-US" sz="2400" dirty="0" smtClean="0">
                <a:latin typeface="Times New Roman" pitchFamily="18" charset="0"/>
                <a:cs typeface="Times New Roman" pitchFamily="18" charset="0"/>
              </a:rPr>
              <a:t>           Image </a:t>
            </a:r>
            <a:r>
              <a:rPr lang="en-US" sz="2400" dirty="0" err="1" smtClean="0">
                <a:latin typeface="Times New Roman" pitchFamily="18" charset="0"/>
                <a:cs typeface="Times New Roman" pitchFamily="18" charset="0"/>
              </a:rPr>
              <a:t>acquistion</a:t>
            </a:r>
            <a:endParaRPr lang="en-US" sz="2400" dirty="0" smtClean="0">
              <a:latin typeface="Times New Roman" pitchFamily="18" charset="0"/>
              <a:cs typeface="Times New Roman" pitchFamily="18" charset="0"/>
            </a:endParaRPr>
          </a:p>
          <a:p>
            <a:pPr algn="just">
              <a:lnSpc>
                <a:spcPct val="150000"/>
              </a:lnSpc>
              <a:spcBef>
                <a:spcPts val="0"/>
              </a:spcBef>
              <a:buNone/>
            </a:pPr>
            <a:r>
              <a:rPr lang="en-US" sz="2400" dirty="0" smtClean="0">
                <a:latin typeface="Times New Roman" pitchFamily="18" charset="0"/>
                <a:cs typeface="Times New Roman" pitchFamily="18" charset="0"/>
              </a:rPr>
              <a:t>           Image preprocessing</a:t>
            </a:r>
          </a:p>
          <a:p>
            <a:pPr algn="just">
              <a:lnSpc>
                <a:spcPct val="150000"/>
              </a:lnSpc>
              <a:spcBef>
                <a:spcPts val="0"/>
              </a:spcBef>
              <a:buNone/>
            </a:pPr>
            <a:r>
              <a:rPr lang="en-US" sz="2400" dirty="0" smtClean="0">
                <a:latin typeface="Times New Roman" pitchFamily="18" charset="0"/>
                <a:cs typeface="Times New Roman" pitchFamily="18" charset="0"/>
              </a:rPr>
              <a:t>           Image segmentation</a:t>
            </a:r>
          </a:p>
          <a:p>
            <a:pPr algn="just">
              <a:lnSpc>
                <a:spcPct val="150000"/>
              </a:lnSpc>
              <a:spcBef>
                <a:spcPts val="0"/>
              </a:spcBef>
              <a:buNone/>
            </a:pPr>
            <a:r>
              <a:rPr lang="en-US" sz="2400" dirty="0" smtClean="0">
                <a:latin typeface="Times New Roman" pitchFamily="18" charset="0"/>
                <a:cs typeface="Times New Roman" pitchFamily="18" charset="0"/>
              </a:rPr>
              <a:t>           Feature extraction</a:t>
            </a:r>
          </a:p>
          <a:p>
            <a:pPr algn="just">
              <a:lnSpc>
                <a:spcPct val="150000"/>
              </a:lnSpc>
              <a:spcBef>
                <a:spcPts val="0"/>
              </a:spcBef>
              <a:buNone/>
            </a:pPr>
            <a:r>
              <a:rPr lang="en-US" sz="2400" dirty="0" smtClean="0">
                <a:latin typeface="Times New Roman" pitchFamily="18" charset="0"/>
                <a:cs typeface="Times New Roman" pitchFamily="18" charset="0"/>
              </a:rPr>
              <a:t>           Detection and classification  of plant disease</a:t>
            </a:r>
          </a:p>
          <a:p>
            <a:endParaRPr lang="en-IN"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28428E9-4D74-4349-A748-C6580295EDB9}" type="slidenum">
              <a:rPr lang="en-IN" smtClean="0"/>
              <a:pPr/>
              <a:t>9</a:t>
            </a:fld>
            <a:endParaRPr lang="en-IN"/>
          </a:p>
        </p:txBody>
      </p:sp>
      <p:pic>
        <p:nvPicPr>
          <p:cNvPr id="6" name="Picture 5"/>
          <p:cNvPicPr>
            <a:picLocks noChangeAspect="1"/>
          </p:cNvPicPr>
          <p:nvPr/>
        </p:nvPicPr>
        <p:blipFill>
          <a:blip r:embed="rId2"/>
          <a:srcRect/>
          <a:stretch>
            <a:fillRect/>
          </a:stretch>
        </p:blipFill>
        <p:spPr bwMode="auto">
          <a:xfrm>
            <a:off x="7239000" y="0"/>
            <a:ext cx="1905000" cy="134510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IN" dirty="0" smtClean="0"/>
              <a:t>DEPT OF CSE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445</Words>
  <Application>Microsoft Office PowerPoint</Application>
  <PresentationFormat>On-screen Show (4:3)</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SVR ENGINEERING COLLEGE</vt:lpstr>
      <vt:lpstr> CONTENTS </vt:lpstr>
      <vt:lpstr>ABSTRACT</vt:lpstr>
      <vt:lpstr>LITERATURE SURVEY</vt:lpstr>
      <vt:lpstr>EXISTING SYSTEM</vt:lpstr>
      <vt:lpstr>Disadvantages of Existing System</vt:lpstr>
      <vt:lpstr>           PROPOSED SYSTEM       </vt:lpstr>
      <vt:lpstr>Advantages of Proposed System</vt:lpstr>
      <vt:lpstr>MODULES</vt:lpstr>
      <vt:lpstr>OBJECTIVE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SVR ENGINEERING COLLEGE:NANDYAL</dc:title>
  <dc:creator>hp</dc:creator>
  <cp:lastModifiedBy>Windows User</cp:lastModifiedBy>
  <cp:revision>124</cp:revision>
  <dcterms:created xsi:type="dcterms:W3CDTF">2019-12-21T11:38:03Z</dcterms:created>
  <dcterms:modified xsi:type="dcterms:W3CDTF">2021-09-15T12:07:39Z</dcterms:modified>
</cp:coreProperties>
</file>