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3" r:id="rId16"/>
    <p:sldId id="261" r:id="rId17"/>
    <p:sldId id="274" r:id="rId18"/>
    <p:sldId id="275" r:id="rId19"/>
    <p:sldId id="276" r:id="rId20"/>
    <p:sldId id="277" r:id="rId21"/>
    <p:sldId id="278" r:id="rId22"/>
    <p:sldId id="279"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F32124-E61B-42E7-B51E-F7055119CFE6}"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AB8C3-6E48-453A-8A9A-1A1F144812D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F32124-E61B-42E7-B51E-F7055119CFE6}"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AB8C3-6E48-453A-8A9A-1A1F144812D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F32124-E61B-42E7-B51E-F7055119CFE6}"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AB8C3-6E48-453A-8A9A-1A1F144812D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F32124-E61B-42E7-B51E-F7055119CFE6}"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AB8C3-6E48-453A-8A9A-1A1F144812D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F32124-E61B-42E7-B51E-F7055119CFE6}"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AB8C3-6E48-453A-8A9A-1A1F144812D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F32124-E61B-42E7-B51E-F7055119CFE6}"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AB8C3-6E48-453A-8A9A-1A1F144812D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F32124-E61B-42E7-B51E-F7055119CFE6}" type="datetimeFigureOut">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AB8C3-6E48-453A-8A9A-1A1F144812D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F32124-E61B-42E7-B51E-F7055119CFE6}" type="datetimeFigureOut">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AB8C3-6E48-453A-8A9A-1A1F144812D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F32124-E61B-42E7-B51E-F7055119CFE6}" type="datetimeFigureOut">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AB8C3-6E48-453A-8A9A-1A1F144812D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F32124-E61B-42E7-B51E-F7055119CFE6}"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AB8C3-6E48-453A-8A9A-1A1F144812D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F32124-E61B-42E7-B51E-F7055119CFE6}"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AB8C3-6E48-453A-8A9A-1A1F144812D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F32124-E61B-42E7-B51E-F7055119CFE6}" type="datetimeFigureOut">
              <a:rPr lang="en-US" smtClean="0"/>
              <a:t>12/13/2020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AB8C3-6E48-453A-8A9A-1A1F144812D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tudytonight.com/post/classification-problem-introduction-to-logistic-regress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ourses.analyticsvidhya.com/courses/ensemble-learning-and-ensemble-learning-techniques?utm_source=blog&amp;utm_medium=an-end-to-end-guide-to-understand-the-math-behind-xgboos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kaggle.com/arunaakula/melanoma-tumor-size-prediction-weekend-hackathon/ed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tatisticshowto.com/mean/" TargetMode="External"/><Relationship Id="rId2" Type="http://schemas.openxmlformats.org/officeDocument/2006/relationships/hyperlink" Target="https://www.statisticshowto.com/shrinkage-estimator/" TargetMode="External"/><Relationship Id="rId1" Type="http://schemas.openxmlformats.org/officeDocument/2006/relationships/slideLayout" Target="../slideLayouts/slideLayout2.xml"/><Relationship Id="rId4" Type="http://schemas.openxmlformats.org/officeDocument/2006/relationships/hyperlink" Target="https://www.statisticshowto.com/multicollinearit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statisticshowto.com/integer/" TargetMode="External"/><Relationship Id="rId2" Type="http://schemas.openxmlformats.org/officeDocument/2006/relationships/hyperlink" Target="https://www.statisticshowto.com/regulariz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tatisticshowto.com/ridge-regress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chemeClr val="accent4">
                    <a:lumMod val="50000"/>
                  </a:schemeClr>
                </a:solidFill>
              </a:rPr>
              <a:t>Hackathon : Kick Start</a:t>
            </a:r>
            <a:endParaRPr lang="en-US" dirty="0">
              <a:solidFill>
                <a:schemeClr val="accent4">
                  <a:lumMod val="50000"/>
                </a:schemeClr>
              </a:solidFill>
            </a:endParaRPr>
          </a:p>
        </p:txBody>
      </p:sp>
      <p:sp>
        <p:nvSpPr>
          <p:cNvPr id="3" name="Subtitle 2"/>
          <p:cNvSpPr>
            <a:spLocks noGrp="1"/>
          </p:cNvSpPr>
          <p:nvPr>
            <p:ph type="subTitle" idx="1"/>
          </p:nvPr>
        </p:nvSpPr>
        <p:spPr/>
        <p:txBody>
          <a:bodyPr/>
          <a:lstStyle/>
          <a:p>
            <a:r>
              <a:rPr lang="en-US" dirty="0" smtClean="0">
                <a:solidFill>
                  <a:srgbClr val="00B050"/>
                </a:solidFill>
              </a:rPr>
              <a:t>A Aruna Kumari</a:t>
            </a:r>
          </a:p>
          <a:p>
            <a:r>
              <a:rPr lang="en-US" dirty="0" smtClean="0">
                <a:solidFill>
                  <a:srgbClr val="00B050"/>
                </a:solidFill>
              </a:rPr>
              <a:t>Inceptz Institute</a:t>
            </a:r>
          </a:p>
          <a:p>
            <a:r>
              <a:rPr lang="en-US" dirty="0" smtClean="0">
                <a:solidFill>
                  <a:srgbClr val="00B050"/>
                </a:solidFill>
              </a:rPr>
              <a:t>Datascience Batch:14</a:t>
            </a:r>
          </a:p>
          <a:p>
            <a:endParaRPr lang="en-US" dirty="0">
              <a:solidFill>
                <a:srgbClr val="00B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Underfitting And overfitting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concepts of underfitting and overfitting can be pondered over, from here:</a:t>
            </a:r>
          </a:p>
          <a:p>
            <a:r>
              <a:rPr lang="en-US" b="1" u="sng" dirty="0"/>
              <a:t>Underfitting</a:t>
            </a:r>
            <a:r>
              <a:rPr lang="en-US" b="1" dirty="0"/>
              <a:t>:</a:t>
            </a:r>
            <a:r>
              <a:rPr lang="en-US" dirty="0"/>
              <a:t> The scenario when a machine learning model almost exactly matches the training data but performs very poorly when it encounters new data or validation set.</a:t>
            </a:r>
          </a:p>
          <a:p>
            <a:r>
              <a:rPr lang="en-US" b="1" u="sng" dirty="0"/>
              <a:t>Overfitting</a:t>
            </a:r>
            <a:r>
              <a:rPr lang="en-US" b="1" dirty="0"/>
              <a:t>:</a:t>
            </a:r>
            <a:r>
              <a:rPr lang="en-US" dirty="0"/>
              <a:t> The scenario when a machine learning model is unable to capture the important patterns and insights from the data, which results in the model performing poorly on training data itself.</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Mean Squared Error or MSE</a:t>
            </a:r>
            <a:br>
              <a:rPr lang="en-US" dirty="0"/>
            </a:br>
            <a:endParaRPr lang="en-US" dirty="0"/>
          </a:p>
        </p:txBody>
      </p:sp>
      <p:sp>
        <p:nvSpPr>
          <p:cNvPr id="3" name="Content Placeholder 2"/>
          <p:cNvSpPr>
            <a:spLocks noGrp="1"/>
          </p:cNvSpPr>
          <p:nvPr>
            <p:ph idx="1"/>
          </p:nvPr>
        </p:nvSpPr>
        <p:spPr/>
        <p:txBody>
          <a:bodyPr/>
          <a:lstStyle/>
          <a:p>
            <a:r>
              <a:rPr lang="en-US" dirty="0"/>
              <a:t>MSE is calculated by taking the average of the square of the difference between the original and predicted values of the data.</a:t>
            </a:r>
          </a:p>
          <a:p>
            <a:pPr>
              <a:buNone/>
            </a:pPr>
            <a:endParaRPr lang="en-US"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Mean Squared Error or MSE</a:t>
            </a:r>
            <a:br>
              <a:rPr lang="en-US" dirty="0" smtClean="0"/>
            </a:b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981200" y="1600200"/>
            <a:ext cx="4305300" cy="1028700"/>
          </a:xfrm>
          <a:prstGeom prst="rect">
            <a:avLst/>
          </a:prstGeom>
          <a:noFill/>
          <a:ln w="9525">
            <a:noFill/>
            <a:miter lim="800000"/>
            <a:headEnd/>
            <a:tailEnd/>
          </a:ln>
          <a:effectLst/>
        </p:spPr>
      </p:pic>
      <p:sp>
        <p:nvSpPr>
          <p:cNvPr id="5" name="Rectangle 4"/>
          <p:cNvSpPr/>
          <p:nvPr/>
        </p:nvSpPr>
        <p:spPr>
          <a:xfrm>
            <a:off x="381000" y="1828800"/>
            <a:ext cx="1526380" cy="369332"/>
          </a:xfrm>
          <a:prstGeom prst="rect">
            <a:avLst/>
          </a:prstGeom>
        </p:spPr>
        <p:txBody>
          <a:bodyPr wrap="none">
            <a:spAutoFit/>
          </a:bodyPr>
          <a:lstStyle/>
          <a:p>
            <a:r>
              <a:rPr lang="en-US" dirty="0" smtClean="0"/>
              <a:t>Hence, MSE =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Root Mean Squared Error or RMSE</a:t>
            </a:r>
            <a:br>
              <a:rPr lang="en-US" dirty="0"/>
            </a:br>
            <a:endParaRPr lang="en-US" dirty="0"/>
          </a:p>
        </p:txBody>
      </p:sp>
      <p:sp>
        <p:nvSpPr>
          <p:cNvPr id="3" name="Content Placeholder 2"/>
          <p:cNvSpPr>
            <a:spLocks noGrp="1"/>
          </p:cNvSpPr>
          <p:nvPr>
            <p:ph idx="1"/>
          </p:nvPr>
        </p:nvSpPr>
        <p:spPr/>
        <p:txBody>
          <a:bodyPr/>
          <a:lstStyle/>
          <a:p>
            <a:r>
              <a:rPr lang="en-US" dirty="0"/>
              <a:t>RMSE is the standard deviation of the errors which occur when a prediction is made on a dataset. This is the same as MSE (Mean Squared Error) but the root of the value is considered while determining the accuracy of the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 Squared</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It is also known as the </a:t>
            </a:r>
            <a:r>
              <a:rPr lang="en-US" b="1" dirty="0"/>
              <a:t>coefficient of determination</a:t>
            </a:r>
            <a:r>
              <a:rPr lang="en-US" dirty="0"/>
              <a:t>. This metric gives an indication of how good a model fits a given dataset. </a:t>
            </a:r>
            <a:endParaRPr lang="en-US" dirty="0" smtClean="0"/>
          </a:p>
          <a:p>
            <a:r>
              <a:rPr lang="en-US" dirty="0" smtClean="0"/>
              <a:t>It </a:t>
            </a:r>
            <a:r>
              <a:rPr lang="en-US" dirty="0"/>
              <a:t>indicates how close the </a:t>
            </a:r>
            <a:r>
              <a:rPr lang="en-US" dirty="0">
                <a:hlinkClick r:id="rId2"/>
              </a:rPr>
              <a:t>regression line</a:t>
            </a:r>
            <a:r>
              <a:rPr lang="en-US" dirty="0"/>
              <a:t> (</a:t>
            </a:r>
            <a:r>
              <a:rPr lang="en-US" dirty="0" err="1"/>
              <a:t>i.e</a:t>
            </a:r>
            <a:r>
              <a:rPr lang="en-US" dirty="0"/>
              <a:t> the predicted values plotted) is to the actual data values. The </a:t>
            </a:r>
            <a:r>
              <a:rPr lang="en-US" b="1" dirty="0"/>
              <a:t>R squared value lies between 0 and 1</a:t>
            </a:r>
            <a:r>
              <a:rPr lang="en-US" dirty="0"/>
              <a:t> where 0 indicates that this model doesn't fit the given data and 1 indicates that the model fits perfectly to the dataset provided.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LIBRARY </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914400" y="1981200"/>
            <a:ext cx="6486525" cy="40386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Janata hack cross sell</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2148105"/>
            <a:ext cx="8229600" cy="343015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XGBOOST</a:t>
            </a:r>
            <a:endParaRPr lang="en-US" dirty="0"/>
          </a:p>
        </p:txBody>
      </p:sp>
      <p:sp>
        <p:nvSpPr>
          <p:cNvPr id="3" name="Content Placeholder 2"/>
          <p:cNvSpPr>
            <a:spLocks noGrp="1"/>
          </p:cNvSpPr>
          <p:nvPr>
            <p:ph idx="1"/>
          </p:nvPr>
        </p:nvSpPr>
        <p:spPr/>
        <p:txBody>
          <a:bodyPr/>
          <a:lstStyle/>
          <a:p>
            <a:r>
              <a:rPr lang="en-US" dirty="0"/>
              <a:t>Three main </a:t>
            </a:r>
            <a:r>
              <a:rPr lang="en-US" b="1" dirty="0"/>
              <a:t>forms</a:t>
            </a:r>
            <a:r>
              <a:rPr lang="en-US" dirty="0"/>
              <a:t> of gradient boosting are supported: Gradient Boosting </a:t>
            </a:r>
            <a:r>
              <a:rPr lang="en-US" b="1" dirty="0"/>
              <a:t>algorithm</a:t>
            </a:r>
            <a:r>
              <a:rPr lang="en-US" dirty="0"/>
              <a:t> also called gradient boosting machine including the learning rate. Stochastic Gradient Boosting with sub-sampling at the row, column and column per split levels. Regularized Gradient Boosting with both L1 and L2 regularization.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ensemble learning?</a:t>
            </a:r>
            <a:br>
              <a:rPr lang="en-US" b="1" dirty="0"/>
            </a:br>
            <a:endParaRPr lang="en-US" dirty="0"/>
          </a:p>
        </p:txBody>
      </p:sp>
      <p:sp>
        <p:nvSpPr>
          <p:cNvPr id="3" name="Content Placeholder 2"/>
          <p:cNvSpPr>
            <a:spLocks noGrp="1"/>
          </p:cNvSpPr>
          <p:nvPr>
            <p:ph idx="1"/>
          </p:nvPr>
        </p:nvSpPr>
        <p:spPr/>
        <p:txBody>
          <a:bodyPr>
            <a:normAutofit/>
          </a:bodyPr>
          <a:lstStyle/>
          <a:p>
            <a:r>
              <a:rPr lang="en-US" dirty="0"/>
              <a:t>XGBoost is an </a:t>
            </a:r>
            <a:r>
              <a:rPr lang="en-US" u="sng" dirty="0">
                <a:hlinkClick r:id="rId2"/>
              </a:rPr>
              <a:t>ensemble learning</a:t>
            </a:r>
            <a:r>
              <a:rPr lang="en-US" dirty="0"/>
              <a:t> method. Sometimes, it may not be sufficient to rely upon the results of just one machine learning model. Ensemble learning offers a systematic solution to combine the predictive power of multiple learners. The resultant is a single model which gives the aggregated output from several models</a:t>
            </a:r>
            <a:r>
              <a:rPr lang="en-US" dirty="0" smtClean="0"/>
              <a: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ensemble learning?</a:t>
            </a:r>
            <a:br>
              <a:rPr lang="en-US" b="1" dirty="0" smtClean="0"/>
            </a:br>
            <a:endParaRPr lang="en-US" dirty="0"/>
          </a:p>
        </p:txBody>
      </p:sp>
      <p:sp>
        <p:nvSpPr>
          <p:cNvPr id="3" name="Content Placeholder 2"/>
          <p:cNvSpPr>
            <a:spLocks noGrp="1"/>
          </p:cNvSpPr>
          <p:nvPr>
            <p:ph idx="1"/>
          </p:nvPr>
        </p:nvSpPr>
        <p:spPr/>
        <p:txBody>
          <a:bodyPr/>
          <a:lstStyle/>
          <a:p>
            <a:r>
              <a:rPr lang="en-US" dirty="0" smtClean="0"/>
              <a:t>The models that form the ensemble, also known as base learners, could be either from the same learning algorithm or different learning algorithms. </a:t>
            </a:r>
            <a:r>
              <a:rPr lang="en-US" b="1" dirty="0" smtClean="0"/>
              <a:t>Bagging and boosting are two widely used ensemble learners</a:t>
            </a:r>
            <a:r>
              <a:rPr lang="en-US" dirty="0" smtClean="0"/>
              <a:t>. Though these two techniques can be used with several statistical models, the most predominant usage has been with decision trees.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a:t>
            </a:r>
            <a:endParaRPr lang="en-US" dirty="0"/>
          </a:p>
        </p:txBody>
      </p:sp>
      <p:sp>
        <p:nvSpPr>
          <p:cNvPr id="3" name="Content Placeholder 2"/>
          <p:cNvSpPr>
            <a:spLocks noGrp="1"/>
          </p:cNvSpPr>
          <p:nvPr>
            <p:ph idx="1"/>
          </p:nvPr>
        </p:nvSpPr>
        <p:spPr/>
        <p:txBody>
          <a:bodyPr>
            <a:normAutofit/>
          </a:bodyPr>
          <a:lstStyle/>
          <a:p>
            <a:r>
              <a:rPr lang="en-US" dirty="0"/>
              <a:t>What is Lasso Regression?</a:t>
            </a:r>
          </a:p>
          <a:p>
            <a:pPr>
              <a:buNone/>
            </a:pPr>
            <a:r>
              <a:rPr lang="en-US" dirty="0" smtClean="0"/>
              <a:t>“LASSO</a:t>
            </a:r>
            <a:r>
              <a:rPr lang="en-US" dirty="0"/>
              <a:t>” stands for </a:t>
            </a:r>
            <a:r>
              <a:rPr lang="en-US" b="1" dirty="0"/>
              <a:t>L</a:t>
            </a:r>
            <a:r>
              <a:rPr lang="en-US" dirty="0"/>
              <a:t>east </a:t>
            </a:r>
            <a:r>
              <a:rPr lang="en-US" b="1" dirty="0"/>
              <a:t>A</a:t>
            </a:r>
            <a:r>
              <a:rPr lang="en-US" dirty="0"/>
              <a:t>bsolute </a:t>
            </a:r>
            <a:r>
              <a:rPr lang="en-US" b="1" dirty="0" smtClean="0"/>
              <a:t>S</a:t>
            </a:r>
            <a:r>
              <a:rPr lang="en-US" dirty="0" smtClean="0"/>
              <a:t>hrinkage and</a:t>
            </a:r>
            <a:r>
              <a:rPr lang="en-US" dirty="0"/>
              <a:t> </a:t>
            </a:r>
            <a:r>
              <a:rPr lang="en-US" b="1" dirty="0"/>
              <a:t>S</a:t>
            </a:r>
            <a:r>
              <a:rPr lang="en-US" dirty="0"/>
              <a:t>election </a:t>
            </a:r>
            <a:r>
              <a:rPr lang="en-US" b="1" dirty="0"/>
              <a:t>O</a:t>
            </a:r>
            <a:r>
              <a:rPr lang="en-US" dirty="0"/>
              <a:t>perator</a:t>
            </a:r>
            <a:r>
              <a:rPr lang="en-US" dirty="0" smtClean="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Bagging</a:t>
            </a:r>
            <a:br>
              <a:rPr lang="en-US" b="1" dirty="0"/>
            </a:br>
            <a:endParaRPr lang="en-US" dirty="0"/>
          </a:p>
        </p:txBody>
      </p:sp>
      <p:sp>
        <p:nvSpPr>
          <p:cNvPr id="3" name="Content Placeholder 2"/>
          <p:cNvSpPr>
            <a:spLocks noGrp="1"/>
          </p:cNvSpPr>
          <p:nvPr>
            <p:ph idx="1"/>
          </p:nvPr>
        </p:nvSpPr>
        <p:spPr/>
        <p:txBody>
          <a:bodyPr/>
          <a:lstStyle/>
          <a:p>
            <a:r>
              <a:rPr lang="en-US" dirty="0"/>
              <a:t>While decision trees are one of the most easily interpretable models, they exhibit highly variable behavior. Consider a single training dataset that we randomly split into two parts. Now, let’s use each part to train a decision tree in order to obtain two models.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Bagging</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a:t>When we fit both these models, they would yield different results. Decision trees are said to be associated with high variance due to this behavior. Bagging or boosting aggregation helps to reduce the variance in any learner. Several decision trees which are generated in parallel, form the base learners of bagging technique. Data sampled with replacement is fed to these learners for training. The final prediction is the averaged output from all the learners.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Boosting</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In contrast to bagging techniques like Random Forest, in which trees are grown to their maximum extent, boosting makes use of trees with fewer splits</a:t>
            </a:r>
            <a:r>
              <a:rPr lang="en-US" dirty="0"/>
              <a:t>. Such small trees, which are not very deep, are highly interpretable. Parameters like the number of trees or iterations, the rate at which the gradient boosting learns, and the depth of the tree, could be optimally selected through validation techniques like k-fold cross validation. </a:t>
            </a:r>
            <a:r>
              <a:rPr lang="en-US" b="1" dirty="0"/>
              <a:t>Having a large number of trees might lead to overfitting. So, it is necessary to carefully choose the stopping criteria for boosting.</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SOLUTION LINKS</a:t>
            </a:r>
            <a:endParaRPr lang="en-US" dirty="0"/>
          </a:p>
        </p:txBody>
      </p:sp>
      <p:sp>
        <p:nvSpPr>
          <p:cNvPr id="3" name="Content Placeholder 2"/>
          <p:cNvSpPr>
            <a:spLocks noGrp="1"/>
          </p:cNvSpPr>
          <p:nvPr>
            <p:ph idx="1"/>
          </p:nvPr>
        </p:nvSpPr>
        <p:spPr/>
        <p:txBody>
          <a:bodyPr/>
          <a:lstStyle/>
          <a:p>
            <a:r>
              <a:rPr lang="en-US" dirty="0" smtClean="0">
                <a:hlinkClick r:id="rId2"/>
              </a:rPr>
              <a:t>https://www.kaggle.com/arunaakula/melanoma-tumor-size-prediction-weekend-hackathon/edit</a:t>
            </a:r>
            <a:endParaRPr lang="en-US" dirty="0" smtClean="0"/>
          </a:p>
          <a:p>
            <a:r>
              <a:rPr lang="en-US" dirty="0" smtClean="0"/>
              <a:t>https://www.kaggle.com/arunaakula/janata-hack-cross-sell/edit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a:t>
            </a:r>
            <a:endParaRPr lang="en-US" dirty="0"/>
          </a:p>
        </p:txBody>
      </p:sp>
      <p:sp>
        <p:nvSpPr>
          <p:cNvPr id="3" name="Content Placeholder 2"/>
          <p:cNvSpPr>
            <a:spLocks noGrp="1"/>
          </p:cNvSpPr>
          <p:nvPr>
            <p:ph idx="1"/>
          </p:nvPr>
        </p:nvSpPr>
        <p:spPr/>
        <p:txBody>
          <a:bodyPr>
            <a:normAutofit fontScale="92500" lnSpcReduction="20000"/>
          </a:bodyPr>
          <a:lstStyle/>
          <a:p>
            <a:r>
              <a:rPr lang="en-US" dirty="0"/>
              <a:t>Lasso regression is a type of </a:t>
            </a:r>
            <a:r>
              <a:rPr lang="en-US" b="1" dirty="0"/>
              <a:t>linear regression </a:t>
            </a:r>
            <a:r>
              <a:rPr lang="en-US" dirty="0"/>
              <a:t>that uses </a:t>
            </a:r>
            <a:r>
              <a:rPr lang="en-US" dirty="0">
                <a:hlinkClick r:id="rId2"/>
              </a:rPr>
              <a:t>shrinkage</a:t>
            </a:r>
            <a:r>
              <a:rPr lang="en-US" dirty="0"/>
              <a:t>. </a:t>
            </a:r>
            <a:endParaRPr lang="en-US" dirty="0" smtClean="0"/>
          </a:p>
          <a:p>
            <a:r>
              <a:rPr lang="en-US" dirty="0" smtClean="0"/>
              <a:t>Shrinkage </a:t>
            </a:r>
            <a:r>
              <a:rPr lang="en-US" dirty="0"/>
              <a:t>is where data values are shrunk towards a central point, like the </a:t>
            </a:r>
            <a:r>
              <a:rPr lang="en-US" dirty="0">
                <a:hlinkClick r:id="rId3"/>
              </a:rPr>
              <a:t>mean</a:t>
            </a:r>
            <a:r>
              <a:rPr lang="en-US" dirty="0"/>
              <a:t>. </a:t>
            </a:r>
            <a:endParaRPr lang="en-US" dirty="0" smtClean="0"/>
          </a:p>
          <a:p>
            <a:r>
              <a:rPr lang="en-US" dirty="0" smtClean="0"/>
              <a:t>The </a:t>
            </a:r>
            <a:r>
              <a:rPr lang="en-US" dirty="0"/>
              <a:t>lasso procedure encourages simple, sparse models (i.e. models with fewer parameters). </a:t>
            </a:r>
            <a:endParaRPr lang="en-US" dirty="0" smtClean="0"/>
          </a:p>
          <a:p>
            <a:r>
              <a:rPr lang="en-US" dirty="0" smtClean="0"/>
              <a:t>This </a:t>
            </a:r>
            <a:r>
              <a:rPr lang="en-US" dirty="0"/>
              <a:t>particular type of regression is well-suited for models showing high levels of </a:t>
            </a:r>
            <a:r>
              <a:rPr lang="en-US" dirty="0" err="1">
                <a:hlinkClick r:id="rId4"/>
              </a:rPr>
              <a:t>muticollinearity</a:t>
            </a:r>
            <a:r>
              <a:rPr lang="en-US" dirty="0"/>
              <a:t> or when you want to automate certain parts of model selection, like variable selection/parameter elimination.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L1 Regularization</a:t>
            </a:r>
            <a:br>
              <a:rPr lang="en-US" dirty="0"/>
            </a:br>
            <a:endParaRPr lang="en-US" dirty="0"/>
          </a:p>
        </p:txBody>
      </p:sp>
      <p:sp>
        <p:nvSpPr>
          <p:cNvPr id="3" name="Content Placeholder 2"/>
          <p:cNvSpPr>
            <a:spLocks noGrp="1"/>
          </p:cNvSpPr>
          <p:nvPr>
            <p:ph idx="1"/>
          </p:nvPr>
        </p:nvSpPr>
        <p:spPr/>
        <p:txBody>
          <a:bodyPr/>
          <a:lstStyle/>
          <a:p>
            <a:r>
              <a:rPr lang="en-US" dirty="0"/>
              <a:t>Lasso regression performs L1 </a:t>
            </a:r>
            <a:r>
              <a:rPr lang="en-US" dirty="0">
                <a:hlinkClick r:id="rId2"/>
              </a:rPr>
              <a:t>regularization</a:t>
            </a:r>
            <a:r>
              <a:rPr lang="en-US" dirty="0"/>
              <a:t>, which adds a penalty equal to the</a:t>
            </a:r>
            <a:r>
              <a:rPr lang="en-US" dirty="0">
                <a:hlinkClick r:id="rId3"/>
              </a:rPr>
              <a:t> absolute value </a:t>
            </a:r>
            <a:r>
              <a:rPr lang="en-US" dirty="0"/>
              <a:t>of the magnitude of coefficients. This type of regularization can result in sparse models with few coefficients; Some coefficients can become zero and eliminated from the model. Larger penalties result in coefficient values closer to zero, which is the ideal for producing simpler models.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L1 Regularization</a:t>
            </a:r>
            <a:endParaRPr lang="en-US" dirty="0"/>
          </a:p>
        </p:txBody>
      </p:sp>
      <p:sp>
        <p:nvSpPr>
          <p:cNvPr id="3" name="Content Placeholder 2"/>
          <p:cNvSpPr>
            <a:spLocks noGrp="1"/>
          </p:cNvSpPr>
          <p:nvPr>
            <p:ph idx="1"/>
          </p:nvPr>
        </p:nvSpPr>
        <p:spPr/>
        <p:txBody>
          <a:bodyPr/>
          <a:lstStyle/>
          <a:p>
            <a:r>
              <a:rPr lang="en-US" dirty="0"/>
              <a:t>On the other hand, L2 regularization (e.g. </a:t>
            </a:r>
            <a:r>
              <a:rPr lang="en-US" dirty="0">
                <a:hlinkClick r:id="rId2"/>
              </a:rPr>
              <a:t>Ridge regression</a:t>
            </a:r>
            <a:r>
              <a:rPr lang="en-US" dirty="0"/>
              <a:t>) </a:t>
            </a:r>
            <a:r>
              <a:rPr lang="en-US" i="1" dirty="0"/>
              <a:t>doesn’t </a:t>
            </a:r>
            <a:r>
              <a:rPr lang="en-US" dirty="0"/>
              <a:t>result in elimination of coefficients or sparse models. This makes the Lasso far easier to interpret than the Ridge.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Performing the Regression</a:t>
            </a:r>
            <a:br>
              <a:rPr lang="en-US" dirty="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990600" y="1981200"/>
            <a:ext cx="5791200" cy="1219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RMSE</a:t>
            </a:r>
            <a:r>
              <a:rPr lang="en-US" dirty="0"/>
              <a:t> </a:t>
            </a:r>
          </a:p>
        </p:txBody>
      </p:sp>
      <p:sp>
        <p:nvSpPr>
          <p:cNvPr id="3" name="Content Placeholder 2"/>
          <p:cNvSpPr>
            <a:spLocks noGrp="1"/>
          </p:cNvSpPr>
          <p:nvPr>
            <p:ph idx="1"/>
          </p:nvPr>
        </p:nvSpPr>
        <p:spPr/>
        <p:txBody>
          <a:bodyPr/>
          <a:lstStyle/>
          <a:p>
            <a:r>
              <a:rPr lang="en-US" dirty="0"/>
              <a:t>Root Mean Squared </a:t>
            </a:r>
            <a:r>
              <a:rPr lang="en-US" dirty="0" smtClean="0"/>
              <a:t>Error</a:t>
            </a:r>
          </a:p>
          <a:p>
            <a:pPr>
              <a:buNone/>
            </a:pPr>
            <a:r>
              <a:rPr lang="en-US" b="1" dirty="0" smtClean="0"/>
              <a:t>   RMSE</a:t>
            </a:r>
            <a:r>
              <a:rPr lang="en-US" dirty="0"/>
              <a:t> is calculated as the square root of </a:t>
            </a:r>
            <a:r>
              <a:rPr lang="en-US" dirty="0" smtClean="0"/>
              <a:t>the mean </a:t>
            </a:r>
            <a:r>
              <a:rPr lang="en-US" dirty="0"/>
              <a:t>of the squared differences between actual outcomes and predictions. </a:t>
            </a:r>
            <a:endParaRPr lang="en-US" dirty="0" smtClean="0"/>
          </a:p>
          <a:p>
            <a:pPr>
              <a:buNone/>
            </a:pPr>
            <a:r>
              <a:rPr lang="en-US" dirty="0"/>
              <a:t> </a:t>
            </a:r>
            <a:r>
              <a:rPr lang="en-US" dirty="0" smtClean="0"/>
              <a:t>  Squaring </a:t>
            </a:r>
            <a:r>
              <a:rPr lang="en-US" dirty="0"/>
              <a:t>each error forces the values to be positive, and the square root of the mean squared error returns the error metric back to the original units for comparison.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Mean Absolute Error or MAE</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We know that an error basically is the absolute difference between the actual or true values and the values that are predicted. Absolute difference means that if the result has a negative sign, it is ignored.</a:t>
            </a:r>
          </a:p>
          <a:p>
            <a:r>
              <a:rPr lang="en-US" dirty="0"/>
              <a:t>Hence, </a:t>
            </a:r>
            <a:r>
              <a:rPr lang="en-US" b="1" dirty="0"/>
              <a:t>MAE = True values – Predicted values</a:t>
            </a:r>
            <a:endParaRPr lang="en-US" dirty="0"/>
          </a:p>
          <a:p>
            <a:r>
              <a:rPr lang="en-US" dirty="0"/>
              <a:t>MAE takes the </a:t>
            </a:r>
            <a:r>
              <a:rPr lang="en-US" b="1" dirty="0"/>
              <a:t>average</a:t>
            </a:r>
            <a:r>
              <a:rPr lang="en-US" dirty="0"/>
              <a:t> of this error from every sample in a dataset and gives the output.</a:t>
            </a:r>
          </a:p>
          <a:p>
            <a:r>
              <a:rPr lang="en-US" dirty="0"/>
              <a:t>This can be implemented using </a:t>
            </a:r>
            <a:r>
              <a:rPr lang="en-US" b="1" dirty="0" err="1"/>
              <a:t>sklearn</a:t>
            </a:r>
            <a:r>
              <a:rPr lang="en-US" dirty="0" err="1"/>
              <a:t>’s</a:t>
            </a:r>
            <a:r>
              <a:rPr lang="en-US" dirty="0"/>
              <a:t> </a:t>
            </a:r>
            <a:r>
              <a:rPr lang="en-US" b="1" dirty="0" err="1"/>
              <a:t>mean_absolute_error</a:t>
            </a:r>
            <a:r>
              <a:rPr lang="en-US" dirty="0"/>
              <a:t> method: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Mean Absolute Error or MAE</a:t>
            </a:r>
            <a:br>
              <a:rPr lang="en-US" dirty="0" smtClean="0"/>
            </a:br>
            <a:endParaRPr lang="en-US" dirty="0"/>
          </a:p>
        </p:txBody>
      </p:sp>
      <p:sp>
        <p:nvSpPr>
          <p:cNvPr id="3" name="Content Placeholder 2"/>
          <p:cNvSpPr>
            <a:spLocks noGrp="1"/>
          </p:cNvSpPr>
          <p:nvPr>
            <p:ph idx="1"/>
          </p:nvPr>
        </p:nvSpPr>
        <p:spPr/>
        <p:txBody>
          <a:bodyPr/>
          <a:lstStyle/>
          <a:p>
            <a:r>
              <a:rPr lang="en-US" dirty="0"/>
              <a:t>But this value might not be the relevant aspect that can be considered while dealing with a real-life situation because the data we use to build the model as well as evaluate it is the same, which means the model has no exposure to real, never-seen-before data. So, it may perform extremely well on seen data but might fail miserably when it encounters real, unseen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539</Words>
  <Application>Microsoft Office PowerPoint</Application>
  <PresentationFormat>On-screen Show (4:3)</PresentationFormat>
  <Paragraphs>58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Hackathon : Kick Start</vt:lpstr>
      <vt:lpstr>LASSO</vt:lpstr>
      <vt:lpstr>LASSO</vt:lpstr>
      <vt:lpstr>L1 Regularization </vt:lpstr>
      <vt:lpstr>L1 Regularization</vt:lpstr>
      <vt:lpstr>Performing the Regression </vt:lpstr>
      <vt:lpstr>RMSE </vt:lpstr>
      <vt:lpstr>Mean Absolute Error or MAE </vt:lpstr>
      <vt:lpstr>Mean Absolute Error or MAE </vt:lpstr>
      <vt:lpstr>Underfitting And overfitting</vt:lpstr>
      <vt:lpstr> Mean Squared Error or MSE </vt:lpstr>
      <vt:lpstr>Mean Squared Error or MSE </vt:lpstr>
      <vt:lpstr>Root Mean Squared Error or RMSE </vt:lpstr>
      <vt:lpstr>R Squared </vt:lpstr>
      <vt:lpstr>IMPORT LIBRARY </vt:lpstr>
      <vt:lpstr>Janata hack cross sell</vt:lpstr>
      <vt:lpstr>XGBOOST</vt:lpstr>
      <vt:lpstr>Why ensemble learning? </vt:lpstr>
      <vt:lpstr>Why ensemble learning? </vt:lpstr>
      <vt:lpstr>Bagging </vt:lpstr>
      <vt:lpstr>Bagging </vt:lpstr>
      <vt:lpstr>Boosting </vt:lpstr>
      <vt:lpstr>MY SOLUTION LINKS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 Kick Start</dc:title>
  <dc:creator>user</dc:creator>
  <cp:lastModifiedBy>user</cp:lastModifiedBy>
  <cp:revision>12</cp:revision>
  <dcterms:created xsi:type="dcterms:W3CDTF">2020-12-13T01:08:12Z</dcterms:created>
  <dcterms:modified xsi:type="dcterms:W3CDTF">2020-12-13T02:31:08Z</dcterms:modified>
</cp:coreProperties>
</file>