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NAME:Aruna.A </a:t>
            </a:r>
          </a:p>
          <a:p>
            <a:r>
              <a:rPr lang="en-US" sz="2400" dirty="0"/>
              <a:t>REGISTER NO AND NMID: 3D17FAA9A492B438Bb6417B97E9FE4F8</a:t>
            </a:r>
            <a:endParaRPr lang="en-US" sz="2400" dirty="0">
              <a:cs typeface="Calibri"/>
            </a:endParaRPr>
          </a:p>
          <a:p>
            <a:r>
              <a:rPr lang="en-US" sz="2400" dirty="0"/>
              <a:t>DEPARTMENT: Bsc.Computer science</a:t>
            </a:r>
          </a:p>
          <a:p>
            <a:r>
              <a:rPr lang="en-US" sz="2400" dirty="0"/>
              <a:t>COLLEGE: COLLEGE/ UNIVERSITY: Immaculate college/Annamalai University </a:t>
            </a:r>
          </a:p>
          <a:p>
            <a:r>
              <a:rPr lang="en-US" sz="2400" dirty="0"/>
              <a:t>           </a:t>
            </a:r>
            <a:endParaRPr lang="en-IN" sz="2400" dirty="0"/>
          </a:p>
        </p:txBody>
      </p:sp>
      <p:sp>
        <p:nvSpPr>
          <p:cNvPr id="8" name="TextBox 7">
            <a:extLst>
              <a:ext uri="{FF2B5EF4-FFF2-40B4-BE49-F238E27FC236}">
                <a16:creationId xmlns:a16="http://schemas.microsoft.com/office/drawing/2014/main" id="{55DD129D-F364-4ADC-4FCB-31B12E2BA760}"/>
              </a:ext>
            </a:extLst>
          </p:cNvPr>
          <p:cNvSpPr txBox="1"/>
          <p:nvPr/>
        </p:nvSpPr>
        <p:spPr>
          <a:xfrm>
            <a:off x="5185675" y="2471814"/>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AC65E40-14D4-E4AC-EED8-076542AE9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298" y="1809241"/>
            <a:ext cx="6865502" cy="43290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DD91A63-B126-EC84-91E4-FF8524F18D3E}"/>
              </a:ext>
            </a:extLst>
          </p:cNvPr>
          <p:cNvSpPr txBox="1"/>
          <p:nvPr/>
        </p:nvSpPr>
        <p:spPr>
          <a:xfrm>
            <a:off x="1163376" y="474345"/>
            <a:ext cx="6100074" cy="5909310"/>
          </a:xfrm>
          <a:prstGeom prst="rect">
            <a:avLst/>
          </a:prstGeom>
          <a:noFill/>
        </p:spPr>
        <p:txBody>
          <a:bodyPr wrap="square">
            <a:spAutoFit/>
          </a:bodyPr>
          <a:lstStyle/>
          <a:p>
            <a:pPr>
              <a:buNone/>
            </a:pPr>
            <a:endParaRPr lang="en-US"/>
          </a:p>
          <a:p>
            <a:pPr>
              <a:buNone/>
            </a:pPr>
            <a:br>
              <a:rPr lang="en-US"/>
            </a:br>
            <a:endParaRPr lang="en-US"/>
          </a:p>
          <a:p>
            <a:pPr>
              <a:buNone/>
            </a:pPr>
            <a:r>
              <a:rPr lang="en-US" b="1"/>
              <a:t>📌 Conclusion (Sample Write-up)</a:t>
            </a:r>
          </a:p>
          <a:p>
            <a:pPr>
              <a:buNone/>
            </a:pPr>
            <a:r>
              <a:rPr lang="en-US"/>
              <a:t>The portfolio project was successfully designed and developed with a focus on clarity, usability, and professional presentation. It provides an organized platform to showcase personal skills, academic achievements, and project work in a visually appealing manner.</a:t>
            </a:r>
          </a:p>
          <a:p>
            <a:pPr>
              <a:buNone/>
            </a:pPr>
            <a:r>
              <a:rPr lang="en-US"/>
              <a:t>The project met its primary objectives by:</a:t>
            </a:r>
          </a:p>
          <a:p>
            <a:pPr>
              <a:buFont typeface="Arial" panose="020B0604020202020204" pitchFamily="34" charset="0"/>
              <a:buChar char="•"/>
            </a:pPr>
            <a:r>
              <a:rPr lang="en-US"/>
              <a:t>Creating a user-friendly layout with smooth navigation.</a:t>
            </a:r>
          </a:p>
          <a:p>
            <a:pPr>
              <a:buFont typeface="Arial" panose="020B0604020202020204" pitchFamily="34" charset="0"/>
              <a:buChar char="•"/>
            </a:pPr>
            <a:r>
              <a:rPr lang="en-US"/>
              <a:t>Highlighting key skills and accomplishments effectively.</a:t>
            </a:r>
          </a:p>
          <a:p>
            <a:pPr>
              <a:buFont typeface="Arial" panose="020B0604020202020204" pitchFamily="34" charset="0"/>
              <a:buChar char="•"/>
            </a:pPr>
            <a:r>
              <a:rPr lang="en-US"/>
              <a:t>Ensuring compatibility across devices through a responsive design.</a:t>
            </a:r>
          </a:p>
          <a:p>
            <a:pPr>
              <a:buFont typeface="Arial" panose="020B0604020202020204" pitchFamily="34" charset="0"/>
              <a:buChar char="•"/>
            </a:pPr>
            <a:r>
              <a:rPr lang="en-US"/>
              <a:t>Demonstrating both creativity and technical knowledge.</a:t>
            </a:r>
          </a:p>
          <a:p>
            <a:pPr>
              <a:buNone/>
            </a:pPr>
            <a:r>
              <a:rPr lang="en-US"/>
              <a:t>This portfolio not only serves as a professional showcase but also as a personal branding tool, making it easier to present qualifications to potential employers, clients, or academic institutions. In the future, the portfolio can be enhanced with additional interactive features, multimedia elements, and continuous updates as new projects and skills are acquired.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12C4D50F-2C94-ADA2-C327-A9F0B7B727AC}"/>
              </a:ext>
            </a:extLst>
          </p:cNvPr>
          <p:cNvSpPr txBox="1"/>
          <p:nvPr/>
        </p:nvSpPr>
        <p:spPr>
          <a:xfrm>
            <a:off x="4366627" y="2270108"/>
            <a:ext cx="1828800" cy="923330"/>
          </a:xfrm>
          <a:prstGeom prst="rect">
            <a:avLst/>
          </a:prstGeom>
          <a:noFill/>
        </p:spPr>
        <p:txBody>
          <a:bodyPr wrap="square" rtlCol="0">
            <a:spAutoFit/>
          </a:bodyPr>
          <a:lstStyle/>
          <a:p>
            <a:pPr algn="l"/>
            <a:r>
              <a:rPr lang="en-US"/>
              <a:t>Student attendance management </a:t>
            </a:r>
          </a:p>
        </p:txBody>
      </p:sp>
      <p:sp>
        <p:nvSpPr>
          <p:cNvPr id="25" name="TextBox 24">
            <a:extLst>
              <a:ext uri="{FF2B5EF4-FFF2-40B4-BE49-F238E27FC236}">
                <a16:creationId xmlns:a16="http://schemas.microsoft.com/office/drawing/2014/main" id="{82F2280D-D5B1-63BC-D8FD-800264491AEE}"/>
              </a:ext>
            </a:extLst>
          </p:cNvPr>
          <p:cNvSpPr txBox="1"/>
          <p:nvPr/>
        </p:nvSpPr>
        <p:spPr>
          <a:xfrm>
            <a:off x="1096546" y="2367904"/>
            <a:ext cx="1828800" cy="1828800"/>
          </a:xfrm>
          <a:prstGeom prst="rect">
            <a:avLst/>
          </a:prstGeom>
          <a:noFill/>
        </p:spPr>
        <p:txBody>
          <a:bodyPr wrap="square" rtlCol="0">
            <a:spAutoFit/>
          </a:bodyPr>
          <a:lstStyle/>
          <a:p>
            <a:pPr algn="l"/>
            <a:endParaRPr lang="en-US"/>
          </a:p>
        </p:txBody>
      </p:sp>
      <p:sp>
        <p:nvSpPr>
          <p:cNvPr id="26" name="TextBox 25">
            <a:extLst>
              <a:ext uri="{FF2B5EF4-FFF2-40B4-BE49-F238E27FC236}">
                <a16:creationId xmlns:a16="http://schemas.microsoft.com/office/drawing/2014/main" id="{EA3DF8D3-E3F1-D169-1707-C5BB5DB1080E}"/>
              </a:ext>
            </a:extLst>
          </p:cNvPr>
          <p:cNvSpPr txBox="1"/>
          <p:nvPr/>
        </p:nvSpPr>
        <p:spPr>
          <a:xfrm>
            <a:off x="1096546" y="2367904"/>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3CF11F5-E011-530D-1BEC-361FB7FC87F5}"/>
              </a:ext>
            </a:extLst>
          </p:cNvPr>
          <p:cNvSpPr txBox="1"/>
          <p:nvPr/>
        </p:nvSpPr>
        <p:spPr>
          <a:xfrm>
            <a:off x="753163" y="1925872"/>
            <a:ext cx="5942912" cy="1200329"/>
          </a:xfrm>
          <a:prstGeom prst="rect">
            <a:avLst/>
          </a:prstGeom>
          <a:noFill/>
        </p:spPr>
        <p:txBody>
          <a:bodyPr wrap="square">
            <a:spAutoFit/>
          </a:bodyPr>
          <a:lstStyle/>
          <a:p>
            <a:r>
              <a:rPr lang="en-US"/>
              <a:t>problem statement usually describes:1. The current situation (what’s happening now).2. The gap or issue (what’s wrong or missing).3. The impact (why it matters).4. The objective (what needs to be solved).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0" name="TextBox 19">
            <a:extLst>
              <a:ext uri="{FF2B5EF4-FFF2-40B4-BE49-F238E27FC236}">
                <a16:creationId xmlns:a16="http://schemas.microsoft.com/office/drawing/2014/main" id="{B6AAE842-77B2-29B7-D692-3B18F938B2B2}"/>
              </a:ext>
            </a:extLst>
          </p:cNvPr>
          <p:cNvSpPr txBox="1"/>
          <p:nvPr/>
        </p:nvSpPr>
        <p:spPr>
          <a:xfrm>
            <a:off x="739775" y="1392257"/>
            <a:ext cx="8276053" cy="3970318"/>
          </a:xfrm>
          <a:prstGeom prst="rect">
            <a:avLst/>
          </a:prstGeom>
          <a:noFill/>
        </p:spPr>
        <p:txBody>
          <a:bodyPr wrap="square">
            <a:spAutoFit/>
          </a:bodyPr>
          <a:lstStyle/>
          <a:p>
            <a:pPr>
              <a:buNone/>
            </a:pPr>
            <a:endParaRPr lang="en-US"/>
          </a:p>
          <a:p>
            <a:pPr>
              <a:buNone/>
            </a:pPr>
            <a:br>
              <a:rPr lang="en-US"/>
            </a:br>
            <a:endParaRPr lang="en-US"/>
          </a:p>
          <a:p>
            <a:pPr>
              <a:buNone/>
            </a:pPr>
            <a:r>
              <a:rPr lang="en-US" b="1"/>
              <a:t>📌 Project Overview</a:t>
            </a:r>
          </a:p>
          <a:p>
            <a:pPr>
              <a:buNone/>
            </a:pPr>
            <a:r>
              <a:rPr lang="en-US" b="1"/>
              <a:t>Project Title:</a:t>
            </a:r>
          </a:p>
          <a:p>
            <a:pPr>
              <a:buNone/>
            </a:pPr>
            <a:r>
              <a:rPr lang="en-US"/>
              <a:t>Student Attendance Management System</a:t>
            </a:r>
          </a:p>
          <a:p>
            <a:pPr>
              <a:buNone/>
            </a:pPr>
            <a:r>
              <a:rPr lang="en-US" b="1"/>
              <a:t>Background / Context:</a:t>
            </a:r>
          </a:p>
          <a:p>
            <a:pPr>
              <a:buNone/>
            </a:pPr>
            <a:r>
              <a:rPr lang="en-US"/>
              <a:t>In many educational institutions, attendance is still recorded manually in registers or spreadsheets. This method is time-consuming, prone to human error, and lacks transparency for parents and administrators. With the growing need for digital transformation in education, an automated attendance management system is essential.</a:t>
            </a:r>
          </a:p>
          <a:p>
            <a:pPr>
              <a:buNone/>
            </a:pPr>
            <a:r>
              <a:rPr lang="en-US" b="1"/>
              <a:t>Problem Statement:</a:t>
            </a:r>
          </a:p>
          <a:p>
            <a:pPr>
              <a:buNone/>
            </a:pPr>
            <a:r>
              <a:rPr lang="en-US"/>
              <a:t>Manual attendance tracking lacks efficiency, accuracy, and real-time monitoring.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A3D5C2B9-6673-50C0-D7F5-A69B2A379EFA}"/>
              </a:ext>
            </a:extLst>
          </p:cNvPr>
          <p:cNvSpPr txBox="1"/>
          <p:nvPr/>
        </p:nvSpPr>
        <p:spPr>
          <a:xfrm>
            <a:off x="834148" y="914400"/>
            <a:ext cx="7992012" cy="6186309"/>
          </a:xfrm>
          <a:prstGeom prst="rect">
            <a:avLst/>
          </a:prstGeom>
          <a:noFill/>
        </p:spPr>
        <p:txBody>
          <a:bodyPr wrap="square">
            <a:spAutoFit/>
          </a:bodyPr>
          <a:lstStyle/>
          <a:p>
            <a:pPr>
              <a:buNone/>
            </a:pPr>
            <a:endParaRPr lang="en-US"/>
          </a:p>
          <a:p>
            <a:pPr>
              <a:buNone/>
            </a:pPr>
            <a:br>
              <a:rPr lang="en-US"/>
            </a:br>
            <a:endParaRPr lang="en-US"/>
          </a:p>
          <a:p>
            <a:pPr>
              <a:buNone/>
            </a:pPr>
            <a:r>
              <a:rPr lang="en-US" b="1"/>
              <a:t>📌 1. Online Resume Builder</a:t>
            </a:r>
          </a:p>
          <a:p>
            <a:pPr>
              <a:buNone/>
            </a:pPr>
            <a:r>
              <a:rPr lang="en-US" b="1"/>
              <a:t>End Users:</a:t>
            </a:r>
            <a:endParaRPr lang="en-US"/>
          </a:p>
          <a:p>
            <a:pPr>
              <a:buFont typeface="Arial" panose="020B0604020202020204" pitchFamily="34" charset="0"/>
              <a:buChar char="•"/>
            </a:pPr>
            <a:r>
              <a:rPr lang="en-US" b="1"/>
              <a:t>Job Seekers</a:t>
            </a:r>
            <a:r>
              <a:rPr lang="en-US"/>
              <a:t> → students, fresh graduates, professionals creating or updating resumes</a:t>
            </a:r>
          </a:p>
          <a:p>
            <a:pPr>
              <a:buFont typeface="Arial" panose="020B0604020202020204" pitchFamily="34" charset="0"/>
              <a:buChar char="•"/>
            </a:pPr>
            <a:r>
              <a:rPr lang="en-US" b="1"/>
              <a:t>Recruiters / HR teams</a:t>
            </a:r>
            <a:r>
              <a:rPr lang="en-US"/>
              <a:t> (indirect users) → benefit from receiving ATS-friendly resumes</a:t>
            </a:r>
          </a:p>
          <a:p>
            <a:pPr>
              <a:buFont typeface="Arial" panose="020B0604020202020204" pitchFamily="34" charset="0"/>
              <a:buChar char="•"/>
            </a:pPr>
            <a:r>
              <a:rPr lang="en-US" b="1"/>
              <a:t>Career counselors / Placement officers</a:t>
            </a:r>
            <a:r>
              <a:rPr lang="en-US"/>
              <a:t> → guide students in building better resumes</a:t>
            </a:r>
          </a:p>
          <a:p>
            <a:pPr>
              <a:buNone/>
            </a:pPr>
            <a:br>
              <a:rPr lang="en-US"/>
            </a:br>
            <a:endParaRPr lang="en-US"/>
          </a:p>
          <a:p>
            <a:pPr>
              <a:buNone/>
            </a:pPr>
            <a:r>
              <a:rPr lang="en-US" b="1"/>
              <a:t>📌 2. Student Attendance Management System</a:t>
            </a:r>
          </a:p>
          <a:p>
            <a:pPr>
              <a:buNone/>
            </a:pPr>
            <a:r>
              <a:rPr lang="en-US" b="1"/>
              <a:t>End Users:</a:t>
            </a:r>
            <a:endParaRPr lang="en-US"/>
          </a:p>
          <a:p>
            <a:pPr>
              <a:buFont typeface="Arial" panose="020B0604020202020204" pitchFamily="34" charset="0"/>
              <a:buChar char="•"/>
            </a:pPr>
            <a:r>
              <a:rPr lang="en-US" b="1"/>
              <a:t>Teachers / Faculty</a:t>
            </a:r>
            <a:r>
              <a:rPr lang="en-US"/>
              <a:t> → record and monitor attendance quickly</a:t>
            </a:r>
          </a:p>
          <a:p>
            <a:pPr>
              <a:buFont typeface="Arial" panose="020B0604020202020204" pitchFamily="34" charset="0"/>
              <a:buChar char="•"/>
            </a:pPr>
            <a:r>
              <a:rPr lang="en-US" b="1"/>
              <a:t>Students</a:t>
            </a:r>
            <a:r>
              <a:rPr lang="en-US"/>
              <a:t> → track their attendance in real time</a:t>
            </a:r>
          </a:p>
          <a:p>
            <a:pPr>
              <a:buFont typeface="Arial" panose="020B0604020202020204" pitchFamily="34" charset="0"/>
              <a:buChar char="•"/>
            </a:pPr>
            <a:r>
              <a:rPr lang="en-US" b="1"/>
              <a:t>Parents / Guardians</a:t>
            </a:r>
            <a:r>
              <a:rPr lang="en-US"/>
              <a:t> → receive alerts about absences or low attendance</a:t>
            </a:r>
          </a:p>
          <a:p>
            <a:pPr>
              <a:buFont typeface="Arial" panose="020B0604020202020204" pitchFamily="34" charset="0"/>
              <a:buChar char="•"/>
            </a:pPr>
            <a:r>
              <a:rPr lang="en-US" b="1"/>
              <a:t>School / College Administrators</a:t>
            </a:r>
            <a:r>
              <a:rPr lang="en-US"/>
              <a:t> → analyze attendance reports, compliance, and performance trends</a:t>
            </a:r>
          </a:p>
          <a:p>
            <a:pPr>
              <a:buNone/>
            </a:pPr>
            <a:br>
              <a:rPr lang="en-US"/>
            </a:br>
            <a:endParaRPr lang="en-US"/>
          </a:p>
        </p:txBody>
      </p:sp>
      <p:sp>
        <p:nvSpPr>
          <p:cNvPr id="11" name="TextBox 10">
            <a:extLst>
              <a:ext uri="{FF2B5EF4-FFF2-40B4-BE49-F238E27FC236}">
                <a16:creationId xmlns:a16="http://schemas.microsoft.com/office/drawing/2014/main" id="{A55400A5-99A0-8CE4-CDF8-8B5EE498EBB9}"/>
              </a:ext>
            </a:extLst>
          </p:cNvPr>
          <p:cNvSpPr txBox="1"/>
          <p:nvPr/>
        </p:nvSpPr>
        <p:spPr>
          <a:xfrm>
            <a:off x="5185675" y="2514600"/>
            <a:ext cx="1828800" cy="1828800"/>
          </a:xfrm>
          <a:prstGeom prst="rect">
            <a:avLst/>
          </a:prstGeom>
          <a:noFill/>
        </p:spPr>
        <p:txBody>
          <a:bodyPr wrap="square" rtlCol="0">
            <a:spAutoFit/>
          </a:bodyPr>
          <a:lstStyle/>
          <a:p>
            <a:pPr algn="l"/>
            <a:endParaRPr lang="en-US"/>
          </a:p>
        </p:txBody>
      </p:sp>
      <p:sp>
        <p:nvSpPr>
          <p:cNvPr id="12" name="TextBox 11">
            <a:extLst>
              <a:ext uri="{FF2B5EF4-FFF2-40B4-BE49-F238E27FC236}">
                <a16:creationId xmlns:a16="http://schemas.microsoft.com/office/drawing/2014/main" id="{CDC82950-980C-E1F3-A841-B992D2357E7C}"/>
              </a:ext>
            </a:extLst>
          </p:cNvPr>
          <p:cNvSpPr txBox="1"/>
          <p:nvPr/>
        </p:nvSpPr>
        <p:spPr>
          <a:xfrm>
            <a:off x="5155113" y="0"/>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A1275689-6BEA-F9CB-BA74-0A4DE6901C4F}"/>
              </a:ext>
            </a:extLst>
          </p:cNvPr>
          <p:cNvSpPr txBox="1"/>
          <p:nvPr/>
        </p:nvSpPr>
        <p:spPr>
          <a:xfrm>
            <a:off x="1265246" y="0"/>
            <a:ext cx="5718667" cy="1489457"/>
          </a:xfrm>
          <a:prstGeom prst="rect">
            <a:avLst/>
          </a:prstGeom>
          <a:noFill/>
        </p:spPr>
        <p:txBody>
          <a:bodyPr wrap="square" rtlCol="0">
            <a:spAutoFit/>
          </a:bodyPr>
          <a:lstStyle/>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4BADCC-7374-A3CD-69BD-1993049D5F98}"/>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F4379E70-E2C1-17CA-C593-6F1CD16F8E7A}"/>
              </a:ext>
            </a:extLst>
          </p:cNvPr>
          <p:cNvSpPr txBox="1"/>
          <p:nvPr/>
        </p:nvSpPr>
        <p:spPr>
          <a:xfrm>
            <a:off x="3116254" y="580938"/>
            <a:ext cx="5416515" cy="6463308"/>
          </a:xfrm>
          <a:prstGeom prst="rect">
            <a:avLst/>
          </a:prstGeom>
          <a:noFill/>
        </p:spPr>
        <p:txBody>
          <a:bodyPr wrap="square">
            <a:spAutoFit/>
          </a:bodyPr>
          <a:lstStyle/>
          <a:p>
            <a:pPr>
              <a:buNone/>
            </a:pPr>
            <a:endParaRPr lang="en-US"/>
          </a:p>
          <a:p>
            <a:pPr>
              <a:buNone/>
            </a:pPr>
            <a:br>
              <a:rPr lang="en-US"/>
            </a:br>
            <a:endParaRPr lang="en-US"/>
          </a:p>
          <a:p>
            <a:pPr>
              <a:buNone/>
            </a:pPr>
            <a:r>
              <a:rPr lang="en-US" b="1"/>
              <a:t>📌 1. Project Management</a:t>
            </a:r>
          </a:p>
          <a:p>
            <a:pPr>
              <a:buNone/>
            </a:pPr>
            <a:r>
              <a:rPr lang="en-US" b="1"/>
              <a:t>Tools</a:t>
            </a:r>
            <a:endParaRPr lang="en-US"/>
          </a:p>
          <a:p>
            <a:pPr>
              <a:buFont typeface="Arial" panose="020B0604020202020204" pitchFamily="34" charset="0"/>
              <a:buChar char="•"/>
            </a:pPr>
            <a:r>
              <a:rPr lang="en-US"/>
              <a:t>Microsoft Project, Jira, Trello, Asana</a:t>
            </a:r>
          </a:p>
          <a:p>
            <a:pPr>
              <a:buFont typeface="Arial" panose="020B0604020202020204" pitchFamily="34" charset="0"/>
              <a:buChar char="•"/>
            </a:pPr>
            <a:r>
              <a:rPr lang="en-US"/>
              <a:t>Gantt Charts, Kanban Boards</a:t>
            </a:r>
          </a:p>
          <a:p>
            <a:pPr>
              <a:buFont typeface="Arial" panose="020B0604020202020204" pitchFamily="34" charset="0"/>
              <a:buChar char="•"/>
            </a:pPr>
            <a:r>
              <a:rPr lang="en-US"/>
              <a:t>Collaboration platforms (Slack, MS Teams, Zoom)</a:t>
            </a:r>
          </a:p>
          <a:p>
            <a:pPr>
              <a:buNone/>
            </a:pPr>
            <a:r>
              <a:rPr lang="en-US" b="1"/>
              <a:t>Techniques</a:t>
            </a:r>
            <a:endParaRPr lang="en-US"/>
          </a:p>
          <a:p>
            <a:pPr>
              <a:buFont typeface="Arial" panose="020B0604020202020204" pitchFamily="34" charset="0"/>
              <a:buChar char="•"/>
            </a:pPr>
            <a:r>
              <a:rPr lang="en-US"/>
              <a:t>Work Breakdown Structure (WBS)</a:t>
            </a:r>
          </a:p>
          <a:p>
            <a:pPr>
              <a:buFont typeface="Arial" panose="020B0604020202020204" pitchFamily="34" charset="0"/>
              <a:buChar char="•"/>
            </a:pPr>
            <a:r>
              <a:rPr lang="en-US"/>
              <a:t>Critical Path Method (CPM)</a:t>
            </a:r>
          </a:p>
          <a:p>
            <a:pPr>
              <a:buFont typeface="Arial" panose="020B0604020202020204" pitchFamily="34" charset="0"/>
              <a:buChar char="•"/>
            </a:pPr>
            <a:r>
              <a:rPr lang="en-US"/>
              <a:t>Agile / Scrum / Kanban</a:t>
            </a:r>
          </a:p>
          <a:p>
            <a:pPr>
              <a:buFont typeface="Arial" panose="020B0604020202020204" pitchFamily="34" charset="0"/>
              <a:buChar char="•"/>
            </a:pPr>
            <a:r>
              <a:rPr lang="en-US"/>
              <a:t>Risk analysis and management</a:t>
            </a:r>
          </a:p>
          <a:p>
            <a:pPr>
              <a:buFont typeface="Arial" panose="020B0604020202020204" pitchFamily="34" charset="0"/>
              <a:buChar char="•"/>
            </a:pPr>
            <a:r>
              <a:rPr lang="en-US"/>
              <a:t>Stakeholder analysis</a:t>
            </a:r>
          </a:p>
          <a:p>
            <a:pPr>
              <a:buNone/>
            </a:pPr>
            <a:br>
              <a:rPr lang="en-US"/>
            </a:br>
            <a:endParaRPr lang="en-US"/>
          </a:p>
          <a:p>
            <a:pPr>
              <a:buNone/>
            </a:pPr>
            <a:r>
              <a:rPr lang="en-US" b="1"/>
              <a:t>📌 2. Research &amp; Problem Solving</a:t>
            </a:r>
          </a:p>
          <a:p>
            <a:pPr>
              <a:buNone/>
            </a:pPr>
            <a:r>
              <a:rPr lang="en-US" b="1"/>
              <a:t>Tools</a:t>
            </a:r>
            <a:endParaRPr lang="en-US"/>
          </a:p>
          <a:p>
            <a:pPr>
              <a:buFont typeface="Arial" panose="020B0604020202020204" pitchFamily="34" charset="0"/>
              <a:buChar char="•"/>
            </a:pPr>
            <a:r>
              <a:rPr lang="en-US"/>
              <a:t>Surveys (Google Forms, SurveyMonkey)</a:t>
            </a:r>
          </a:p>
          <a:p>
            <a:pPr>
              <a:buFont typeface="Arial" panose="020B0604020202020204" pitchFamily="34" charset="0"/>
              <a:buChar char="•"/>
            </a:pPr>
            <a:r>
              <a:rPr lang="en-US"/>
              <a:t>Data analysis software (SPSS, R, Python, Excel)</a:t>
            </a:r>
          </a:p>
          <a:p>
            <a:pPr>
              <a:buFont typeface="Arial" panose="020B0604020202020204" pitchFamily="34" charset="0"/>
              <a:buChar char="•"/>
            </a:pPr>
            <a:r>
              <a:rPr lang="en-US"/>
              <a:t>Literature databases (Google Scholar, PubMed, IEEE Xplore)</a:t>
            </a:r>
          </a:p>
          <a:p>
            <a:pPr>
              <a:buNone/>
            </a:pPr>
            <a:endParaRPr 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0807DA71-CBBC-C8EE-641D-32FF779B061E}"/>
              </a:ext>
            </a:extLst>
          </p:cNvPr>
          <p:cNvSpPr txBox="1"/>
          <p:nvPr/>
        </p:nvSpPr>
        <p:spPr>
          <a:xfrm>
            <a:off x="1034049" y="107778"/>
            <a:ext cx="6100074" cy="7017306"/>
          </a:xfrm>
          <a:prstGeom prst="rect">
            <a:avLst/>
          </a:prstGeom>
          <a:noFill/>
        </p:spPr>
        <p:txBody>
          <a:bodyPr wrap="square">
            <a:spAutoFit/>
          </a:bodyPr>
          <a:lstStyle/>
          <a:p>
            <a:pPr>
              <a:buNone/>
            </a:pPr>
            <a:endParaRPr lang="en-US"/>
          </a:p>
          <a:p>
            <a:pPr>
              <a:buNone/>
            </a:pPr>
            <a:br>
              <a:rPr lang="en-US"/>
            </a:br>
            <a:endParaRPr lang="en-US"/>
          </a:p>
          <a:p>
            <a:pPr>
              <a:buNone/>
            </a:pPr>
            <a:r>
              <a:rPr lang="en-US" b="1"/>
              <a:t>📑 Portfolio Layout Structure</a:t>
            </a:r>
          </a:p>
          <a:p>
            <a:pPr>
              <a:buNone/>
            </a:pPr>
            <a:r>
              <a:rPr lang="en-US" b="1"/>
              <a:t>1. Cover / Introduction</a:t>
            </a:r>
          </a:p>
          <a:p>
            <a:pPr>
              <a:buFont typeface="Arial" panose="020B0604020202020204" pitchFamily="34" charset="0"/>
              <a:buChar char="•"/>
            </a:pPr>
            <a:r>
              <a:rPr lang="en-US"/>
              <a:t>Name, tagline, professional role (e.g., </a:t>
            </a:r>
            <a:r>
              <a:rPr lang="en-US" i="1"/>
              <a:t>"UI/UX Designer | Creative Thinker"</a:t>
            </a:r>
            <a:r>
              <a:rPr lang="en-US"/>
              <a:t>).</a:t>
            </a:r>
          </a:p>
          <a:p>
            <a:pPr>
              <a:buFont typeface="Arial" panose="020B0604020202020204" pitchFamily="34" charset="0"/>
              <a:buChar char="•"/>
            </a:pPr>
            <a:r>
              <a:rPr lang="en-US"/>
              <a:t>A short personal statement or career objective.</a:t>
            </a:r>
          </a:p>
          <a:p>
            <a:pPr>
              <a:buNone/>
            </a:pPr>
            <a:r>
              <a:rPr lang="en-US" b="1"/>
              <a:t>2. Table of Contents </a:t>
            </a:r>
            <a:r>
              <a:rPr lang="en-US" b="1" i="1"/>
              <a:t>(for PDF/printed portfolios)</a:t>
            </a:r>
            <a:endParaRPr lang="en-US" b="1"/>
          </a:p>
          <a:p>
            <a:pPr>
              <a:buFont typeface="Arial" panose="020B0604020202020204" pitchFamily="34" charset="0"/>
              <a:buChar char="•"/>
            </a:pPr>
            <a:r>
              <a:rPr lang="en-US"/>
              <a:t>Helps readers quickly find relevant sections.</a:t>
            </a:r>
          </a:p>
          <a:p>
            <a:pPr>
              <a:buNone/>
            </a:pPr>
            <a:r>
              <a:rPr lang="en-US" b="1"/>
              <a:t>3. About Me</a:t>
            </a:r>
          </a:p>
          <a:p>
            <a:pPr>
              <a:buFont typeface="Arial" panose="020B0604020202020204" pitchFamily="34" charset="0"/>
              <a:buChar char="•"/>
            </a:pPr>
            <a:r>
              <a:rPr lang="en-US"/>
              <a:t>Background, education, skills.</a:t>
            </a:r>
          </a:p>
          <a:p>
            <a:pPr>
              <a:buFont typeface="Arial" panose="020B0604020202020204" pitchFamily="34" charset="0"/>
              <a:buChar char="•"/>
            </a:pPr>
            <a:r>
              <a:rPr lang="en-US"/>
              <a:t>Short professional bio with personality.</a:t>
            </a:r>
          </a:p>
          <a:p>
            <a:pPr>
              <a:buNone/>
            </a:pPr>
            <a:r>
              <a:rPr lang="en-US" b="1"/>
              <a:t>4. Skills &amp; Expertise</a:t>
            </a:r>
          </a:p>
          <a:p>
            <a:pPr>
              <a:buFont typeface="Arial" panose="020B0604020202020204" pitchFamily="34" charset="0"/>
              <a:buChar char="•"/>
            </a:pPr>
            <a:r>
              <a:rPr lang="en-US"/>
              <a:t>Highlight technical, creative, or professional skills.</a:t>
            </a:r>
          </a:p>
          <a:p>
            <a:pPr>
              <a:buFont typeface="Arial" panose="020B0604020202020204" pitchFamily="34" charset="0"/>
              <a:buChar char="•"/>
            </a:pPr>
            <a:r>
              <a:rPr lang="en-US"/>
              <a:t>Can use icons, progress bars, or infographics for visual </a:t>
            </a:r>
          </a:p>
          <a:p>
            <a:br>
              <a:rPr lang="en-US"/>
            </a:br>
            <a:endParaRPr lang="en-US"/>
          </a:p>
          <a:p>
            <a:pPr>
              <a:buNone/>
            </a:pPr>
            <a:r>
              <a:rPr lang="en-US" b="1"/>
              <a:t>🖥️ Types of Portfolio Layouts</a:t>
            </a:r>
          </a:p>
          <a:p>
            <a:pPr>
              <a:buFont typeface="+mj-lt"/>
              <a:buAutoNum type="arabicPeriod"/>
            </a:pPr>
            <a:r>
              <a:rPr lang="en-US" b="1"/>
              <a:t>Minimalist Layout</a:t>
            </a:r>
            <a:r>
              <a:rPr lang="en-US"/>
              <a:t> – Clean, simple, focus on work samples.</a:t>
            </a:r>
          </a:p>
          <a:p>
            <a:pPr>
              <a:buFont typeface="+mj-lt"/>
              <a:buAutoNum type="arabicPeriod"/>
            </a:pPr>
            <a:r>
              <a:rPr lang="en-US" b="1"/>
              <a:t>Grid Layout</a:t>
            </a:r>
            <a:r>
              <a:rPr lang="en-US"/>
              <a:t> – Projects displayed in a grid (common for design/art portfolios).</a:t>
            </a:r>
          </a:p>
          <a:p>
            <a:pPr>
              <a:buFont typeface="+mj-lt"/>
              <a:buAutoNum type="arabicPeriod"/>
            </a:pPr>
            <a:r>
              <a:rPr lang="en-US" b="1"/>
              <a:t>Timeline Layout</a:t>
            </a:r>
            <a:r>
              <a:rPr lang="en-US"/>
              <a:t> – Great for showing career progression.</a:t>
            </a:r>
          </a:p>
          <a:p>
            <a:pPr>
              <a:buFont typeface="+mj-lt"/>
              <a:buAutoNum type="arabicPeriod"/>
            </a:pPr>
            <a:r>
              <a:rPr lang="en-US" b="1"/>
              <a:t>Interactive Layout</a:t>
            </a:r>
            <a:r>
              <a:rPr lang="en-US"/>
              <a:t> </a:t>
            </a:r>
            <a:r>
              <a:rPr lang="en-US" i="1"/>
              <a:t>(digital portfolios)</a:t>
            </a:r>
            <a:r>
              <a:rPr lang="en-US"/>
              <a:t> – With clickable navigation, animations, or case study pOp-uPs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10" name="TextBox 9">
            <a:extLst>
              <a:ext uri="{FF2B5EF4-FFF2-40B4-BE49-F238E27FC236}">
                <a16:creationId xmlns:a16="http://schemas.microsoft.com/office/drawing/2014/main" id="{11296E39-C6B0-6436-EE21-14C18852891E}"/>
              </a:ext>
            </a:extLst>
          </p:cNvPr>
          <p:cNvSpPr txBox="1"/>
          <p:nvPr/>
        </p:nvSpPr>
        <p:spPr>
          <a:xfrm>
            <a:off x="894207" y="840245"/>
            <a:ext cx="7641121" cy="5632311"/>
          </a:xfrm>
          <a:prstGeom prst="rect">
            <a:avLst/>
          </a:prstGeom>
          <a:noFill/>
        </p:spPr>
        <p:txBody>
          <a:bodyPr wrap="square">
            <a:spAutoFit/>
          </a:bodyPr>
          <a:lstStyle/>
          <a:p>
            <a:pPr>
              <a:buNone/>
            </a:pPr>
            <a:endParaRPr lang="en-US"/>
          </a:p>
          <a:p>
            <a:pPr>
              <a:buNone/>
            </a:pPr>
            <a:r>
              <a:rPr lang="en-US" b="1"/>
              <a:t>🔹 Features</a:t>
            </a:r>
          </a:p>
          <a:p>
            <a:pPr>
              <a:buNone/>
            </a:pPr>
            <a:r>
              <a:rPr lang="en-US"/>
              <a:t>These are the </a:t>
            </a:r>
            <a:r>
              <a:rPr lang="en-US" b="1"/>
              <a:t>visible qualities or characteristics</a:t>
            </a:r>
            <a:r>
              <a:rPr lang="en-US"/>
              <a:t> of a system, product, or portfolio — basically </a:t>
            </a:r>
            <a:r>
              <a:rPr lang="en-US" i="1"/>
              <a:t>what it has</a:t>
            </a:r>
            <a:r>
              <a:rPr lang="en-US"/>
              <a:t>.</a:t>
            </a:r>
          </a:p>
          <a:p>
            <a:pPr>
              <a:buNone/>
            </a:pPr>
            <a:r>
              <a:rPr lang="en-US"/>
              <a:t>Examples:</a:t>
            </a:r>
          </a:p>
          <a:p>
            <a:pPr>
              <a:buFont typeface="Arial" panose="020B0604020202020204" pitchFamily="34" charset="0"/>
              <a:buChar char="•"/>
            </a:pPr>
            <a:r>
              <a:rPr lang="en-US"/>
              <a:t>For a </a:t>
            </a:r>
            <a:r>
              <a:rPr lang="en-US" b="1"/>
              <a:t>portfolio</a:t>
            </a:r>
            <a:r>
              <a:rPr lang="en-US"/>
              <a:t> → “Clean, minimalist layout”, “Mobile-friendly design”, “Downloadable PDF option”.</a:t>
            </a:r>
          </a:p>
          <a:p>
            <a:pPr>
              <a:buFont typeface="Arial" panose="020B0604020202020204" pitchFamily="34" charset="0"/>
              <a:buChar char="•"/>
            </a:pPr>
            <a:r>
              <a:rPr lang="en-US"/>
              <a:t>For a </a:t>
            </a:r>
            <a:r>
              <a:rPr lang="en-US" b="1"/>
              <a:t>website</a:t>
            </a:r>
            <a:r>
              <a:rPr lang="en-US"/>
              <a:t> → “User login”, “Search bar”, “Dark mode”.</a:t>
            </a:r>
          </a:p>
          <a:p>
            <a:pPr>
              <a:buFont typeface="Arial" panose="020B0604020202020204" pitchFamily="34" charset="0"/>
              <a:buChar char="•"/>
            </a:pPr>
            <a:r>
              <a:rPr lang="en-US"/>
              <a:t>For a </a:t>
            </a:r>
            <a:r>
              <a:rPr lang="en-US" b="1"/>
              <a:t>software/app</a:t>
            </a:r>
            <a:r>
              <a:rPr lang="en-US"/>
              <a:t> → “Dashboard view”, “Notifications”, “Data export”.</a:t>
            </a:r>
          </a:p>
          <a:p>
            <a:pPr>
              <a:buNone/>
            </a:pPr>
            <a:br>
              <a:rPr lang="en-US"/>
            </a:br>
            <a:endParaRPr lang="en-US"/>
          </a:p>
          <a:p>
            <a:pPr>
              <a:buNone/>
            </a:pPr>
            <a:r>
              <a:rPr lang="en-US" b="1"/>
              <a:t>🔹 Functionality</a:t>
            </a:r>
          </a:p>
          <a:p>
            <a:pPr>
              <a:buNone/>
            </a:pPr>
            <a:r>
              <a:rPr lang="en-US"/>
              <a:t>This describes the </a:t>
            </a:r>
            <a:r>
              <a:rPr lang="en-US" b="1"/>
              <a:t>purpose and working ability</a:t>
            </a:r>
            <a:r>
              <a:rPr lang="en-US"/>
              <a:t> — basically </a:t>
            </a:r>
            <a:r>
              <a:rPr lang="en-US" i="1"/>
              <a:t>what it does</a:t>
            </a:r>
            <a:r>
              <a:rPr lang="en-US"/>
              <a:t>.</a:t>
            </a:r>
          </a:p>
          <a:p>
            <a:pPr>
              <a:buNone/>
            </a:pPr>
            <a:r>
              <a:rPr lang="en-US"/>
              <a:t>Examples:</a:t>
            </a:r>
          </a:p>
          <a:p>
            <a:pPr>
              <a:buFont typeface="Arial" panose="020B0604020202020204" pitchFamily="34" charset="0"/>
              <a:buChar char="•"/>
            </a:pPr>
            <a:r>
              <a:rPr lang="en-US"/>
              <a:t>For a </a:t>
            </a:r>
            <a:r>
              <a:rPr lang="en-US" b="1"/>
              <a:t>portfolio</a:t>
            </a:r>
            <a:r>
              <a:rPr lang="en-US"/>
              <a:t> → “Allows recruiters to view projects interactively”, “Enables easy contact via form”.</a:t>
            </a:r>
          </a:p>
          <a:p>
            <a:pPr>
              <a:buFont typeface="Arial" panose="020B0604020202020204" pitchFamily="34" charset="0"/>
              <a:buChar char="•"/>
            </a:pPr>
            <a:r>
              <a:rPr lang="en-US"/>
              <a:t>For a </a:t>
            </a:r>
            <a:r>
              <a:rPr lang="en-US" b="1"/>
              <a:t>website</a:t>
            </a:r>
            <a:r>
              <a:rPr lang="en-US"/>
              <a:t> → “Search bar retrieves information quickly”, “Login secures personal data”.</a:t>
            </a:r>
          </a:p>
          <a:p>
            <a:pPr>
              <a:buFont typeface="Arial" panose="020B0604020202020204" pitchFamily="34" charset="0"/>
              <a:buChar char="•"/>
            </a:pPr>
            <a:r>
              <a:rPr lang="en-US"/>
              <a:t>For a </a:t>
            </a:r>
            <a:r>
              <a:rPr lang="en-US" b="1"/>
              <a:t>software/app</a:t>
            </a:r>
            <a:r>
              <a:rPr lang="en-US"/>
              <a:t> → “Generates attendance reports”, “Sends automated reminders.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Aruna A</cp:lastModifiedBy>
  <cp:revision>23</cp:revision>
  <dcterms:created xsi:type="dcterms:W3CDTF">2024-03-29T15:07:22Z</dcterms:created>
  <dcterms:modified xsi:type="dcterms:W3CDTF">2025-09-03T07:19:42Z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