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ab329ba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ab329ba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99acf7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99acf7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99acf7f4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99acf7f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8a19390d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8a19390d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399acf7f4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399acf7f4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9630372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9630372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8a19390d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8a19390d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a19390d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a19390d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b329baf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b329baf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9630372e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9630372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8a19390d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8a19390d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8a19390d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8a19390d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630372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630372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ab329ba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ab329ba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movie is old I would rather recommend more recent movie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ab329ba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ab329ba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rouplens.org/datasets/movielens/latest/" TargetMode="External"/><Relationship Id="rId4" Type="http://schemas.openxmlformats.org/officeDocument/2006/relationships/hyperlink" Target="https://surpriselib.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81100" y="5693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MovieLens Recommender System</a:t>
            </a:r>
            <a:endParaRPr/>
          </a:p>
        </p:txBody>
      </p:sp>
      <p:sp>
        <p:nvSpPr>
          <p:cNvPr id="135" name="Google Shape;135;p13"/>
          <p:cNvSpPr txBox="1"/>
          <p:nvPr>
            <p:ph idx="1" type="subTitle"/>
          </p:nvPr>
        </p:nvSpPr>
        <p:spPr>
          <a:xfrm>
            <a:off x="4028300" y="3294275"/>
            <a:ext cx="5017500" cy="506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SzPts val="688"/>
              <a:buNone/>
            </a:pPr>
            <a:r>
              <a:rPr lang="en" sz="1812"/>
              <a:t>Team 27</a:t>
            </a:r>
            <a:endParaRPr sz="1812"/>
          </a:p>
          <a:p>
            <a:pPr indent="0" lvl="0" marL="0" rtl="0" algn="ctr">
              <a:lnSpc>
                <a:spcPct val="150000"/>
              </a:lnSpc>
              <a:spcBef>
                <a:spcPts val="0"/>
              </a:spcBef>
              <a:spcAft>
                <a:spcPts val="0"/>
              </a:spcAft>
              <a:buSzPts val="688"/>
              <a:buNone/>
            </a:pPr>
            <a:r>
              <a:rPr lang="en" sz="1812"/>
              <a:t>Arunaabh Pant</a:t>
            </a:r>
            <a:r>
              <a:rPr lang="en" sz="1812"/>
              <a:t>, </a:t>
            </a:r>
            <a:r>
              <a:rPr lang="en" sz="1812"/>
              <a:t>Tanu Batra, Vipul Gharde</a:t>
            </a:r>
            <a:endParaRPr sz="18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Genre</a:t>
            </a:r>
            <a:endParaRPr/>
          </a:p>
        </p:txBody>
      </p:sp>
      <p:pic>
        <p:nvPicPr>
          <p:cNvPr id="195" name="Google Shape;195;p22"/>
          <p:cNvPicPr preferRelativeResize="0"/>
          <p:nvPr/>
        </p:nvPicPr>
        <p:blipFill>
          <a:blip r:embed="rId3">
            <a:alphaModFix/>
          </a:blip>
          <a:stretch>
            <a:fillRect/>
          </a:stretch>
        </p:blipFill>
        <p:spPr>
          <a:xfrm>
            <a:off x="2034525" y="1200300"/>
            <a:ext cx="6015225" cy="3645675"/>
          </a:xfrm>
          <a:prstGeom prst="rect">
            <a:avLst/>
          </a:prstGeom>
          <a:noFill/>
          <a:ln>
            <a:noFill/>
          </a:ln>
        </p:spPr>
      </p:pic>
      <p:sp>
        <p:nvSpPr>
          <p:cNvPr id="196" name="Google Shape;196;p22"/>
          <p:cNvSpPr/>
          <p:nvPr/>
        </p:nvSpPr>
        <p:spPr>
          <a:xfrm>
            <a:off x="4994475" y="1523900"/>
            <a:ext cx="378400" cy="274925"/>
          </a:xfrm>
          <a:custGeom>
            <a:rect b="b" l="l" r="r" t="t"/>
            <a:pathLst>
              <a:path extrusionOk="0" h="10997" w="15136">
                <a:moveTo>
                  <a:pt x="0" y="2242"/>
                </a:moveTo>
                <a:cubicBezTo>
                  <a:pt x="979" y="5176"/>
                  <a:pt x="1158" y="12035"/>
                  <a:pt x="3924" y="10651"/>
                </a:cubicBezTo>
                <a:cubicBezTo>
                  <a:pt x="8534" y="8344"/>
                  <a:pt x="9981" y="0"/>
                  <a:pt x="15136" y="0"/>
                </a:cubicBezTo>
              </a:path>
            </a:pathLst>
          </a:custGeom>
          <a:noFill/>
          <a:ln cap="flat" cmpd="sng" w="9525">
            <a:solidFill>
              <a:srgbClr val="00FF00"/>
            </a:solidFill>
            <a:prstDash val="solid"/>
            <a:round/>
            <a:headEnd len="med" w="med" type="none"/>
            <a:tailEnd len="med" w="med" type="none"/>
          </a:ln>
        </p:spPr>
      </p:sp>
      <p:sp>
        <p:nvSpPr>
          <p:cNvPr id="197" name="Google Shape;197;p22"/>
          <p:cNvSpPr/>
          <p:nvPr/>
        </p:nvSpPr>
        <p:spPr>
          <a:xfrm>
            <a:off x="5484975" y="3246125"/>
            <a:ext cx="378400" cy="274925"/>
          </a:xfrm>
          <a:custGeom>
            <a:rect b="b" l="l" r="r" t="t"/>
            <a:pathLst>
              <a:path extrusionOk="0" h="10997" w="15136">
                <a:moveTo>
                  <a:pt x="0" y="2242"/>
                </a:moveTo>
                <a:cubicBezTo>
                  <a:pt x="979" y="5176"/>
                  <a:pt x="1158" y="12035"/>
                  <a:pt x="3924" y="10651"/>
                </a:cubicBezTo>
                <a:cubicBezTo>
                  <a:pt x="8534" y="8344"/>
                  <a:pt x="9981" y="0"/>
                  <a:pt x="15136" y="0"/>
                </a:cubicBezTo>
              </a:path>
            </a:pathLst>
          </a:custGeom>
          <a:noFill/>
          <a:ln cap="flat" cmpd="sng" w="9525">
            <a:solidFill>
              <a:srgbClr val="00FF00"/>
            </a:solidFill>
            <a:prstDash val="solid"/>
            <a:round/>
            <a:headEnd len="med" w="med" type="none"/>
            <a:tailEnd len="med" w="med" type="none"/>
          </a:ln>
        </p:spPr>
      </p:sp>
      <p:sp>
        <p:nvSpPr>
          <p:cNvPr id="198" name="Google Shape;198;p22"/>
          <p:cNvSpPr/>
          <p:nvPr/>
        </p:nvSpPr>
        <p:spPr>
          <a:xfrm>
            <a:off x="3599963" y="3528063"/>
            <a:ext cx="210225" cy="154150"/>
          </a:xfrm>
          <a:custGeom>
            <a:rect b="b" l="l" r="r" t="t"/>
            <a:pathLst>
              <a:path extrusionOk="0" h="6166" w="8409">
                <a:moveTo>
                  <a:pt x="0" y="0"/>
                </a:moveTo>
                <a:cubicBezTo>
                  <a:pt x="3227" y="1291"/>
                  <a:pt x="5949" y="3710"/>
                  <a:pt x="8409" y="6166"/>
                </a:cubicBezTo>
              </a:path>
            </a:pathLst>
          </a:custGeom>
          <a:noFill/>
          <a:ln cap="flat" cmpd="sng" w="9525">
            <a:solidFill>
              <a:srgbClr val="FF0000"/>
            </a:solidFill>
            <a:prstDash val="solid"/>
            <a:round/>
            <a:headEnd len="med" w="med" type="none"/>
            <a:tailEnd len="med" w="med" type="none"/>
          </a:ln>
        </p:spPr>
      </p:sp>
      <p:sp>
        <p:nvSpPr>
          <p:cNvPr id="199" name="Google Shape;199;p22"/>
          <p:cNvSpPr/>
          <p:nvPr/>
        </p:nvSpPr>
        <p:spPr>
          <a:xfrm>
            <a:off x="7340213" y="3766288"/>
            <a:ext cx="210225" cy="154150"/>
          </a:xfrm>
          <a:custGeom>
            <a:rect b="b" l="l" r="r" t="t"/>
            <a:pathLst>
              <a:path extrusionOk="0" h="6166" w="8409">
                <a:moveTo>
                  <a:pt x="0" y="0"/>
                </a:moveTo>
                <a:cubicBezTo>
                  <a:pt x="3227" y="1291"/>
                  <a:pt x="5949" y="3710"/>
                  <a:pt x="8409" y="6166"/>
                </a:cubicBezTo>
              </a:path>
            </a:pathLst>
          </a:custGeom>
          <a:noFill/>
          <a:ln cap="flat" cmpd="sng" w="9525">
            <a:solidFill>
              <a:srgbClr val="FF0000"/>
            </a:solidFill>
            <a:prstDash val="solid"/>
            <a:round/>
            <a:headEnd len="med" w="med" type="none"/>
            <a:tailEnd len="med" w="med" type="none"/>
          </a:ln>
        </p:spPr>
      </p:sp>
      <p:sp>
        <p:nvSpPr>
          <p:cNvPr id="200" name="Google Shape;200;p22"/>
          <p:cNvSpPr/>
          <p:nvPr/>
        </p:nvSpPr>
        <p:spPr>
          <a:xfrm>
            <a:off x="3606975" y="3521038"/>
            <a:ext cx="196200" cy="168175"/>
          </a:xfrm>
          <a:custGeom>
            <a:rect b="b" l="l" r="r" t="t"/>
            <a:pathLst>
              <a:path extrusionOk="0" h="6727" w="7848">
                <a:moveTo>
                  <a:pt x="7848" y="0"/>
                </a:moveTo>
                <a:cubicBezTo>
                  <a:pt x="5781" y="2757"/>
                  <a:pt x="2436" y="4291"/>
                  <a:pt x="0" y="6727"/>
                </a:cubicBezTo>
              </a:path>
            </a:pathLst>
          </a:custGeom>
          <a:noFill/>
          <a:ln cap="flat" cmpd="sng" w="9525">
            <a:solidFill>
              <a:srgbClr val="FF0000"/>
            </a:solidFill>
            <a:prstDash val="solid"/>
            <a:round/>
            <a:headEnd len="med" w="med" type="none"/>
            <a:tailEnd len="med" w="med" type="none"/>
          </a:ln>
        </p:spPr>
      </p:sp>
      <p:sp>
        <p:nvSpPr>
          <p:cNvPr id="201" name="Google Shape;201;p22"/>
          <p:cNvSpPr/>
          <p:nvPr/>
        </p:nvSpPr>
        <p:spPr>
          <a:xfrm>
            <a:off x="7347225" y="3759275"/>
            <a:ext cx="196200" cy="168175"/>
          </a:xfrm>
          <a:custGeom>
            <a:rect b="b" l="l" r="r" t="t"/>
            <a:pathLst>
              <a:path extrusionOk="0" h="6727" w="7848">
                <a:moveTo>
                  <a:pt x="7848" y="0"/>
                </a:moveTo>
                <a:cubicBezTo>
                  <a:pt x="5781" y="2757"/>
                  <a:pt x="2436" y="4291"/>
                  <a:pt x="0" y="6727"/>
                </a:cubicBezTo>
              </a:path>
            </a:pathLst>
          </a:custGeom>
          <a:noFill/>
          <a:ln cap="flat" cmpd="sng" w="9525">
            <a:solidFill>
              <a:srgbClr val="FF0000"/>
            </a:solidFill>
            <a:prstDash val="solid"/>
            <a:round/>
            <a:headEnd len="med" w="med" type="none"/>
            <a:tailEnd len="med" w="med" type="non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Approach </a:t>
            </a:r>
            <a:endParaRPr/>
          </a:p>
        </p:txBody>
      </p:sp>
      <p:sp>
        <p:nvSpPr>
          <p:cNvPr id="207" name="Google Shape;207;p23"/>
          <p:cNvSpPr txBox="1"/>
          <p:nvPr>
            <p:ph idx="1" type="body"/>
          </p:nvPr>
        </p:nvSpPr>
        <p:spPr>
          <a:xfrm>
            <a:off x="1098300" y="1369725"/>
            <a:ext cx="7946400" cy="371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Using Surprise Python </a:t>
            </a:r>
            <a:r>
              <a:rPr lang="en" sz="1500"/>
              <a:t>library [2]</a:t>
            </a:r>
            <a:r>
              <a:rPr lang="en" sz="1500"/>
              <a:t>, c</a:t>
            </a:r>
            <a:r>
              <a:rPr lang="en" sz="1500"/>
              <a:t>onduct performance analysis on different </a:t>
            </a:r>
            <a:r>
              <a:rPr b="1" lang="en" sz="1500"/>
              <a:t>Collaborative Filtering</a:t>
            </a:r>
            <a:r>
              <a:rPr lang="en" sz="1500"/>
              <a:t> models</a:t>
            </a:r>
            <a:endParaRPr sz="1500"/>
          </a:p>
          <a:p>
            <a:pPr indent="-323850" lvl="0" marL="457200" rtl="0" algn="l">
              <a:lnSpc>
                <a:spcPct val="115000"/>
              </a:lnSpc>
              <a:spcBef>
                <a:spcPts val="1200"/>
              </a:spcBef>
              <a:spcAft>
                <a:spcPts val="0"/>
              </a:spcAft>
              <a:buSzPts val="1500"/>
              <a:buChar char="●"/>
            </a:pPr>
            <a:r>
              <a:rPr lang="en" sz="1500"/>
              <a:t>Start with a BaselineOnly model </a:t>
            </a:r>
            <a:endParaRPr sz="1500"/>
          </a:p>
          <a:p>
            <a:pPr indent="-323850" lvl="0" marL="457200" rtl="0" algn="l">
              <a:lnSpc>
                <a:spcPct val="115000"/>
              </a:lnSpc>
              <a:spcBef>
                <a:spcPts val="1000"/>
              </a:spcBef>
              <a:spcAft>
                <a:spcPts val="0"/>
              </a:spcAft>
              <a:buSzPts val="1500"/>
              <a:buChar char="●"/>
            </a:pPr>
            <a:r>
              <a:rPr lang="en" sz="1500"/>
              <a:t>Extend analysis to other models:</a:t>
            </a:r>
            <a:endParaRPr sz="1500"/>
          </a:p>
          <a:p>
            <a:pPr indent="-323850" lvl="1" marL="914400" rtl="0" algn="l">
              <a:lnSpc>
                <a:spcPct val="115000"/>
              </a:lnSpc>
              <a:spcBef>
                <a:spcPts val="1000"/>
              </a:spcBef>
              <a:spcAft>
                <a:spcPts val="0"/>
              </a:spcAft>
              <a:buSzPts val="1500"/>
              <a:buChar char="○"/>
            </a:pPr>
            <a:r>
              <a:rPr lang="en" sz="1500"/>
              <a:t>KNNBasic</a:t>
            </a:r>
            <a:endParaRPr sz="1500"/>
          </a:p>
          <a:p>
            <a:pPr indent="-323850" lvl="1" marL="914400" rtl="0" algn="l">
              <a:lnSpc>
                <a:spcPct val="115000"/>
              </a:lnSpc>
              <a:spcBef>
                <a:spcPts val="1000"/>
              </a:spcBef>
              <a:spcAft>
                <a:spcPts val="0"/>
              </a:spcAft>
              <a:buSzPts val="1500"/>
              <a:buChar char="○"/>
            </a:pPr>
            <a:r>
              <a:rPr lang="en" sz="1500"/>
              <a:t>KNNWithMeans</a:t>
            </a:r>
            <a:endParaRPr sz="1500"/>
          </a:p>
          <a:p>
            <a:pPr indent="-323850" lvl="1" marL="914400" rtl="0" algn="l">
              <a:lnSpc>
                <a:spcPct val="115000"/>
              </a:lnSpc>
              <a:spcBef>
                <a:spcPts val="1000"/>
              </a:spcBef>
              <a:spcAft>
                <a:spcPts val="0"/>
              </a:spcAft>
              <a:buSzPts val="1500"/>
              <a:buChar char="○"/>
            </a:pPr>
            <a:r>
              <a:rPr lang="en" sz="1500"/>
              <a:t>KNNWithZScore</a:t>
            </a:r>
            <a:endParaRPr sz="1500"/>
          </a:p>
          <a:p>
            <a:pPr indent="-323850" lvl="1" marL="914400" rtl="0" algn="l">
              <a:lnSpc>
                <a:spcPct val="115000"/>
              </a:lnSpc>
              <a:spcBef>
                <a:spcPts val="1000"/>
              </a:spcBef>
              <a:spcAft>
                <a:spcPts val="0"/>
              </a:spcAft>
              <a:buSzPts val="1500"/>
              <a:buChar char="○"/>
            </a:pPr>
            <a:r>
              <a:rPr lang="en" sz="1500"/>
              <a:t>KNNBaseline</a:t>
            </a:r>
            <a:endParaRPr sz="1500"/>
          </a:p>
          <a:p>
            <a:pPr indent="-323850" lvl="0" marL="457200" rtl="0" algn="l">
              <a:lnSpc>
                <a:spcPct val="115000"/>
              </a:lnSpc>
              <a:spcBef>
                <a:spcPts val="1000"/>
              </a:spcBef>
              <a:spcAft>
                <a:spcPts val="1000"/>
              </a:spcAft>
              <a:buSzPts val="1500"/>
              <a:buChar char="●"/>
            </a:pPr>
            <a:r>
              <a:rPr lang="en" sz="1500"/>
              <a:t>Select model with a low RMSE and MAE and high Precision@k, Recall@k and F1 Score as final model for the recommender system</a:t>
            </a:r>
            <a:endParaRPr sz="1500"/>
          </a:p>
        </p:txBody>
      </p:sp>
      <p:sp>
        <p:nvSpPr>
          <p:cNvPr id="208" name="Google Shape;208;p23"/>
          <p:cNvSpPr txBox="1"/>
          <p:nvPr/>
        </p:nvSpPr>
        <p:spPr>
          <a:xfrm>
            <a:off x="5272075" y="2571750"/>
            <a:ext cx="3036000" cy="1581600"/>
          </a:xfrm>
          <a:prstGeom prst="rect">
            <a:avLst/>
          </a:prstGeom>
          <a:noFill/>
          <a:ln>
            <a:noFill/>
          </a:ln>
        </p:spPr>
        <p:txBody>
          <a:bodyPr anchorCtr="0" anchor="t" bIns="91425" lIns="91425" spcFirstLastPara="1" rIns="91425" wrap="square" tIns="91425">
            <a:spAutoFit/>
          </a:bodyPr>
          <a:lstStyle/>
          <a:p>
            <a:pPr indent="-323850" lvl="1" marL="914400" rtl="0" algn="l">
              <a:lnSpc>
                <a:spcPct val="115000"/>
              </a:lnSpc>
              <a:spcBef>
                <a:spcPts val="0"/>
              </a:spcBef>
              <a:spcAft>
                <a:spcPts val="0"/>
              </a:spcAft>
              <a:buClr>
                <a:schemeClr val="lt1"/>
              </a:buClr>
              <a:buSzPts val="1500"/>
              <a:buFont typeface="Lato"/>
              <a:buChar char="○"/>
            </a:pPr>
            <a:r>
              <a:rPr lang="en" sz="1500">
                <a:solidFill>
                  <a:schemeClr val="lt1"/>
                </a:solidFill>
                <a:latin typeface="Lato"/>
                <a:ea typeface="Lato"/>
                <a:cs typeface="Lato"/>
                <a:sym typeface="Lato"/>
              </a:rPr>
              <a:t>SVD</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 sz="1500">
                <a:solidFill>
                  <a:schemeClr val="lt1"/>
                </a:solidFill>
                <a:latin typeface="Lato"/>
                <a:ea typeface="Lato"/>
                <a:cs typeface="Lato"/>
                <a:sym typeface="Lato"/>
              </a:rPr>
              <a:t>SlopeOne</a:t>
            </a:r>
            <a:endParaRPr sz="1500">
              <a:solidFill>
                <a:schemeClr val="lt1"/>
              </a:solidFill>
              <a:latin typeface="Lato"/>
              <a:ea typeface="Lato"/>
              <a:cs typeface="Lato"/>
              <a:sym typeface="Lato"/>
            </a:endParaRPr>
          </a:p>
          <a:p>
            <a:pPr indent="-323850" lvl="1" marL="914400" rtl="0" algn="l">
              <a:lnSpc>
                <a:spcPct val="115000"/>
              </a:lnSpc>
              <a:spcBef>
                <a:spcPts val="1000"/>
              </a:spcBef>
              <a:spcAft>
                <a:spcPts val="0"/>
              </a:spcAft>
              <a:buClr>
                <a:schemeClr val="lt1"/>
              </a:buClr>
              <a:buSzPts val="1500"/>
              <a:buFont typeface="Lato"/>
              <a:buChar char="○"/>
            </a:pPr>
            <a:r>
              <a:rPr lang="en" sz="1500">
                <a:solidFill>
                  <a:schemeClr val="lt1"/>
                </a:solidFill>
                <a:latin typeface="Lato"/>
                <a:ea typeface="Lato"/>
                <a:cs typeface="Lato"/>
                <a:sym typeface="Lato"/>
              </a:rPr>
              <a:t>CoClustering</a:t>
            </a:r>
            <a:endParaRPr sz="1500">
              <a:solidFill>
                <a:schemeClr val="lt1"/>
              </a:solidFill>
              <a:latin typeface="Lato"/>
              <a:ea typeface="Lato"/>
              <a:cs typeface="Lato"/>
              <a:sym typeface="Lato"/>
            </a:endParaRPr>
          </a:p>
          <a:p>
            <a:pPr indent="0" lvl="0" marL="0" rtl="0" algn="l">
              <a:spcBef>
                <a:spcPts val="100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Evaluation - Rating Prediction RMSE/MAE</a:t>
            </a:r>
            <a:endParaRPr/>
          </a:p>
        </p:txBody>
      </p:sp>
      <p:pic>
        <p:nvPicPr>
          <p:cNvPr id="214" name="Google Shape;214;p24"/>
          <p:cNvPicPr preferRelativeResize="0"/>
          <p:nvPr/>
        </p:nvPicPr>
        <p:blipFill>
          <a:blip r:embed="rId3">
            <a:alphaModFix/>
          </a:blip>
          <a:stretch>
            <a:fillRect/>
          </a:stretch>
        </p:blipFill>
        <p:spPr>
          <a:xfrm>
            <a:off x="1297500" y="1368050"/>
            <a:ext cx="3051524" cy="2407400"/>
          </a:xfrm>
          <a:prstGeom prst="rect">
            <a:avLst/>
          </a:prstGeom>
          <a:noFill/>
          <a:ln>
            <a:noFill/>
          </a:ln>
        </p:spPr>
      </p:pic>
      <p:pic>
        <p:nvPicPr>
          <p:cNvPr id="215" name="Google Shape;215;p24"/>
          <p:cNvPicPr preferRelativeResize="0"/>
          <p:nvPr/>
        </p:nvPicPr>
        <p:blipFill>
          <a:blip r:embed="rId4">
            <a:alphaModFix/>
          </a:blip>
          <a:stretch>
            <a:fillRect/>
          </a:stretch>
        </p:blipFill>
        <p:spPr>
          <a:xfrm>
            <a:off x="4655100" y="1369313"/>
            <a:ext cx="3681305" cy="2404872"/>
          </a:xfrm>
          <a:prstGeom prst="rect">
            <a:avLst/>
          </a:prstGeom>
          <a:noFill/>
          <a:ln>
            <a:noFill/>
          </a:ln>
        </p:spPr>
      </p:pic>
      <p:sp>
        <p:nvSpPr>
          <p:cNvPr id="216" name="Google Shape;216;p24"/>
          <p:cNvSpPr txBox="1"/>
          <p:nvPr/>
        </p:nvSpPr>
        <p:spPr>
          <a:xfrm>
            <a:off x="2599500" y="4123025"/>
            <a:ext cx="39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Using 5-Fold CV</a:t>
            </a:r>
            <a:endParaRPr>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 - Recommender Precision@k, Recall@k, and F1 Score</a:t>
            </a:r>
            <a:endParaRPr/>
          </a:p>
        </p:txBody>
      </p:sp>
      <p:pic>
        <p:nvPicPr>
          <p:cNvPr id="222" name="Google Shape;222;p25"/>
          <p:cNvPicPr preferRelativeResize="0"/>
          <p:nvPr/>
        </p:nvPicPr>
        <p:blipFill>
          <a:blip r:embed="rId3">
            <a:alphaModFix/>
          </a:blip>
          <a:stretch>
            <a:fillRect/>
          </a:stretch>
        </p:blipFill>
        <p:spPr>
          <a:xfrm>
            <a:off x="4673607" y="1369313"/>
            <a:ext cx="3662805" cy="2404872"/>
          </a:xfrm>
          <a:prstGeom prst="rect">
            <a:avLst/>
          </a:prstGeom>
          <a:noFill/>
          <a:ln>
            <a:noFill/>
          </a:ln>
        </p:spPr>
      </p:pic>
      <p:sp>
        <p:nvSpPr>
          <p:cNvPr id="223" name="Google Shape;223;p25"/>
          <p:cNvSpPr txBox="1"/>
          <p:nvPr/>
        </p:nvSpPr>
        <p:spPr>
          <a:xfrm>
            <a:off x="2599500" y="4123025"/>
            <a:ext cx="39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Using 5-Fold CV, k = 10, Rating threshold = 4</a:t>
            </a:r>
            <a:endParaRPr>
              <a:solidFill>
                <a:schemeClr val="lt1"/>
              </a:solidFill>
              <a:latin typeface="Lato"/>
              <a:ea typeface="Lato"/>
              <a:cs typeface="Lato"/>
              <a:sym typeface="Lato"/>
            </a:endParaRPr>
          </a:p>
        </p:txBody>
      </p:sp>
      <p:pic>
        <p:nvPicPr>
          <p:cNvPr id="224" name="Google Shape;224;p25"/>
          <p:cNvPicPr preferRelativeResize="0"/>
          <p:nvPr/>
        </p:nvPicPr>
        <p:blipFill rotWithShape="1">
          <a:blip r:embed="rId4">
            <a:alphaModFix/>
          </a:blip>
          <a:srcRect b="0" l="0" r="2912" t="0"/>
          <a:stretch/>
        </p:blipFill>
        <p:spPr>
          <a:xfrm>
            <a:off x="1297500" y="1369325"/>
            <a:ext cx="2757026" cy="240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KNNBaseline </a:t>
            </a:r>
            <a:r>
              <a:rPr lang="en"/>
              <a:t>Recommendations </a:t>
            </a:r>
            <a:endParaRPr/>
          </a:p>
        </p:txBody>
      </p:sp>
      <p:pic>
        <p:nvPicPr>
          <p:cNvPr id="230" name="Google Shape;230;p26"/>
          <p:cNvPicPr preferRelativeResize="0"/>
          <p:nvPr/>
        </p:nvPicPr>
        <p:blipFill rotWithShape="1">
          <a:blip r:embed="rId3">
            <a:alphaModFix/>
          </a:blip>
          <a:srcRect b="0" l="870" r="2455" t="0"/>
          <a:stretch/>
        </p:blipFill>
        <p:spPr>
          <a:xfrm>
            <a:off x="2587125" y="1307850"/>
            <a:ext cx="4131199" cy="367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236" name="Google Shape;236;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SzPts val="1500"/>
              <a:buChar char="●"/>
            </a:pPr>
            <a:r>
              <a:rPr lang="en" sz="1500"/>
              <a:t>Recommender Systems offer personalization and help in increased profits for companies and also allow users to find the most relevant products for their use</a:t>
            </a:r>
            <a:endParaRPr sz="1500"/>
          </a:p>
          <a:p>
            <a:pPr indent="-323850" lvl="0" marL="457200" rtl="0" algn="l">
              <a:lnSpc>
                <a:spcPct val="150000"/>
              </a:lnSpc>
              <a:spcBef>
                <a:spcPts val="0"/>
              </a:spcBef>
              <a:spcAft>
                <a:spcPts val="0"/>
              </a:spcAft>
              <a:buSzPts val="1500"/>
              <a:buChar char="●"/>
            </a:pPr>
            <a:r>
              <a:rPr lang="en" sz="1500"/>
              <a:t>Extensive hyperparameter tuning of existing models can increase the scalability, performance, and efficiency of these systems</a:t>
            </a:r>
            <a:endParaRPr sz="1500"/>
          </a:p>
          <a:p>
            <a:pPr indent="-323850" lvl="0" marL="457200" rtl="0" algn="l">
              <a:lnSpc>
                <a:spcPct val="150000"/>
              </a:lnSpc>
              <a:spcBef>
                <a:spcPts val="0"/>
              </a:spcBef>
              <a:spcAft>
                <a:spcPts val="0"/>
              </a:spcAft>
              <a:buSzPts val="1500"/>
              <a:buChar char="●"/>
            </a:pPr>
            <a:r>
              <a:rPr lang="en" sz="1500"/>
              <a:t>A hybrid approach and implementation of deep learning techniques can further improve the accuracy and efficiency of recommender systems</a:t>
            </a:r>
            <a:endParaRPr sz="1500"/>
          </a:p>
          <a:p>
            <a:pPr indent="-323850" lvl="0" marL="457200" rtl="0" algn="l">
              <a:lnSpc>
                <a:spcPct val="150000"/>
              </a:lnSpc>
              <a:spcBef>
                <a:spcPts val="0"/>
              </a:spcBef>
              <a:spcAft>
                <a:spcPts val="0"/>
              </a:spcAft>
              <a:buSzPts val="1500"/>
              <a:buChar char="●"/>
            </a:pPr>
            <a:r>
              <a:rPr lang="en" sz="1500"/>
              <a:t>New hybrid technologies may also solve existing issues with </a:t>
            </a:r>
            <a:r>
              <a:rPr lang="en" sz="1500"/>
              <a:t>individual methods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42" name="Google Shape;24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[1] Dataset: </a:t>
            </a:r>
            <a:r>
              <a:rPr lang="en" u="sng">
                <a:solidFill>
                  <a:schemeClr val="hlink"/>
                </a:solidFill>
                <a:hlinkClick r:id="rId3"/>
              </a:rPr>
              <a:t>https://grouplens.org/datasets/movielens/latest/</a:t>
            </a:r>
            <a:r>
              <a:rPr lang="en"/>
              <a:t> </a:t>
            </a:r>
            <a:endParaRPr/>
          </a:p>
          <a:p>
            <a:pPr indent="0" lvl="0" marL="0" rtl="0" algn="l">
              <a:spcBef>
                <a:spcPts val="1200"/>
              </a:spcBef>
              <a:spcAft>
                <a:spcPts val="1200"/>
              </a:spcAft>
              <a:buNone/>
            </a:pPr>
            <a:r>
              <a:rPr lang="en"/>
              <a:t>[2] Surprise: </a:t>
            </a:r>
            <a:r>
              <a:rPr lang="en" u="sng">
                <a:solidFill>
                  <a:schemeClr val="hlink"/>
                </a:solidFill>
                <a:hlinkClick r:id="rId4"/>
              </a:rPr>
              <a:t>https://surpriselib.com/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297500" y="1567550"/>
            <a:ext cx="7284900" cy="3320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Personalization and recommendations help increase business value and sales of products</a:t>
            </a:r>
            <a:endParaRPr sz="1500"/>
          </a:p>
          <a:p>
            <a:pPr indent="-323850" lvl="0" marL="457200" rtl="0" algn="l">
              <a:lnSpc>
                <a:spcPct val="150000"/>
              </a:lnSpc>
              <a:spcBef>
                <a:spcPts val="0"/>
              </a:spcBef>
              <a:spcAft>
                <a:spcPts val="0"/>
              </a:spcAft>
              <a:buSzPts val="1500"/>
              <a:buChar char="●"/>
            </a:pPr>
            <a:r>
              <a:rPr lang="en" sz="1500"/>
              <a:t>Example Companies: Netflix, Amazon, Spotify, Zillow, Uber Eats, LinkedIn</a:t>
            </a:r>
            <a:endParaRPr sz="1500"/>
          </a:p>
          <a:p>
            <a:pPr indent="-323850" lvl="0" marL="457200" rtl="0" algn="l">
              <a:lnSpc>
                <a:spcPct val="150000"/>
              </a:lnSpc>
              <a:spcBef>
                <a:spcPts val="0"/>
              </a:spcBef>
              <a:spcAft>
                <a:spcPts val="0"/>
              </a:spcAft>
              <a:buSzPts val="1500"/>
              <a:buChar char="●"/>
            </a:pPr>
            <a:r>
              <a:rPr lang="en" sz="1500"/>
              <a:t>Goal is to predict ‘rating’ which a user gives to a product or a ‘recommendation’ to a user based on past preferences</a:t>
            </a:r>
            <a:endParaRPr sz="1500"/>
          </a:p>
          <a:p>
            <a:pPr indent="-323850" lvl="0" marL="457200" rtl="0" algn="l">
              <a:lnSpc>
                <a:spcPct val="150000"/>
              </a:lnSpc>
              <a:spcBef>
                <a:spcPts val="0"/>
              </a:spcBef>
              <a:spcAft>
                <a:spcPts val="0"/>
              </a:spcAft>
              <a:buSzPts val="1500"/>
              <a:buChar char="●"/>
            </a:pPr>
            <a:r>
              <a:rPr b="1" lang="en" sz="1500"/>
              <a:t>This project: </a:t>
            </a:r>
            <a:r>
              <a:rPr lang="en" sz="1500"/>
              <a:t>Build</a:t>
            </a:r>
            <a:r>
              <a:rPr lang="en" sz="1500"/>
              <a:t> a Movie Recommendation Engine to recommend most relevant movies to users</a:t>
            </a:r>
            <a:endParaRPr sz="1500"/>
          </a:p>
        </p:txBody>
      </p:sp>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567550"/>
            <a:ext cx="7284900" cy="33201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Char char="●"/>
            </a:pPr>
            <a:r>
              <a:rPr lang="en" sz="1500"/>
              <a:t>Recommender systems are the systems that are designed to recommend things to the user based on many different factors. These systems predict the most likely product that the users are most likely to purchase and are of interest to. Companies like Netflix, Amazon, etc. use recommender systems to help their users to identify the correct product or movies for them.</a:t>
            </a:r>
            <a:endParaRPr sz="1500"/>
          </a:p>
          <a:p>
            <a:pPr indent="-323850" lvl="0" marL="457200" rtl="0" algn="l">
              <a:lnSpc>
                <a:spcPct val="150000"/>
              </a:lnSpc>
              <a:spcBef>
                <a:spcPts val="0"/>
              </a:spcBef>
              <a:spcAft>
                <a:spcPts val="0"/>
              </a:spcAft>
              <a:buSzPts val="1500"/>
              <a:buChar char="●"/>
            </a:pPr>
            <a:r>
              <a:rPr lang="en" sz="1500"/>
              <a:t>The recommender system deals with a large volume of information present by filtering the most important information based on the data provided by a user and other factors that take care of the user’s preference and interest. It finds out the match between user and item and imputes the similarities between users and items for recommendation.</a:t>
            </a:r>
            <a:endParaRPr/>
          </a:p>
        </p:txBody>
      </p:sp>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Recommender</a:t>
            </a:r>
            <a:r>
              <a:rPr lang="en"/>
              <a:t>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Both the users and the services provided have benefited from these kinds of systems</a:t>
            </a:r>
            <a:endParaRPr sz="1500"/>
          </a:p>
          <a:p>
            <a:pPr indent="-323850" lvl="0" marL="457200" rtl="0" algn="l">
              <a:lnSpc>
                <a:spcPct val="150000"/>
              </a:lnSpc>
              <a:spcBef>
                <a:spcPts val="0"/>
              </a:spcBef>
              <a:spcAft>
                <a:spcPts val="0"/>
              </a:spcAft>
              <a:buSzPts val="1500"/>
              <a:buChar char="●"/>
            </a:pPr>
            <a:r>
              <a:rPr lang="en" sz="1500"/>
              <a:t>The quality and decision-making process has also improved through these kinds of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b="1" lang="en" sz="1500"/>
              <a:t>MovieLens Dataset</a:t>
            </a:r>
            <a:r>
              <a:rPr lang="en" sz="1500"/>
              <a:t> [1] (Latest, small)</a:t>
            </a:r>
            <a:endParaRPr sz="1500"/>
          </a:p>
          <a:p>
            <a:pPr indent="-323850" lvl="1" marL="914400" rtl="0" algn="l">
              <a:lnSpc>
                <a:spcPct val="150000"/>
              </a:lnSpc>
              <a:spcBef>
                <a:spcPts val="0"/>
              </a:spcBef>
              <a:spcAft>
                <a:spcPts val="0"/>
              </a:spcAft>
              <a:buSzPts val="1500"/>
              <a:buChar char="○"/>
            </a:pPr>
            <a:r>
              <a:rPr lang="en" sz="1500"/>
              <a:t>Widely used dataset in the field of recommender </a:t>
            </a:r>
            <a:r>
              <a:rPr lang="en" sz="1500"/>
              <a:t>systems</a:t>
            </a:r>
            <a:endParaRPr sz="1500"/>
          </a:p>
          <a:p>
            <a:pPr indent="-323850" lvl="1" marL="914400" rtl="0" algn="l">
              <a:lnSpc>
                <a:spcPct val="150000"/>
              </a:lnSpc>
              <a:spcBef>
                <a:spcPts val="0"/>
              </a:spcBef>
              <a:spcAft>
                <a:spcPts val="0"/>
              </a:spcAft>
              <a:buSzPts val="1500"/>
              <a:buChar char="○"/>
            </a:pPr>
            <a:r>
              <a:rPr lang="en" sz="1500"/>
              <a:t>9,000 movies</a:t>
            </a:r>
            <a:endParaRPr sz="1500"/>
          </a:p>
          <a:p>
            <a:pPr indent="-323850" lvl="1" marL="914400" rtl="0" algn="l">
              <a:lnSpc>
                <a:spcPct val="150000"/>
              </a:lnSpc>
              <a:spcBef>
                <a:spcPts val="0"/>
              </a:spcBef>
              <a:spcAft>
                <a:spcPts val="0"/>
              </a:spcAft>
              <a:buSzPts val="1500"/>
              <a:buChar char="○"/>
            </a:pPr>
            <a:r>
              <a:rPr lang="en" sz="1500"/>
              <a:t>100,000 ratings</a:t>
            </a:r>
            <a:endParaRPr sz="1500"/>
          </a:p>
          <a:p>
            <a:pPr indent="-323850" lvl="1" marL="914400" rtl="0" algn="l">
              <a:lnSpc>
                <a:spcPct val="150000"/>
              </a:lnSpc>
              <a:spcBef>
                <a:spcPts val="0"/>
              </a:spcBef>
              <a:spcAft>
                <a:spcPts val="0"/>
              </a:spcAft>
              <a:buSzPts val="1500"/>
              <a:buChar char="○"/>
            </a:pPr>
            <a:r>
              <a:rPr lang="en" sz="1500"/>
              <a:t>600 users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 Preprocessing</a:t>
            </a:r>
            <a:endParaRPr/>
          </a:p>
        </p:txBody>
      </p:sp>
      <p:sp>
        <p:nvSpPr>
          <p:cNvPr id="165" name="Google Shape;165;p18"/>
          <p:cNvSpPr txBox="1"/>
          <p:nvPr>
            <p:ph idx="1" type="body"/>
          </p:nvPr>
        </p:nvSpPr>
        <p:spPr>
          <a:xfrm>
            <a:off x="1028225" y="1567550"/>
            <a:ext cx="7904700" cy="3179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t>The dataset is clean for the most part. The following data cleaning and preprocessing methods have been </a:t>
            </a:r>
            <a:r>
              <a:rPr lang="en" sz="1500"/>
              <a:t>performed</a:t>
            </a:r>
            <a:r>
              <a:rPr lang="en" sz="1500"/>
              <a:t>:</a:t>
            </a:r>
            <a:endParaRPr sz="1500"/>
          </a:p>
          <a:p>
            <a:pPr indent="-323850" lvl="0" marL="457200" rtl="0" algn="l">
              <a:lnSpc>
                <a:spcPct val="150000"/>
              </a:lnSpc>
              <a:spcBef>
                <a:spcPts val="1200"/>
              </a:spcBef>
              <a:spcAft>
                <a:spcPts val="0"/>
              </a:spcAft>
              <a:buSzPts val="1500"/>
              <a:buChar char="●"/>
            </a:pPr>
            <a:r>
              <a:rPr lang="en" sz="1500"/>
              <a:t>Check for null values and eliminate them. The dataset had no null values.</a:t>
            </a:r>
            <a:endParaRPr sz="1500"/>
          </a:p>
          <a:p>
            <a:pPr indent="-323850" lvl="0" marL="457200" rtl="0" algn="l">
              <a:lnSpc>
                <a:spcPct val="150000"/>
              </a:lnSpc>
              <a:spcBef>
                <a:spcPts val="0"/>
              </a:spcBef>
              <a:spcAft>
                <a:spcPts val="0"/>
              </a:spcAft>
              <a:buSzPts val="1500"/>
              <a:buChar char="●"/>
            </a:pPr>
            <a:r>
              <a:rPr lang="en" sz="1500"/>
              <a:t>Extract year from movie title and remove entries where the year could not be obtained</a:t>
            </a:r>
            <a:endParaRPr sz="1500"/>
          </a:p>
          <a:p>
            <a:pPr indent="-323850" lvl="0" marL="457200" rtl="0" algn="l">
              <a:lnSpc>
                <a:spcPct val="150000"/>
              </a:lnSpc>
              <a:spcBef>
                <a:spcPts val="0"/>
              </a:spcBef>
              <a:spcAft>
                <a:spcPts val="0"/>
              </a:spcAft>
              <a:buSzPts val="1500"/>
              <a:buChar char="●"/>
            </a:pPr>
            <a:r>
              <a:rPr lang="en" sz="1500"/>
              <a:t>Extract genres and remove entries with genres like “(no genres listed)”</a:t>
            </a:r>
            <a:endParaRPr sz="1500"/>
          </a:p>
          <a:p>
            <a:pPr indent="-323850" lvl="0" marL="457200" rtl="0" algn="l">
              <a:lnSpc>
                <a:spcPct val="150000"/>
              </a:lnSpc>
              <a:spcBef>
                <a:spcPts val="0"/>
              </a:spcBef>
              <a:spcAft>
                <a:spcPts val="0"/>
              </a:spcAft>
              <a:buSzPts val="1500"/>
              <a:buChar char="●"/>
            </a:pPr>
            <a:r>
              <a:rPr lang="en" sz="1500"/>
              <a:t>Drop timestamp columns since they lend no value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 Preprocessing</a:t>
            </a:r>
            <a:endParaRPr/>
          </a:p>
        </p:txBody>
      </p:sp>
      <p:pic>
        <p:nvPicPr>
          <p:cNvPr id="171" name="Google Shape;171;p19"/>
          <p:cNvPicPr preferRelativeResize="0"/>
          <p:nvPr/>
        </p:nvPicPr>
        <p:blipFill rotWithShape="1">
          <a:blip r:embed="rId3">
            <a:alphaModFix/>
          </a:blip>
          <a:srcRect b="33517" l="3781" r="0" t="18040"/>
          <a:stretch/>
        </p:blipFill>
        <p:spPr>
          <a:xfrm>
            <a:off x="3064475" y="1609475"/>
            <a:ext cx="3015025" cy="438325"/>
          </a:xfrm>
          <a:prstGeom prst="rect">
            <a:avLst/>
          </a:prstGeom>
          <a:noFill/>
          <a:ln>
            <a:noFill/>
          </a:ln>
        </p:spPr>
      </p:pic>
      <p:pic>
        <p:nvPicPr>
          <p:cNvPr id="172" name="Google Shape;172;p19"/>
          <p:cNvPicPr preferRelativeResize="0"/>
          <p:nvPr/>
        </p:nvPicPr>
        <p:blipFill rotWithShape="1">
          <a:blip r:embed="rId4">
            <a:alphaModFix/>
          </a:blip>
          <a:srcRect b="8" l="1039" r="2714" t="19066"/>
          <a:stretch/>
        </p:blipFill>
        <p:spPr>
          <a:xfrm>
            <a:off x="941450" y="2516000"/>
            <a:ext cx="7261125" cy="508725"/>
          </a:xfrm>
          <a:prstGeom prst="rect">
            <a:avLst/>
          </a:prstGeom>
          <a:noFill/>
          <a:ln>
            <a:noFill/>
          </a:ln>
        </p:spPr>
      </p:pic>
      <p:pic>
        <p:nvPicPr>
          <p:cNvPr id="173" name="Google Shape;173;p19"/>
          <p:cNvPicPr preferRelativeResize="0"/>
          <p:nvPr/>
        </p:nvPicPr>
        <p:blipFill rotWithShape="1">
          <a:blip r:embed="rId5">
            <a:alphaModFix/>
          </a:blip>
          <a:srcRect b="14229" l="866" r="4926" t="10638"/>
          <a:stretch/>
        </p:blipFill>
        <p:spPr>
          <a:xfrm>
            <a:off x="1476300" y="3492925"/>
            <a:ext cx="6191375" cy="67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Rating</a:t>
            </a:r>
            <a:endParaRPr/>
          </a:p>
        </p:txBody>
      </p:sp>
      <p:pic>
        <p:nvPicPr>
          <p:cNvPr id="179" name="Google Shape;179;p20"/>
          <p:cNvPicPr preferRelativeResize="0"/>
          <p:nvPr/>
        </p:nvPicPr>
        <p:blipFill>
          <a:blip r:embed="rId3">
            <a:alphaModFix/>
          </a:blip>
          <a:stretch>
            <a:fillRect/>
          </a:stretch>
        </p:blipFill>
        <p:spPr>
          <a:xfrm>
            <a:off x="2075963" y="1307850"/>
            <a:ext cx="5481963"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 Genre</a:t>
            </a:r>
            <a:endParaRPr/>
          </a:p>
        </p:txBody>
      </p:sp>
      <p:pic>
        <p:nvPicPr>
          <p:cNvPr id="185" name="Google Shape;185;p21"/>
          <p:cNvPicPr preferRelativeResize="0"/>
          <p:nvPr/>
        </p:nvPicPr>
        <p:blipFill>
          <a:blip r:embed="rId3">
            <a:alphaModFix/>
          </a:blip>
          <a:stretch>
            <a:fillRect/>
          </a:stretch>
        </p:blipFill>
        <p:spPr>
          <a:xfrm>
            <a:off x="1901150" y="1000575"/>
            <a:ext cx="6512976" cy="4026326"/>
          </a:xfrm>
          <a:prstGeom prst="rect">
            <a:avLst/>
          </a:prstGeom>
          <a:noFill/>
          <a:ln>
            <a:noFill/>
          </a:ln>
        </p:spPr>
      </p:pic>
      <p:sp>
        <p:nvSpPr>
          <p:cNvPr id="186" name="Google Shape;186;p21"/>
          <p:cNvSpPr/>
          <p:nvPr/>
        </p:nvSpPr>
        <p:spPr>
          <a:xfrm>
            <a:off x="4180401" y="1664050"/>
            <a:ext cx="391600" cy="748000"/>
          </a:xfrm>
          <a:custGeom>
            <a:rect b="b" l="l" r="r" t="t"/>
            <a:pathLst>
              <a:path extrusionOk="0" h="29920" w="15664">
                <a:moveTo>
                  <a:pt x="9317" y="0"/>
                </a:moveTo>
                <a:cubicBezTo>
                  <a:pt x="6224" y="0"/>
                  <a:pt x="1887" y="990"/>
                  <a:pt x="908" y="3924"/>
                </a:cubicBezTo>
                <a:cubicBezTo>
                  <a:pt x="-1116" y="9993"/>
                  <a:pt x="774" y="17045"/>
                  <a:pt x="3150" y="22985"/>
                </a:cubicBezTo>
                <a:cubicBezTo>
                  <a:pt x="4114" y="25395"/>
                  <a:pt x="4556" y="29082"/>
                  <a:pt x="7075" y="29712"/>
                </a:cubicBezTo>
                <a:cubicBezTo>
                  <a:pt x="13741" y="31379"/>
                  <a:pt x="17097" y="17170"/>
                  <a:pt x="14923" y="10652"/>
                </a:cubicBezTo>
                <a:cubicBezTo>
                  <a:pt x="14283" y="8734"/>
                  <a:pt x="12199" y="7524"/>
                  <a:pt x="11559" y="5606"/>
                </a:cubicBezTo>
                <a:cubicBezTo>
                  <a:pt x="10950" y="3781"/>
                  <a:pt x="10680" y="561"/>
                  <a:pt x="8756" y="561"/>
                </a:cubicBezTo>
              </a:path>
            </a:pathLst>
          </a:custGeom>
          <a:noFill/>
          <a:ln cap="flat" cmpd="sng" w="9525">
            <a:solidFill>
              <a:schemeClr val="accent1"/>
            </a:solidFill>
            <a:prstDash val="solid"/>
            <a:round/>
            <a:headEnd len="med" w="med" type="none"/>
            <a:tailEnd len="med" w="med" type="none"/>
          </a:ln>
        </p:spPr>
      </p:sp>
      <p:sp>
        <p:nvSpPr>
          <p:cNvPr id="187" name="Google Shape;187;p21"/>
          <p:cNvSpPr/>
          <p:nvPr/>
        </p:nvSpPr>
        <p:spPr>
          <a:xfrm>
            <a:off x="5386925" y="2183825"/>
            <a:ext cx="516522" cy="1082700"/>
          </a:xfrm>
          <a:custGeom>
            <a:rect b="b" l="l" r="r" t="t"/>
            <a:pathLst>
              <a:path extrusionOk="0" h="43308" w="24992">
                <a:moveTo>
                  <a:pt x="18346" y="512"/>
                </a:moveTo>
                <a:cubicBezTo>
                  <a:pt x="14791" y="512"/>
                  <a:pt x="10653" y="-899"/>
                  <a:pt x="7695" y="1073"/>
                </a:cubicBezTo>
                <a:cubicBezTo>
                  <a:pt x="858" y="5629"/>
                  <a:pt x="-754" y="16485"/>
                  <a:pt x="407" y="24618"/>
                </a:cubicBezTo>
                <a:cubicBezTo>
                  <a:pt x="1716" y="33790"/>
                  <a:pt x="12011" y="44642"/>
                  <a:pt x="21149" y="43118"/>
                </a:cubicBezTo>
                <a:cubicBezTo>
                  <a:pt x="26427" y="42238"/>
                  <a:pt x="24513" y="32772"/>
                  <a:pt x="24513" y="27421"/>
                </a:cubicBezTo>
                <a:cubicBezTo>
                  <a:pt x="24513" y="18143"/>
                  <a:pt x="24821" y="1073"/>
                  <a:pt x="15543" y="1073"/>
                </a:cubicBezTo>
              </a:path>
            </a:pathLst>
          </a:custGeom>
          <a:noFill/>
          <a:ln cap="flat" cmpd="sng" w="9525">
            <a:solidFill>
              <a:schemeClr val="accent1"/>
            </a:solidFill>
            <a:prstDash val="solid"/>
            <a:round/>
            <a:headEnd len="med" w="med" type="none"/>
            <a:tailEnd len="med" w="med" type="none"/>
          </a:ln>
        </p:spPr>
      </p:sp>
      <p:sp>
        <p:nvSpPr>
          <p:cNvPr id="188" name="Google Shape;188;p21"/>
          <p:cNvSpPr/>
          <p:nvPr/>
        </p:nvSpPr>
        <p:spPr>
          <a:xfrm>
            <a:off x="3171006" y="2070725"/>
            <a:ext cx="404750" cy="1002050"/>
          </a:xfrm>
          <a:custGeom>
            <a:rect b="b" l="l" r="r" t="t"/>
            <a:pathLst>
              <a:path extrusionOk="0" h="40082" w="16190">
                <a:moveTo>
                  <a:pt x="9592" y="0"/>
                </a:moveTo>
                <a:cubicBezTo>
                  <a:pt x="8051" y="1541"/>
                  <a:pt x="4674" y="1296"/>
                  <a:pt x="3986" y="3364"/>
                </a:cubicBezTo>
                <a:cubicBezTo>
                  <a:pt x="127" y="14955"/>
                  <a:pt x="-4069" y="37405"/>
                  <a:pt x="7910" y="39803"/>
                </a:cubicBezTo>
                <a:cubicBezTo>
                  <a:pt x="10701" y="40362"/>
                  <a:pt x="15069" y="39200"/>
                  <a:pt x="15758" y="36439"/>
                </a:cubicBezTo>
                <a:cubicBezTo>
                  <a:pt x="16623" y="32975"/>
                  <a:pt x="15224" y="29309"/>
                  <a:pt x="14637" y="25788"/>
                </a:cubicBezTo>
                <a:cubicBezTo>
                  <a:pt x="13183" y="17070"/>
                  <a:pt x="14720" y="6250"/>
                  <a:pt x="8470" y="0"/>
                </a:cubicBezTo>
              </a:path>
            </a:pathLst>
          </a:custGeom>
          <a:noFill/>
          <a:ln cap="flat" cmpd="sng" w="9525">
            <a:solidFill>
              <a:schemeClr val="accent1"/>
            </a:solidFill>
            <a:prstDash val="solid"/>
            <a:round/>
            <a:headEnd len="med" w="med" type="none"/>
            <a:tailEnd len="med" w="med" type="none"/>
          </a:ln>
        </p:spPr>
      </p:sp>
      <p:sp>
        <p:nvSpPr>
          <p:cNvPr id="189" name="Google Shape;189;p21"/>
          <p:cNvSpPr/>
          <p:nvPr/>
        </p:nvSpPr>
        <p:spPr>
          <a:xfrm>
            <a:off x="6718368" y="1762150"/>
            <a:ext cx="443250" cy="999800"/>
          </a:xfrm>
          <a:custGeom>
            <a:rect b="b" l="l" r="r" t="t"/>
            <a:pathLst>
              <a:path extrusionOk="0" h="39992" w="17730">
                <a:moveTo>
                  <a:pt x="11210" y="2242"/>
                </a:moveTo>
                <a:cubicBezTo>
                  <a:pt x="7357" y="2242"/>
                  <a:pt x="1989" y="3150"/>
                  <a:pt x="558" y="6727"/>
                </a:cubicBezTo>
                <a:cubicBezTo>
                  <a:pt x="-1177" y="11065"/>
                  <a:pt x="2034" y="16310"/>
                  <a:pt x="558" y="20742"/>
                </a:cubicBezTo>
                <a:cubicBezTo>
                  <a:pt x="-889" y="25089"/>
                  <a:pt x="1313" y="30099"/>
                  <a:pt x="3361" y="34197"/>
                </a:cubicBezTo>
                <a:cubicBezTo>
                  <a:pt x="4184" y="35843"/>
                  <a:pt x="3958" y="38419"/>
                  <a:pt x="5604" y="39242"/>
                </a:cubicBezTo>
                <a:cubicBezTo>
                  <a:pt x="15489" y="44182"/>
                  <a:pt x="20362" y="18107"/>
                  <a:pt x="16255" y="7848"/>
                </a:cubicBezTo>
                <a:cubicBezTo>
                  <a:pt x="14880" y="4413"/>
                  <a:pt x="11715" y="1656"/>
                  <a:pt x="8407" y="0"/>
                </a:cubicBezTo>
              </a:path>
            </a:pathLst>
          </a:custGeom>
          <a:noFill/>
          <a:ln cap="flat" cmpd="sng" w="9525">
            <a:solidFill>
              <a:schemeClr val="accent1"/>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