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05BB-A8E1-40F6-A8F6-20579DBAF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Generalized linear models and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11875-6251-4B0F-8F53-968109E4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Arunabh singh W5D2 Sep Cohort LHL</a:t>
            </a:r>
          </a:p>
        </p:txBody>
      </p:sp>
    </p:spTree>
    <p:extLst>
      <p:ext uri="{BB962C8B-B14F-4D97-AF65-F5344CB8AC3E}">
        <p14:creationId xmlns:p14="http://schemas.microsoft.com/office/powerpoint/2010/main" val="395154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C86-8A0B-4D12-9844-338DC47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45717"/>
            <a:ext cx="10364451" cy="1596177"/>
          </a:xfrm>
        </p:spPr>
        <p:txBody>
          <a:bodyPr/>
          <a:lstStyle/>
          <a:p>
            <a:r>
              <a:rPr lang="en-IN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731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F30-0875-428B-AF65-CB901B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8465"/>
          </a:xfrm>
        </p:spPr>
        <p:txBody>
          <a:bodyPr/>
          <a:lstStyle/>
          <a:p>
            <a:r>
              <a:rPr lang="en-IN" dirty="0"/>
              <a:t>Linear 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4D2E-D8A6-4DB9-8930-D4F608B4B2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403503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en-IN" dirty="0"/>
              <a:t>We know that Linear Regression models Linear relationship between X and Y.</a:t>
            </a:r>
          </a:p>
          <a:p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y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=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0+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1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x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1+…+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pxp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ϵ</a:t>
            </a:r>
            <a:endParaRPr lang="en-IN" b="0" i="0" dirty="0">
              <a:solidFill>
                <a:schemeClr val="accent6">
                  <a:lumMod val="75000"/>
                </a:schemeClr>
              </a:solidFill>
              <a:effectLst/>
              <a:latin typeface="MJXc-TeX-math-I"/>
            </a:endParaRPr>
          </a:p>
          <a:p>
            <a:r>
              <a:rPr lang="en-US" dirty="0"/>
              <a:t>linear regression model assumes that the outcome y of an instance can be expressed by a weighted sum of its p features with an individual error  E that follows a Gaussian distribution.</a:t>
            </a:r>
          </a:p>
          <a:p>
            <a:r>
              <a:rPr lang="en-US" dirty="0"/>
              <a:t> a simple weighted sum is too restrictive for many real world prediction problems.</a:t>
            </a:r>
          </a:p>
          <a:p>
            <a:r>
              <a:rPr lang="en-US" dirty="0"/>
              <a:t>  But a simple weighted sum is too restrictive for many real world prediction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F30-0875-428B-AF65-CB901B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8465"/>
          </a:xfrm>
        </p:spPr>
        <p:txBody>
          <a:bodyPr/>
          <a:lstStyle/>
          <a:p>
            <a:r>
              <a:rPr lang="en-IN" dirty="0"/>
              <a:t>Generalized Linear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D9783-D674-4556-9DA3-43428105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2915544"/>
            <a:ext cx="10991273" cy="3323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6EFF8-3F0A-45CB-A2E7-CE172242D093}"/>
              </a:ext>
            </a:extLst>
          </p:cNvPr>
          <p:cNvSpPr txBox="1"/>
          <p:nvPr/>
        </p:nvSpPr>
        <p:spPr>
          <a:xfrm>
            <a:off x="581891" y="1283855"/>
            <a:ext cx="1090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use a link function to model non continuous systematic or Random Variables or basically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a family of models which are similar to each other and include the Linear Regression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GLMs are very useful as they model properties and relationships not usually not captured by Linear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5E1-C927-47C7-BB57-B0DF0EBD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7628"/>
          </a:xfrm>
        </p:spPr>
        <p:txBody>
          <a:bodyPr/>
          <a:lstStyle/>
          <a:p>
            <a:r>
              <a:rPr lang="en-IN" dirty="0"/>
              <a:t>Binary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73793-2296-4261-82FD-EFE04360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3" y="1394691"/>
            <a:ext cx="10781785" cy="43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A35C-7654-4EEF-9F50-8B68D292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8392"/>
          </a:xfrm>
        </p:spPr>
        <p:txBody>
          <a:bodyPr/>
          <a:lstStyle/>
          <a:p>
            <a:r>
              <a:rPr lang="en-IN" dirty="0"/>
              <a:t>Logistic Regression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2E1E-730A-4772-A739-B5F8179DB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6900" y="1283431"/>
            <a:ext cx="3685935" cy="1358170"/>
          </a:xfrm>
        </p:spPr>
        <p:txBody>
          <a:bodyPr/>
          <a:lstStyle/>
          <a:p>
            <a:r>
              <a:rPr lang="en-IN" dirty="0"/>
              <a:t>P&gt;0.5 represents class 1</a:t>
            </a:r>
          </a:p>
          <a:p>
            <a:r>
              <a:rPr lang="en-IN" dirty="0"/>
              <a:t>P&lt;0.5 represents class 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69632-CCA9-45AC-9BE0-1045708D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5" y="1246910"/>
            <a:ext cx="6090804" cy="5458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9D653-B669-4BB2-BF15-745C6AA4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2" y="2543607"/>
            <a:ext cx="385762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61372-C2FD-4345-AA23-3E5007DF2537}"/>
              </a:ext>
            </a:extLst>
          </p:cNvPr>
          <p:cNvSpPr txBox="1"/>
          <p:nvPr/>
        </p:nvSpPr>
        <p:spPr>
          <a:xfrm>
            <a:off x="1524000" y="4784436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40864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B893-59EE-4D01-A438-11A7A6CA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5265"/>
          </a:xfrm>
        </p:spPr>
        <p:txBody>
          <a:bodyPr>
            <a:normAutofit fontScale="90000"/>
          </a:bodyPr>
          <a:lstStyle/>
          <a:p>
            <a:r>
              <a:rPr lang="en-IN" dirty="0"/>
              <a:t>Poisson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3A13-82F8-43F2-BF90-1D6E37AD5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304911"/>
            <a:ext cx="10363826" cy="1493708"/>
          </a:xfrm>
        </p:spPr>
        <p:txBody>
          <a:bodyPr/>
          <a:lstStyle/>
          <a:p>
            <a:r>
              <a:rPr lang="en-IN" dirty="0"/>
              <a:t>Model used in </a:t>
            </a:r>
            <a:r>
              <a:rPr lang="en-IN" dirty="0" err="1"/>
              <a:t>poisson</a:t>
            </a:r>
            <a:r>
              <a:rPr lang="en-IN" dirty="0"/>
              <a:t> regression is log(lambda1) = beta0 + Beta1x</a:t>
            </a:r>
          </a:p>
          <a:p>
            <a:r>
              <a:rPr lang="en-IN" dirty="0"/>
              <a:t>Response variable follows </a:t>
            </a:r>
            <a:r>
              <a:rPr lang="en-IN" dirty="0" err="1"/>
              <a:t>poisson</a:t>
            </a:r>
            <a:r>
              <a:rPr lang="en-IN" dirty="0"/>
              <a:t> distribution</a:t>
            </a:r>
          </a:p>
          <a:p>
            <a:r>
              <a:rPr lang="en-IN" dirty="0"/>
              <a:t>Log(lambda) must be a linear function of 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6DF79-504A-4382-818E-B59FAEAE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31" y="2938040"/>
            <a:ext cx="6317528" cy="355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DB748-2708-484D-B42F-5C1577BB5DB1}"/>
              </a:ext>
            </a:extLst>
          </p:cNvPr>
          <p:cNvSpPr txBox="1"/>
          <p:nvPr/>
        </p:nvSpPr>
        <p:spPr>
          <a:xfrm>
            <a:off x="2438400" y="648866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https://bookdown.org/roback/bookdown-bysh/ch-poissonreg.html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6E304-CE8E-4802-BCA2-AB72DB89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9" y="3370082"/>
            <a:ext cx="4378037" cy="26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EA25-06B3-40BC-8BBD-87AC2A85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1183"/>
          </a:xfrm>
        </p:spPr>
        <p:txBody>
          <a:bodyPr/>
          <a:lstStyle/>
          <a:p>
            <a:r>
              <a:rPr lang="en-IN" dirty="0"/>
              <a:t>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92F7-EB25-4652-9D5D-0C533FA12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9701"/>
            <a:ext cx="10363826" cy="11694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Let’s start with the so-called “odds ratio” p / (1 - p), which describes the ratio between the probability that a certain, positive, event occurs and the probability that it doesn’t occur – where positive refers to the “event that we want to predict”, i.e., p(y=1 | x)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A8666-A892-4F02-BBAB-18724050D03F}"/>
              </a:ext>
            </a:extLst>
          </p:cNvPr>
          <p:cNvSpPr txBox="1"/>
          <p:nvPr/>
        </p:nvSpPr>
        <p:spPr>
          <a:xfrm>
            <a:off x="2438400" y="648866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https://sebastianraschka.com/faq/docs/logistic-why-sigmoid.html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95B0E-127D-4574-82BC-1EAA9049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57" y="2682439"/>
            <a:ext cx="481012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66093-7F54-4C0D-A7F2-14E55B785182}"/>
              </a:ext>
            </a:extLst>
          </p:cNvPr>
          <p:cNvSpPr txBox="1"/>
          <p:nvPr/>
        </p:nvSpPr>
        <p:spPr>
          <a:xfrm>
            <a:off x="6326981" y="3720574"/>
            <a:ext cx="2527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So, the more likely it is that the positive event occurs, the larger the odds’ ratio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EA25-06B3-40BC-8BBD-87AC2A85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89005"/>
            <a:ext cx="10364451" cy="791183"/>
          </a:xfrm>
        </p:spPr>
        <p:txBody>
          <a:bodyPr/>
          <a:lstStyle/>
          <a:p>
            <a:r>
              <a:rPr lang="en-IN" dirty="0"/>
              <a:t>LOG-ODDS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92F7-EB25-4652-9D5D-0C533FA12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9701"/>
            <a:ext cx="10363826" cy="43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Now, if we take the natural log of this odds’ ratio, the log-odds or logit function, we get the following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A8666-A892-4F02-BBAB-18724050D03F}"/>
              </a:ext>
            </a:extLst>
          </p:cNvPr>
          <p:cNvSpPr txBox="1"/>
          <p:nvPr/>
        </p:nvSpPr>
        <p:spPr>
          <a:xfrm>
            <a:off x="2438400" y="648866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https://sebastianraschka.com/faq/docs/logistic-why-sigmoid.html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5E3E73-C3A5-42BF-91E5-2DC11B7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9" y="2177365"/>
            <a:ext cx="7481830" cy="79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63A88E66-20D4-41FD-BA7F-86070F36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484962"/>
            <a:ext cx="50790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                                             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E3BD01-F5C0-43D6-A2AA-C5AC0862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9" y="3960101"/>
            <a:ext cx="7531732" cy="116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A678B7-093C-46E3-84F0-81C5CE9BBA76}"/>
              </a:ext>
            </a:extLst>
          </p:cNvPr>
          <p:cNvSpPr txBox="1"/>
          <p:nvPr/>
        </p:nvSpPr>
        <p:spPr>
          <a:xfrm>
            <a:off x="863247" y="3298060"/>
            <a:ext cx="9854071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1600" cap="all" dirty="0"/>
              <a:t>Next, let’s use this log transformation to model the relationship between our explanatory variables and the target variable.</a:t>
            </a:r>
            <a:endParaRPr lang="en-IN" sz="1600" cap="all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824235A-6B76-420C-899C-142DAD15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47" y="5324822"/>
            <a:ext cx="7531732" cy="8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9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346D-707E-4511-9775-290275D2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IN" dirty="0"/>
              <a:t>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C7CD-E3DA-49E4-8457-8413F3C03C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36792"/>
            <a:ext cx="10363826" cy="34241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5362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548</TotalTime>
  <Words>395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MJXc-TeX-main-R</vt:lpstr>
      <vt:lpstr>MJXc-TeX-math-I</vt:lpstr>
      <vt:lpstr>Tw Cen MT</vt:lpstr>
      <vt:lpstr>Droplet</vt:lpstr>
      <vt:lpstr>Generalized linear models and logistic regression</vt:lpstr>
      <vt:lpstr>Linear regression assumptions</vt:lpstr>
      <vt:lpstr>Generalized Linear models</vt:lpstr>
      <vt:lpstr>Binary Logistic Regression</vt:lpstr>
      <vt:lpstr>Logistic Regression Properties</vt:lpstr>
      <vt:lpstr>Poisson regression </vt:lpstr>
      <vt:lpstr>ODDS ratio</vt:lpstr>
      <vt:lpstr>LOG-ODDS ratio</vt:lpstr>
      <vt:lpstr>SIGMOID FUNCTION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 and logistic regression</dc:title>
  <dc:creator>arunabh singh</dc:creator>
  <cp:lastModifiedBy>arunabh singh</cp:lastModifiedBy>
  <cp:revision>38</cp:revision>
  <dcterms:created xsi:type="dcterms:W3CDTF">2020-10-12T17:06:56Z</dcterms:created>
  <dcterms:modified xsi:type="dcterms:W3CDTF">2021-02-01T19:49:15Z</dcterms:modified>
</cp:coreProperties>
</file>