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10/30/2020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10/30/2020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10/30/2020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10/30/2020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10/30/2020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C382-AC26-48D6-AAA6-DEF9194B3EBF}"/>
              </a:ext>
            </a:extLst>
          </p:cNvPr>
          <p:cNvSpPr>
            <a:spLocks noGrp="1"/>
          </p:cNvSpPr>
          <p:nvPr>
            <p:ph type="ctrTitle"/>
          </p:nvPr>
        </p:nvSpPr>
        <p:spPr/>
        <p:txBody>
          <a:bodyPr/>
          <a:lstStyle/>
          <a:p>
            <a:r>
              <a:rPr lang="en-IN" dirty="0"/>
              <a:t>CNN</a:t>
            </a:r>
          </a:p>
        </p:txBody>
      </p:sp>
      <p:sp>
        <p:nvSpPr>
          <p:cNvPr id="3" name="Subtitle 2">
            <a:extLst>
              <a:ext uri="{FF2B5EF4-FFF2-40B4-BE49-F238E27FC236}">
                <a16:creationId xmlns:a16="http://schemas.microsoft.com/office/drawing/2014/main" id="{F5EEE1CC-AED8-4868-BD51-08687B968B0A}"/>
              </a:ext>
            </a:extLst>
          </p:cNvPr>
          <p:cNvSpPr>
            <a:spLocks noGrp="1"/>
          </p:cNvSpPr>
          <p:nvPr>
            <p:ph type="subTitle" idx="1"/>
          </p:nvPr>
        </p:nvSpPr>
        <p:spPr/>
        <p:txBody>
          <a:bodyPr/>
          <a:lstStyle/>
          <a:p>
            <a:r>
              <a:rPr lang="en-IN" dirty="0"/>
              <a:t>Arunabh Singh</a:t>
            </a:r>
          </a:p>
        </p:txBody>
      </p:sp>
    </p:spTree>
    <p:extLst>
      <p:ext uri="{BB962C8B-B14F-4D97-AF65-F5344CB8AC3E}">
        <p14:creationId xmlns:p14="http://schemas.microsoft.com/office/powerpoint/2010/main" val="298805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4EEA-FBAF-4C5A-A82F-76EF1DB1AE8C}"/>
              </a:ext>
            </a:extLst>
          </p:cNvPr>
          <p:cNvSpPr>
            <a:spLocks noGrp="1"/>
          </p:cNvSpPr>
          <p:nvPr>
            <p:ph type="title"/>
          </p:nvPr>
        </p:nvSpPr>
        <p:spPr>
          <a:xfrm>
            <a:off x="1439694" y="685800"/>
            <a:ext cx="9533106" cy="520430"/>
          </a:xfrm>
        </p:spPr>
        <p:txBody>
          <a:bodyPr>
            <a:normAutofit fontScale="90000"/>
          </a:bodyPr>
          <a:lstStyle/>
          <a:p>
            <a:r>
              <a:rPr lang="en-IN" dirty="0"/>
              <a:t>Filter sizes and Strides</a:t>
            </a:r>
          </a:p>
        </p:txBody>
      </p:sp>
      <p:sp>
        <p:nvSpPr>
          <p:cNvPr id="3" name="Content Placeholder 2">
            <a:extLst>
              <a:ext uri="{FF2B5EF4-FFF2-40B4-BE49-F238E27FC236}">
                <a16:creationId xmlns:a16="http://schemas.microsoft.com/office/drawing/2014/main" id="{FAF26D2B-46D2-49B5-9705-1F8DF7587552}"/>
              </a:ext>
            </a:extLst>
          </p:cNvPr>
          <p:cNvSpPr>
            <a:spLocks noGrp="1"/>
          </p:cNvSpPr>
          <p:nvPr>
            <p:ph idx="1"/>
          </p:nvPr>
        </p:nvSpPr>
        <p:spPr>
          <a:xfrm>
            <a:off x="1643974" y="1303505"/>
            <a:ext cx="9328825" cy="520431"/>
          </a:xfrm>
        </p:spPr>
        <p:txBody>
          <a:bodyPr>
            <a:normAutofit/>
          </a:bodyPr>
          <a:lstStyle/>
          <a:p>
            <a:r>
              <a:rPr lang="en-IN" dirty="0"/>
              <a:t>Using a 3x3 filter on a 7x7 Input will result in a 5x5 output with stride 1</a:t>
            </a:r>
          </a:p>
          <a:p>
            <a:endParaRPr lang="en-IN" dirty="0"/>
          </a:p>
          <a:p>
            <a:endParaRPr lang="en-IN" dirty="0"/>
          </a:p>
        </p:txBody>
      </p:sp>
      <p:pic>
        <p:nvPicPr>
          <p:cNvPr id="4" name="Picture 3">
            <a:extLst>
              <a:ext uri="{FF2B5EF4-FFF2-40B4-BE49-F238E27FC236}">
                <a16:creationId xmlns:a16="http://schemas.microsoft.com/office/drawing/2014/main" id="{0E9DC22A-4C7B-4EEC-9011-6DCDE65802CA}"/>
              </a:ext>
            </a:extLst>
          </p:cNvPr>
          <p:cNvPicPr>
            <a:picLocks noChangeAspect="1"/>
          </p:cNvPicPr>
          <p:nvPr/>
        </p:nvPicPr>
        <p:blipFill>
          <a:blip r:embed="rId2"/>
          <a:stretch>
            <a:fillRect/>
          </a:stretch>
        </p:blipFill>
        <p:spPr>
          <a:xfrm>
            <a:off x="1643974" y="1683696"/>
            <a:ext cx="7629525" cy="2119819"/>
          </a:xfrm>
          <a:prstGeom prst="rect">
            <a:avLst/>
          </a:prstGeom>
        </p:spPr>
      </p:pic>
      <p:pic>
        <p:nvPicPr>
          <p:cNvPr id="5" name="Picture 4">
            <a:extLst>
              <a:ext uri="{FF2B5EF4-FFF2-40B4-BE49-F238E27FC236}">
                <a16:creationId xmlns:a16="http://schemas.microsoft.com/office/drawing/2014/main" id="{0D7CE095-026A-4518-A954-1164B8149AEE}"/>
              </a:ext>
            </a:extLst>
          </p:cNvPr>
          <p:cNvPicPr>
            <a:picLocks noChangeAspect="1"/>
          </p:cNvPicPr>
          <p:nvPr/>
        </p:nvPicPr>
        <p:blipFill>
          <a:blip r:embed="rId3"/>
          <a:stretch>
            <a:fillRect/>
          </a:stretch>
        </p:blipFill>
        <p:spPr>
          <a:xfrm>
            <a:off x="1643974" y="4406826"/>
            <a:ext cx="7629525" cy="2451174"/>
          </a:xfrm>
          <a:prstGeom prst="rect">
            <a:avLst/>
          </a:prstGeom>
        </p:spPr>
      </p:pic>
      <p:sp>
        <p:nvSpPr>
          <p:cNvPr id="6" name="Content Placeholder 2">
            <a:extLst>
              <a:ext uri="{FF2B5EF4-FFF2-40B4-BE49-F238E27FC236}">
                <a16:creationId xmlns:a16="http://schemas.microsoft.com/office/drawing/2014/main" id="{572B5433-3DF9-4F74-9F25-4212CE8490C6}"/>
              </a:ext>
            </a:extLst>
          </p:cNvPr>
          <p:cNvSpPr txBox="1">
            <a:spLocks/>
          </p:cNvSpPr>
          <p:nvPr/>
        </p:nvSpPr>
        <p:spPr>
          <a:xfrm>
            <a:off x="1643973" y="3844955"/>
            <a:ext cx="9328825" cy="52043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IN" dirty="0"/>
              <a:t>Using a 3x3 filter on a 7x7 Input will result in a 3x3 output with stride 2</a:t>
            </a:r>
          </a:p>
          <a:p>
            <a:endParaRPr lang="en-IN" dirty="0"/>
          </a:p>
          <a:p>
            <a:endParaRPr lang="en-IN" dirty="0"/>
          </a:p>
        </p:txBody>
      </p:sp>
    </p:spTree>
    <p:extLst>
      <p:ext uri="{BB962C8B-B14F-4D97-AF65-F5344CB8AC3E}">
        <p14:creationId xmlns:p14="http://schemas.microsoft.com/office/powerpoint/2010/main" val="329973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54C7-813E-4A36-A80A-A39F93D096AA}"/>
              </a:ext>
            </a:extLst>
          </p:cNvPr>
          <p:cNvSpPr>
            <a:spLocks noGrp="1"/>
          </p:cNvSpPr>
          <p:nvPr>
            <p:ph type="title"/>
          </p:nvPr>
        </p:nvSpPr>
        <p:spPr>
          <a:xfrm>
            <a:off x="1371599" y="247650"/>
            <a:ext cx="10238509" cy="511107"/>
          </a:xfrm>
        </p:spPr>
        <p:txBody>
          <a:bodyPr>
            <a:normAutofit fontScale="90000"/>
          </a:bodyPr>
          <a:lstStyle/>
          <a:p>
            <a:r>
              <a:rPr lang="en-IN" dirty="0"/>
              <a:t>Calculating output from a Convolution Layer</a:t>
            </a:r>
          </a:p>
        </p:txBody>
      </p:sp>
      <p:sp>
        <p:nvSpPr>
          <p:cNvPr id="3" name="Content Placeholder 2">
            <a:extLst>
              <a:ext uri="{FF2B5EF4-FFF2-40B4-BE49-F238E27FC236}">
                <a16:creationId xmlns:a16="http://schemas.microsoft.com/office/drawing/2014/main" id="{99EC7027-B1F3-4127-B1CC-B2224EF19002}"/>
              </a:ext>
            </a:extLst>
          </p:cNvPr>
          <p:cNvSpPr>
            <a:spLocks noGrp="1"/>
          </p:cNvSpPr>
          <p:nvPr>
            <p:ph idx="1"/>
          </p:nvPr>
        </p:nvSpPr>
        <p:spPr>
          <a:xfrm>
            <a:off x="1371600" y="904673"/>
            <a:ext cx="10238508" cy="628563"/>
          </a:xfrm>
        </p:spPr>
        <p:txBody>
          <a:bodyPr>
            <a:normAutofit fontScale="70000" lnSpcReduction="20000"/>
          </a:bodyPr>
          <a:lstStyle/>
          <a:p>
            <a:r>
              <a:rPr lang="en-IN" dirty="0"/>
              <a:t>Below is the formula</a:t>
            </a:r>
          </a:p>
          <a:p>
            <a:r>
              <a:rPr lang="en-IN" dirty="0"/>
              <a:t>It also considers Padding which is bunch of 0s around a filter to detect edges of images which </a:t>
            </a:r>
            <a:r>
              <a:rPr lang="en-IN"/>
              <a:t>may otherwise be missed. </a:t>
            </a:r>
            <a:endParaRPr lang="en-IN" dirty="0"/>
          </a:p>
        </p:txBody>
      </p:sp>
      <p:pic>
        <p:nvPicPr>
          <p:cNvPr id="4" name="Picture 3">
            <a:extLst>
              <a:ext uri="{FF2B5EF4-FFF2-40B4-BE49-F238E27FC236}">
                <a16:creationId xmlns:a16="http://schemas.microsoft.com/office/drawing/2014/main" id="{2B845DD0-844A-4258-AF99-A817C32F1566}"/>
              </a:ext>
            </a:extLst>
          </p:cNvPr>
          <p:cNvPicPr>
            <a:picLocks noChangeAspect="1"/>
          </p:cNvPicPr>
          <p:nvPr/>
        </p:nvPicPr>
        <p:blipFill>
          <a:blip r:embed="rId2"/>
          <a:stretch>
            <a:fillRect/>
          </a:stretch>
        </p:blipFill>
        <p:spPr>
          <a:xfrm>
            <a:off x="1371600" y="1643149"/>
            <a:ext cx="10238507" cy="2314575"/>
          </a:xfrm>
          <a:prstGeom prst="rect">
            <a:avLst/>
          </a:prstGeom>
        </p:spPr>
      </p:pic>
    </p:spTree>
    <p:extLst>
      <p:ext uri="{BB962C8B-B14F-4D97-AF65-F5344CB8AC3E}">
        <p14:creationId xmlns:p14="http://schemas.microsoft.com/office/powerpoint/2010/main" val="29543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C90B-2145-47C7-A1E1-D6968E0128E1}"/>
              </a:ext>
            </a:extLst>
          </p:cNvPr>
          <p:cNvSpPr>
            <a:spLocks noGrp="1"/>
          </p:cNvSpPr>
          <p:nvPr>
            <p:ph type="title"/>
          </p:nvPr>
        </p:nvSpPr>
        <p:spPr>
          <a:xfrm>
            <a:off x="1295400" y="214745"/>
            <a:ext cx="9601200" cy="865909"/>
          </a:xfrm>
        </p:spPr>
        <p:txBody>
          <a:bodyPr>
            <a:normAutofit fontScale="90000"/>
          </a:bodyPr>
          <a:lstStyle/>
          <a:p>
            <a:r>
              <a:rPr lang="en-IN" dirty="0"/>
              <a:t>What is a Convolutional Neural Network?</a:t>
            </a:r>
          </a:p>
        </p:txBody>
      </p:sp>
      <p:sp>
        <p:nvSpPr>
          <p:cNvPr id="3" name="Content Placeholder 2">
            <a:extLst>
              <a:ext uri="{FF2B5EF4-FFF2-40B4-BE49-F238E27FC236}">
                <a16:creationId xmlns:a16="http://schemas.microsoft.com/office/drawing/2014/main" id="{4B412B6A-1BAC-4E56-A7F1-A625AE23FC36}"/>
              </a:ext>
            </a:extLst>
          </p:cNvPr>
          <p:cNvSpPr>
            <a:spLocks noGrp="1"/>
          </p:cNvSpPr>
          <p:nvPr>
            <p:ph idx="1"/>
          </p:nvPr>
        </p:nvSpPr>
        <p:spPr>
          <a:xfrm>
            <a:off x="1295400" y="1163783"/>
            <a:ext cx="9677400" cy="3768140"/>
          </a:xfrm>
        </p:spPr>
        <p:txBody>
          <a:bodyPr/>
          <a:lstStyle/>
          <a:p>
            <a:r>
              <a:rPr lang="en-IN" dirty="0"/>
              <a:t>CNN works by passing filters through images.</a:t>
            </a:r>
          </a:p>
          <a:p>
            <a:r>
              <a:rPr lang="en-IN" dirty="0"/>
              <a:t>These filters capture intrinsic relation between different sections of the images</a:t>
            </a:r>
          </a:p>
          <a:p>
            <a:r>
              <a:rPr lang="en-IN" dirty="0"/>
              <a:t>As these filters are passed through the image, features get detected like eyes, nose, mouth ears and other facial features or image features.</a:t>
            </a:r>
          </a:p>
          <a:p>
            <a:r>
              <a:rPr lang="en-IN" dirty="0"/>
              <a:t>These layers form input to the other layers.</a:t>
            </a:r>
          </a:p>
          <a:p>
            <a:r>
              <a:rPr lang="en-IN" dirty="0"/>
              <a:t>These layers capture relationship between these features.</a:t>
            </a:r>
          </a:p>
          <a:p>
            <a:r>
              <a:rPr lang="en-IN" dirty="0"/>
              <a:t>This goes on along with </a:t>
            </a:r>
            <a:r>
              <a:rPr lang="en-IN" dirty="0" err="1"/>
              <a:t>relu</a:t>
            </a:r>
            <a:r>
              <a:rPr lang="en-IN" dirty="0"/>
              <a:t> activation layer between each Convolutional Layer to get a final prediction of which class the image belongs to.</a:t>
            </a:r>
          </a:p>
          <a:p>
            <a:r>
              <a:rPr lang="en-IN" dirty="0"/>
              <a:t>Convolutional Neural Networks are very powerful in detecting all kinds of images</a:t>
            </a:r>
          </a:p>
        </p:txBody>
      </p:sp>
    </p:spTree>
    <p:extLst>
      <p:ext uri="{BB962C8B-B14F-4D97-AF65-F5344CB8AC3E}">
        <p14:creationId xmlns:p14="http://schemas.microsoft.com/office/powerpoint/2010/main" val="404543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1E69-4002-453C-A035-270B6E16275B}"/>
              </a:ext>
            </a:extLst>
          </p:cNvPr>
          <p:cNvSpPr>
            <a:spLocks noGrp="1"/>
          </p:cNvSpPr>
          <p:nvPr>
            <p:ph type="title"/>
          </p:nvPr>
        </p:nvSpPr>
        <p:spPr>
          <a:xfrm>
            <a:off x="1284051" y="685800"/>
            <a:ext cx="9688749" cy="403698"/>
          </a:xfrm>
        </p:spPr>
        <p:txBody>
          <a:bodyPr>
            <a:normAutofit fontScale="90000"/>
          </a:bodyPr>
          <a:lstStyle/>
          <a:p>
            <a:r>
              <a:rPr lang="en-IN" dirty="0"/>
              <a:t>Convolution Layer</a:t>
            </a:r>
          </a:p>
        </p:txBody>
      </p:sp>
      <p:sp>
        <p:nvSpPr>
          <p:cNvPr id="3" name="Content Placeholder 2">
            <a:extLst>
              <a:ext uri="{FF2B5EF4-FFF2-40B4-BE49-F238E27FC236}">
                <a16:creationId xmlns:a16="http://schemas.microsoft.com/office/drawing/2014/main" id="{C082F7D0-61FC-40B2-A4EA-FE33C88B7DFF}"/>
              </a:ext>
            </a:extLst>
          </p:cNvPr>
          <p:cNvSpPr>
            <a:spLocks noGrp="1"/>
          </p:cNvSpPr>
          <p:nvPr>
            <p:ph idx="1"/>
          </p:nvPr>
        </p:nvSpPr>
        <p:spPr>
          <a:xfrm>
            <a:off x="1381328" y="1293779"/>
            <a:ext cx="9591472" cy="885217"/>
          </a:xfrm>
        </p:spPr>
        <p:txBody>
          <a:bodyPr>
            <a:normAutofit fontScale="85000" lnSpcReduction="20000"/>
          </a:bodyPr>
          <a:lstStyle/>
          <a:p>
            <a:r>
              <a:rPr lang="en-IN" dirty="0"/>
              <a:t>A filter is passed through an image like below to detect features like edge, colour and other curves in an image</a:t>
            </a:r>
          </a:p>
          <a:p>
            <a:r>
              <a:rPr lang="en-IN" dirty="0"/>
              <a:t>A feature like image 2 will be used to detect a specific part of a mouse in image 3</a:t>
            </a:r>
          </a:p>
          <a:p>
            <a:endParaRPr lang="en-IN" dirty="0"/>
          </a:p>
          <a:p>
            <a:endParaRPr lang="en-IN" dirty="0"/>
          </a:p>
        </p:txBody>
      </p:sp>
      <p:pic>
        <p:nvPicPr>
          <p:cNvPr id="4" name="Picture 3">
            <a:extLst>
              <a:ext uri="{FF2B5EF4-FFF2-40B4-BE49-F238E27FC236}">
                <a16:creationId xmlns:a16="http://schemas.microsoft.com/office/drawing/2014/main" id="{F8ED1B0C-182D-4BFE-BD28-A36E4D2CEA44}"/>
              </a:ext>
            </a:extLst>
          </p:cNvPr>
          <p:cNvPicPr>
            <a:picLocks noChangeAspect="1"/>
          </p:cNvPicPr>
          <p:nvPr/>
        </p:nvPicPr>
        <p:blipFill>
          <a:blip r:embed="rId2"/>
          <a:stretch>
            <a:fillRect/>
          </a:stretch>
        </p:blipFill>
        <p:spPr>
          <a:xfrm>
            <a:off x="1186775" y="2616741"/>
            <a:ext cx="4280170" cy="1987482"/>
          </a:xfrm>
          <a:prstGeom prst="rect">
            <a:avLst/>
          </a:prstGeom>
        </p:spPr>
      </p:pic>
      <p:pic>
        <p:nvPicPr>
          <p:cNvPr id="5" name="Picture 4">
            <a:extLst>
              <a:ext uri="{FF2B5EF4-FFF2-40B4-BE49-F238E27FC236}">
                <a16:creationId xmlns:a16="http://schemas.microsoft.com/office/drawing/2014/main" id="{3E7EE465-46F0-448C-86D7-D3C236B697B6}"/>
              </a:ext>
            </a:extLst>
          </p:cNvPr>
          <p:cNvPicPr>
            <a:picLocks noChangeAspect="1"/>
          </p:cNvPicPr>
          <p:nvPr/>
        </p:nvPicPr>
        <p:blipFill>
          <a:blip r:embed="rId3"/>
          <a:stretch>
            <a:fillRect/>
          </a:stretch>
        </p:blipFill>
        <p:spPr>
          <a:xfrm>
            <a:off x="5745336" y="2543782"/>
            <a:ext cx="4551593" cy="2060440"/>
          </a:xfrm>
          <a:prstGeom prst="rect">
            <a:avLst/>
          </a:prstGeom>
        </p:spPr>
      </p:pic>
      <p:sp>
        <p:nvSpPr>
          <p:cNvPr id="6" name="TextBox 5">
            <a:extLst>
              <a:ext uri="{FF2B5EF4-FFF2-40B4-BE49-F238E27FC236}">
                <a16:creationId xmlns:a16="http://schemas.microsoft.com/office/drawing/2014/main" id="{3226D8B5-007C-40E7-99D2-61F5108AE13E}"/>
              </a:ext>
            </a:extLst>
          </p:cNvPr>
          <p:cNvSpPr txBox="1"/>
          <p:nvPr/>
        </p:nvSpPr>
        <p:spPr>
          <a:xfrm>
            <a:off x="2621604" y="4587111"/>
            <a:ext cx="1118681" cy="261610"/>
          </a:xfrm>
          <a:prstGeom prst="rect">
            <a:avLst/>
          </a:prstGeom>
          <a:noFill/>
        </p:spPr>
        <p:txBody>
          <a:bodyPr wrap="square" rtlCol="0">
            <a:spAutoFit/>
          </a:bodyPr>
          <a:lstStyle/>
          <a:p>
            <a:r>
              <a:rPr lang="en-IN" sz="1100" dirty="0"/>
              <a:t>Image1</a:t>
            </a:r>
          </a:p>
        </p:txBody>
      </p:sp>
      <p:sp>
        <p:nvSpPr>
          <p:cNvPr id="9" name="TextBox 8">
            <a:extLst>
              <a:ext uri="{FF2B5EF4-FFF2-40B4-BE49-F238E27FC236}">
                <a16:creationId xmlns:a16="http://schemas.microsoft.com/office/drawing/2014/main" id="{232CF033-0AB6-491C-9932-6C46909EB890}"/>
              </a:ext>
            </a:extLst>
          </p:cNvPr>
          <p:cNvSpPr txBox="1"/>
          <p:nvPr/>
        </p:nvSpPr>
        <p:spPr>
          <a:xfrm>
            <a:off x="7333036" y="4604222"/>
            <a:ext cx="1118681" cy="261610"/>
          </a:xfrm>
          <a:prstGeom prst="rect">
            <a:avLst/>
          </a:prstGeom>
          <a:noFill/>
        </p:spPr>
        <p:txBody>
          <a:bodyPr wrap="square" rtlCol="0">
            <a:spAutoFit/>
          </a:bodyPr>
          <a:lstStyle/>
          <a:p>
            <a:r>
              <a:rPr lang="en-IN" sz="1100" dirty="0"/>
              <a:t>Image 2</a:t>
            </a:r>
          </a:p>
        </p:txBody>
      </p:sp>
      <p:pic>
        <p:nvPicPr>
          <p:cNvPr id="10" name="Picture 9">
            <a:extLst>
              <a:ext uri="{FF2B5EF4-FFF2-40B4-BE49-F238E27FC236}">
                <a16:creationId xmlns:a16="http://schemas.microsoft.com/office/drawing/2014/main" id="{F7C39253-41A9-46EC-A336-767A1D2F08E7}"/>
              </a:ext>
            </a:extLst>
          </p:cNvPr>
          <p:cNvPicPr>
            <a:picLocks noChangeAspect="1"/>
          </p:cNvPicPr>
          <p:nvPr/>
        </p:nvPicPr>
        <p:blipFill>
          <a:blip r:embed="rId4"/>
          <a:stretch>
            <a:fillRect/>
          </a:stretch>
        </p:blipFill>
        <p:spPr>
          <a:xfrm>
            <a:off x="2295422" y="4969008"/>
            <a:ext cx="4280171" cy="1476275"/>
          </a:xfrm>
          <a:prstGeom prst="rect">
            <a:avLst/>
          </a:prstGeom>
        </p:spPr>
      </p:pic>
      <p:sp>
        <p:nvSpPr>
          <p:cNvPr id="12" name="TextBox 11">
            <a:extLst>
              <a:ext uri="{FF2B5EF4-FFF2-40B4-BE49-F238E27FC236}">
                <a16:creationId xmlns:a16="http://schemas.microsoft.com/office/drawing/2014/main" id="{2BD09EB1-CA72-4C93-8FB4-401506022998}"/>
              </a:ext>
            </a:extLst>
          </p:cNvPr>
          <p:cNvSpPr txBox="1"/>
          <p:nvPr/>
        </p:nvSpPr>
        <p:spPr>
          <a:xfrm>
            <a:off x="3876166" y="6527177"/>
            <a:ext cx="1118681" cy="261610"/>
          </a:xfrm>
          <a:prstGeom prst="rect">
            <a:avLst/>
          </a:prstGeom>
          <a:noFill/>
        </p:spPr>
        <p:txBody>
          <a:bodyPr wrap="square" rtlCol="0">
            <a:spAutoFit/>
          </a:bodyPr>
          <a:lstStyle/>
          <a:p>
            <a:r>
              <a:rPr lang="en-IN" sz="1100" dirty="0"/>
              <a:t>Image 3</a:t>
            </a:r>
          </a:p>
        </p:txBody>
      </p:sp>
    </p:spTree>
    <p:extLst>
      <p:ext uri="{BB962C8B-B14F-4D97-AF65-F5344CB8AC3E}">
        <p14:creationId xmlns:p14="http://schemas.microsoft.com/office/powerpoint/2010/main" val="259623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3D1E-DA98-4D8D-80A1-F05BF743F596}"/>
              </a:ext>
            </a:extLst>
          </p:cNvPr>
          <p:cNvSpPr>
            <a:spLocks noGrp="1"/>
          </p:cNvSpPr>
          <p:nvPr>
            <p:ph type="title"/>
          </p:nvPr>
        </p:nvSpPr>
        <p:spPr>
          <a:xfrm>
            <a:off x="1293779" y="685800"/>
            <a:ext cx="9679021" cy="598251"/>
          </a:xfrm>
        </p:spPr>
        <p:txBody>
          <a:bodyPr>
            <a:normAutofit fontScale="90000"/>
          </a:bodyPr>
          <a:lstStyle/>
          <a:p>
            <a:r>
              <a:rPr lang="en-IN" dirty="0"/>
              <a:t>Edge Detection using dot product</a:t>
            </a:r>
          </a:p>
        </p:txBody>
      </p:sp>
      <p:sp>
        <p:nvSpPr>
          <p:cNvPr id="3" name="Content Placeholder 2">
            <a:extLst>
              <a:ext uri="{FF2B5EF4-FFF2-40B4-BE49-F238E27FC236}">
                <a16:creationId xmlns:a16="http://schemas.microsoft.com/office/drawing/2014/main" id="{236E656C-C6BD-4B86-B0E3-3794D894DC98}"/>
              </a:ext>
            </a:extLst>
          </p:cNvPr>
          <p:cNvSpPr>
            <a:spLocks noGrp="1"/>
          </p:cNvSpPr>
          <p:nvPr>
            <p:ph idx="1"/>
          </p:nvPr>
        </p:nvSpPr>
        <p:spPr>
          <a:xfrm>
            <a:off x="1420238" y="1420239"/>
            <a:ext cx="9552562" cy="1099225"/>
          </a:xfrm>
        </p:spPr>
        <p:txBody>
          <a:bodyPr>
            <a:normAutofit lnSpcReduction="10000"/>
          </a:bodyPr>
          <a:lstStyle/>
          <a:p>
            <a:r>
              <a:rPr lang="en-IN" dirty="0"/>
              <a:t>When taking dot product of filter with image, if that specific feature exists, a large value is obtained.</a:t>
            </a:r>
          </a:p>
          <a:p>
            <a:r>
              <a:rPr lang="en-IN" dirty="0"/>
              <a:t>When no detection happens value is low or 0.</a:t>
            </a:r>
          </a:p>
        </p:txBody>
      </p:sp>
      <p:pic>
        <p:nvPicPr>
          <p:cNvPr id="4" name="Picture 3">
            <a:extLst>
              <a:ext uri="{FF2B5EF4-FFF2-40B4-BE49-F238E27FC236}">
                <a16:creationId xmlns:a16="http://schemas.microsoft.com/office/drawing/2014/main" id="{9F254CA2-D460-43C1-A7B8-196D54AB2622}"/>
              </a:ext>
            </a:extLst>
          </p:cNvPr>
          <p:cNvPicPr>
            <a:picLocks noChangeAspect="1"/>
          </p:cNvPicPr>
          <p:nvPr/>
        </p:nvPicPr>
        <p:blipFill>
          <a:blip r:embed="rId2"/>
          <a:stretch>
            <a:fillRect/>
          </a:stretch>
        </p:blipFill>
        <p:spPr>
          <a:xfrm>
            <a:off x="871233" y="2557362"/>
            <a:ext cx="10877550" cy="3562350"/>
          </a:xfrm>
          <a:prstGeom prst="rect">
            <a:avLst/>
          </a:prstGeom>
        </p:spPr>
      </p:pic>
    </p:spTree>
    <p:extLst>
      <p:ext uri="{BB962C8B-B14F-4D97-AF65-F5344CB8AC3E}">
        <p14:creationId xmlns:p14="http://schemas.microsoft.com/office/powerpoint/2010/main" val="391235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9550-D56D-444F-B37D-C4C94C735C4D}"/>
              </a:ext>
            </a:extLst>
          </p:cNvPr>
          <p:cNvSpPr>
            <a:spLocks noGrp="1"/>
          </p:cNvSpPr>
          <p:nvPr>
            <p:ph type="title"/>
          </p:nvPr>
        </p:nvSpPr>
        <p:spPr>
          <a:xfrm>
            <a:off x="1371600" y="685800"/>
            <a:ext cx="9601200" cy="802532"/>
          </a:xfrm>
        </p:spPr>
        <p:txBody>
          <a:bodyPr/>
          <a:lstStyle/>
          <a:p>
            <a:r>
              <a:rPr lang="en-IN" dirty="0"/>
              <a:t>What does a CNN look like?</a:t>
            </a:r>
          </a:p>
        </p:txBody>
      </p:sp>
      <p:sp>
        <p:nvSpPr>
          <p:cNvPr id="3" name="Content Placeholder 2">
            <a:extLst>
              <a:ext uri="{FF2B5EF4-FFF2-40B4-BE49-F238E27FC236}">
                <a16:creationId xmlns:a16="http://schemas.microsoft.com/office/drawing/2014/main" id="{1FFD01EA-FFD4-489A-B7F2-0BBF544E8242}"/>
              </a:ext>
            </a:extLst>
          </p:cNvPr>
          <p:cNvSpPr>
            <a:spLocks noGrp="1"/>
          </p:cNvSpPr>
          <p:nvPr>
            <p:ph idx="1"/>
          </p:nvPr>
        </p:nvSpPr>
        <p:spPr>
          <a:xfrm>
            <a:off x="1371600" y="1322962"/>
            <a:ext cx="9601200" cy="535021"/>
          </a:xfrm>
        </p:spPr>
        <p:txBody>
          <a:bodyPr/>
          <a:lstStyle/>
          <a:p>
            <a:r>
              <a:rPr lang="en-IN" dirty="0"/>
              <a:t>It consists of Conv Layers, pooling layers and fully connected Layers</a:t>
            </a:r>
          </a:p>
        </p:txBody>
      </p:sp>
      <p:pic>
        <p:nvPicPr>
          <p:cNvPr id="4" name="Picture 3">
            <a:extLst>
              <a:ext uri="{FF2B5EF4-FFF2-40B4-BE49-F238E27FC236}">
                <a16:creationId xmlns:a16="http://schemas.microsoft.com/office/drawing/2014/main" id="{5163D1C9-07C4-4BBC-8C40-891FCBA55D7C}"/>
              </a:ext>
            </a:extLst>
          </p:cNvPr>
          <p:cNvPicPr>
            <a:picLocks noChangeAspect="1"/>
          </p:cNvPicPr>
          <p:nvPr/>
        </p:nvPicPr>
        <p:blipFill>
          <a:blip r:embed="rId2"/>
          <a:stretch>
            <a:fillRect/>
          </a:stretch>
        </p:blipFill>
        <p:spPr>
          <a:xfrm>
            <a:off x="1371600" y="2199259"/>
            <a:ext cx="8657617" cy="1905814"/>
          </a:xfrm>
          <a:prstGeom prst="rect">
            <a:avLst/>
          </a:prstGeom>
        </p:spPr>
      </p:pic>
      <p:pic>
        <p:nvPicPr>
          <p:cNvPr id="5" name="Picture 4">
            <a:extLst>
              <a:ext uri="{FF2B5EF4-FFF2-40B4-BE49-F238E27FC236}">
                <a16:creationId xmlns:a16="http://schemas.microsoft.com/office/drawing/2014/main" id="{687227D7-C0DF-4968-8E65-BFC2DD056149}"/>
              </a:ext>
            </a:extLst>
          </p:cNvPr>
          <p:cNvPicPr>
            <a:picLocks noChangeAspect="1"/>
          </p:cNvPicPr>
          <p:nvPr/>
        </p:nvPicPr>
        <p:blipFill>
          <a:blip r:embed="rId3"/>
          <a:stretch>
            <a:fillRect/>
          </a:stretch>
        </p:blipFill>
        <p:spPr>
          <a:xfrm>
            <a:off x="1338262" y="4178838"/>
            <a:ext cx="9515475" cy="2419350"/>
          </a:xfrm>
          <a:prstGeom prst="rect">
            <a:avLst/>
          </a:prstGeom>
        </p:spPr>
      </p:pic>
    </p:spTree>
    <p:extLst>
      <p:ext uri="{BB962C8B-B14F-4D97-AF65-F5344CB8AC3E}">
        <p14:creationId xmlns:p14="http://schemas.microsoft.com/office/powerpoint/2010/main" val="53453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34C1-2AB4-4E89-8CDF-29E071E14AD0}"/>
              </a:ext>
            </a:extLst>
          </p:cNvPr>
          <p:cNvSpPr>
            <a:spLocks noGrp="1"/>
          </p:cNvSpPr>
          <p:nvPr>
            <p:ph type="title"/>
          </p:nvPr>
        </p:nvSpPr>
        <p:spPr>
          <a:xfrm>
            <a:off x="1439694" y="685800"/>
            <a:ext cx="9533106" cy="549613"/>
          </a:xfrm>
        </p:spPr>
        <p:txBody>
          <a:bodyPr>
            <a:normAutofit fontScale="90000"/>
          </a:bodyPr>
          <a:lstStyle/>
          <a:p>
            <a:r>
              <a:rPr lang="en-IN" dirty="0"/>
              <a:t>Why we need </a:t>
            </a:r>
            <a:r>
              <a:rPr lang="en-IN" dirty="0" err="1"/>
              <a:t>ReLU</a:t>
            </a:r>
            <a:r>
              <a:rPr lang="en-IN" dirty="0"/>
              <a:t> after convolving ?</a:t>
            </a:r>
          </a:p>
        </p:txBody>
      </p:sp>
      <p:sp>
        <p:nvSpPr>
          <p:cNvPr id="3" name="Content Placeholder 2">
            <a:extLst>
              <a:ext uri="{FF2B5EF4-FFF2-40B4-BE49-F238E27FC236}">
                <a16:creationId xmlns:a16="http://schemas.microsoft.com/office/drawing/2014/main" id="{85D57833-14CC-4D72-AA68-81FA4DEE72A3}"/>
              </a:ext>
            </a:extLst>
          </p:cNvPr>
          <p:cNvSpPr>
            <a:spLocks noGrp="1"/>
          </p:cNvSpPr>
          <p:nvPr>
            <p:ph idx="1"/>
          </p:nvPr>
        </p:nvSpPr>
        <p:spPr>
          <a:xfrm>
            <a:off x="1439694" y="1352145"/>
            <a:ext cx="9601200" cy="972766"/>
          </a:xfrm>
        </p:spPr>
        <p:txBody>
          <a:bodyPr>
            <a:normAutofit fontScale="77500" lnSpcReduction="20000"/>
          </a:bodyPr>
          <a:lstStyle/>
          <a:p>
            <a:r>
              <a:rPr lang="en-IN" dirty="0" err="1"/>
              <a:t>ReLU</a:t>
            </a:r>
            <a:r>
              <a:rPr lang="en-IN" dirty="0"/>
              <a:t> removes negative values from a map/filter and only positive ones are retained.</a:t>
            </a:r>
          </a:p>
          <a:p>
            <a:r>
              <a:rPr lang="en-IN" dirty="0"/>
              <a:t>It removes some unnecessary noise which is not useful in capturing features.</a:t>
            </a:r>
          </a:p>
          <a:p>
            <a:r>
              <a:rPr lang="en-IN" dirty="0"/>
              <a:t>Below Image is an example of how it transforms the image.</a:t>
            </a:r>
          </a:p>
        </p:txBody>
      </p:sp>
      <p:pic>
        <p:nvPicPr>
          <p:cNvPr id="5" name="Picture 4">
            <a:extLst>
              <a:ext uri="{FF2B5EF4-FFF2-40B4-BE49-F238E27FC236}">
                <a16:creationId xmlns:a16="http://schemas.microsoft.com/office/drawing/2014/main" id="{5FAD5BBF-C5F8-4C9A-BBA1-A813038AEA06}"/>
              </a:ext>
            </a:extLst>
          </p:cNvPr>
          <p:cNvPicPr>
            <a:picLocks noChangeAspect="1"/>
          </p:cNvPicPr>
          <p:nvPr/>
        </p:nvPicPr>
        <p:blipFill>
          <a:blip r:embed="rId2"/>
          <a:stretch>
            <a:fillRect/>
          </a:stretch>
        </p:blipFill>
        <p:spPr>
          <a:xfrm>
            <a:off x="1287294" y="2410243"/>
            <a:ext cx="9166698" cy="3908784"/>
          </a:xfrm>
          <a:prstGeom prst="rect">
            <a:avLst/>
          </a:prstGeom>
        </p:spPr>
      </p:pic>
    </p:spTree>
    <p:extLst>
      <p:ext uri="{BB962C8B-B14F-4D97-AF65-F5344CB8AC3E}">
        <p14:creationId xmlns:p14="http://schemas.microsoft.com/office/powerpoint/2010/main" val="355705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04AE-36D0-49A0-8E07-C0059819FEEC}"/>
              </a:ext>
            </a:extLst>
          </p:cNvPr>
          <p:cNvSpPr>
            <a:spLocks noGrp="1"/>
          </p:cNvSpPr>
          <p:nvPr>
            <p:ph type="title"/>
          </p:nvPr>
        </p:nvSpPr>
        <p:spPr>
          <a:xfrm>
            <a:off x="1454727" y="131618"/>
            <a:ext cx="9601200" cy="579582"/>
          </a:xfrm>
        </p:spPr>
        <p:txBody>
          <a:bodyPr>
            <a:normAutofit fontScale="90000"/>
          </a:bodyPr>
          <a:lstStyle/>
          <a:p>
            <a:r>
              <a:rPr lang="en-IN" dirty="0"/>
              <a:t>Convolution followed by </a:t>
            </a:r>
            <a:r>
              <a:rPr lang="en-IN" dirty="0" err="1"/>
              <a:t>ReLU</a:t>
            </a:r>
            <a:endParaRPr lang="en-IN" dirty="0"/>
          </a:p>
        </p:txBody>
      </p:sp>
      <p:pic>
        <p:nvPicPr>
          <p:cNvPr id="4" name="Picture 3">
            <a:extLst>
              <a:ext uri="{FF2B5EF4-FFF2-40B4-BE49-F238E27FC236}">
                <a16:creationId xmlns:a16="http://schemas.microsoft.com/office/drawing/2014/main" id="{252D96EB-97C9-4E9C-9C85-37FD957DFB40}"/>
              </a:ext>
            </a:extLst>
          </p:cNvPr>
          <p:cNvPicPr>
            <a:picLocks noChangeAspect="1"/>
          </p:cNvPicPr>
          <p:nvPr/>
        </p:nvPicPr>
        <p:blipFill>
          <a:blip r:embed="rId2"/>
          <a:stretch>
            <a:fillRect/>
          </a:stretch>
        </p:blipFill>
        <p:spPr>
          <a:xfrm>
            <a:off x="1599767" y="997528"/>
            <a:ext cx="5373320" cy="2235200"/>
          </a:xfrm>
          <a:prstGeom prst="rect">
            <a:avLst/>
          </a:prstGeom>
        </p:spPr>
      </p:pic>
      <p:sp>
        <p:nvSpPr>
          <p:cNvPr id="5" name="TextBox 4">
            <a:extLst>
              <a:ext uri="{FF2B5EF4-FFF2-40B4-BE49-F238E27FC236}">
                <a16:creationId xmlns:a16="http://schemas.microsoft.com/office/drawing/2014/main" id="{F595D407-2750-4E1E-8267-88832CDAB79D}"/>
              </a:ext>
            </a:extLst>
          </p:cNvPr>
          <p:cNvSpPr txBox="1"/>
          <p:nvPr/>
        </p:nvSpPr>
        <p:spPr>
          <a:xfrm>
            <a:off x="7684655" y="997528"/>
            <a:ext cx="3990109" cy="2862322"/>
          </a:xfrm>
          <a:prstGeom prst="rect">
            <a:avLst/>
          </a:prstGeom>
          <a:noFill/>
        </p:spPr>
        <p:txBody>
          <a:bodyPr wrap="square" rtlCol="0">
            <a:spAutoFit/>
          </a:bodyPr>
          <a:lstStyle/>
          <a:p>
            <a:pPr marL="285750" indent="-285750">
              <a:buFont typeface="Arial" panose="020B0604020202020204" pitchFamily="34" charset="0"/>
              <a:buChar char="•"/>
            </a:pPr>
            <a:r>
              <a:rPr lang="en-IN" dirty="0" err="1"/>
              <a:t>ReLU</a:t>
            </a:r>
            <a:r>
              <a:rPr lang="en-IN" dirty="0"/>
              <a:t> introduces non linearity in the image.</a:t>
            </a:r>
          </a:p>
          <a:p>
            <a:pPr marL="285750" indent="-285750">
              <a:buFont typeface="Arial" panose="020B0604020202020204" pitchFamily="34" charset="0"/>
              <a:buChar char="•"/>
            </a:pPr>
            <a:r>
              <a:rPr lang="en-IN" dirty="0"/>
              <a:t>NN’s need non linearity to represent all kinds of relationships.</a:t>
            </a:r>
          </a:p>
          <a:p>
            <a:pPr marL="285750" indent="-285750">
              <a:buFont typeface="Arial" panose="020B0604020202020204" pitchFamily="34" charset="0"/>
              <a:buChar char="•"/>
            </a:pPr>
            <a:r>
              <a:rPr lang="en-US" b="0" i="0" dirty="0">
                <a:effectLst/>
                <a:latin typeface="Roboto"/>
              </a:rPr>
              <a:t>When you look at any image, you'll find it contains a lot of non-linear features (e.g. the transition between pixels, the borders, the colors, etc.).</a:t>
            </a:r>
            <a:endParaRPr lang="en-IN" b="0" i="0" dirty="0">
              <a:effectLst/>
              <a:latin typeface="Roboto"/>
            </a:endParaRPr>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65A285DB-B790-4947-BF8B-0640C4735388}"/>
              </a:ext>
            </a:extLst>
          </p:cNvPr>
          <p:cNvPicPr>
            <a:picLocks noChangeAspect="1"/>
          </p:cNvPicPr>
          <p:nvPr/>
        </p:nvPicPr>
        <p:blipFill>
          <a:blip r:embed="rId3"/>
          <a:stretch>
            <a:fillRect/>
          </a:stretch>
        </p:blipFill>
        <p:spPr>
          <a:xfrm>
            <a:off x="1599767" y="3859850"/>
            <a:ext cx="3600305" cy="2310234"/>
          </a:xfrm>
          <a:prstGeom prst="rect">
            <a:avLst/>
          </a:prstGeom>
        </p:spPr>
      </p:pic>
      <p:pic>
        <p:nvPicPr>
          <p:cNvPr id="7" name="Picture 6">
            <a:extLst>
              <a:ext uri="{FF2B5EF4-FFF2-40B4-BE49-F238E27FC236}">
                <a16:creationId xmlns:a16="http://schemas.microsoft.com/office/drawing/2014/main" id="{655E1748-5F11-40E5-8A74-168D0DE72B61}"/>
              </a:ext>
            </a:extLst>
          </p:cNvPr>
          <p:cNvPicPr>
            <a:picLocks noChangeAspect="1"/>
          </p:cNvPicPr>
          <p:nvPr/>
        </p:nvPicPr>
        <p:blipFill>
          <a:blip r:embed="rId4"/>
          <a:stretch>
            <a:fillRect/>
          </a:stretch>
        </p:blipFill>
        <p:spPr>
          <a:xfrm>
            <a:off x="6825676" y="3859850"/>
            <a:ext cx="3834212" cy="2310234"/>
          </a:xfrm>
          <a:prstGeom prst="rect">
            <a:avLst/>
          </a:prstGeom>
        </p:spPr>
      </p:pic>
      <p:sp>
        <p:nvSpPr>
          <p:cNvPr id="8" name="TextBox 7">
            <a:extLst>
              <a:ext uri="{FF2B5EF4-FFF2-40B4-BE49-F238E27FC236}">
                <a16:creationId xmlns:a16="http://schemas.microsoft.com/office/drawing/2014/main" id="{A80A2C62-DAE9-44F2-B463-D2637D5C24BF}"/>
              </a:ext>
            </a:extLst>
          </p:cNvPr>
          <p:cNvSpPr txBox="1"/>
          <p:nvPr/>
        </p:nvSpPr>
        <p:spPr>
          <a:xfrm>
            <a:off x="1599767" y="6326909"/>
            <a:ext cx="3600305" cy="369332"/>
          </a:xfrm>
          <a:prstGeom prst="rect">
            <a:avLst/>
          </a:prstGeom>
          <a:noFill/>
        </p:spPr>
        <p:txBody>
          <a:bodyPr wrap="square" rtlCol="0">
            <a:spAutoFit/>
          </a:bodyPr>
          <a:lstStyle/>
          <a:p>
            <a:r>
              <a:rPr lang="en-IN" dirty="0"/>
              <a:t>Original image</a:t>
            </a:r>
          </a:p>
        </p:txBody>
      </p:sp>
      <p:sp>
        <p:nvSpPr>
          <p:cNvPr id="10" name="TextBox 9">
            <a:extLst>
              <a:ext uri="{FF2B5EF4-FFF2-40B4-BE49-F238E27FC236}">
                <a16:creationId xmlns:a16="http://schemas.microsoft.com/office/drawing/2014/main" id="{A13A52D8-4073-43CC-B0A1-6E14710AE4C5}"/>
              </a:ext>
            </a:extLst>
          </p:cNvPr>
          <p:cNvSpPr txBox="1"/>
          <p:nvPr/>
        </p:nvSpPr>
        <p:spPr>
          <a:xfrm>
            <a:off x="6693621" y="6196712"/>
            <a:ext cx="3600305" cy="923330"/>
          </a:xfrm>
          <a:prstGeom prst="rect">
            <a:avLst/>
          </a:prstGeom>
          <a:noFill/>
        </p:spPr>
        <p:txBody>
          <a:bodyPr wrap="square" rtlCol="0">
            <a:spAutoFit/>
          </a:bodyPr>
          <a:lstStyle/>
          <a:p>
            <a:r>
              <a:rPr lang="en-IN" dirty="0"/>
              <a:t>Convoluted image followed by </a:t>
            </a:r>
            <a:r>
              <a:rPr lang="en-IN" dirty="0" err="1"/>
              <a:t>ReLU</a:t>
            </a:r>
            <a:r>
              <a:rPr lang="en-IN" dirty="0"/>
              <a:t>. Has a lot more in between grey scale values for pixels</a:t>
            </a:r>
          </a:p>
        </p:txBody>
      </p:sp>
    </p:spTree>
    <p:extLst>
      <p:ext uri="{BB962C8B-B14F-4D97-AF65-F5344CB8AC3E}">
        <p14:creationId xmlns:p14="http://schemas.microsoft.com/office/powerpoint/2010/main" val="138308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833E-C10D-42E8-8FC2-BB81123E58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F12605-B7C1-49DE-9292-F0B466DDAEC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7902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6B08-5EC3-4D87-8A9A-D6689D338D8C}"/>
              </a:ext>
            </a:extLst>
          </p:cNvPr>
          <p:cNvSpPr>
            <a:spLocks noGrp="1"/>
          </p:cNvSpPr>
          <p:nvPr>
            <p:ph type="title"/>
          </p:nvPr>
        </p:nvSpPr>
        <p:spPr>
          <a:xfrm>
            <a:off x="1295400" y="238328"/>
            <a:ext cx="9601200" cy="598251"/>
          </a:xfrm>
        </p:spPr>
        <p:txBody>
          <a:bodyPr>
            <a:normAutofit fontScale="90000"/>
          </a:bodyPr>
          <a:lstStyle/>
          <a:p>
            <a:r>
              <a:rPr lang="en-IN" dirty="0"/>
              <a:t>Why is pooling needed?</a:t>
            </a:r>
          </a:p>
        </p:txBody>
      </p:sp>
      <p:sp>
        <p:nvSpPr>
          <p:cNvPr id="3" name="Content Placeholder 2">
            <a:extLst>
              <a:ext uri="{FF2B5EF4-FFF2-40B4-BE49-F238E27FC236}">
                <a16:creationId xmlns:a16="http://schemas.microsoft.com/office/drawing/2014/main" id="{357E2DAC-6922-4923-BA2D-7699E77FBCE3}"/>
              </a:ext>
            </a:extLst>
          </p:cNvPr>
          <p:cNvSpPr>
            <a:spLocks noGrp="1"/>
          </p:cNvSpPr>
          <p:nvPr>
            <p:ph idx="1"/>
          </p:nvPr>
        </p:nvSpPr>
        <p:spPr>
          <a:xfrm>
            <a:off x="1381327" y="972766"/>
            <a:ext cx="9601200" cy="2110902"/>
          </a:xfrm>
        </p:spPr>
        <p:txBody>
          <a:bodyPr>
            <a:normAutofit fontScale="77500" lnSpcReduction="20000"/>
          </a:bodyPr>
          <a:lstStyle/>
          <a:p>
            <a:pPr algn="just"/>
            <a:r>
              <a:rPr lang="en-US" sz="2600" b="0" i="0" dirty="0">
                <a:solidFill>
                  <a:srgbClr val="6D6D6D"/>
                </a:solidFill>
                <a:effectLst/>
                <a:latin typeface="Arial" panose="020B0604020202020204" pitchFamily="34" charset="0"/>
                <a:cs typeface="Arial" panose="020B0604020202020204" pitchFamily="34" charset="0"/>
              </a:rPr>
              <a:t>Pooling (also called subsampling or </a:t>
            </a:r>
            <a:r>
              <a:rPr lang="en-US" sz="2600" b="0" i="0" dirty="0" err="1">
                <a:solidFill>
                  <a:srgbClr val="6D6D6D"/>
                </a:solidFill>
                <a:effectLst/>
                <a:latin typeface="Arial" panose="020B0604020202020204" pitchFamily="34" charset="0"/>
                <a:cs typeface="Arial" panose="020B0604020202020204" pitchFamily="34" charset="0"/>
              </a:rPr>
              <a:t>downsampling</a:t>
            </a:r>
            <a:r>
              <a:rPr lang="en-US" sz="2600" b="0" i="0" dirty="0">
                <a:solidFill>
                  <a:srgbClr val="6D6D6D"/>
                </a:solidFill>
                <a:effectLst/>
                <a:latin typeface="Arial" panose="020B0604020202020204" pitchFamily="34" charset="0"/>
                <a:cs typeface="Arial" panose="020B0604020202020204" pitchFamily="34" charset="0"/>
              </a:rPr>
              <a:t>) reduces the dimensionality of each feature map but retains the most important information. Spatial Pooling can be of different types: Max, Average, Sum etc.</a:t>
            </a:r>
          </a:p>
          <a:p>
            <a:pPr algn="just"/>
            <a:r>
              <a:rPr lang="en-US" sz="2600" b="0" i="0" dirty="0">
                <a:solidFill>
                  <a:srgbClr val="6D6D6D"/>
                </a:solidFill>
                <a:effectLst/>
                <a:latin typeface="Arial" panose="020B0604020202020204" pitchFamily="34" charset="0"/>
                <a:cs typeface="Arial" panose="020B0604020202020204" pitchFamily="34" charset="0"/>
              </a:rPr>
              <a:t>In case of Max Pooling, we define a spatial neighborhood (for example, a 2×2 window) and take the largest element from the rectified feature map within that window. Instead of taking the largest element we could also take the average (Average Pooling) or sum of all elements in that window. In practice, Max Pooling has been shown to work better.</a:t>
            </a:r>
          </a:p>
          <a:p>
            <a:endParaRPr lang="en-IN" dirty="0"/>
          </a:p>
        </p:txBody>
      </p:sp>
      <p:pic>
        <p:nvPicPr>
          <p:cNvPr id="4" name="Picture 3">
            <a:extLst>
              <a:ext uri="{FF2B5EF4-FFF2-40B4-BE49-F238E27FC236}">
                <a16:creationId xmlns:a16="http://schemas.microsoft.com/office/drawing/2014/main" id="{7C05EAB1-D500-4A3A-9C04-A3ADBF79B08A}"/>
              </a:ext>
            </a:extLst>
          </p:cNvPr>
          <p:cNvPicPr>
            <a:picLocks noChangeAspect="1"/>
          </p:cNvPicPr>
          <p:nvPr/>
        </p:nvPicPr>
        <p:blipFill>
          <a:blip r:embed="rId2"/>
          <a:stretch>
            <a:fillRect/>
          </a:stretch>
        </p:blipFill>
        <p:spPr>
          <a:xfrm>
            <a:off x="1470668" y="3083668"/>
            <a:ext cx="4451597" cy="3536004"/>
          </a:xfrm>
          <a:prstGeom prst="rect">
            <a:avLst/>
          </a:prstGeom>
        </p:spPr>
      </p:pic>
      <p:pic>
        <p:nvPicPr>
          <p:cNvPr id="5" name="Picture 4">
            <a:extLst>
              <a:ext uri="{FF2B5EF4-FFF2-40B4-BE49-F238E27FC236}">
                <a16:creationId xmlns:a16="http://schemas.microsoft.com/office/drawing/2014/main" id="{85A7CD2E-5571-4987-AB0F-FD7B6F4A1727}"/>
              </a:ext>
            </a:extLst>
          </p:cNvPr>
          <p:cNvPicPr>
            <a:picLocks noChangeAspect="1"/>
          </p:cNvPicPr>
          <p:nvPr/>
        </p:nvPicPr>
        <p:blipFill>
          <a:blip r:embed="rId3"/>
          <a:stretch>
            <a:fillRect/>
          </a:stretch>
        </p:blipFill>
        <p:spPr>
          <a:xfrm>
            <a:off x="6096000" y="3083668"/>
            <a:ext cx="5680896" cy="3317132"/>
          </a:xfrm>
          <a:prstGeom prst="rect">
            <a:avLst/>
          </a:prstGeom>
        </p:spPr>
      </p:pic>
    </p:spTree>
    <p:extLst>
      <p:ext uri="{BB962C8B-B14F-4D97-AF65-F5344CB8AC3E}">
        <p14:creationId xmlns:p14="http://schemas.microsoft.com/office/powerpoint/2010/main" val="11346652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568</TotalTime>
  <Words>520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Book</vt:lpstr>
      <vt:lpstr>Roboto</vt:lpstr>
      <vt:lpstr>Crop</vt:lpstr>
      <vt:lpstr>CNN</vt:lpstr>
      <vt:lpstr>What is a Convolutional Neural Network?</vt:lpstr>
      <vt:lpstr>Convolution Layer</vt:lpstr>
      <vt:lpstr>Edge Detection using dot product</vt:lpstr>
      <vt:lpstr>What does a CNN look like?</vt:lpstr>
      <vt:lpstr>Why we need ReLU after convolving ?</vt:lpstr>
      <vt:lpstr>Convolution followed by ReLU</vt:lpstr>
      <vt:lpstr>PowerPoint Presentation</vt:lpstr>
      <vt:lpstr>Why is pooling needed?</vt:lpstr>
      <vt:lpstr>Filter sizes and Strides</vt:lpstr>
      <vt:lpstr>Calculating output from a Convolution Layer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arunabh singh</dc:creator>
  <cp:lastModifiedBy>arunabh singh</cp:lastModifiedBy>
  <cp:revision>22</cp:revision>
  <dcterms:created xsi:type="dcterms:W3CDTF">2020-09-07T17:52:53Z</dcterms:created>
  <dcterms:modified xsi:type="dcterms:W3CDTF">2020-10-31T00:30:22Z</dcterms:modified>
</cp:coreProperties>
</file>