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3E86-8F30-4B1B-9236-190193B09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RNN &amp; LSTM </a:t>
            </a:r>
            <a:br>
              <a:rPr lang="en-IN" dirty="0"/>
            </a:br>
            <a:r>
              <a:rPr lang="en-IN" dirty="0"/>
              <a:t>in 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34BB7-6681-4AFA-9145-3460DFEFC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754266"/>
          </a:xfrm>
        </p:spPr>
        <p:txBody>
          <a:bodyPr/>
          <a:lstStyle/>
          <a:p>
            <a:r>
              <a:rPr lang="en-IN" dirty="0"/>
              <a:t>Arunabh Singh LHL Jan 2021</a:t>
            </a:r>
          </a:p>
        </p:txBody>
      </p:sp>
    </p:spTree>
    <p:extLst>
      <p:ext uri="{BB962C8B-B14F-4D97-AF65-F5344CB8AC3E}">
        <p14:creationId xmlns:p14="http://schemas.microsoft.com/office/powerpoint/2010/main" val="394791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93E-716B-4898-AAA2-9D8E7842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6" y="150053"/>
            <a:ext cx="960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Updating </a:t>
            </a:r>
            <a:r>
              <a:rPr lang="en-IN" dirty="0" err="1"/>
              <a:t>Wx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FE96-499A-492E-85FD-79E9CECA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4424082"/>
            <a:ext cx="9211236" cy="1922929"/>
          </a:xfrm>
        </p:spPr>
        <p:txBody>
          <a:bodyPr>
            <a:normAutofit/>
          </a:bodyPr>
          <a:lstStyle/>
          <a:p>
            <a:r>
              <a:rPr lang="en-IN" dirty="0"/>
              <a:t>In general, there can be N time steps and Output at a time step will involve calculating Error from output w.r.t to each state from previous time step.</a:t>
            </a:r>
          </a:p>
          <a:p>
            <a:r>
              <a:rPr lang="en-IN" dirty="0"/>
              <a:t>All the states will have a weight that is impacted by input they receive. Thus these weights can be updated correctly to get required states.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50ACB-214D-407D-9B35-EE0C22BA217A}"/>
              </a:ext>
            </a:extLst>
          </p:cNvPr>
          <p:cNvSpPr txBox="1"/>
          <p:nvPr/>
        </p:nvSpPr>
        <p:spPr>
          <a:xfrm>
            <a:off x="3782289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D6049-24A6-4283-BF26-1937CC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45" y="805930"/>
            <a:ext cx="1030689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3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348-0963-42FF-BA14-B7062BE4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150"/>
            <a:ext cx="9601200" cy="833718"/>
          </a:xfrm>
        </p:spPr>
        <p:txBody>
          <a:bodyPr/>
          <a:lstStyle/>
          <a:p>
            <a:pPr algn="ctr"/>
            <a:r>
              <a:rPr lang="en-IN" dirty="0"/>
              <a:t>The Vanishing Gradient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CDB17-062A-45E3-BC0B-E1D92D92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3" y="942868"/>
            <a:ext cx="5362575" cy="389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6A2F8-F5B1-4A06-807D-C2739AEE0749}"/>
              </a:ext>
            </a:extLst>
          </p:cNvPr>
          <p:cNvSpPr txBox="1"/>
          <p:nvPr/>
        </p:nvSpPr>
        <p:spPr>
          <a:xfrm>
            <a:off x="4441195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CA28B-FC98-48E9-A112-60CBB8F1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76" y="942868"/>
            <a:ext cx="563683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7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348-0963-42FF-BA14-B7062BE4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150"/>
            <a:ext cx="9601200" cy="833718"/>
          </a:xfrm>
        </p:spPr>
        <p:txBody>
          <a:bodyPr/>
          <a:lstStyle/>
          <a:p>
            <a:pPr algn="ctr"/>
            <a:r>
              <a:rPr lang="en-IN" dirty="0"/>
              <a:t>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A2F8-F5B1-4A06-807D-C2739AEE0749}"/>
              </a:ext>
            </a:extLst>
          </p:cNvPr>
          <p:cNvSpPr txBox="1"/>
          <p:nvPr/>
        </p:nvSpPr>
        <p:spPr>
          <a:xfrm>
            <a:off x="4441195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E9B30-6D4A-414B-B076-9966F1AD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3" y="942868"/>
            <a:ext cx="5555316" cy="410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7344D-F22A-40ED-823A-2EFBA29B7727}"/>
              </a:ext>
            </a:extLst>
          </p:cNvPr>
          <p:cNvSpPr txBox="1"/>
          <p:nvPr/>
        </p:nvSpPr>
        <p:spPr>
          <a:xfrm>
            <a:off x="8336920" y="942868"/>
            <a:ext cx="311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LSTM uses both long and short term memory to predict next item in a sequence.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31247-9B80-4F08-9E19-8551C960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05" y="2167263"/>
            <a:ext cx="5324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348-0963-42FF-BA14-B7062BE4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150"/>
            <a:ext cx="9601200" cy="833718"/>
          </a:xfrm>
        </p:spPr>
        <p:txBody>
          <a:bodyPr/>
          <a:lstStyle/>
          <a:p>
            <a:pPr algn="ctr"/>
            <a:r>
              <a:rPr lang="en-IN" dirty="0"/>
              <a:t>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A2F8-F5B1-4A06-807D-C2739AEE0749}"/>
              </a:ext>
            </a:extLst>
          </p:cNvPr>
          <p:cNvSpPr txBox="1"/>
          <p:nvPr/>
        </p:nvSpPr>
        <p:spPr>
          <a:xfrm>
            <a:off x="4441195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7344D-F22A-40ED-823A-2EFBA29B7727}"/>
              </a:ext>
            </a:extLst>
          </p:cNvPr>
          <p:cNvSpPr txBox="1"/>
          <p:nvPr/>
        </p:nvSpPr>
        <p:spPr>
          <a:xfrm>
            <a:off x="1219200" y="942868"/>
            <a:ext cx="1023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They way LSTMs achieve this is by using gates.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They use forget </a:t>
            </a:r>
            <a:r>
              <a:rPr lang="en-IN" dirty="0" err="1"/>
              <a:t>gate,learn</a:t>
            </a:r>
            <a:r>
              <a:rPr lang="en-IN" dirty="0"/>
              <a:t> </a:t>
            </a:r>
            <a:r>
              <a:rPr lang="en-IN" dirty="0" err="1"/>
              <a:t>gate,remember</a:t>
            </a:r>
            <a:r>
              <a:rPr lang="en-IN" dirty="0"/>
              <a:t> gate and use gate.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7DE64-CEAE-4C92-A4BE-D77D30E5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487405"/>
            <a:ext cx="8258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2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CD33-33A2-4FF1-B529-9AC5827D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1694"/>
            <a:ext cx="9601200" cy="6589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LSTM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B4AC-ED69-4C65-89C7-DA3CAFF1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730" y="1089212"/>
            <a:ext cx="9601200" cy="177501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Long Term memory</a:t>
            </a:r>
            <a:r>
              <a:rPr lang="en-IN" dirty="0"/>
              <a:t> goes into forget gate.</a:t>
            </a:r>
          </a:p>
          <a:p>
            <a:r>
              <a:rPr lang="en-IN" b="1" dirty="0"/>
              <a:t>Short Term memory </a:t>
            </a:r>
            <a:r>
              <a:rPr lang="en-IN" dirty="0"/>
              <a:t>goes in Learn Gate along with input X and it gets combined to learn a new state.</a:t>
            </a:r>
          </a:p>
          <a:p>
            <a:r>
              <a:rPr lang="en-IN" b="1" dirty="0"/>
              <a:t>Remember gate</a:t>
            </a:r>
            <a:r>
              <a:rPr lang="en-IN" dirty="0"/>
              <a:t> combines all the information from learn gate and forget gate and becomes the new long term memory.</a:t>
            </a:r>
          </a:p>
          <a:p>
            <a:r>
              <a:rPr lang="en-IN" b="1" dirty="0"/>
              <a:t>Use gate</a:t>
            </a:r>
            <a:r>
              <a:rPr lang="en-IN" dirty="0"/>
              <a:t> decides which information maybe immediately useful for next event.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16F55-D775-41E8-8403-A96DEC6E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19425"/>
            <a:ext cx="80391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2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348-0963-42FF-BA14-B7062BE4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150"/>
            <a:ext cx="9601200" cy="833718"/>
          </a:xfrm>
        </p:spPr>
        <p:txBody>
          <a:bodyPr/>
          <a:lstStyle/>
          <a:p>
            <a:pPr algn="ctr"/>
            <a:r>
              <a:rPr lang="en-IN" dirty="0"/>
              <a:t>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A2F8-F5B1-4A06-807D-C2739AEE0749}"/>
              </a:ext>
            </a:extLst>
          </p:cNvPr>
          <p:cNvSpPr txBox="1"/>
          <p:nvPr/>
        </p:nvSpPr>
        <p:spPr>
          <a:xfrm>
            <a:off x="4441195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7344D-F22A-40ED-823A-2EFBA29B7727}"/>
              </a:ext>
            </a:extLst>
          </p:cNvPr>
          <p:cNvSpPr txBox="1"/>
          <p:nvPr/>
        </p:nvSpPr>
        <p:spPr>
          <a:xfrm>
            <a:off x="1219200" y="942868"/>
            <a:ext cx="1023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They way LSTMs achieve this is by using gates.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They use forget </a:t>
            </a:r>
            <a:r>
              <a:rPr lang="en-IN" dirty="0" err="1"/>
              <a:t>gate,learn</a:t>
            </a:r>
            <a:r>
              <a:rPr lang="en-IN" dirty="0"/>
              <a:t> </a:t>
            </a:r>
            <a:r>
              <a:rPr lang="en-IN" dirty="0" err="1"/>
              <a:t>gate,remember</a:t>
            </a:r>
            <a:r>
              <a:rPr lang="en-IN" dirty="0"/>
              <a:t> gate and use gate.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7DE64-CEAE-4C92-A4BE-D77D30E5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487405"/>
            <a:ext cx="8258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231C-E772-4E84-A545-B7EE4A36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42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Temporal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EB7A-447A-4A9F-AA70-2BAB09AA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291"/>
            <a:ext cx="4724400" cy="47798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Temporal Dependencies mean output depends on previous inputs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 of this is predicting next word in a sentence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RNN uses memory to store this information and learn each input connection with previous inputs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Memory is defined as the output of hidden layer neurons, which will serve as additional input to the network during next training step.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F26B-454C-4C3C-9C2E-573674A5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63" y="1496291"/>
            <a:ext cx="497941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9C219-8BFE-4E2F-B5E0-E754E53B9DF0}"/>
              </a:ext>
            </a:extLst>
          </p:cNvPr>
          <p:cNvSpPr txBox="1"/>
          <p:nvPr/>
        </p:nvSpPr>
        <p:spPr>
          <a:xfrm>
            <a:off x="6672263" y="5361709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Source: Udacity</a:t>
            </a:r>
          </a:p>
        </p:txBody>
      </p:sp>
    </p:spTree>
    <p:extLst>
      <p:ext uri="{BB962C8B-B14F-4D97-AF65-F5344CB8AC3E}">
        <p14:creationId xmlns:p14="http://schemas.microsoft.com/office/powerpoint/2010/main" val="35180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231C-E772-4E84-A545-B7EE4A36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42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Difference between RNN and Feed Forward 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9C219-8BFE-4E2F-B5E0-E754E53B9DF0}"/>
              </a:ext>
            </a:extLst>
          </p:cNvPr>
          <p:cNvSpPr txBox="1"/>
          <p:nvPr/>
        </p:nvSpPr>
        <p:spPr>
          <a:xfrm>
            <a:off x="6657975" y="5694309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Source: Udacity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B99DF-0AD7-41D6-84A1-88377005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43" y="1862571"/>
            <a:ext cx="5314950" cy="3714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93600-BD1B-4C20-8585-BB7CC659D0EB}"/>
              </a:ext>
            </a:extLst>
          </p:cNvPr>
          <p:cNvSpPr txBox="1"/>
          <p:nvPr/>
        </p:nvSpPr>
        <p:spPr>
          <a:xfrm>
            <a:off x="1565564" y="1870364"/>
            <a:ext cx="4765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FFNN uses hidden layer to feed forward to output layer.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Whereas an RNN uses a hidden layer to give a feedback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hidden states go as inputs to next time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Thus we mimic a temporal dependence or a sequence where the current element in sequence is based on previous elements.</a:t>
            </a:r>
          </a:p>
        </p:txBody>
      </p:sp>
    </p:spTree>
    <p:extLst>
      <p:ext uri="{BB962C8B-B14F-4D97-AF65-F5344CB8AC3E}">
        <p14:creationId xmlns:p14="http://schemas.microsoft.com/office/powerpoint/2010/main" val="320774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CC8-C992-48A4-B5CA-6E8A1CD9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6813"/>
            <a:ext cx="9601200" cy="61652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Unfolded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A70E-BCF6-46AA-A636-8E486C21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64" y="1157115"/>
            <a:ext cx="10474036" cy="98367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At every time step RNN looks the same this is known as the folded model.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Unfolded representation is where we display every time step of the model as the right image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B19AD-BA0E-4043-8DD9-62C9F464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4563"/>
            <a:ext cx="4505325" cy="381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E161D-3232-414F-B92B-BCCF3FB9C205}"/>
              </a:ext>
            </a:extLst>
          </p:cNvPr>
          <p:cNvSpPr txBox="1"/>
          <p:nvPr/>
        </p:nvSpPr>
        <p:spPr>
          <a:xfrm>
            <a:off x="5541817" y="658100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Source: Udacity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1D8CC-B4B6-4D18-B0D3-66C66EC7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4564"/>
            <a:ext cx="6019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A58-0CF1-4498-BF5C-9947968C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345623"/>
          </a:xfrm>
        </p:spPr>
        <p:txBody>
          <a:bodyPr>
            <a:normAutofit/>
          </a:bodyPr>
          <a:lstStyle/>
          <a:p>
            <a:r>
              <a:rPr lang="en-IN" dirty="0"/>
              <a:t>Typical Neural network vs unfolded NN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EC3E-E2C0-480F-8659-54F89DD5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3272"/>
            <a:ext cx="10127673" cy="5355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As you can see below this representation is much cleaner. On the left we have the regular representation and unfolded one on the right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B443C-C40B-4D9C-A22D-3B325B2FA8FB}"/>
              </a:ext>
            </a:extLst>
          </p:cNvPr>
          <p:cNvSpPr txBox="1"/>
          <p:nvPr/>
        </p:nvSpPr>
        <p:spPr>
          <a:xfrm>
            <a:off x="3782289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28067-BCDA-4BEC-946E-E53AB198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290376"/>
            <a:ext cx="5000625" cy="418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3A555-AE42-43E3-8263-5D7F0855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5" y="2290376"/>
            <a:ext cx="5257801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A58-0CF1-4498-BF5C-9947968C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6390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BPTT in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EC3E-E2C0-480F-8659-54F89DD5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3272"/>
            <a:ext cx="10127673" cy="63904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Back Propagation through time is the technique used by RNNs to adjust weights while training.</a:t>
            </a:r>
          </a:p>
          <a:p>
            <a:r>
              <a:rPr lang="en-IN" dirty="0"/>
              <a:t>State Vector St is calculated as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B443C-C40B-4D9C-A22D-3B325B2FA8FB}"/>
              </a:ext>
            </a:extLst>
          </p:cNvPr>
          <p:cNvSpPr txBox="1"/>
          <p:nvPr/>
        </p:nvSpPr>
        <p:spPr>
          <a:xfrm>
            <a:off x="3782289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2BB1F6-59AB-4EC2-A6F2-F84C6C10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92" y="2266145"/>
            <a:ext cx="47910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ABA26-DF15-4511-92F2-5E63996BF29B}"/>
              </a:ext>
            </a:extLst>
          </p:cNvPr>
          <p:cNvSpPr txBox="1"/>
          <p:nvPr/>
        </p:nvSpPr>
        <p:spPr>
          <a:xfrm>
            <a:off x="1506071" y="3146612"/>
            <a:ext cx="94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As we can St depends on current input </a:t>
            </a:r>
            <a:r>
              <a:rPr lang="en-IN" dirty="0" err="1"/>
              <a:t>xt</a:t>
            </a:r>
            <a:r>
              <a:rPr lang="en-IN" dirty="0"/>
              <a:t> and St-1 or previous state.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An RNN is a sequence of these St calculation for N steps in addition to regular activation function and input.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3DC95-9B26-4DF0-82F8-70AE566C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325364"/>
            <a:ext cx="8153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A58-0CF1-4498-BF5C-9947968C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6390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BPTT in RNN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EC3E-E2C0-480F-8659-54F89DD5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657" y="819221"/>
            <a:ext cx="10127673" cy="639042"/>
          </a:xfrm>
        </p:spPr>
        <p:txBody>
          <a:bodyPr>
            <a:normAutofit/>
          </a:bodyPr>
          <a:lstStyle/>
          <a:p>
            <a:r>
              <a:rPr lang="en-IN" dirty="0"/>
              <a:t>Error Calculation is done at each time step.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B443C-C40B-4D9C-A22D-3B325B2FA8FB}"/>
              </a:ext>
            </a:extLst>
          </p:cNvPr>
          <p:cNvSpPr txBox="1"/>
          <p:nvPr/>
        </p:nvSpPr>
        <p:spPr>
          <a:xfrm>
            <a:off x="3782289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A2EA8-EA70-4330-B72A-3C565BA4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50" y="1219589"/>
            <a:ext cx="5133975" cy="17526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981AD0-8E7E-4A77-9C07-837CCE35F23F}"/>
              </a:ext>
            </a:extLst>
          </p:cNvPr>
          <p:cNvSpPr txBox="1">
            <a:spLocks/>
          </p:cNvSpPr>
          <p:nvPr/>
        </p:nvSpPr>
        <p:spPr>
          <a:xfrm>
            <a:off x="1483657" y="3144523"/>
            <a:ext cx="10127673" cy="63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Error Calculation is done at each time step.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2E90F-7260-4DB9-A92F-AEBB0EAC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684494"/>
            <a:ext cx="4445903" cy="2615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D73D7-CAFC-471A-A22F-DE834208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81" y="3684495"/>
            <a:ext cx="4210050" cy="2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93E-716B-4898-AAA2-9D8E7842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BPTT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FE96-499A-492E-85FD-79E9CECA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1331258"/>
            <a:ext cx="4540625" cy="5015753"/>
          </a:xfrm>
        </p:spPr>
        <p:txBody>
          <a:bodyPr/>
          <a:lstStyle/>
          <a:p>
            <a:r>
              <a:rPr lang="en-IN" dirty="0"/>
              <a:t>There are 2 weight matrices to be adjusted using back propagation through time.</a:t>
            </a:r>
          </a:p>
          <a:p>
            <a:endParaRPr lang="en-IN" dirty="0"/>
          </a:p>
          <a:p>
            <a:r>
              <a:rPr lang="en-IN" dirty="0" err="1"/>
              <a:t>Wx</a:t>
            </a:r>
            <a:r>
              <a:rPr lang="en-IN" dirty="0"/>
              <a:t> is the first matrix to be adjusted which connects hidden layer(state) to input.</a:t>
            </a:r>
          </a:p>
          <a:p>
            <a:endParaRPr lang="en-IN" dirty="0"/>
          </a:p>
          <a:p>
            <a:r>
              <a:rPr lang="en-IN" dirty="0" err="1"/>
              <a:t>Ws</a:t>
            </a:r>
            <a:r>
              <a:rPr lang="en-IN" dirty="0"/>
              <a:t> is the second one which is weights between hidden layer and hidden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30AEF-ED1B-4530-BBD3-178BBC8D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31258"/>
            <a:ext cx="5276850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50ACB-214D-407D-9B35-EE0C22BA217A}"/>
              </a:ext>
            </a:extLst>
          </p:cNvPr>
          <p:cNvSpPr txBox="1"/>
          <p:nvPr/>
        </p:nvSpPr>
        <p:spPr>
          <a:xfrm>
            <a:off x="3782289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</p:spTree>
    <p:extLst>
      <p:ext uri="{BB962C8B-B14F-4D97-AF65-F5344CB8AC3E}">
        <p14:creationId xmlns:p14="http://schemas.microsoft.com/office/powerpoint/2010/main" val="225412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93E-716B-4898-AAA2-9D8E7842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890"/>
            <a:ext cx="960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Updating </a:t>
            </a:r>
            <a:r>
              <a:rPr lang="en-IN" dirty="0" err="1"/>
              <a:t>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FE96-499A-492E-85FD-79E9CECA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4424082"/>
            <a:ext cx="9211236" cy="1922929"/>
          </a:xfrm>
        </p:spPr>
        <p:txBody>
          <a:bodyPr>
            <a:normAutofit/>
          </a:bodyPr>
          <a:lstStyle/>
          <a:p>
            <a:r>
              <a:rPr lang="en-IN" dirty="0"/>
              <a:t>In general, there can be N time steps and Output at a time step will involve calculating Error from output w.r.t to each state from previous time step.</a:t>
            </a:r>
          </a:p>
          <a:p>
            <a:r>
              <a:rPr lang="en-IN" dirty="0"/>
              <a:t>Thus these previous states can have correct weights in the weight matrix </a:t>
            </a:r>
            <a:r>
              <a:rPr lang="en-IN" dirty="0" err="1"/>
              <a:t>Ws</a:t>
            </a:r>
            <a:r>
              <a:rPr lang="en-IN" dirty="0"/>
              <a:t> and eventually the model predicts correctly.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50ACB-214D-407D-9B35-EE0C22BA217A}"/>
              </a:ext>
            </a:extLst>
          </p:cNvPr>
          <p:cNvSpPr txBox="1"/>
          <p:nvPr/>
        </p:nvSpPr>
        <p:spPr>
          <a:xfrm>
            <a:off x="3782289" y="6471851"/>
            <a:ext cx="389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Source: Udacity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F8039-03F4-4663-8943-9FD93E70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972110"/>
            <a:ext cx="9493624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6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{E88B7D09-E214-4E1B-8F42-67DA7EE9BE04}tf10001105</Template>
  <TotalTime>455</TotalTime>
  <Words>627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RNN &amp; LSTM  in DETAIL</vt:lpstr>
      <vt:lpstr>Temporal Dependence</vt:lpstr>
      <vt:lpstr>Difference between RNN and Feed Forward NN</vt:lpstr>
      <vt:lpstr>Unfolded RNN</vt:lpstr>
      <vt:lpstr>Typical Neural network vs unfolded NN representation</vt:lpstr>
      <vt:lpstr>BPTT in RNN</vt:lpstr>
      <vt:lpstr>BPTT in RNN (continued..)</vt:lpstr>
      <vt:lpstr>BPTT in action</vt:lpstr>
      <vt:lpstr>Updating Ws</vt:lpstr>
      <vt:lpstr>Updating Wx</vt:lpstr>
      <vt:lpstr>The Vanishing Gradient Problem</vt:lpstr>
      <vt:lpstr>LSTM</vt:lpstr>
      <vt:lpstr>LSTM</vt:lpstr>
      <vt:lpstr>LSTM Gates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&amp; LSTM  in DETAIL</dc:title>
  <dc:creator>arunabh singh</dc:creator>
  <cp:lastModifiedBy>arunabh singh</cp:lastModifiedBy>
  <cp:revision>57</cp:revision>
  <dcterms:created xsi:type="dcterms:W3CDTF">2021-02-22T06:51:11Z</dcterms:created>
  <dcterms:modified xsi:type="dcterms:W3CDTF">2021-02-23T07:10:22Z</dcterms:modified>
</cp:coreProperties>
</file>