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58" r:id="rId5"/>
    <p:sldId id="259" r:id="rId6"/>
    <p:sldId id="261" r:id="rId7"/>
    <p:sldId id="268" r:id="rId8"/>
    <p:sldId id="262" r:id="rId9"/>
    <p:sldId id="263" r:id="rId10"/>
    <p:sldId id="264" r:id="rId11"/>
    <p:sldId id="265" r:id="rId12"/>
    <p:sldId id="266" r:id="rId13"/>
    <p:sldId id="267" r:id="rId14"/>
    <p:sldId id="269" r:id="rId15"/>
    <p:sldId id="271" r:id="rId16"/>
    <p:sldId id="270" r:id="rId17"/>
    <p:sldId id="272" r:id="rId18"/>
    <p:sldId id="273" r:id="rId19"/>
    <p:sldId id="274" r:id="rId20"/>
    <p:sldId id="276"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2/3/2021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tat.berkeley.edu/~breiman/randomforest2001.pdf" TargetMode="External"/><Relationship Id="rId2" Type="http://schemas.openxmlformats.org/officeDocument/2006/relationships/hyperlink" Target="https://www.stat.berkeley.edu/~breiman/RandomForests/cc_home.htm"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ive.yworks.com/demos/complete/decisiontre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39BE-9040-499B-BC48-E63955B74AF3}"/>
              </a:ext>
            </a:extLst>
          </p:cNvPr>
          <p:cNvSpPr>
            <a:spLocks noGrp="1"/>
          </p:cNvSpPr>
          <p:nvPr>
            <p:ph type="ctrTitle"/>
          </p:nvPr>
        </p:nvSpPr>
        <p:spPr/>
        <p:txBody>
          <a:bodyPr/>
          <a:lstStyle/>
          <a:p>
            <a:r>
              <a:rPr lang="en-IN" dirty="0"/>
              <a:t>Trees, forests and </a:t>
            </a:r>
            <a:br>
              <a:rPr lang="en-IN" dirty="0"/>
            </a:br>
            <a:r>
              <a:rPr lang="en-IN" dirty="0"/>
              <a:t>ENSEMBLES</a:t>
            </a:r>
          </a:p>
        </p:txBody>
      </p:sp>
      <p:sp>
        <p:nvSpPr>
          <p:cNvPr id="3" name="Subtitle 2">
            <a:extLst>
              <a:ext uri="{FF2B5EF4-FFF2-40B4-BE49-F238E27FC236}">
                <a16:creationId xmlns:a16="http://schemas.microsoft.com/office/drawing/2014/main" id="{BFF61697-8CDC-445C-8DB3-FAC8BEC4CCAB}"/>
              </a:ext>
            </a:extLst>
          </p:cNvPr>
          <p:cNvSpPr>
            <a:spLocks noGrp="1"/>
          </p:cNvSpPr>
          <p:nvPr>
            <p:ph type="subTitle" idx="1"/>
          </p:nvPr>
        </p:nvSpPr>
        <p:spPr/>
        <p:txBody>
          <a:bodyPr/>
          <a:lstStyle/>
          <a:p>
            <a:r>
              <a:rPr lang="en-IN" dirty="0"/>
              <a:t>Arunabh – </a:t>
            </a:r>
            <a:r>
              <a:rPr lang="en-IN"/>
              <a:t>LHL Jan 2021 </a:t>
            </a:r>
            <a:r>
              <a:rPr lang="en-IN" dirty="0"/>
              <a:t>Cohort East</a:t>
            </a:r>
          </a:p>
        </p:txBody>
      </p:sp>
    </p:spTree>
    <p:extLst>
      <p:ext uri="{BB962C8B-B14F-4D97-AF65-F5344CB8AC3E}">
        <p14:creationId xmlns:p14="http://schemas.microsoft.com/office/powerpoint/2010/main" val="409945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1CC6-6CEE-4A97-B1DA-1EF5CB69D511}"/>
              </a:ext>
            </a:extLst>
          </p:cNvPr>
          <p:cNvSpPr>
            <a:spLocks noGrp="1"/>
          </p:cNvSpPr>
          <p:nvPr>
            <p:ph type="title"/>
          </p:nvPr>
        </p:nvSpPr>
        <p:spPr>
          <a:xfrm>
            <a:off x="913775" y="618517"/>
            <a:ext cx="10364451" cy="656101"/>
          </a:xfrm>
        </p:spPr>
        <p:txBody>
          <a:bodyPr/>
          <a:lstStyle/>
          <a:p>
            <a:r>
              <a:rPr lang="en-IN" dirty="0"/>
              <a:t>GINI Calculations in the previous 3 examples</a:t>
            </a:r>
          </a:p>
        </p:txBody>
      </p:sp>
      <p:sp>
        <p:nvSpPr>
          <p:cNvPr id="5" name="TextBox 4">
            <a:extLst>
              <a:ext uri="{FF2B5EF4-FFF2-40B4-BE49-F238E27FC236}">
                <a16:creationId xmlns:a16="http://schemas.microsoft.com/office/drawing/2014/main" id="{3AB38BE7-E475-4B38-9DE9-FF7F6F7BB621}"/>
              </a:ext>
            </a:extLst>
          </p:cNvPr>
          <p:cNvSpPr txBox="1"/>
          <p:nvPr/>
        </p:nvSpPr>
        <p:spPr>
          <a:xfrm>
            <a:off x="1782618" y="6371555"/>
            <a:ext cx="8857672" cy="369332"/>
          </a:xfrm>
          <a:prstGeom prst="rect">
            <a:avLst/>
          </a:prstGeom>
          <a:noFill/>
        </p:spPr>
        <p:txBody>
          <a:bodyPr wrap="square">
            <a:spAutoFit/>
          </a:bodyPr>
          <a:lstStyle/>
          <a:p>
            <a:pPr algn="ctr"/>
            <a:r>
              <a:rPr lang="en-IN" dirty="0"/>
              <a:t>Source: https://towardsdatascience.com/gini-index-vs-information-entropy-7a7e4fed3fcb</a:t>
            </a:r>
          </a:p>
        </p:txBody>
      </p:sp>
      <p:pic>
        <p:nvPicPr>
          <p:cNvPr id="6" name="Picture 5">
            <a:extLst>
              <a:ext uri="{FF2B5EF4-FFF2-40B4-BE49-F238E27FC236}">
                <a16:creationId xmlns:a16="http://schemas.microsoft.com/office/drawing/2014/main" id="{46B15514-08DC-46FB-81A0-8342FE731669}"/>
              </a:ext>
            </a:extLst>
          </p:cNvPr>
          <p:cNvPicPr>
            <a:picLocks noChangeAspect="1"/>
          </p:cNvPicPr>
          <p:nvPr/>
        </p:nvPicPr>
        <p:blipFill>
          <a:blip r:embed="rId2"/>
          <a:stretch>
            <a:fillRect/>
          </a:stretch>
        </p:blipFill>
        <p:spPr>
          <a:xfrm>
            <a:off x="1219200" y="1505672"/>
            <a:ext cx="8534400" cy="1356066"/>
          </a:xfrm>
          <a:prstGeom prst="rect">
            <a:avLst/>
          </a:prstGeom>
        </p:spPr>
      </p:pic>
      <p:pic>
        <p:nvPicPr>
          <p:cNvPr id="7" name="Picture 6">
            <a:extLst>
              <a:ext uri="{FF2B5EF4-FFF2-40B4-BE49-F238E27FC236}">
                <a16:creationId xmlns:a16="http://schemas.microsoft.com/office/drawing/2014/main" id="{6B49D80B-374B-49F5-AE7A-659C5428A74D}"/>
              </a:ext>
            </a:extLst>
          </p:cNvPr>
          <p:cNvPicPr>
            <a:picLocks noChangeAspect="1"/>
          </p:cNvPicPr>
          <p:nvPr/>
        </p:nvPicPr>
        <p:blipFill>
          <a:blip r:embed="rId3"/>
          <a:stretch>
            <a:fillRect/>
          </a:stretch>
        </p:blipFill>
        <p:spPr>
          <a:xfrm>
            <a:off x="1219198" y="3168269"/>
            <a:ext cx="8534399" cy="1448377"/>
          </a:xfrm>
          <a:prstGeom prst="rect">
            <a:avLst/>
          </a:prstGeom>
        </p:spPr>
      </p:pic>
      <p:pic>
        <p:nvPicPr>
          <p:cNvPr id="8" name="Picture 7">
            <a:extLst>
              <a:ext uri="{FF2B5EF4-FFF2-40B4-BE49-F238E27FC236}">
                <a16:creationId xmlns:a16="http://schemas.microsoft.com/office/drawing/2014/main" id="{2929F046-11CC-4688-B9BD-FF057AF5EE95}"/>
              </a:ext>
            </a:extLst>
          </p:cNvPr>
          <p:cNvPicPr>
            <a:picLocks noChangeAspect="1"/>
          </p:cNvPicPr>
          <p:nvPr/>
        </p:nvPicPr>
        <p:blipFill>
          <a:blip r:embed="rId4"/>
          <a:stretch>
            <a:fillRect/>
          </a:stretch>
        </p:blipFill>
        <p:spPr>
          <a:xfrm>
            <a:off x="1219197" y="4923177"/>
            <a:ext cx="8534399" cy="1419225"/>
          </a:xfrm>
          <a:prstGeom prst="rect">
            <a:avLst/>
          </a:prstGeom>
        </p:spPr>
      </p:pic>
    </p:spTree>
    <p:extLst>
      <p:ext uri="{BB962C8B-B14F-4D97-AF65-F5344CB8AC3E}">
        <p14:creationId xmlns:p14="http://schemas.microsoft.com/office/powerpoint/2010/main" val="371857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1CC6-6CEE-4A97-B1DA-1EF5CB69D511}"/>
              </a:ext>
            </a:extLst>
          </p:cNvPr>
          <p:cNvSpPr>
            <a:spLocks noGrp="1"/>
          </p:cNvSpPr>
          <p:nvPr>
            <p:ph type="title"/>
          </p:nvPr>
        </p:nvSpPr>
        <p:spPr>
          <a:xfrm>
            <a:off x="913774" y="235817"/>
            <a:ext cx="10364451" cy="656101"/>
          </a:xfrm>
        </p:spPr>
        <p:txBody>
          <a:bodyPr/>
          <a:lstStyle/>
          <a:p>
            <a:r>
              <a:rPr lang="en-IN" dirty="0"/>
              <a:t>Entropy</a:t>
            </a:r>
          </a:p>
        </p:txBody>
      </p:sp>
      <p:sp>
        <p:nvSpPr>
          <p:cNvPr id="5" name="TextBox 4">
            <a:extLst>
              <a:ext uri="{FF2B5EF4-FFF2-40B4-BE49-F238E27FC236}">
                <a16:creationId xmlns:a16="http://schemas.microsoft.com/office/drawing/2014/main" id="{3AB38BE7-E475-4B38-9DE9-FF7F6F7BB621}"/>
              </a:ext>
            </a:extLst>
          </p:cNvPr>
          <p:cNvSpPr txBox="1"/>
          <p:nvPr/>
        </p:nvSpPr>
        <p:spPr>
          <a:xfrm>
            <a:off x="1782618" y="6371555"/>
            <a:ext cx="8857672" cy="369332"/>
          </a:xfrm>
          <a:prstGeom prst="rect">
            <a:avLst/>
          </a:prstGeom>
          <a:noFill/>
        </p:spPr>
        <p:txBody>
          <a:bodyPr wrap="square">
            <a:spAutoFit/>
          </a:bodyPr>
          <a:lstStyle/>
          <a:p>
            <a:pPr algn="ctr"/>
            <a:r>
              <a:rPr lang="en-IN" dirty="0"/>
              <a:t>Source: https://towardsdatascience.com/gini-index-vs-information-entropy-7a7e4fed3fcb</a:t>
            </a:r>
          </a:p>
        </p:txBody>
      </p:sp>
      <p:sp>
        <p:nvSpPr>
          <p:cNvPr id="4" name="TextBox 3">
            <a:extLst>
              <a:ext uri="{FF2B5EF4-FFF2-40B4-BE49-F238E27FC236}">
                <a16:creationId xmlns:a16="http://schemas.microsoft.com/office/drawing/2014/main" id="{7E7F33BC-9AD5-4495-B82E-555CF58F9081}"/>
              </a:ext>
            </a:extLst>
          </p:cNvPr>
          <p:cNvSpPr txBox="1"/>
          <p:nvPr/>
        </p:nvSpPr>
        <p:spPr>
          <a:xfrm>
            <a:off x="1256145" y="891918"/>
            <a:ext cx="9910618"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92929"/>
                </a:solidFill>
                <a:effectLst/>
                <a:latin typeface="medium-content-serif-font"/>
              </a:rPr>
              <a:t>Also used to measure the impurity or randomness of a dataset.</a:t>
            </a:r>
          </a:p>
        </p:txBody>
      </p:sp>
      <p:pic>
        <p:nvPicPr>
          <p:cNvPr id="9" name="Picture 8">
            <a:extLst>
              <a:ext uri="{FF2B5EF4-FFF2-40B4-BE49-F238E27FC236}">
                <a16:creationId xmlns:a16="http://schemas.microsoft.com/office/drawing/2014/main" id="{FEB19B0F-F977-463B-B067-43AC753D1C59}"/>
              </a:ext>
            </a:extLst>
          </p:cNvPr>
          <p:cNvPicPr>
            <a:picLocks noChangeAspect="1"/>
          </p:cNvPicPr>
          <p:nvPr/>
        </p:nvPicPr>
        <p:blipFill>
          <a:blip r:embed="rId2"/>
          <a:stretch>
            <a:fillRect/>
          </a:stretch>
        </p:blipFill>
        <p:spPr>
          <a:xfrm>
            <a:off x="1256145" y="1408720"/>
            <a:ext cx="8115300" cy="2038350"/>
          </a:xfrm>
          <a:prstGeom prst="rect">
            <a:avLst/>
          </a:prstGeom>
        </p:spPr>
      </p:pic>
      <p:sp>
        <p:nvSpPr>
          <p:cNvPr id="11" name="TextBox 10">
            <a:extLst>
              <a:ext uri="{FF2B5EF4-FFF2-40B4-BE49-F238E27FC236}">
                <a16:creationId xmlns:a16="http://schemas.microsoft.com/office/drawing/2014/main" id="{92D716E3-05BA-4D3D-A65E-093752E8F75C}"/>
              </a:ext>
            </a:extLst>
          </p:cNvPr>
          <p:cNvSpPr txBox="1"/>
          <p:nvPr/>
        </p:nvSpPr>
        <p:spPr>
          <a:xfrm>
            <a:off x="1140690" y="3594540"/>
            <a:ext cx="9910618" cy="313932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92929"/>
                </a:solidFill>
                <a:effectLst/>
                <a:latin typeface="medium-content-serif-font"/>
              </a:rPr>
              <a:t>Where P(x=k) is the probability that a target feature takes a specific value, k</a:t>
            </a:r>
          </a:p>
          <a:p>
            <a:pPr algn="l"/>
            <a:endParaRPr lang="en-US" b="0" i="0" dirty="0">
              <a:solidFill>
                <a:srgbClr val="292929"/>
              </a:solidFill>
              <a:effectLst/>
              <a:latin typeface="medium-content-serif-font"/>
            </a:endParaRPr>
          </a:p>
          <a:p>
            <a:pPr marL="285750" indent="-285750" algn="l">
              <a:buFont typeface="Arial" panose="020B0604020202020204" pitchFamily="34" charset="0"/>
              <a:buChar char="•"/>
            </a:pPr>
            <a:r>
              <a:rPr lang="en-US" b="0" i="0" dirty="0">
                <a:solidFill>
                  <a:srgbClr val="292929"/>
                </a:solidFill>
                <a:effectLst/>
                <a:latin typeface="medium-content-serif-font"/>
              </a:rPr>
              <a:t>Logarithm of fractions gives a negative value and hence a ‘-‘ sign is used in entropy formula to negate these negative values.</a:t>
            </a:r>
          </a:p>
          <a:p>
            <a:pPr algn="l"/>
            <a:endParaRPr lang="en-US" b="0" i="0" dirty="0">
              <a:solidFill>
                <a:srgbClr val="292929"/>
              </a:solidFill>
              <a:effectLst/>
              <a:latin typeface="medium-content-serif-font"/>
            </a:endParaRPr>
          </a:p>
          <a:p>
            <a:pPr marL="285750" indent="-285750">
              <a:buFont typeface="Arial" panose="020B0604020202020204" pitchFamily="34" charset="0"/>
              <a:buChar char="•"/>
            </a:pPr>
            <a:r>
              <a:rPr lang="en-US" b="0" i="0" dirty="0">
                <a:solidFill>
                  <a:srgbClr val="292929"/>
                </a:solidFill>
                <a:effectLst/>
                <a:latin typeface="medium-content-serif-font"/>
              </a:rPr>
              <a:t>The maximum value for entropy depends on the number of classes.</a:t>
            </a:r>
          </a:p>
          <a:p>
            <a:pPr marL="285750" indent="-285750">
              <a:buFont typeface="Arial" panose="020B0604020202020204" pitchFamily="34" charset="0"/>
              <a:buChar char="•"/>
            </a:pPr>
            <a:endParaRPr lang="en-US" dirty="0">
              <a:solidFill>
                <a:srgbClr val="292929"/>
              </a:solidFill>
              <a:latin typeface="medium-content-serif-font"/>
            </a:endParaRPr>
          </a:p>
          <a:p>
            <a:pPr marL="285750" indent="-285750">
              <a:buFont typeface="Arial" panose="020B0604020202020204" pitchFamily="34" charset="0"/>
              <a:buChar char="•"/>
            </a:pPr>
            <a:r>
              <a:rPr lang="en-IN" b="0" i="0" dirty="0">
                <a:solidFill>
                  <a:srgbClr val="292929"/>
                </a:solidFill>
                <a:effectLst/>
                <a:latin typeface="medium-content-serif-font"/>
              </a:rPr>
              <a:t>2 classes: Max entropy is 1. </a:t>
            </a:r>
            <a:r>
              <a:rPr lang="en-IN" dirty="0">
                <a:solidFill>
                  <a:srgbClr val="292929"/>
                </a:solidFill>
                <a:latin typeface="medium-content-serif-font"/>
              </a:rPr>
              <a:t>4</a:t>
            </a:r>
            <a:r>
              <a:rPr lang="en-IN" b="0" i="0" dirty="0">
                <a:solidFill>
                  <a:srgbClr val="292929"/>
                </a:solidFill>
                <a:effectLst/>
                <a:latin typeface="medium-content-serif-font"/>
              </a:rPr>
              <a:t> classes: Max entropy is 2 and so on.</a:t>
            </a:r>
          </a:p>
          <a:p>
            <a:pPr marL="285750" indent="-285750">
              <a:buFont typeface="Arial" panose="020B0604020202020204" pitchFamily="34" charset="0"/>
              <a:buChar char="•"/>
            </a:pPr>
            <a:endParaRPr lang="en-IN" b="0" i="0" dirty="0">
              <a:solidFill>
                <a:srgbClr val="292929"/>
              </a:solidFill>
              <a:effectLst/>
              <a:latin typeface="medium-content-serif-font"/>
            </a:endParaRPr>
          </a:p>
          <a:p>
            <a:pPr marL="285750" indent="-285750">
              <a:buFont typeface="Arial" panose="020B0604020202020204" pitchFamily="34" charset="0"/>
              <a:buChar char="•"/>
            </a:pPr>
            <a:endParaRPr lang="en-US" b="0" i="0" dirty="0">
              <a:solidFill>
                <a:srgbClr val="292929"/>
              </a:solidFill>
              <a:effectLst/>
              <a:latin typeface="medium-content-serif-font"/>
            </a:endParaRPr>
          </a:p>
          <a:p>
            <a:pPr marL="285750" indent="-285750" algn="l">
              <a:buFont typeface="Arial" panose="020B0604020202020204" pitchFamily="34" charset="0"/>
              <a:buChar char="•"/>
            </a:pPr>
            <a:endParaRPr lang="en-US" b="0" i="0" dirty="0">
              <a:solidFill>
                <a:srgbClr val="292929"/>
              </a:solidFill>
              <a:effectLst/>
              <a:latin typeface="medium-content-serif-font"/>
            </a:endParaRPr>
          </a:p>
        </p:txBody>
      </p:sp>
    </p:spTree>
    <p:extLst>
      <p:ext uri="{BB962C8B-B14F-4D97-AF65-F5344CB8AC3E}">
        <p14:creationId xmlns:p14="http://schemas.microsoft.com/office/powerpoint/2010/main" val="91980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FB8-C6CE-4078-B103-472418DA3FFF}"/>
              </a:ext>
            </a:extLst>
          </p:cNvPr>
          <p:cNvSpPr>
            <a:spLocks noGrp="1"/>
          </p:cNvSpPr>
          <p:nvPr>
            <p:ph type="title"/>
          </p:nvPr>
        </p:nvSpPr>
        <p:spPr>
          <a:xfrm>
            <a:off x="913773" y="184408"/>
            <a:ext cx="10364451" cy="600683"/>
          </a:xfrm>
        </p:spPr>
        <p:txBody>
          <a:bodyPr/>
          <a:lstStyle/>
          <a:p>
            <a:r>
              <a:rPr lang="en-IN" dirty="0"/>
              <a:t>ENTROPY EXAMPLE</a:t>
            </a:r>
          </a:p>
        </p:txBody>
      </p:sp>
      <p:pic>
        <p:nvPicPr>
          <p:cNvPr id="4" name="Picture 3">
            <a:extLst>
              <a:ext uri="{FF2B5EF4-FFF2-40B4-BE49-F238E27FC236}">
                <a16:creationId xmlns:a16="http://schemas.microsoft.com/office/drawing/2014/main" id="{82B83744-3E8A-4CAE-814B-C5BB15CBB0DB}"/>
              </a:ext>
            </a:extLst>
          </p:cNvPr>
          <p:cNvPicPr>
            <a:picLocks noChangeAspect="1"/>
          </p:cNvPicPr>
          <p:nvPr/>
        </p:nvPicPr>
        <p:blipFill>
          <a:blip r:embed="rId2"/>
          <a:stretch>
            <a:fillRect/>
          </a:stretch>
        </p:blipFill>
        <p:spPr>
          <a:xfrm>
            <a:off x="1032597" y="882361"/>
            <a:ext cx="10522094" cy="2396548"/>
          </a:xfrm>
          <a:prstGeom prst="rect">
            <a:avLst/>
          </a:prstGeom>
        </p:spPr>
      </p:pic>
      <p:pic>
        <p:nvPicPr>
          <p:cNvPr id="5" name="Picture 4">
            <a:extLst>
              <a:ext uri="{FF2B5EF4-FFF2-40B4-BE49-F238E27FC236}">
                <a16:creationId xmlns:a16="http://schemas.microsoft.com/office/drawing/2014/main" id="{E74B7DCD-3B96-46AF-BF80-DDE3D3A0A55D}"/>
              </a:ext>
            </a:extLst>
          </p:cNvPr>
          <p:cNvPicPr>
            <a:picLocks noChangeAspect="1"/>
          </p:cNvPicPr>
          <p:nvPr/>
        </p:nvPicPr>
        <p:blipFill>
          <a:blip r:embed="rId3"/>
          <a:stretch>
            <a:fillRect/>
          </a:stretch>
        </p:blipFill>
        <p:spPr>
          <a:xfrm>
            <a:off x="1032597" y="3461904"/>
            <a:ext cx="10522094" cy="3057525"/>
          </a:xfrm>
          <a:prstGeom prst="rect">
            <a:avLst/>
          </a:prstGeom>
        </p:spPr>
      </p:pic>
    </p:spTree>
    <p:extLst>
      <p:ext uri="{BB962C8B-B14F-4D97-AF65-F5344CB8AC3E}">
        <p14:creationId xmlns:p14="http://schemas.microsoft.com/office/powerpoint/2010/main" val="248523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0A2F-636F-4EE8-85F6-991550A07FAF}"/>
              </a:ext>
            </a:extLst>
          </p:cNvPr>
          <p:cNvSpPr>
            <a:spLocks noGrp="1"/>
          </p:cNvSpPr>
          <p:nvPr>
            <p:ph type="title"/>
          </p:nvPr>
        </p:nvSpPr>
        <p:spPr>
          <a:xfrm>
            <a:off x="913774" y="268712"/>
            <a:ext cx="10364451" cy="525615"/>
          </a:xfrm>
        </p:spPr>
        <p:txBody>
          <a:bodyPr>
            <a:normAutofit fontScale="90000"/>
          </a:bodyPr>
          <a:lstStyle/>
          <a:p>
            <a:r>
              <a:rPr lang="en-IN" dirty="0"/>
              <a:t>Advantages and disadvantages of decision trees</a:t>
            </a:r>
          </a:p>
        </p:txBody>
      </p:sp>
      <p:sp>
        <p:nvSpPr>
          <p:cNvPr id="3" name="Content Placeholder 2">
            <a:extLst>
              <a:ext uri="{FF2B5EF4-FFF2-40B4-BE49-F238E27FC236}">
                <a16:creationId xmlns:a16="http://schemas.microsoft.com/office/drawing/2014/main" id="{3945F0C5-1B74-459A-9980-FB5B523FE3CA}"/>
              </a:ext>
            </a:extLst>
          </p:cNvPr>
          <p:cNvSpPr>
            <a:spLocks noGrp="1"/>
          </p:cNvSpPr>
          <p:nvPr>
            <p:ph sz="quarter" idx="13"/>
          </p:nvPr>
        </p:nvSpPr>
        <p:spPr>
          <a:xfrm>
            <a:off x="1144683" y="794327"/>
            <a:ext cx="10363826" cy="5394037"/>
          </a:xfrm>
        </p:spPr>
        <p:txBody>
          <a:bodyPr>
            <a:normAutofit/>
          </a:bodyPr>
          <a:lstStyle/>
          <a:p>
            <a:pPr algn="l">
              <a:buFont typeface="Arial" panose="020B0604020202020204" pitchFamily="34" charset="0"/>
              <a:buChar char="•"/>
            </a:pPr>
            <a:r>
              <a:rPr lang="en-US" sz="1600" b="1" i="0" dirty="0">
                <a:solidFill>
                  <a:srgbClr val="333333"/>
                </a:solidFill>
                <a:effectLst/>
                <a:latin typeface="roboto"/>
              </a:rPr>
              <a:t>Easy to visualize and interpret</a:t>
            </a:r>
            <a:r>
              <a:rPr lang="en-US" sz="1600" b="0" i="0" dirty="0">
                <a:solidFill>
                  <a:srgbClr val="595858"/>
                </a:solidFill>
                <a:effectLst/>
                <a:latin typeface="roboto"/>
              </a:rPr>
              <a:t>: Its graphical representation is very intuitive to understand and it does not require any knowledge of statistics to interpret it.</a:t>
            </a:r>
          </a:p>
          <a:p>
            <a:pPr algn="l">
              <a:buFont typeface="Arial" panose="020B0604020202020204" pitchFamily="34" charset="0"/>
              <a:buChar char="•"/>
            </a:pPr>
            <a:r>
              <a:rPr lang="en-US" sz="1600" b="1" i="0" dirty="0">
                <a:solidFill>
                  <a:srgbClr val="333333"/>
                </a:solidFill>
                <a:effectLst/>
                <a:latin typeface="roboto"/>
              </a:rPr>
              <a:t>Useful in data exploration</a:t>
            </a:r>
            <a:r>
              <a:rPr lang="en-US" sz="1600" b="0" i="0" dirty="0">
                <a:solidFill>
                  <a:srgbClr val="595858"/>
                </a:solidFill>
                <a:effectLst/>
                <a:latin typeface="roboto"/>
              </a:rPr>
              <a:t>: We can easily identify the most significant variable and the relation between variables with a decision tree. It can help us create new variables or put some features in one bucket.</a:t>
            </a:r>
          </a:p>
          <a:p>
            <a:pPr algn="l">
              <a:buFont typeface="Arial" panose="020B0604020202020204" pitchFamily="34" charset="0"/>
              <a:buChar char="•"/>
            </a:pPr>
            <a:r>
              <a:rPr lang="en-US" sz="1600" b="1" i="0" dirty="0">
                <a:solidFill>
                  <a:srgbClr val="333333"/>
                </a:solidFill>
                <a:effectLst/>
                <a:latin typeface="roboto"/>
              </a:rPr>
              <a:t>Less data cleaning required</a:t>
            </a:r>
            <a:r>
              <a:rPr lang="en-US" sz="1600" b="0" i="0" dirty="0">
                <a:solidFill>
                  <a:srgbClr val="595858"/>
                </a:solidFill>
                <a:effectLst/>
                <a:latin typeface="roboto"/>
              </a:rPr>
              <a:t>: It is fairly immune to outliers and missing data, hence less data cleaning is needed.</a:t>
            </a:r>
          </a:p>
          <a:p>
            <a:pPr algn="l">
              <a:buFont typeface="Arial" panose="020B0604020202020204" pitchFamily="34" charset="0"/>
              <a:buChar char="•"/>
            </a:pPr>
            <a:r>
              <a:rPr lang="en-US" sz="1600" b="1" i="0" dirty="0">
                <a:solidFill>
                  <a:srgbClr val="333333"/>
                </a:solidFill>
                <a:effectLst/>
                <a:latin typeface="roboto"/>
              </a:rPr>
              <a:t>The data type is not a constraint</a:t>
            </a:r>
            <a:r>
              <a:rPr lang="en-US" sz="1600" b="0" i="0" dirty="0">
                <a:solidFill>
                  <a:srgbClr val="595858"/>
                </a:solidFill>
                <a:effectLst/>
                <a:latin typeface="roboto"/>
              </a:rPr>
              <a:t>: It can handle both categorical and numerical data.</a:t>
            </a:r>
          </a:p>
          <a:p>
            <a:endParaRPr lang="en-IN" sz="1800" b="1" dirty="0">
              <a:solidFill>
                <a:srgbClr val="FF0000"/>
              </a:solidFill>
              <a:latin typeface="medium-content-serif-font"/>
            </a:endParaRPr>
          </a:p>
          <a:p>
            <a:pPr algn="l">
              <a:buFont typeface="Arial" panose="020B0604020202020204" pitchFamily="34" charset="0"/>
              <a:buChar char="•"/>
            </a:pPr>
            <a:r>
              <a:rPr lang="en-US" sz="1600" b="1" i="0" dirty="0">
                <a:solidFill>
                  <a:srgbClr val="FF0000"/>
                </a:solidFill>
                <a:effectLst/>
                <a:latin typeface="roboto"/>
              </a:rPr>
              <a:t>Overfitting</a:t>
            </a:r>
            <a:r>
              <a:rPr lang="en-US" sz="1600" b="0" i="0" dirty="0">
                <a:solidFill>
                  <a:srgbClr val="FF0000"/>
                </a:solidFill>
                <a:effectLst/>
                <a:latin typeface="roboto"/>
              </a:rPr>
              <a:t>: single decision tree tends to overfit the data which is solved by setting constraints on model parameters i.e. height of the tree and pruning.</a:t>
            </a:r>
          </a:p>
          <a:p>
            <a:pPr algn="l">
              <a:buFont typeface="Arial" panose="020B0604020202020204" pitchFamily="34" charset="0"/>
              <a:buChar char="•"/>
            </a:pPr>
            <a:r>
              <a:rPr lang="en-US" sz="1600" b="1" i="0" dirty="0">
                <a:solidFill>
                  <a:srgbClr val="FF0000"/>
                </a:solidFill>
                <a:effectLst/>
                <a:latin typeface="roboto"/>
              </a:rPr>
              <a:t>Not exact fit for continuous data</a:t>
            </a:r>
            <a:r>
              <a:rPr lang="en-US" sz="1600" b="0" i="0" dirty="0">
                <a:solidFill>
                  <a:srgbClr val="FF0000"/>
                </a:solidFill>
                <a:effectLst/>
                <a:latin typeface="roboto"/>
              </a:rPr>
              <a:t>: It losses some of the information associated with numerical variables when it classifies them into different categories.</a:t>
            </a:r>
          </a:p>
          <a:p>
            <a:endParaRPr lang="en-IN" sz="1800" b="1" dirty="0">
              <a:solidFill>
                <a:srgbClr val="292929"/>
              </a:solidFill>
              <a:latin typeface="medium-content-serif-font"/>
            </a:endParaRPr>
          </a:p>
          <a:p>
            <a:endParaRPr lang="en-IN" sz="1800" b="1" dirty="0">
              <a:solidFill>
                <a:srgbClr val="292929"/>
              </a:solidFill>
              <a:latin typeface="medium-content-serif-font"/>
            </a:endParaRPr>
          </a:p>
        </p:txBody>
      </p:sp>
      <p:sp>
        <p:nvSpPr>
          <p:cNvPr id="5" name="TextBox 4">
            <a:extLst>
              <a:ext uri="{FF2B5EF4-FFF2-40B4-BE49-F238E27FC236}">
                <a16:creationId xmlns:a16="http://schemas.microsoft.com/office/drawing/2014/main" id="{173BCDFB-D695-4CC4-AA6D-B402A6DF631A}"/>
              </a:ext>
            </a:extLst>
          </p:cNvPr>
          <p:cNvSpPr txBox="1"/>
          <p:nvPr/>
        </p:nvSpPr>
        <p:spPr>
          <a:xfrm>
            <a:off x="1782618" y="6371555"/>
            <a:ext cx="8857672" cy="369332"/>
          </a:xfrm>
          <a:prstGeom prst="rect">
            <a:avLst/>
          </a:prstGeom>
          <a:noFill/>
        </p:spPr>
        <p:txBody>
          <a:bodyPr wrap="square">
            <a:spAutoFit/>
          </a:bodyPr>
          <a:lstStyle/>
          <a:p>
            <a:pPr algn="ctr"/>
            <a:r>
              <a:rPr lang="en-IN" dirty="0"/>
              <a:t>Source: Analytics Vidhya</a:t>
            </a:r>
          </a:p>
        </p:txBody>
      </p:sp>
    </p:spTree>
    <p:extLst>
      <p:ext uri="{BB962C8B-B14F-4D97-AF65-F5344CB8AC3E}">
        <p14:creationId xmlns:p14="http://schemas.microsoft.com/office/powerpoint/2010/main" val="232170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2728-C213-45CF-81EE-B0A0DC4C3076}"/>
              </a:ext>
            </a:extLst>
          </p:cNvPr>
          <p:cNvSpPr>
            <a:spLocks noGrp="1"/>
          </p:cNvSpPr>
          <p:nvPr>
            <p:ph type="title"/>
          </p:nvPr>
        </p:nvSpPr>
        <p:spPr>
          <a:xfrm>
            <a:off x="978429" y="193645"/>
            <a:ext cx="10364451" cy="609920"/>
          </a:xfrm>
        </p:spPr>
        <p:txBody>
          <a:bodyPr/>
          <a:lstStyle/>
          <a:p>
            <a:r>
              <a:rPr lang="en-IN" dirty="0"/>
              <a:t>Problems with decision trees</a:t>
            </a:r>
          </a:p>
        </p:txBody>
      </p:sp>
      <p:sp>
        <p:nvSpPr>
          <p:cNvPr id="3" name="Content Placeholder 2">
            <a:extLst>
              <a:ext uri="{FF2B5EF4-FFF2-40B4-BE49-F238E27FC236}">
                <a16:creationId xmlns:a16="http://schemas.microsoft.com/office/drawing/2014/main" id="{355E0A12-0DCA-4CD0-9134-284C60A0F35D}"/>
              </a:ext>
            </a:extLst>
          </p:cNvPr>
          <p:cNvSpPr>
            <a:spLocks noGrp="1"/>
          </p:cNvSpPr>
          <p:nvPr>
            <p:ph sz="quarter" idx="13"/>
          </p:nvPr>
        </p:nvSpPr>
        <p:spPr>
          <a:xfrm>
            <a:off x="1052320" y="944692"/>
            <a:ext cx="10363826" cy="4061417"/>
          </a:xfrm>
        </p:spPr>
        <p:txBody>
          <a:bodyPr/>
          <a:lstStyle/>
          <a:p>
            <a:r>
              <a:rPr lang="en-IN" dirty="0"/>
              <a:t>The problem with decision trees is that they are unstable.</a:t>
            </a:r>
          </a:p>
          <a:p>
            <a:r>
              <a:rPr lang="en-US" dirty="0"/>
              <a:t>Overfitting occurs when we have a very flexible model (the model has a high capacity) which essentially memorizes the training data by fitting it closely. </a:t>
            </a:r>
          </a:p>
          <a:p>
            <a:r>
              <a:rPr lang="en-US" dirty="0"/>
              <a:t>The problem is that the model learns not only the actual relationships in the training data, but also any noise that is present. </a:t>
            </a:r>
          </a:p>
          <a:p>
            <a:r>
              <a:rPr lang="en-US" dirty="0"/>
              <a:t>A flexible model is said to have high variance because the learned parameters (such as the structure of the decision tree) will vary considerably with the training data.</a:t>
            </a:r>
          </a:p>
          <a:p>
            <a:r>
              <a:rPr lang="en-US" dirty="0"/>
              <a:t>Inflexible model has high bias.</a:t>
            </a:r>
          </a:p>
          <a:p>
            <a:endParaRPr lang="en-US" dirty="0"/>
          </a:p>
          <a:p>
            <a:endParaRPr lang="en-US" dirty="0"/>
          </a:p>
          <a:p>
            <a:endParaRPr lang="en-IN" dirty="0"/>
          </a:p>
        </p:txBody>
      </p:sp>
    </p:spTree>
    <p:extLst>
      <p:ext uri="{BB962C8B-B14F-4D97-AF65-F5344CB8AC3E}">
        <p14:creationId xmlns:p14="http://schemas.microsoft.com/office/powerpoint/2010/main" val="377704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6B4C-E106-4923-A68F-B534AECE16D5}"/>
              </a:ext>
            </a:extLst>
          </p:cNvPr>
          <p:cNvSpPr>
            <a:spLocks noGrp="1"/>
          </p:cNvSpPr>
          <p:nvPr>
            <p:ph type="title"/>
          </p:nvPr>
        </p:nvSpPr>
        <p:spPr>
          <a:xfrm>
            <a:off x="914399" y="443026"/>
            <a:ext cx="10364451" cy="545265"/>
          </a:xfrm>
        </p:spPr>
        <p:txBody>
          <a:bodyPr>
            <a:normAutofit fontScale="90000"/>
          </a:bodyPr>
          <a:lstStyle/>
          <a:p>
            <a:r>
              <a:rPr lang="en-IN" dirty="0" err="1"/>
              <a:t>BAgging</a:t>
            </a:r>
            <a:endParaRPr lang="en-IN" dirty="0"/>
          </a:p>
        </p:txBody>
      </p:sp>
      <p:sp>
        <p:nvSpPr>
          <p:cNvPr id="3" name="Content Placeholder 2">
            <a:extLst>
              <a:ext uri="{FF2B5EF4-FFF2-40B4-BE49-F238E27FC236}">
                <a16:creationId xmlns:a16="http://schemas.microsoft.com/office/drawing/2014/main" id="{B534EEA9-D290-4B88-BF40-5426AC25AE0D}"/>
              </a:ext>
            </a:extLst>
          </p:cNvPr>
          <p:cNvSpPr>
            <a:spLocks noGrp="1"/>
          </p:cNvSpPr>
          <p:nvPr>
            <p:ph sz="quarter" idx="13"/>
          </p:nvPr>
        </p:nvSpPr>
        <p:spPr>
          <a:xfrm>
            <a:off x="914399" y="1200303"/>
            <a:ext cx="5357092" cy="3944352"/>
          </a:xfrm>
        </p:spPr>
        <p:txBody>
          <a:bodyPr>
            <a:normAutofit fontScale="70000" lnSpcReduction="20000"/>
          </a:bodyPr>
          <a:lstStyle/>
          <a:p>
            <a:r>
              <a:rPr lang="en-US" b="1" dirty="0"/>
              <a:t>Bootstrap aggregation, also known as bagging</a:t>
            </a:r>
            <a:r>
              <a:rPr lang="en-US" dirty="0"/>
              <a:t>, is one of the earliest and simplest </a:t>
            </a:r>
            <a:r>
              <a:rPr lang="en-US" b="1" dirty="0"/>
              <a:t>ensemble-based algorithms </a:t>
            </a:r>
            <a:r>
              <a:rPr lang="en-US" dirty="0"/>
              <a:t>to make decision trees more robust and to achieve better performance.</a:t>
            </a:r>
          </a:p>
          <a:p>
            <a:pPr marL="0" indent="0">
              <a:buNone/>
            </a:pPr>
            <a:endParaRPr lang="en-US" dirty="0"/>
          </a:p>
          <a:p>
            <a:r>
              <a:rPr lang="en-US" dirty="0"/>
              <a:t>concept behind bagging is to combine the predictions of several base learners to create a more accurate output.</a:t>
            </a:r>
          </a:p>
          <a:p>
            <a:pPr marL="0" indent="0">
              <a:buNone/>
            </a:pPr>
            <a:endParaRPr lang="en-US" dirty="0"/>
          </a:p>
          <a:p>
            <a:r>
              <a:rPr lang="en-US" dirty="0"/>
              <a:t>A bootstrap is a sample of a dataset with replacement and each sample is generated by sampling uniformly the m-sized training set until a new set with m instances is obtained.</a:t>
            </a:r>
            <a:br>
              <a:rPr lang="en-US" b="0" i="0" dirty="0">
                <a:solidFill>
                  <a:srgbClr val="000000"/>
                </a:solidFill>
                <a:effectLst/>
                <a:latin typeface="Georgia" panose="02040502050405020303" pitchFamily="18" charset="0"/>
              </a:rPr>
            </a:br>
            <a:endParaRPr lang="en-IN" dirty="0"/>
          </a:p>
        </p:txBody>
      </p:sp>
      <p:sp>
        <p:nvSpPr>
          <p:cNvPr id="4" name="TextBox 3">
            <a:extLst>
              <a:ext uri="{FF2B5EF4-FFF2-40B4-BE49-F238E27FC236}">
                <a16:creationId xmlns:a16="http://schemas.microsoft.com/office/drawing/2014/main" id="{457F6278-C886-46EB-A6D0-1140A0395D4A}"/>
              </a:ext>
            </a:extLst>
          </p:cNvPr>
          <p:cNvSpPr txBox="1"/>
          <p:nvPr/>
        </p:nvSpPr>
        <p:spPr>
          <a:xfrm>
            <a:off x="877454" y="5865091"/>
            <a:ext cx="10991273" cy="646331"/>
          </a:xfrm>
          <a:prstGeom prst="rect">
            <a:avLst/>
          </a:prstGeom>
          <a:noFill/>
        </p:spPr>
        <p:txBody>
          <a:bodyPr wrap="square" rtlCol="0">
            <a:spAutoFit/>
          </a:bodyPr>
          <a:lstStyle/>
          <a:p>
            <a:r>
              <a:rPr lang="en-US" dirty="0">
                <a:solidFill>
                  <a:schemeClr val="accent3"/>
                </a:solidFill>
              </a:rPr>
              <a:t>Read more: Difference Between Bagging and Random Forest | Difference Between http://www.differencebetween.net/technology/difference-between-bagging-and-random-forest/#ixzz6aopK9ugG</a:t>
            </a:r>
            <a:endParaRPr lang="en-IN" dirty="0">
              <a:solidFill>
                <a:schemeClr val="accent3"/>
              </a:solidFill>
            </a:endParaRPr>
          </a:p>
        </p:txBody>
      </p:sp>
      <p:pic>
        <p:nvPicPr>
          <p:cNvPr id="5" name="Picture 4">
            <a:extLst>
              <a:ext uri="{FF2B5EF4-FFF2-40B4-BE49-F238E27FC236}">
                <a16:creationId xmlns:a16="http://schemas.microsoft.com/office/drawing/2014/main" id="{935F76C1-D097-43A4-9710-61A0FBBB3B50}"/>
              </a:ext>
            </a:extLst>
          </p:cNvPr>
          <p:cNvPicPr>
            <a:picLocks noChangeAspect="1"/>
          </p:cNvPicPr>
          <p:nvPr/>
        </p:nvPicPr>
        <p:blipFill>
          <a:blip r:embed="rId2"/>
          <a:stretch>
            <a:fillRect/>
          </a:stretch>
        </p:blipFill>
        <p:spPr>
          <a:xfrm>
            <a:off x="6445854" y="1261334"/>
            <a:ext cx="5422873" cy="3569284"/>
          </a:xfrm>
          <a:prstGeom prst="rect">
            <a:avLst/>
          </a:prstGeom>
        </p:spPr>
      </p:pic>
    </p:spTree>
    <p:extLst>
      <p:ext uri="{BB962C8B-B14F-4D97-AF65-F5344CB8AC3E}">
        <p14:creationId xmlns:p14="http://schemas.microsoft.com/office/powerpoint/2010/main" val="240224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2728-C213-45CF-81EE-B0A0DC4C3076}"/>
              </a:ext>
            </a:extLst>
          </p:cNvPr>
          <p:cNvSpPr>
            <a:spLocks noGrp="1"/>
          </p:cNvSpPr>
          <p:nvPr>
            <p:ph type="title"/>
          </p:nvPr>
        </p:nvSpPr>
        <p:spPr>
          <a:xfrm>
            <a:off x="978429" y="193645"/>
            <a:ext cx="10364451" cy="609920"/>
          </a:xfrm>
        </p:spPr>
        <p:txBody>
          <a:bodyPr/>
          <a:lstStyle/>
          <a:p>
            <a:r>
              <a:rPr lang="en-IN" dirty="0"/>
              <a:t>Random Forest</a:t>
            </a:r>
          </a:p>
        </p:txBody>
      </p:sp>
      <p:sp>
        <p:nvSpPr>
          <p:cNvPr id="3" name="Content Placeholder 2">
            <a:extLst>
              <a:ext uri="{FF2B5EF4-FFF2-40B4-BE49-F238E27FC236}">
                <a16:creationId xmlns:a16="http://schemas.microsoft.com/office/drawing/2014/main" id="{355E0A12-0DCA-4CD0-9134-284C60A0F35D}"/>
              </a:ext>
            </a:extLst>
          </p:cNvPr>
          <p:cNvSpPr>
            <a:spLocks noGrp="1"/>
          </p:cNvSpPr>
          <p:nvPr>
            <p:ph sz="quarter" idx="13"/>
          </p:nvPr>
        </p:nvSpPr>
        <p:spPr>
          <a:xfrm>
            <a:off x="1052320" y="944693"/>
            <a:ext cx="5431607" cy="5095874"/>
          </a:xfrm>
        </p:spPr>
        <p:txBody>
          <a:bodyPr>
            <a:normAutofit fontScale="92500" lnSpcReduction="10000"/>
          </a:bodyPr>
          <a:lstStyle/>
          <a:p>
            <a:r>
              <a:rPr lang="en-US" b="0" i="0" dirty="0">
                <a:solidFill>
                  <a:srgbClr val="292929"/>
                </a:solidFill>
                <a:effectLst/>
                <a:latin typeface="medium-content-serif-font"/>
              </a:rPr>
              <a:t>The </a:t>
            </a:r>
            <a:r>
              <a:rPr lang="en-US" b="0" i="0" u="sng" dirty="0">
                <a:effectLst/>
                <a:latin typeface="medium-content-serif-font"/>
                <a:hlinkClick r:id="rId2"/>
              </a:rPr>
              <a:t>random forest</a:t>
            </a:r>
            <a:r>
              <a:rPr lang="en-US" b="0" i="0" dirty="0">
                <a:solidFill>
                  <a:srgbClr val="292929"/>
                </a:solidFill>
                <a:effectLst/>
                <a:latin typeface="medium-content-serif-font"/>
              </a:rPr>
              <a:t> is a model made up of many decision trees. Rather than just simply averaging the prediction of trees (which we could call a “forest”), this model uses </a:t>
            </a:r>
            <a:r>
              <a:rPr lang="en-US" b="0" i="0" u="sng" dirty="0">
                <a:effectLst/>
                <a:latin typeface="medium-content-serif-font"/>
                <a:hlinkClick r:id="rId3"/>
              </a:rPr>
              <a:t>two key concepts</a:t>
            </a:r>
            <a:r>
              <a:rPr lang="en-US" b="0" i="0" dirty="0">
                <a:solidFill>
                  <a:srgbClr val="292929"/>
                </a:solidFill>
                <a:effectLst/>
                <a:latin typeface="medium-content-serif-font"/>
              </a:rPr>
              <a:t> that gives it the name </a:t>
            </a:r>
            <a:r>
              <a:rPr lang="en-US" b="0" i="1" dirty="0">
                <a:solidFill>
                  <a:srgbClr val="292929"/>
                </a:solidFill>
                <a:effectLst/>
                <a:latin typeface="medium-content-serif-font"/>
              </a:rPr>
              <a:t>random</a:t>
            </a:r>
            <a:r>
              <a:rPr lang="en-IN" b="0" i="1" dirty="0">
                <a:solidFill>
                  <a:srgbClr val="292929"/>
                </a:solidFill>
                <a:effectLst/>
                <a:latin typeface="medium-content-serif-font"/>
              </a:rPr>
              <a:t>:</a:t>
            </a:r>
          </a:p>
          <a:p>
            <a:pPr algn="l">
              <a:buFont typeface="+mj-lt"/>
              <a:buAutoNum type="arabicPeriod"/>
            </a:pPr>
            <a:r>
              <a:rPr lang="en-US" b="0" i="0" dirty="0">
                <a:solidFill>
                  <a:srgbClr val="292929"/>
                </a:solidFill>
                <a:effectLst/>
                <a:latin typeface="medium-content-serif-font"/>
              </a:rPr>
              <a:t>Random sampling of training data points when building trees</a:t>
            </a:r>
          </a:p>
          <a:p>
            <a:pPr algn="l">
              <a:buFont typeface="+mj-lt"/>
              <a:buAutoNum type="arabicPeriod"/>
            </a:pPr>
            <a:r>
              <a:rPr lang="en-US" b="0" i="0" dirty="0">
                <a:solidFill>
                  <a:srgbClr val="292929"/>
                </a:solidFill>
                <a:effectLst/>
                <a:latin typeface="medium-content-serif-font"/>
              </a:rPr>
              <a:t>Random subsets of features considered when splitting nodes</a:t>
            </a:r>
          </a:p>
          <a:p>
            <a:pPr marL="0" indent="0" algn="l">
              <a:buNone/>
            </a:pPr>
            <a:endParaRPr lang="en-US" dirty="0">
              <a:solidFill>
                <a:srgbClr val="292929"/>
              </a:solidFill>
              <a:latin typeface="medium-content-serif-font"/>
            </a:endParaRPr>
          </a:p>
          <a:p>
            <a:r>
              <a:rPr lang="en-US" b="0" i="0" dirty="0">
                <a:solidFill>
                  <a:srgbClr val="292929"/>
                </a:solidFill>
                <a:effectLst/>
                <a:latin typeface="medium-content-serif-font"/>
              </a:rPr>
              <a:t>The prediction is done by voting of all trees and the most common prediction is the output of the forest</a:t>
            </a:r>
          </a:p>
          <a:p>
            <a:pPr marL="0" indent="0">
              <a:buNone/>
            </a:pPr>
            <a:endParaRPr lang="en-IN" dirty="0"/>
          </a:p>
          <a:p>
            <a:endParaRPr lang="en-US" dirty="0"/>
          </a:p>
          <a:p>
            <a:endParaRPr lang="en-US" dirty="0"/>
          </a:p>
          <a:p>
            <a:endParaRPr lang="en-IN" dirty="0"/>
          </a:p>
        </p:txBody>
      </p:sp>
      <p:pic>
        <p:nvPicPr>
          <p:cNvPr id="2050" name="Picture 2" descr="Understanding Random Forest. How the Algorithm Works and Why it Is… | by  Tony Yiu | Towards Data Science">
            <a:extLst>
              <a:ext uri="{FF2B5EF4-FFF2-40B4-BE49-F238E27FC236}">
                <a16:creationId xmlns:a16="http://schemas.microsoft.com/office/drawing/2014/main" id="{AA8424F9-77FA-4D0E-9C43-F5A54BCA7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580" y="957262"/>
            <a:ext cx="5010150"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8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70AA-F948-47EE-A6E7-A95702A0917F}"/>
              </a:ext>
            </a:extLst>
          </p:cNvPr>
          <p:cNvSpPr>
            <a:spLocks noGrp="1"/>
          </p:cNvSpPr>
          <p:nvPr>
            <p:ph type="title"/>
          </p:nvPr>
        </p:nvSpPr>
        <p:spPr>
          <a:xfrm>
            <a:off x="1061557" y="0"/>
            <a:ext cx="10364451" cy="600683"/>
          </a:xfrm>
        </p:spPr>
        <p:txBody>
          <a:bodyPr/>
          <a:lstStyle/>
          <a:p>
            <a:r>
              <a:rPr lang="en-IN" dirty="0"/>
              <a:t>Difference between RF and bagging</a:t>
            </a:r>
          </a:p>
        </p:txBody>
      </p:sp>
      <p:pic>
        <p:nvPicPr>
          <p:cNvPr id="4" name="Picture 3">
            <a:extLst>
              <a:ext uri="{FF2B5EF4-FFF2-40B4-BE49-F238E27FC236}">
                <a16:creationId xmlns:a16="http://schemas.microsoft.com/office/drawing/2014/main" id="{1E39DF8A-0C39-432D-964D-920AD64DAEF2}"/>
              </a:ext>
            </a:extLst>
          </p:cNvPr>
          <p:cNvPicPr>
            <a:picLocks noChangeAspect="1"/>
          </p:cNvPicPr>
          <p:nvPr/>
        </p:nvPicPr>
        <p:blipFill>
          <a:blip r:embed="rId2"/>
          <a:stretch>
            <a:fillRect/>
          </a:stretch>
        </p:blipFill>
        <p:spPr>
          <a:xfrm>
            <a:off x="2585749" y="600683"/>
            <a:ext cx="6429375" cy="5819775"/>
          </a:xfrm>
          <a:prstGeom prst="rect">
            <a:avLst/>
          </a:prstGeom>
        </p:spPr>
      </p:pic>
    </p:spTree>
    <p:extLst>
      <p:ext uri="{BB962C8B-B14F-4D97-AF65-F5344CB8AC3E}">
        <p14:creationId xmlns:p14="http://schemas.microsoft.com/office/powerpoint/2010/main" val="369574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77A8-1EC1-440E-B386-CC73D220B8B3}"/>
              </a:ext>
            </a:extLst>
          </p:cNvPr>
          <p:cNvSpPr>
            <a:spLocks noGrp="1"/>
          </p:cNvSpPr>
          <p:nvPr>
            <p:ph type="title"/>
          </p:nvPr>
        </p:nvSpPr>
        <p:spPr>
          <a:xfrm>
            <a:off x="913775" y="618517"/>
            <a:ext cx="10364451" cy="646865"/>
          </a:xfrm>
        </p:spPr>
        <p:txBody>
          <a:bodyPr/>
          <a:lstStyle/>
          <a:p>
            <a:r>
              <a:rPr lang="en-IN" dirty="0"/>
              <a:t>Boosting</a:t>
            </a:r>
          </a:p>
        </p:txBody>
      </p:sp>
      <p:sp>
        <p:nvSpPr>
          <p:cNvPr id="3" name="Content Placeholder 2">
            <a:extLst>
              <a:ext uri="{FF2B5EF4-FFF2-40B4-BE49-F238E27FC236}">
                <a16:creationId xmlns:a16="http://schemas.microsoft.com/office/drawing/2014/main" id="{A4E54165-9F8E-4D28-B4FB-7B74CBD83391}"/>
              </a:ext>
            </a:extLst>
          </p:cNvPr>
          <p:cNvSpPr>
            <a:spLocks noGrp="1"/>
          </p:cNvSpPr>
          <p:nvPr>
            <p:ph sz="quarter" idx="13"/>
          </p:nvPr>
        </p:nvSpPr>
        <p:spPr>
          <a:xfrm>
            <a:off x="914087" y="1388037"/>
            <a:ext cx="10363826" cy="2223381"/>
          </a:xfrm>
        </p:spPr>
        <p:txBody>
          <a:bodyPr/>
          <a:lstStyle/>
          <a:p>
            <a:r>
              <a:rPr lang="en-US" dirty="0"/>
              <a:t>The term ‘Boosting’ refers to a family of algorithms which converts weak learner to strong learners. </a:t>
            </a:r>
          </a:p>
          <a:p>
            <a:r>
              <a:rPr lang="en-US" dirty="0"/>
              <a:t>Boosting is an ensemble method for improving the model predictions of any given learning algorithm.</a:t>
            </a:r>
          </a:p>
          <a:p>
            <a:r>
              <a:rPr lang="en-US" dirty="0"/>
              <a:t>Boosting improves predictions sequentially. Bagging is parallel.</a:t>
            </a:r>
          </a:p>
          <a:p>
            <a:endParaRPr lang="en-US" dirty="0"/>
          </a:p>
        </p:txBody>
      </p:sp>
      <p:pic>
        <p:nvPicPr>
          <p:cNvPr id="4" name="Picture 3">
            <a:extLst>
              <a:ext uri="{FF2B5EF4-FFF2-40B4-BE49-F238E27FC236}">
                <a16:creationId xmlns:a16="http://schemas.microsoft.com/office/drawing/2014/main" id="{AF039A8F-36B7-4DB3-B182-65C83E4ED507}"/>
              </a:ext>
            </a:extLst>
          </p:cNvPr>
          <p:cNvPicPr>
            <a:picLocks noChangeAspect="1"/>
          </p:cNvPicPr>
          <p:nvPr/>
        </p:nvPicPr>
        <p:blipFill>
          <a:blip r:embed="rId2"/>
          <a:stretch>
            <a:fillRect/>
          </a:stretch>
        </p:blipFill>
        <p:spPr>
          <a:xfrm>
            <a:off x="1321232" y="3788800"/>
            <a:ext cx="8201025" cy="3362325"/>
          </a:xfrm>
          <a:prstGeom prst="rect">
            <a:avLst/>
          </a:prstGeom>
        </p:spPr>
      </p:pic>
    </p:spTree>
    <p:extLst>
      <p:ext uri="{BB962C8B-B14F-4D97-AF65-F5344CB8AC3E}">
        <p14:creationId xmlns:p14="http://schemas.microsoft.com/office/powerpoint/2010/main" val="38558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93E0-30BA-4938-AC93-ECC71596C646}"/>
              </a:ext>
            </a:extLst>
          </p:cNvPr>
          <p:cNvSpPr>
            <a:spLocks noGrp="1"/>
          </p:cNvSpPr>
          <p:nvPr>
            <p:ph type="title"/>
          </p:nvPr>
        </p:nvSpPr>
        <p:spPr>
          <a:xfrm>
            <a:off x="913774" y="184409"/>
            <a:ext cx="10364451" cy="448284"/>
          </a:xfrm>
        </p:spPr>
        <p:txBody>
          <a:bodyPr>
            <a:normAutofit fontScale="90000"/>
          </a:bodyPr>
          <a:lstStyle/>
          <a:p>
            <a:r>
              <a:rPr lang="en-IN" dirty="0" err="1"/>
              <a:t>ADABoost</a:t>
            </a:r>
            <a:endParaRPr lang="en-IN" dirty="0"/>
          </a:p>
        </p:txBody>
      </p:sp>
      <p:sp>
        <p:nvSpPr>
          <p:cNvPr id="3" name="Content Placeholder 2">
            <a:extLst>
              <a:ext uri="{FF2B5EF4-FFF2-40B4-BE49-F238E27FC236}">
                <a16:creationId xmlns:a16="http://schemas.microsoft.com/office/drawing/2014/main" id="{1917E0A2-F82F-414B-AB00-2F600E66DF04}"/>
              </a:ext>
            </a:extLst>
          </p:cNvPr>
          <p:cNvSpPr>
            <a:spLocks noGrp="1"/>
          </p:cNvSpPr>
          <p:nvPr>
            <p:ph sz="quarter" idx="13"/>
          </p:nvPr>
        </p:nvSpPr>
        <p:spPr>
          <a:xfrm>
            <a:off x="1006138" y="1066802"/>
            <a:ext cx="6068917" cy="5407889"/>
          </a:xfrm>
        </p:spPr>
        <p:txBody>
          <a:bodyPr>
            <a:normAutofit/>
          </a:bodyPr>
          <a:lstStyle/>
          <a:p>
            <a:r>
              <a:rPr lang="en-IN" dirty="0"/>
              <a:t>Stands for adaptive boosting.</a:t>
            </a:r>
          </a:p>
          <a:p>
            <a:r>
              <a:rPr lang="en-US" dirty="0"/>
              <a:t>The weak learners in AdaBoost are decision trees with a single split, called </a:t>
            </a:r>
            <a:r>
              <a:rPr lang="en-US" b="1" dirty="0"/>
              <a:t>decision stumps.</a:t>
            </a:r>
          </a:p>
          <a:p>
            <a:r>
              <a:rPr lang="en-US" dirty="0"/>
              <a:t>AdaBoost creates its first decision stump, all observations are weighted equally.</a:t>
            </a:r>
          </a:p>
          <a:p>
            <a:r>
              <a:rPr lang="en-US" dirty="0"/>
              <a:t>To correct the previous error, the observations that were incorrectly classified now carry more weight than the observations that were correctly classified.</a:t>
            </a:r>
          </a:p>
          <a:p>
            <a:r>
              <a:rPr lang="en-US" dirty="0"/>
              <a:t>AdaBoost algorithms can be used for both classification and regression problem.</a:t>
            </a:r>
            <a:endParaRPr lang="en-IN" dirty="0"/>
          </a:p>
        </p:txBody>
      </p:sp>
      <p:pic>
        <p:nvPicPr>
          <p:cNvPr id="4" name="Picture 3">
            <a:extLst>
              <a:ext uri="{FF2B5EF4-FFF2-40B4-BE49-F238E27FC236}">
                <a16:creationId xmlns:a16="http://schemas.microsoft.com/office/drawing/2014/main" id="{2B70984E-1DBC-4D50-907B-62ADC4197B90}"/>
              </a:ext>
            </a:extLst>
          </p:cNvPr>
          <p:cNvPicPr>
            <a:picLocks noChangeAspect="1"/>
          </p:cNvPicPr>
          <p:nvPr/>
        </p:nvPicPr>
        <p:blipFill>
          <a:blip r:embed="rId2"/>
          <a:stretch>
            <a:fillRect/>
          </a:stretch>
        </p:blipFill>
        <p:spPr>
          <a:xfrm>
            <a:off x="7222836" y="853785"/>
            <a:ext cx="4642860" cy="5620905"/>
          </a:xfrm>
          <a:prstGeom prst="rect">
            <a:avLst/>
          </a:prstGeom>
        </p:spPr>
      </p:pic>
      <p:sp>
        <p:nvSpPr>
          <p:cNvPr id="6" name="TextBox 5">
            <a:extLst>
              <a:ext uri="{FF2B5EF4-FFF2-40B4-BE49-F238E27FC236}">
                <a16:creationId xmlns:a16="http://schemas.microsoft.com/office/drawing/2014/main" id="{D5C94A61-8BCA-4452-97DC-456202288AFF}"/>
              </a:ext>
            </a:extLst>
          </p:cNvPr>
          <p:cNvSpPr txBox="1"/>
          <p:nvPr/>
        </p:nvSpPr>
        <p:spPr>
          <a:xfrm>
            <a:off x="701964" y="6568824"/>
            <a:ext cx="9929090" cy="253916"/>
          </a:xfrm>
          <a:prstGeom prst="rect">
            <a:avLst/>
          </a:prstGeom>
          <a:noFill/>
        </p:spPr>
        <p:txBody>
          <a:bodyPr wrap="square">
            <a:spAutoFit/>
          </a:bodyPr>
          <a:lstStyle/>
          <a:p>
            <a:pPr algn="ctr"/>
            <a:r>
              <a:rPr lang="en-IN" sz="1050" dirty="0"/>
              <a:t>Source: https://medium.com/greyatom/a-quick-guide-to-boosting-in-ml-acf7c1585cb5#:~:text=What%20is%20Boosting%3F,trying%20to%20correct%20its%20predecessor.</a:t>
            </a:r>
          </a:p>
        </p:txBody>
      </p:sp>
    </p:spTree>
    <p:extLst>
      <p:ext uri="{BB962C8B-B14F-4D97-AF65-F5344CB8AC3E}">
        <p14:creationId xmlns:p14="http://schemas.microsoft.com/office/powerpoint/2010/main" val="261338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E16F-0055-40A5-98E1-5002A420FD90}"/>
              </a:ext>
            </a:extLst>
          </p:cNvPr>
          <p:cNvSpPr>
            <a:spLocks noGrp="1"/>
          </p:cNvSpPr>
          <p:nvPr>
            <p:ph type="title"/>
          </p:nvPr>
        </p:nvSpPr>
        <p:spPr/>
        <p:txBody>
          <a:bodyPr/>
          <a:lstStyle/>
          <a:p>
            <a:r>
              <a:rPr lang="en-IN" sz="3200" dirty="0"/>
              <a:t>Go To the link and keep selecting an option till you reach the edge(Leaf) of the tree</a:t>
            </a:r>
          </a:p>
        </p:txBody>
      </p:sp>
      <p:sp>
        <p:nvSpPr>
          <p:cNvPr id="3" name="Content Placeholder 2">
            <a:extLst>
              <a:ext uri="{FF2B5EF4-FFF2-40B4-BE49-F238E27FC236}">
                <a16:creationId xmlns:a16="http://schemas.microsoft.com/office/drawing/2014/main" id="{1911B32D-31AF-49C7-85EA-11F17F12C1CC}"/>
              </a:ext>
            </a:extLst>
          </p:cNvPr>
          <p:cNvSpPr>
            <a:spLocks noGrp="1"/>
          </p:cNvSpPr>
          <p:nvPr>
            <p:ph sz="quarter" idx="13"/>
          </p:nvPr>
        </p:nvSpPr>
        <p:spPr/>
        <p:txBody>
          <a:bodyPr/>
          <a:lstStyle/>
          <a:p>
            <a:r>
              <a:rPr lang="en-IN" dirty="0">
                <a:solidFill>
                  <a:srgbClr val="FF0000"/>
                </a:solidFill>
                <a:hlinkClick r:id="rId2"/>
              </a:rPr>
              <a:t>https://live.yworks.com/demos/complete/decisiontree/</a:t>
            </a:r>
            <a:endParaRPr lang="en-IN" dirty="0">
              <a:solidFill>
                <a:srgbClr val="FF0000"/>
              </a:solidFill>
            </a:endParaRPr>
          </a:p>
          <a:p>
            <a:r>
              <a:rPr lang="en-IN" dirty="0">
                <a:solidFill>
                  <a:srgbClr val="FF0000"/>
                </a:solidFill>
              </a:rPr>
              <a:t>http://www.r2d3.us/visual-intro-to-machine-learning-part-1/</a:t>
            </a:r>
          </a:p>
        </p:txBody>
      </p:sp>
    </p:spTree>
    <p:extLst>
      <p:ext uri="{BB962C8B-B14F-4D97-AF65-F5344CB8AC3E}">
        <p14:creationId xmlns:p14="http://schemas.microsoft.com/office/powerpoint/2010/main" val="1505914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93E0-30BA-4938-AC93-ECC71596C646}"/>
              </a:ext>
            </a:extLst>
          </p:cNvPr>
          <p:cNvSpPr>
            <a:spLocks noGrp="1"/>
          </p:cNvSpPr>
          <p:nvPr>
            <p:ph type="title"/>
          </p:nvPr>
        </p:nvSpPr>
        <p:spPr>
          <a:xfrm>
            <a:off x="913774" y="184409"/>
            <a:ext cx="10364451" cy="448284"/>
          </a:xfrm>
        </p:spPr>
        <p:txBody>
          <a:bodyPr>
            <a:normAutofit fontScale="90000"/>
          </a:bodyPr>
          <a:lstStyle/>
          <a:p>
            <a:r>
              <a:rPr lang="en-IN" dirty="0"/>
              <a:t>Gradient boosting</a:t>
            </a:r>
          </a:p>
        </p:txBody>
      </p:sp>
      <p:sp>
        <p:nvSpPr>
          <p:cNvPr id="3" name="Content Placeholder 2">
            <a:extLst>
              <a:ext uri="{FF2B5EF4-FFF2-40B4-BE49-F238E27FC236}">
                <a16:creationId xmlns:a16="http://schemas.microsoft.com/office/drawing/2014/main" id="{1917E0A2-F82F-414B-AB00-2F600E66DF04}"/>
              </a:ext>
            </a:extLst>
          </p:cNvPr>
          <p:cNvSpPr>
            <a:spLocks noGrp="1"/>
          </p:cNvSpPr>
          <p:nvPr>
            <p:ph sz="quarter" idx="13"/>
          </p:nvPr>
        </p:nvSpPr>
        <p:spPr>
          <a:xfrm>
            <a:off x="1006139" y="1066802"/>
            <a:ext cx="4526444" cy="5407889"/>
          </a:xfrm>
        </p:spPr>
        <p:txBody>
          <a:bodyPr>
            <a:normAutofit fontScale="85000" lnSpcReduction="20000"/>
          </a:bodyPr>
          <a:lstStyle/>
          <a:p>
            <a:r>
              <a:rPr lang="en-US" dirty="0"/>
              <a:t>Gradient Boosting works by sequentially adding predictors to an ensemble, each one correcting its predecessor.</a:t>
            </a:r>
          </a:p>
          <a:p>
            <a:r>
              <a:rPr lang="en-US" dirty="0"/>
              <a:t>instead of changing the weights for every incorrect classified observation at every iteration like AdaBoost, Gradient Boosting method tries to fit the new predictor to the residual errors made by the previous predictor.</a:t>
            </a:r>
          </a:p>
          <a:p>
            <a:r>
              <a:rPr lang="en-US" dirty="0">
                <a:solidFill>
                  <a:schemeClr val="accent6">
                    <a:lumMod val="50000"/>
                  </a:schemeClr>
                </a:solidFill>
              </a:rPr>
              <a:t>GBM uses Gradient Descent to find the shortcomings in the previous learner’s predictions. GBM algorithm can be given by following steps.</a:t>
            </a:r>
          </a:p>
          <a:p>
            <a:r>
              <a:rPr lang="en-US" dirty="0">
                <a:solidFill>
                  <a:schemeClr val="accent6">
                    <a:lumMod val="50000"/>
                  </a:schemeClr>
                </a:solidFill>
              </a:rPr>
              <a:t>Fit a model to the data, F1(x) = y</a:t>
            </a:r>
          </a:p>
          <a:p>
            <a:r>
              <a:rPr lang="en-US" dirty="0">
                <a:solidFill>
                  <a:schemeClr val="accent6">
                    <a:lumMod val="50000"/>
                  </a:schemeClr>
                </a:solidFill>
              </a:rPr>
              <a:t>Fit a model to the residuals, h1(x) = y−F1(x)</a:t>
            </a:r>
          </a:p>
          <a:p>
            <a:r>
              <a:rPr lang="en-US" dirty="0">
                <a:solidFill>
                  <a:schemeClr val="accent6">
                    <a:lumMod val="50000"/>
                  </a:schemeClr>
                </a:solidFill>
              </a:rPr>
              <a:t>Create a new model, F2(x) = F1(x) + h1(x)</a:t>
            </a:r>
            <a:endParaRPr lang="en-IN" dirty="0">
              <a:solidFill>
                <a:schemeClr val="accent6">
                  <a:lumMod val="50000"/>
                </a:schemeClr>
              </a:solidFill>
            </a:endParaRPr>
          </a:p>
        </p:txBody>
      </p:sp>
      <p:sp>
        <p:nvSpPr>
          <p:cNvPr id="6" name="TextBox 5">
            <a:extLst>
              <a:ext uri="{FF2B5EF4-FFF2-40B4-BE49-F238E27FC236}">
                <a16:creationId xmlns:a16="http://schemas.microsoft.com/office/drawing/2014/main" id="{D5C94A61-8BCA-4452-97DC-456202288AFF}"/>
              </a:ext>
            </a:extLst>
          </p:cNvPr>
          <p:cNvSpPr txBox="1"/>
          <p:nvPr/>
        </p:nvSpPr>
        <p:spPr>
          <a:xfrm>
            <a:off x="701964" y="6568824"/>
            <a:ext cx="9929090" cy="253916"/>
          </a:xfrm>
          <a:prstGeom prst="rect">
            <a:avLst/>
          </a:prstGeom>
          <a:noFill/>
        </p:spPr>
        <p:txBody>
          <a:bodyPr wrap="square">
            <a:spAutoFit/>
          </a:bodyPr>
          <a:lstStyle/>
          <a:p>
            <a:pPr algn="ctr"/>
            <a:r>
              <a:rPr lang="en-IN" sz="1050" dirty="0"/>
              <a:t>Source: https://medium.com/greyatom/a-quick-guide-to-boosting-in-ml-acf7c1585cb5#:~:text=What%20is%20Boosting%3F,trying%20to%20correct%20its%20predecessor.</a:t>
            </a:r>
          </a:p>
        </p:txBody>
      </p:sp>
      <p:pic>
        <p:nvPicPr>
          <p:cNvPr id="5" name="Picture 4">
            <a:extLst>
              <a:ext uri="{FF2B5EF4-FFF2-40B4-BE49-F238E27FC236}">
                <a16:creationId xmlns:a16="http://schemas.microsoft.com/office/drawing/2014/main" id="{00D54761-6936-408D-B5F1-A61DD51C40DE}"/>
              </a:ext>
            </a:extLst>
          </p:cNvPr>
          <p:cNvPicPr>
            <a:picLocks noChangeAspect="1"/>
          </p:cNvPicPr>
          <p:nvPr/>
        </p:nvPicPr>
        <p:blipFill>
          <a:blip r:embed="rId2"/>
          <a:stretch>
            <a:fillRect/>
          </a:stretch>
        </p:blipFill>
        <p:spPr>
          <a:xfrm>
            <a:off x="5689600" y="1066802"/>
            <a:ext cx="6373091" cy="3543300"/>
          </a:xfrm>
          <a:prstGeom prst="rect">
            <a:avLst/>
          </a:prstGeom>
        </p:spPr>
      </p:pic>
    </p:spTree>
    <p:extLst>
      <p:ext uri="{BB962C8B-B14F-4D97-AF65-F5344CB8AC3E}">
        <p14:creationId xmlns:p14="http://schemas.microsoft.com/office/powerpoint/2010/main" val="333353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3E1E-4347-4C2F-8E8B-3D3582A4273C}"/>
              </a:ext>
            </a:extLst>
          </p:cNvPr>
          <p:cNvSpPr>
            <a:spLocks noGrp="1"/>
          </p:cNvSpPr>
          <p:nvPr>
            <p:ph type="title"/>
          </p:nvPr>
        </p:nvSpPr>
        <p:spPr>
          <a:xfrm>
            <a:off x="913774" y="230590"/>
            <a:ext cx="10364451" cy="448284"/>
          </a:xfrm>
        </p:spPr>
        <p:txBody>
          <a:bodyPr>
            <a:normAutofit fontScale="90000"/>
          </a:bodyPr>
          <a:lstStyle/>
          <a:p>
            <a:r>
              <a:rPr lang="en-IN" dirty="0" err="1"/>
              <a:t>XGBoost</a:t>
            </a:r>
            <a:endParaRPr lang="en-IN" dirty="0"/>
          </a:p>
        </p:txBody>
      </p:sp>
      <p:sp>
        <p:nvSpPr>
          <p:cNvPr id="3" name="Content Placeholder 2">
            <a:extLst>
              <a:ext uri="{FF2B5EF4-FFF2-40B4-BE49-F238E27FC236}">
                <a16:creationId xmlns:a16="http://schemas.microsoft.com/office/drawing/2014/main" id="{DB30528D-CEA2-43F1-97C5-167F651261A3}"/>
              </a:ext>
            </a:extLst>
          </p:cNvPr>
          <p:cNvSpPr>
            <a:spLocks noGrp="1"/>
          </p:cNvSpPr>
          <p:nvPr>
            <p:ph sz="quarter" idx="13"/>
          </p:nvPr>
        </p:nvSpPr>
        <p:spPr>
          <a:xfrm>
            <a:off x="914399" y="787674"/>
            <a:ext cx="10363826" cy="5391453"/>
          </a:xfrm>
        </p:spPr>
        <p:txBody>
          <a:bodyPr>
            <a:normAutofit fontScale="92500"/>
          </a:bodyPr>
          <a:lstStyle/>
          <a:p>
            <a:r>
              <a:rPr lang="en-US" dirty="0" err="1"/>
              <a:t>XGBoost</a:t>
            </a:r>
            <a:r>
              <a:rPr lang="en-US" dirty="0"/>
              <a:t> stands for </a:t>
            </a:r>
            <a:r>
              <a:rPr lang="en-US" dirty="0" err="1"/>
              <a:t>eXtreme</a:t>
            </a:r>
            <a:r>
              <a:rPr lang="en-US" dirty="0"/>
              <a:t> Gradient Boosting. </a:t>
            </a:r>
          </a:p>
          <a:p>
            <a:r>
              <a:rPr lang="en-US" dirty="0" err="1"/>
              <a:t>XGBoost</a:t>
            </a:r>
            <a:r>
              <a:rPr lang="en-US" dirty="0"/>
              <a:t> is an implementation of gradient boosted decision trees designed for speed and performance. </a:t>
            </a:r>
          </a:p>
          <a:p>
            <a:r>
              <a:rPr lang="en-US" dirty="0"/>
              <a:t>Gradient boosting machines are generally very slow in implementation because of sequential model training. </a:t>
            </a:r>
          </a:p>
          <a:p>
            <a:r>
              <a:rPr lang="en-US" dirty="0"/>
              <a:t>Hence, they are not very scalable. Thus, </a:t>
            </a:r>
            <a:r>
              <a:rPr lang="en-US" dirty="0" err="1"/>
              <a:t>XGBoost</a:t>
            </a:r>
            <a:r>
              <a:rPr lang="en-US" dirty="0"/>
              <a:t> is focused on computational speed and model performance. </a:t>
            </a:r>
            <a:r>
              <a:rPr lang="en-US" dirty="0" err="1"/>
              <a:t>XGBoost</a:t>
            </a:r>
            <a:r>
              <a:rPr lang="en-US" dirty="0"/>
              <a:t> provides:</a:t>
            </a:r>
          </a:p>
          <a:p>
            <a:r>
              <a:rPr lang="en-US" b="1" dirty="0"/>
              <a:t>Parallelization</a:t>
            </a:r>
            <a:r>
              <a:rPr lang="en-US" dirty="0"/>
              <a:t> of tree construction using all of your CPU cores during training.</a:t>
            </a:r>
          </a:p>
          <a:p>
            <a:r>
              <a:rPr lang="en-US" b="1" dirty="0"/>
              <a:t>Distributed Computing </a:t>
            </a:r>
            <a:r>
              <a:rPr lang="en-US" dirty="0"/>
              <a:t>for training very large models using a cluster of machines.</a:t>
            </a:r>
          </a:p>
          <a:p>
            <a:r>
              <a:rPr lang="en-US" b="1" dirty="0"/>
              <a:t>Out-of-Core Computing </a:t>
            </a:r>
            <a:r>
              <a:rPr lang="en-US" dirty="0"/>
              <a:t>for very large datasets that don’t fit into memory.</a:t>
            </a:r>
          </a:p>
          <a:p>
            <a:r>
              <a:rPr lang="en-US" b="1" dirty="0"/>
              <a:t>Cache Optimization </a:t>
            </a:r>
            <a:r>
              <a:rPr lang="en-US" dirty="0"/>
              <a:t>of data structures and algorithm to make the best use of hardware.</a:t>
            </a:r>
            <a:endParaRPr lang="en-IN" dirty="0"/>
          </a:p>
        </p:txBody>
      </p:sp>
      <p:sp>
        <p:nvSpPr>
          <p:cNvPr id="5" name="TextBox 4">
            <a:extLst>
              <a:ext uri="{FF2B5EF4-FFF2-40B4-BE49-F238E27FC236}">
                <a16:creationId xmlns:a16="http://schemas.microsoft.com/office/drawing/2014/main" id="{972042F9-4B25-4DE2-BDBB-91F1077CBC19}"/>
              </a:ext>
            </a:extLst>
          </p:cNvPr>
          <p:cNvSpPr txBox="1"/>
          <p:nvPr/>
        </p:nvSpPr>
        <p:spPr>
          <a:xfrm>
            <a:off x="701964" y="6568824"/>
            <a:ext cx="9929090" cy="253916"/>
          </a:xfrm>
          <a:prstGeom prst="rect">
            <a:avLst/>
          </a:prstGeom>
          <a:noFill/>
        </p:spPr>
        <p:txBody>
          <a:bodyPr wrap="square">
            <a:spAutoFit/>
          </a:bodyPr>
          <a:lstStyle/>
          <a:p>
            <a:pPr algn="ctr"/>
            <a:r>
              <a:rPr lang="en-IN" sz="1050" dirty="0"/>
              <a:t>Source: https://medium.com/greyatom/a-quick-guide-to-boosting-in-ml-acf7c1585cb5#:~:text=What%20is%20Boosting%3F,trying%20to%20correct%20its%20predecessor.</a:t>
            </a:r>
          </a:p>
        </p:txBody>
      </p:sp>
    </p:spTree>
    <p:extLst>
      <p:ext uri="{BB962C8B-B14F-4D97-AF65-F5344CB8AC3E}">
        <p14:creationId xmlns:p14="http://schemas.microsoft.com/office/powerpoint/2010/main" val="159978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07B6-2BFF-4DD2-8B18-C0518A8E2CBC}"/>
              </a:ext>
            </a:extLst>
          </p:cNvPr>
          <p:cNvSpPr>
            <a:spLocks noGrp="1"/>
          </p:cNvSpPr>
          <p:nvPr>
            <p:ph type="title"/>
          </p:nvPr>
        </p:nvSpPr>
        <p:spPr>
          <a:xfrm>
            <a:off x="879811" y="156700"/>
            <a:ext cx="10364451" cy="462138"/>
          </a:xfrm>
        </p:spPr>
        <p:txBody>
          <a:bodyPr>
            <a:normAutofit fontScale="90000"/>
          </a:bodyPr>
          <a:lstStyle/>
          <a:p>
            <a:r>
              <a:rPr lang="en-IN" dirty="0"/>
              <a:t>Stacking</a:t>
            </a:r>
          </a:p>
        </p:txBody>
      </p:sp>
      <p:pic>
        <p:nvPicPr>
          <p:cNvPr id="4" name="Picture 3">
            <a:extLst>
              <a:ext uri="{FF2B5EF4-FFF2-40B4-BE49-F238E27FC236}">
                <a16:creationId xmlns:a16="http://schemas.microsoft.com/office/drawing/2014/main" id="{C24E0760-4AEB-4F3D-8164-7E7B4F4625A5}"/>
              </a:ext>
            </a:extLst>
          </p:cNvPr>
          <p:cNvPicPr>
            <a:picLocks noChangeAspect="1"/>
          </p:cNvPicPr>
          <p:nvPr/>
        </p:nvPicPr>
        <p:blipFill>
          <a:blip r:embed="rId2"/>
          <a:stretch>
            <a:fillRect/>
          </a:stretch>
        </p:blipFill>
        <p:spPr>
          <a:xfrm>
            <a:off x="1136072" y="839764"/>
            <a:ext cx="8417935" cy="5178471"/>
          </a:xfrm>
          <a:prstGeom prst="rect">
            <a:avLst/>
          </a:prstGeom>
        </p:spPr>
      </p:pic>
    </p:spTree>
    <p:extLst>
      <p:ext uri="{BB962C8B-B14F-4D97-AF65-F5344CB8AC3E}">
        <p14:creationId xmlns:p14="http://schemas.microsoft.com/office/powerpoint/2010/main" val="47118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09CD-D024-4DEA-9966-DFBB0BA07CCA}"/>
              </a:ext>
            </a:extLst>
          </p:cNvPr>
          <p:cNvSpPr>
            <a:spLocks noGrp="1"/>
          </p:cNvSpPr>
          <p:nvPr>
            <p:ph type="title"/>
          </p:nvPr>
        </p:nvSpPr>
        <p:spPr>
          <a:xfrm>
            <a:off x="913775" y="618518"/>
            <a:ext cx="10364451" cy="582210"/>
          </a:xfrm>
        </p:spPr>
        <p:txBody>
          <a:bodyPr>
            <a:normAutofit fontScale="90000"/>
          </a:bodyPr>
          <a:lstStyle/>
          <a:p>
            <a:r>
              <a:rPr lang="en-IN" dirty="0"/>
              <a:t>What is a decision Tree</a:t>
            </a:r>
          </a:p>
        </p:txBody>
      </p:sp>
      <p:sp>
        <p:nvSpPr>
          <p:cNvPr id="3" name="Content Placeholder 2">
            <a:extLst>
              <a:ext uri="{FF2B5EF4-FFF2-40B4-BE49-F238E27FC236}">
                <a16:creationId xmlns:a16="http://schemas.microsoft.com/office/drawing/2014/main" id="{945078C4-2CBE-4031-9EA8-EB074881424B}"/>
              </a:ext>
            </a:extLst>
          </p:cNvPr>
          <p:cNvSpPr>
            <a:spLocks noGrp="1"/>
          </p:cNvSpPr>
          <p:nvPr>
            <p:ph sz="quarter" idx="13"/>
          </p:nvPr>
        </p:nvSpPr>
        <p:spPr>
          <a:xfrm>
            <a:off x="913774" y="1200728"/>
            <a:ext cx="4997499" cy="5504872"/>
          </a:xfrm>
        </p:spPr>
        <p:txBody>
          <a:bodyPr/>
          <a:lstStyle/>
          <a:p>
            <a:r>
              <a:rPr lang="en-US" dirty="0"/>
              <a:t>A decision tree is often a generalization of the experts' experience, a means of sharing knowledge of a particular process. </a:t>
            </a:r>
          </a:p>
          <a:p>
            <a:r>
              <a:rPr lang="en-US" dirty="0"/>
              <a:t>For example, before the introduction of scalable machine learning algorithms, the credit scoring task in the banking sector was solved by experts. </a:t>
            </a:r>
          </a:p>
          <a:p>
            <a:r>
              <a:rPr lang="en-US" dirty="0"/>
              <a:t>The decision to grant a loan was made on the basis of some intuitively (or empirically) derived rules that could be represented as a decision tree.</a:t>
            </a:r>
            <a:endParaRPr lang="en-IN" dirty="0"/>
          </a:p>
        </p:txBody>
      </p:sp>
      <p:pic>
        <p:nvPicPr>
          <p:cNvPr id="4" name="Picture 3">
            <a:extLst>
              <a:ext uri="{FF2B5EF4-FFF2-40B4-BE49-F238E27FC236}">
                <a16:creationId xmlns:a16="http://schemas.microsoft.com/office/drawing/2014/main" id="{47762C11-41D3-4E90-8A0C-750AE1C10C87}"/>
              </a:ext>
            </a:extLst>
          </p:cNvPr>
          <p:cNvPicPr>
            <a:picLocks noChangeAspect="1"/>
          </p:cNvPicPr>
          <p:nvPr/>
        </p:nvPicPr>
        <p:blipFill>
          <a:blip r:embed="rId2"/>
          <a:stretch>
            <a:fillRect/>
          </a:stretch>
        </p:blipFill>
        <p:spPr>
          <a:xfrm>
            <a:off x="6280729" y="1200728"/>
            <a:ext cx="5514109" cy="4343400"/>
          </a:xfrm>
          <a:prstGeom prst="rect">
            <a:avLst/>
          </a:prstGeom>
        </p:spPr>
      </p:pic>
      <p:sp>
        <p:nvSpPr>
          <p:cNvPr id="5" name="TextBox 4">
            <a:extLst>
              <a:ext uri="{FF2B5EF4-FFF2-40B4-BE49-F238E27FC236}">
                <a16:creationId xmlns:a16="http://schemas.microsoft.com/office/drawing/2014/main" id="{2C79D342-D943-4B62-A6EA-CA0BE1EF457F}"/>
              </a:ext>
            </a:extLst>
          </p:cNvPr>
          <p:cNvSpPr txBox="1"/>
          <p:nvPr/>
        </p:nvSpPr>
        <p:spPr>
          <a:xfrm>
            <a:off x="7305964" y="5754255"/>
            <a:ext cx="3860800" cy="369332"/>
          </a:xfrm>
          <a:prstGeom prst="rect">
            <a:avLst/>
          </a:prstGeom>
          <a:noFill/>
        </p:spPr>
        <p:txBody>
          <a:bodyPr wrap="square" rtlCol="0">
            <a:spAutoFit/>
          </a:bodyPr>
          <a:lstStyle/>
          <a:p>
            <a:r>
              <a:rPr lang="en-IN" dirty="0"/>
              <a:t>Source: </a:t>
            </a:r>
            <a:r>
              <a:rPr lang="en-IN" dirty="0" err="1"/>
              <a:t>Yorko</a:t>
            </a:r>
            <a:r>
              <a:rPr lang="en-IN" dirty="0"/>
              <a:t> Open ML Course</a:t>
            </a:r>
          </a:p>
        </p:txBody>
      </p:sp>
    </p:spTree>
    <p:extLst>
      <p:ext uri="{BB962C8B-B14F-4D97-AF65-F5344CB8AC3E}">
        <p14:creationId xmlns:p14="http://schemas.microsoft.com/office/powerpoint/2010/main" val="368985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A17E-27E0-4C6B-8E9E-0D29EC2F2671}"/>
              </a:ext>
            </a:extLst>
          </p:cNvPr>
          <p:cNvSpPr>
            <a:spLocks noGrp="1"/>
          </p:cNvSpPr>
          <p:nvPr>
            <p:ph type="title"/>
          </p:nvPr>
        </p:nvSpPr>
        <p:spPr>
          <a:xfrm>
            <a:off x="470429" y="219362"/>
            <a:ext cx="10364451" cy="217057"/>
          </a:xfrm>
        </p:spPr>
        <p:txBody>
          <a:bodyPr>
            <a:normAutofit fontScale="90000"/>
          </a:bodyPr>
          <a:lstStyle/>
          <a:p>
            <a:r>
              <a:rPr lang="en-US" b="1" i="0" dirty="0">
                <a:solidFill>
                  <a:srgbClr val="000000"/>
                </a:solidFill>
                <a:effectLst/>
                <a:latin typeface="Helvetica Neue"/>
              </a:rPr>
              <a:t>Terminology</a:t>
            </a:r>
            <a:endParaRPr lang="en-IN" dirty="0"/>
          </a:p>
        </p:txBody>
      </p:sp>
      <p:pic>
        <p:nvPicPr>
          <p:cNvPr id="4" name="Picture 3">
            <a:extLst>
              <a:ext uri="{FF2B5EF4-FFF2-40B4-BE49-F238E27FC236}">
                <a16:creationId xmlns:a16="http://schemas.microsoft.com/office/drawing/2014/main" id="{D8A3EB0C-A891-4512-A5B1-0D875A2B9B02}"/>
              </a:ext>
            </a:extLst>
          </p:cNvPr>
          <p:cNvPicPr>
            <a:picLocks noChangeAspect="1"/>
          </p:cNvPicPr>
          <p:nvPr/>
        </p:nvPicPr>
        <p:blipFill>
          <a:blip r:embed="rId2"/>
          <a:stretch>
            <a:fillRect/>
          </a:stretch>
        </p:blipFill>
        <p:spPr>
          <a:xfrm>
            <a:off x="1690255" y="561502"/>
            <a:ext cx="8811490" cy="5002656"/>
          </a:xfrm>
          <a:prstGeom prst="rect">
            <a:avLst/>
          </a:prstGeom>
        </p:spPr>
      </p:pic>
      <p:sp>
        <p:nvSpPr>
          <p:cNvPr id="5" name="TextBox 4">
            <a:extLst>
              <a:ext uri="{FF2B5EF4-FFF2-40B4-BE49-F238E27FC236}">
                <a16:creationId xmlns:a16="http://schemas.microsoft.com/office/drawing/2014/main" id="{51FA1A50-7058-45B1-A2C9-BBAB03E741DB}"/>
              </a:ext>
            </a:extLst>
          </p:cNvPr>
          <p:cNvSpPr txBox="1"/>
          <p:nvPr/>
        </p:nvSpPr>
        <p:spPr>
          <a:xfrm>
            <a:off x="3916218" y="5698836"/>
            <a:ext cx="2918691" cy="369332"/>
          </a:xfrm>
          <a:prstGeom prst="rect">
            <a:avLst/>
          </a:prstGeom>
          <a:noFill/>
        </p:spPr>
        <p:txBody>
          <a:bodyPr wrap="square" rtlCol="0">
            <a:spAutoFit/>
          </a:bodyPr>
          <a:lstStyle/>
          <a:p>
            <a:r>
              <a:rPr lang="en-IN" dirty="0"/>
              <a:t>Source: Analytics Vidhya</a:t>
            </a:r>
          </a:p>
        </p:txBody>
      </p:sp>
    </p:spTree>
    <p:extLst>
      <p:ext uri="{BB962C8B-B14F-4D97-AF65-F5344CB8AC3E}">
        <p14:creationId xmlns:p14="http://schemas.microsoft.com/office/powerpoint/2010/main" val="280994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DCA6-B4DF-4AA5-9054-5B58E46F820B}"/>
              </a:ext>
            </a:extLst>
          </p:cNvPr>
          <p:cNvSpPr>
            <a:spLocks noGrp="1"/>
          </p:cNvSpPr>
          <p:nvPr>
            <p:ph type="title"/>
          </p:nvPr>
        </p:nvSpPr>
        <p:spPr>
          <a:xfrm>
            <a:off x="913774" y="268712"/>
            <a:ext cx="10364451" cy="525615"/>
          </a:xfrm>
        </p:spPr>
        <p:txBody>
          <a:bodyPr>
            <a:normAutofit fontScale="90000"/>
          </a:bodyPr>
          <a:lstStyle/>
          <a:p>
            <a:r>
              <a:rPr lang="en-IN" dirty="0"/>
              <a:t>Types of nodes</a:t>
            </a:r>
          </a:p>
        </p:txBody>
      </p:sp>
      <p:sp>
        <p:nvSpPr>
          <p:cNvPr id="3" name="Content Placeholder 2">
            <a:extLst>
              <a:ext uri="{FF2B5EF4-FFF2-40B4-BE49-F238E27FC236}">
                <a16:creationId xmlns:a16="http://schemas.microsoft.com/office/drawing/2014/main" id="{9EB60A50-381B-4094-BE6E-C39D3FEF631C}"/>
              </a:ext>
            </a:extLst>
          </p:cNvPr>
          <p:cNvSpPr>
            <a:spLocks noGrp="1"/>
          </p:cNvSpPr>
          <p:nvPr>
            <p:ph sz="quarter" idx="13"/>
          </p:nvPr>
        </p:nvSpPr>
        <p:spPr>
          <a:xfrm>
            <a:off x="913774" y="794328"/>
            <a:ext cx="10363826" cy="4996872"/>
          </a:xfrm>
        </p:spPr>
        <p:txBody>
          <a:bodyPr>
            <a:normAutofit fontScale="70000" lnSpcReduction="20000"/>
          </a:bodyPr>
          <a:lstStyle/>
          <a:p>
            <a:pPr algn="l">
              <a:buFont typeface="Arial" panose="020B0604020202020204" pitchFamily="34" charset="0"/>
              <a:buChar char="•"/>
            </a:pPr>
            <a:r>
              <a:rPr lang="en-US" b="1" i="0" dirty="0">
                <a:solidFill>
                  <a:srgbClr val="333333"/>
                </a:solidFill>
                <a:effectLst/>
                <a:latin typeface="roboto"/>
              </a:rPr>
              <a:t>Parent node</a:t>
            </a:r>
            <a:r>
              <a:rPr lang="en-US" b="0" i="0" dirty="0">
                <a:solidFill>
                  <a:srgbClr val="595858"/>
                </a:solidFill>
                <a:effectLst/>
                <a:latin typeface="roboto"/>
              </a:rPr>
              <a:t>: In any two connected nodes, the one which is higher hierarchically, is a parent node.</a:t>
            </a:r>
          </a:p>
          <a:p>
            <a:pPr algn="l">
              <a:buFont typeface="Arial" panose="020B0604020202020204" pitchFamily="34" charset="0"/>
              <a:buChar char="•"/>
            </a:pPr>
            <a:r>
              <a:rPr lang="en-US" b="1" i="0" dirty="0">
                <a:solidFill>
                  <a:srgbClr val="333333"/>
                </a:solidFill>
                <a:effectLst/>
                <a:latin typeface="roboto"/>
              </a:rPr>
              <a:t>Child node</a:t>
            </a:r>
            <a:r>
              <a:rPr lang="en-US" b="0" i="0" dirty="0">
                <a:solidFill>
                  <a:srgbClr val="595858"/>
                </a:solidFill>
                <a:effectLst/>
                <a:latin typeface="roboto"/>
              </a:rPr>
              <a:t>: In any two connected nodes, the one which is lower hierarchically, is a child node.</a:t>
            </a:r>
          </a:p>
          <a:p>
            <a:pPr algn="l">
              <a:buFont typeface="Arial" panose="020B0604020202020204" pitchFamily="34" charset="0"/>
              <a:buChar char="•"/>
            </a:pPr>
            <a:r>
              <a:rPr lang="en-US" b="1" i="0" dirty="0">
                <a:solidFill>
                  <a:srgbClr val="333333"/>
                </a:solidFill>
                <a:effectLst/>
                <a:latin typeface="roboto"/>
              </a:rPr>
              <a:t>Root node</a:t>
            </a:r>
            <a:r>
              <a:rPr lang="en-US" b="0" i="0" dirty="0">
                <a:solidFill>
                  <a:srgbClr val="595858"/>
                </a:solidFill>
                <a:effectLst/>
                <a:latin typeface="roboto"/>
              </a:rPr>
              <a:t>: Starting node from which the tree starts, It has only child nodes. The root node does not have a parent node. (dark blue node in the above image)</a:t>
            </a:r>
          </a:p>
          <a:p>
            <a:pPr algn="l">
              <a:buFont typeface="Arial" panose="020B0604020202020204" pitchFamily="34" charset="0"/>
              <a:buChar char="•"/>
            </a:pPr>
            <a:r>
              <a:rPr lang="en-US" b="1" i="0" dirty="0">
                <a:solidFill>
                  <a:srgbClr val="333333"/>
                </a:solidFill>
                <a:effectLst/>
                <a:latin typeface="roboto"/>
              </a:rPr>
              <a:t>Leaf Node/leaf: </a:t>
            </a:r>
            <a:r>
              <a:rPr lang="en-US" b="0" i="0" dirty="0">
                <a:solidFill>
                  <a:srgbClr val="595858"/>
                </a:solidFill>
                <a:effectLst/>
                <a:latin typeface="roboto"/>
              </a:rPr>
              <a:t>Nodes at the end of the tree, which do not have any children are leaf nodes or called simply leaf. (green nodes in the above image)</a:t>
            </a:r>
          </a:p>
          <a:p>
            <a:pPr algn="l">
              <a:buFont typeface="Arial" panose="020B0604020202020204" pitchFamily="34" charset="0"/>
              <a:buChar char="•"/>
            </a:pPr>
            <a:r>
              <a:rPr lang="en-US" b="1" i="0" dirty="0">
                <a:solidFill>
                  <a:srgbClr val="333333"/>
                </a:solidFill>
                <a:effectLst/>
                <a:latin typeface="roboto"/>
              </a:rPr>
              <a:t>Internal nodes/nodes</a:t>
            </a:r>
            <a:r>
              <a:rPr lang="en-US" b="0" i="0" dirty="0">
                <a:solidFill>
                  <a:srgbClr val="595858"/>
                </a:solidFill>
                <a:effectLst/>
                <a:latin typeface="roboto"/>
              </a:rPr>
              <a:t>: All the in-between the root node and the leaf nodes are internal nodes or simply called nodes. internal nodes have both a parent and at least one child. (red nodes in the above image)</a:t>
            </a:r>
          </a:p>
          <a:p>
            <a:pPr algn="l">
              <a:buFont typeface="Arial" panose="020B0604020202020204" pitchFamily="34" charset="0"/>
              <a:buChar char="•"/>
            </a:pPr>
            <a:r>
              <a:rPr lang="en-US" b="1" i="0" dirty="0">
                <a:solidFill>
                  <a:srgbClr val="333333"/>
                </a:solidFill>
                <a:effectLst/>
                <a:latin typeface="roboto"/>
              </a:rPr>
              <a:t>Splitting</a:t>
            </a:r>
            <a:r>
              <a:rPr lang="en-US" b="0" i="0" dirty="0">
                <a:solidFill>
                  <a:srgbClr val="595858"/>
                </a:solidFill>
                <a:effectLst/>
                <a:latin typeface="roboto"/>
              </a:rPr>
              <a:t>: Dividing a node in two or more sun-nodes or adding two or more children to a node.</a:t>
            </a:r>
          </a:p>
          <a:p>
            <a:pPr algn="l">
              <a:buFont typeface="Arial" panose="020B0604020202020204" pitchFamily="34" charset="0"/>
              <a:buChar char="•"/>
            </a:pPr>
            <a:r>
              <a:rPr lang="en-US" b="1" i="0" dirty="0">
                <a:solidFill>
                  <a:srgbClr val="333333"/>
                </a:solidFill>
                <a:effectLst/>
                <a:latin typeface="roboto"/>
              </a:rPr>
              <a:t>Decision node</a:t>
            </a:r>
            <a:r>
              <a:rPr lang="en-US" b="0" i="0" dirty="0">
                <a:solidFill>
                  <a:srgbClr val="595858"/>
                </a:solidFill>
                <a:effectLst/>
                <a:latin typeface="roboto"/>
              </a:rPr>
              <a:t>: when a parent splits into two or more children nodes then that node is called a decision node.</a:t>
            </a:r>
          </a:p>
          <a:p>
            <a:pPr algn="l">
              <a:buFont typeface="Arial" panose="020B0604020202020204" pitchFamily="34" charset="0"/>
              <a:buChar char="•"/>
            </a:pPr>
            <a:r>
              <a:rPr lang="en-US" b="1" i="0" dirty="0">
                <a:solidFill>
                  <a:srgbClr val="333333"/>
                </a:solidFill>
                <a:effectLst/>
                <a:latin typeface="roboto"/>
              </a:rPr>
              <a:t>Pruning: </a:t>
            </a:r>
            <a:r>
              <a:rPr lang="en-US" b="0" i="0" dirty="0">
                <a:solidFill>
                  <a:srgbClr val="595858"/>
                </a:solidFill>
                <a:effectLst/>
                <a:latin typeface="roboto"/>
              </a:rPr>
              <a:t>When we remove the sub-node of a decision node, it is called pruning. You can understand it as the opposite process of splitting.</a:t>
            </a:r>
          </a:p>
          <a:p>
            <a:pPr algn="l">
              <a:buFont typeface="Arial" panose="020B0604020202020204" pitchFamily="34" charset="0"/>
              <a:buChar char="•"/>
            </a:pPr>
            <a:r>
              <a:rPr lang="en-US" b="1" i="0" dirty="0">
                <a:solidFill>
                  <a:srgbClr val="333333"/>
                </a:solidFill>
                <a:effectLst/>
                <a:latin typeface="roboto"/>
              </a:rPr>
              <a:t>Branch/Sub-tree</a:t>
            </a:r>
            <a:r>
              <a:rPr lang="en-US" b="0" i="0" dirty="0">
                <a:solidFill>
                  <a:srgbClr val="595858"/>
                </a:solidFill>
                <a:effectLst/>
                <a:latin typeface="roboto"/>
              </a:rPr>
              <a:t>: a subsection of the entire tree is called a branch or sub-tree.</a:t>
            </a:r>
          </a:p>
          <a:p>
            <a:pPr marL="0" indent="0">
              <a:buNone/>
            </a:pPr>
            <a:endParaRPr lang="en-IN" dirty="0"/>
          </a:p>
        </p:txBody>
      </p:sp>
      <p:sp>
        <p:nvSpPr>
          <p:cNvPr id="5" name="TextBox 4">
            <a:extLst>
              <a:ext uri="{FF2B5EF4-FFF2-40B4-BE49-F238E27FC236}">
                <a16:creationId xmlns:a16="http://schemas.microsoft.com/office/drawing/2014/main" id="{04696FEE-2F40-4C65-B25A-D5B61ABCF255}"/>
              </a:ext>
            </a:extLst>
          </p:cNvPr>
          <p:cNvSpPr txBox="1"/>
          <p:nvPr/>
        </p:nvSpPr>
        <p:spPr>
          <a:xfrm>
            <a:off x="2724728" y="5763491"/>
            <a:ext cx="6096000" cy="369332"/>
          </a:xfrm>
          <a:prstGeom prst="rect">
            <a:avLst/>
          </a:prstGeom>
          <a:noFill/>
        </p:spPr>
        <p:txBody>
          <a:bodyPr wrap="square">
            <a:spAutoFit/>
          </a:bodyPr>
          <a:lstStyle/>
          <a:p>
            <a:pPr algn="ctr"/>
            <a:r>
              <a:rPr lang="en-IN" dirty="0"/>
              <a:t>Source: Analytics Vidhya</a:t>
            </a:r>
          </a:p>
        </p:txBody>
      </p:sp>
    </p:spTree>
    <p:extLst>
      <p:ext uri="{BB962C8B-B14F-4D97-AF65-F5344CB8AC3E}">
        <p14:creationId xmlns:p14="http://schemas.microsoft.com/office/powerpoint/2010/main" val="39522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DCA6-B4DF-4AA5-9054-5B58E46F820B}"/>
              </a:ext>
            </a:extLst>
          </p:cNvPr>
          <p:cNvSpPr>
            <a:spLocks noGrp="1"/>
          </p:cNvSpPr>
          <p:nvPr>
            <p:ph type="title"/>
          </p:nvPr>
        </p:nvSpPr>
        <p:spPr>
          <a:xfrm>
            <a:off x="913774" y="268712"/>
            <a:ext cx="10364451" cy="525615"/>
          </a:xfrm>
        </p:spPr>
        <p:txBody>
          <a:bodyPr>
            <a:normAutofit fontScale="90000"/>
          </a:bodyPr>
          <a:lstStyle/>
          <a:p>
            <a:r>
              <a:rPr lang="en-IN" dirty="0"/>
              <a:t>How Do You Create a decision tree?</a:t>
            </a:r>
          </a:p>
        </p:txBody>
      </p:sp>
      <p:sp>
        <p:nvSpPr>
          <p:cNvPr id="3" name="Content Placeholder 2">
            <a:extLst>
              <a:ext uri="{FF2B5EF4-FFF2-40B4-BE49-F238E27FC236}">
                <a16:creationId xmlns:a16="http://schemas.microsoft.com/office/drawing/2014/main" id="{9EB60A50-381B-4094-BE6E-C39D3FEF631C}"/>
              </a:ext>
            </a:extLst>
          </p:cNvPr>
          <p:cNvSpPr>
            <a:spLocks noGrp="1"/>
          </p:cNvSpPr>
          <p:nvPr>
            <p:ph sz="quarter" idx="13"/>
          </p:nvPr>
        </p:nvSpPr>
        <p:spPr>
          <a:xfrm>
            <a:off x="913774" y="794328"/>
            <a:ext cx="10363826" cy="4294908"/>
          </a:xfrm>
        </p:spPr>
        <p:txBody>
          <a:bodyPr>
            <a:normAutofit/>
          </a:bodyPr>
          <a:lstStyle/>
          <a:p>
            <a:pPr algn="l">
              <a:buFont typeface="Arial" panose="020B0604020202020204" pitchFamily="34" charset="0"/>
              <a:buChar char="•"/>
            </a:pPr>
            <a:r>
              <a:rPr lang="en-US" dirty="0">
                <a:solidFill>
                  <a:srgbClr val="595858"/>
                </a:solidFill>
                <a:latin typeface="roboto"/>
              </a:rPr>
              <a:t>Biggest question. Where do you start from?</a:t>
            </a:r>
          </a:p>
          <a:p>
            <a:pPr algn="l">
              <a:buFont typeface="Arial" panose="020B0604020202020204" pitchFamily="34" charset="0"/>
              <a:buChar char="•"/>
            </a:pPr>
            <a:r>
              <a:rPr lang="en-US" b="0" i="0" dirty="0">
                <a:solidFill>
                  <a:srgbClr val="595858"/>
                </a:solidFill>
                <a:effectLst/>
                <a:latin typeface="roboto"/>
              </a:rPr>
              <a:t>We cant arbitrarily choose a root node</a:t>
            </a:r>
            <a:r>
              <a:rPr lang="en-US" dirty="0">
                <a:solidFill>
                  <a:srgbClr val="595858"/>
                </a:solidFill>
                <a:latin typeface="roboto"/>
              </a:rPr>
              <a:t>. So how we decide what should be our root node? Which feature do we look at to make the first split?</a:t>
            </a:r>
          </a:p>
          <a:p>
            <a:pPr algn="l">
              <a:buFont typeface="Arial" panose="020B0604020202020204" pitchFamily="34" charset="0"/>
              <a:buChar char="•"/>
            </a:pPr>
            <a:r>
              <a:rPr lang="en-US" b="0" i="0" dirty="0">
                <a:solidFill>
                  <a:srgbClr val="595858"/>
                </a:solidFill>
                <a:effectLst/>
                <a:latin typeface="roboto"/>
              </a:rPr>
              <a:t>Think o</a:t>
            </a:r>
            <a:r>
              <a:rPr lang="en-US" dirty="0">
                <a:solidFill>
                  <a:srgbClr val="595858"/>
                </a:solidFill>
                <a:latin typeface="roboto"/>
              </a:rPr>
              <a:t>f the game </a:t>
            </a:r>
            <a:r>
              <a:rPr lang="en-US" b="1" dirty="0">
                <a:solidFill>
                  <a:srgbClr val="595858"/>
                </a:solidFill>
                <a:latin typeface="roboto"/>
              </a:rPr>
              <a:t>‘GUESS the CELEBRITY’. </a:t>
            </a:r>
            <a:r>
              <a:rPr lang="en-US" dirty="0">
                <a:solidFill>
                  <a:srgbClr val="595858"/>
                </a:solidFill>
                <a:latin typeface="roboto"/>
              </a:rPr>
              <a:t>You have 20 questions to guess the celebrity I am thinking of. </a:t>
            </a:r>
          </a:p>
          <a:p>
            <a:pPr algn="l">
              <a:buFont typeface="Arial" panose="020B0604020202020204" pitchFamily="34" charset="0"/>
              <a:buChar char="•"/>
            </a:pPr>
            <a:r>
              <a:rPr lang="en-US" b="0" i="0" dirty="0">
                <a:solidFill>
                  <a:srgbClr val="595858"/>
                </a:solidFill>
                <a:effectLst/>
                <a:latin typeface="roboto"/>
              </a:rPr>
              <a:t>I will only answer in yes or no</a:t>
            </a:r>
            <a:r>
              <a:rPr lang="en-US" dirty="0">
                <a:solidFill>
                  <a:srgbClr val="595858"/>
                </a:solidFill>
                <a:latin typeface="roboto"/>
              </a:rPr>
              <a:t>’s. Then you ask the next question.</a:t>
            </a:r>
          </a:p>
          <a:p>
            <a:pPr algn="l">
              <a:buFont typeface="Arial" panose="020B0604020202020204" pitchFamily="34" charset="0"/>
              <a:buChar char="•"/>
            </a:pPr>
            <a:r>
              <a:rPr lang="en-US" b="0" i="0" dirty="0">
                <a:solidFill>
                  <a:srgbClr val="595858"/>
                </a:solidFill>
                <a:effectLst/>
                <a:latin typeface="roboto"/>
              </a:rPr>
              <a:t>Obviously the first question should tell you most about a celebrity. So the first question should be if the person is a male or a female as this gives us </a:t>
            </a:r>
            <a:r>
              <a:rPr lang="en-US" b="1" i="0" dirty="0">
                <a:solidFill>
                  <a:srgbClr val="595858"/>
                </a:solidFill>
                <a:effectLst/>
                <a:latin typeface="roboto"/>
              </a:rPr>
              <a:t>maximum information gain.</a:t>
            </a:r>
          </a:p>
          <a:p>
            <a:pPr marL="0" indent="0">
              <a:buNone/>
            </a:pPr>
            <a:endParaRPr lang="en-IN" dirty="0"/>
          </a:p>
        </p:txBody>
      </p:sp>
      <p:sp>
        <p:nvSpPr>
          <p:cNvPr id="5" name="TextBox 4">
            <a:extLst>
              <a:ext uri="{FF2B5EF4-FFF2-40B4-BE49-F238E27FC236}">
                <a16:creationId xmlns:a16="http://schemas.microsoft.com/office/drawing/2014/main" id="{04696FEE-2F40-4C65-B25A-D5B61ABCF255}"/>
              </a:ext>
            </a:extLst>
          </p:cNvPr>
          <p:cNvSpPr txBox="1"/>
          <p:nvPr/>
        </p:nvSpPr>
        <p:spPr>
          <a:xfrm>
            <a:off x="2752437" y="5375564"/>
            <a:ext cx="6096000" cy="369332"/>
          </a:xfrm>
          <a:prstGeom prst="rect">
            <a:avLst/>
          </a:prstGeom>
          <a:noFill/>
        </p:spPr>
        <p:txBody>
          <a:bodyPr wrap="square">
            <a:spAutoFit/>
          </a:bodyPr>
          <a:lstStyle/>
          <a:p>
            <a:pPr algn="ctr"/>
            <a:r>
              <a:rPr lang="en-IN" dirty="0"/>
              <a:t>Source: </a:t>
            </a:r>
            <a:r>
              <a:rPr lang="en-IN" dirty="0" err="1"/>
              <a:t>Yorko</a:t>
            </a:r>
            <a:r>
              <a:rPr lang="en-IN" dirty="0"/>
              <a:t> Open ML Course</a:t>
            </a:r>
          </a:p>
        </p:txBody>
      </p:sp>
    </p:spTree>
    <p:extLst>
      <p:ext uri="{BB962C8B-B14F-4D97-AF65-F5344CB8AC3E}">
        <p14:creationId xmlns:p14="http://schemas.microsoft.com/office/powerpoint/2010/main" val="103192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1FF8-EB2C-4D22-B416-E29C85E02FFE}"/>
              </a:ext>
            </a:extLst>
          </p:cNvPr>
          <p:cNvSpPr>
            <a:spLocks noGrp="1"/>
          </p:cNvSpPr>
          <p:nvPr>
            <p:ph type="title"/>
          </p:nvPr>
        </p:nvSpPr>
        <p:spPr>
          <a:xfrm>
            <a:off x="913775" y="618518"/>
            <a:ext cx="10364451" cy="448284"/>
          </a:xfrm>
        </p:spPr>
        <p:txBody>
          <a:bodyPr>
            <a:normAutofit fontScale="90000"/>
          </a:bodyPr>
          <a:lstStyle/>
          <a:p>
            <a:r>
              <a:rPr lang="en-IN" dirty="0"/>
              <a:t>Classification and regression trees (CART)</a:t>
            </a:r>
          </a:p>
        </p:txBody>
      </p:sp>
      <p:sp>
        <p:nvSpPr>
          <p:cNvPr id="3" name="Content Placeholder 2">
            <a:extLst>
              <a:ext uri="{FF2B5EF4-FFF2-40B4-BE49-F238E27FC236}">
                <a16:creationId xmlns:a16="http://schemas.microsoft.com/office/drawing/2014/main" id="{52F8F093-EB85-4BAC-A98D-61E8559C50AA}"/>
              </a:ext>
            </a:extLst>
          </p:cNvPr>
          <p:cNvSpPr>
            <a:spLocks noGrp="1"/>
          </p:cNvSpPr>
          <p:nvPr>
            <p:ph sz="quarter" idx="13"/>
          </p:nvPr>
        </p:nvSpPr>
        <p:spPr>
          <a:xfrm>
            <a:off x="1043083" y="1231019"/>
            <a:ext cx="10363826" cy="3424107"/>
          </a:xfrm>
        </p:spPr>
        <p:txBody>
          <a:bodyPr>
            <a:normAutofit fontScale="92500" lnSpcReduction="20000"/>
          </a:bodyPr>
          <a:lstStyle/>
          <a:p>
            <a:r>
              <a:rPr lang="en-IN" dirty="0"/>
              <a:t>Decision trees can perform both classification and regression.</a:t>
            </a:r>
          </a:p>
          <a:p>
            <a:r>
              <a:rPr lang="en-US" dirty="0"/>
              <a:t>A </a:t>
            </a:r>
            <a:r>
              <a:rPr lang="en-US" b="1" dirty="0"/>
              <a:t>regression tree </a:t>
            </a:r>
            <a:r>
              <a:rPr lang="en-US" dirty="0"/>
              <a:t>is used when the </a:t>
            </a:r>
            <a:r>
              <a:rPr lang="en-US" b="1" dirty="0"/>
              <a:t>dependent variable is continuous</a:t>
            </a:r>
            <a:r>
              <a:rPr lang="en-US" dirty="0"/>
              <a:t>. </a:t>
            </a:r>
          </a:p>
          <a:p>
            <a:r>
              <a:rPr lang="en-US" dirty="0"/>
              <a:t>The value obtained by leaf nodes in the training data is the mean response of observation falling in that region. </a:t>
            </a:r>
          </a:p>
          <a:p>
            <a:r>
              <a:rPr lang="en-US" dirty="0"/>
              <a:t>Thus, if an unseen data observation falls in that region, its prediction is made with the </a:t>
            </a:r>
            <a:r>
              <a:rPr lang="en-US" b="1" dirty="0"/>
              <a:t>mean value</a:t>
            </a:r>
            <a:r>
              <a:rPr lang="en-US" dirty="0"/>
              <a:t>.</a:t>
            </a:r>
          </a:p>
          <a:p>
            <a:r>
              <a:rPr lang="en-US" dirty="0"/>
              <a:t>A classification tree is used when the </a:t>
            </a:r>
            <a:r>
              <a:rPr lang="en-US" b="1" dirty="0"/>
              <a:t>dependent variable is categorical</a:t>
            </a:r>
            <a:r>
              <a:rPr lang="en-US" dirty="0"/>
              <a:t>. </a:t>
            </a:r>
          </a:p>
          <a:p>
            <a:r>
              <a:rPr lang="en-US" dirty="0"/>
              <a:t>The value obtained by leaf nodes in the training data is the </a:t>
            </a:r>
            <a:r>
              <a:rPr lang="en-US" b="1" dirty="0"/>
              <a:t>mode response </a:t>
            </a:r>
            <a:r>
              <a:rPr lang="en-US" dirty="0"/>
              <a:t>of observation falling in that region</a:t>
            </a:r>
            <a:endParaRPr lang="en-IN" dirty="0"/>
          </a:p>
        </p:txBody>
      </p:sp>
    </p:spTree>
    <p:extLst>
      <p:ext uri="{BB962C8B-B14F-4D97-AF65-F5344CB8AC3E}">
        <p14:creationId xmlns:p14="http://schemas.microsoft.com/office/powerpoint/2010/main" val="26862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DCA6-B4DF-4AA5-9054-5B58E46F820B}"/>
              </a:ext>
            </a:extLst>
          </p:cNvPr>
          <p:cNvSpPr>
            <a:spLocks noGrp="1"/>
          </p:cNvSpPr>
          <p:nvPr>
            <p:ph type="title"/>
          </p:nvPr>
        </p:nvSpPr>
        <p:spPr>
          <a:xfrm>
            <a:off x="913774" y="268712"/>
            <a:ext cx="10364451" cy="525615"/>
          </a:xfrm>
        </p:spPr>
        <p:txBody>
          <a:bodyPr>
            <a:normAutofit fontScale="90000"/>
          </a:bodyPr>
          <a:lstStyle/>
          <a:p>
            <a:r>
              <a:rPr lang="en-IN" dirty="0"/>
              <a:t>Gini impurity</a:t>
            </a:r>
          </a:p>
        </p:txBody>
      </p:sp>
      <p:sp>
        <p:nvSpPr>
          <p:cNvPr id="3" name="Content Placeholder 2">
            <a:extLst>
              <a:ext uri="{FF2B5EF4-FFF2-40B4-BE49-F238E27FC236}">
                <a16:creationId xmlns:a16="http://schemas.microsoft.com/office/drawing/2014/main" id="{9EB60A50-381B-4094-BE6E-C39D3FEF631C}"/>
              </a:ext>
            </a:extLst>
          </p:cNvPr>
          <p:cNvSpPr>
            <a:spLocks noGrp="1"/>
          </p:cNvSpPr>
          <p:nvPr>
            <p:ph sz="quarter" idx="13"/>
          </p:nvPr>
        </p:nvSpPr>
        <p:spPr>
          <a:xfrm>
            <a:off x="913774" y="794328"/>
            <a:ext cx="10363826" cy="4294908"/>
          </a:xfrm>
        </p:spPr>
        <p:txBody>
          <a:bodyPr>
            <a:normAutofit/>
          </a:bodyPr>
          <a:lstStyle/>
          <a:p>
            <a:pPr algn="l">
              <a:buFont typeface="Arial" panose="020B0604020202020204" pitchFamily="34" charset="0"/>
              <a:buChar char="•"/>
            </a:pPr>
            <a:r>
              <a:rPr lang="en-US" dirty="0"/>
              <a:t>Biggest question. Where do you start from?</a:t>
            </a:r>
          </a:p>
          <a:p>
            <a:pPr algn="l">
              <a:buFont typeface="Arial" panose="020B0604020202020204" pitchFamily="34" charset="0"/>
              <a:buChar char="•"/>
            </a:pPr>
            <a:r>
              <a:rPr lang="en-US" dirty="0"/>
              <a:t>The decision of making strategic splits heavily affects a tree’s accuracy. </a:t>
            </a:r>
          </a:p>
          <a:p>
            <a:pPr algn="l">
              <a:buFont typeface="Arial" panose="020B0604020202020204" pitchFamily="34" charset="0"/>
              <a:buChar char="•"/>
            </a:pPr>
            <a:r>
              <a:rPr lang="en-US" dirty="0"/>
              <a:t>The purity of the node should increase with respect to the target variable after each split. </a:t>
            </a:r>
          </a:p>
          <a:p>
            <a:pPr algn="l">
              <a:buFont typeface="Arial" panose="020B0604020202020204" pitchFamily="34" charset="0"/>
              <a:buChar char="•"/>
            </a:pPr>
            <a:r>
              <a:rPr lang="en-US" dirty="0"/>
              <a:t>According GINI Method, we make sure that when select to random samples from our dataset they belong to same target class.</a:t>
            </a:r>
          </a:p>
          <a:p>
            <a:pPr algn="l">
              <a:buFont typeface="Arial" panose="020B0604020202020204" pitchFamily="34" charset="0"/>
              <a:buChar char="•"/>
            </a:pPr>
            <a:r>
              <a:rPr lang="en-US" dirty="0"/>
              <a:t>GINI only performs binary splits. It only divides the node into 2 nodes not more than that.</a:t>
            </a:r>
          </a:p>
          <a:p>
            <a:pPr algn="l">
              <a:buFont typeface="Arial" panose="020B0604020202020204" pitchFamily="34" charset="0"/>
              <a:buChar char="•"/>
            </a:pPr>
            <a:r>
              <a:rPr lang="en-US" dirty="0"/>
              <a:t>Higher the value of </a:t>
            </a:r>
            <a:r>
              <a:rPr lang="en-US" dirty="0" err="1"/>
              <a:t>gini</a:t>
            </a:r>
            <a:r>
              <a:rPr lang="en-US" dirty="0"/>
              <a:t> at a split, higher the homogeneity of points. </a:t>
            </a:r>
          </a:p>
        </p:txBody>
      </p:sp>
      <p:sp>
        <p:nvSpPr>
          <p:cNvPr id="5" name="TextBox 4">
            <a:extLst>
              <a:ext uri="{FF2B5EF4-FFF2-40B4-BE49-F238E27FC236}">
                <a16:creationId xmlns:a16="http://schemas.microsoft.com/office/drawing/2014/main" id="{04696FEE-2F40-4C65-B25A-D5B61ABCF255}"/>
              </a:ext>
            </a:extLst>
          </p:cNvPr>
          <p:cNvSpPr txBox="1"/>
          <p:nvPr/>
        </p:nvSpPr>
        <p:spPr>
          <a:xfrm>
            <a:off x="2724728" y="5763491"/>
            <a:ext cx="6096000" cy="369332"/>
          </a:xfrm>
          <a:prstGeom prst="rect">
            <a:avLst/>
          </a:prstGeom>
          <a:noFill/>
        </p:spPr>
        <p:txBody>
          <a:bodyPr wrap="square">
            <a:spAutoFit/>
          </a:bodyPr>
          <a:lstStyle/>
          <a:p>
            <a:pPr algn="ctr"/>
            <a:r>
              <a:rPr lang="en-IN" dirty="0"/>
              <a:t>Source: Analytics Vidhya</a:t>
            </a:r>
          </a:p>
        </p:txBody>
      </p:sp>
    </p:spTree>
    <p:extLst>
      <p:ext uri="{BB962C8B-B14F-4D97-AF65-F5344CB8AC3E}">
        <p14:creationId xmlns:p14="http://schemas.microsoft.com/office/powerpoint/2010/main" val="404040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A549-0FF1-4562-ADF0-C0BF88EA4A4B}"/>
              </a:ext>
            </a:extLst>
          </p:cNvPr>
          <p:cNvSpPr>
            <a:spLocks noGrp="1"/>
          </p:cNvSpPr>
          <p:nvPr>
            <p:ph type="title"/>
          </p:nvPr>
        </p:nvSpPr>
        <p:spPr>
          <a:xfrm>
            <a:off x="913775" y="618517"/>
            <a:ext cx="10364451" cy="305119"/>
          </a:xfrm>
        </p:spPr>
        <p:txBody>
          <a:bodyPr>
            <a:normAutofit fontScale="90000"/>
          </a:bodyPr>
          <a:lstStyle/>
          <a:p>
            <a:r>
              <a:rPr lang="en-IN" dirty="0"/>
              <a:t>GINI Explained with an example</a:t>
            </a:r>
          </a:p>
        </p:txBody>
      </p:sp>
      <p:sp>
        <p:nvSpPr>
          <p:cNvPr id="3" name="Content Placeholder 2">
            <a:extLst>
              <a:ext uri="{FF2B5EF4-FFF2-40B4-BE49-F238E27FC236}">
                <a16:creationId xmlns:a16="http://schemas.microsoft.com/office/drawing/2014/main" id="{D6485F86-81DA-4D0C-83C1-B4EE5EF66CC4}"/>
              </a:ext>
            </a:extLst>
          </p:cNvPr>
          <p:cNvSpPr>
            <a:spLocks noGrp="1"/>
          </p:cNvSpPr>
          <p:nvPr>
            <p:ph sz="quarter" idx="13"/>
          </p:nvPr>
        </p:nvSpPr>
        <p:spPr>
          <a:xfrm>
            <a:off x="987665" y="1064765"/>
            <a:ext cx="10363826" cy="1890872"/>
          </a:xfrm>
        </p:spPr>
        <p:txBody>
          <a:bodyPr/>
          <a:lstStyle/>
          <a:p>
            <a:r>
              <a:rPr lang="en-US" dirty="0"/>
              <a:t>If we have </a:t>
            </a:r>
            <a:r>
              <a:rPr lang="en-US" dirty="0">
                <a:solidFill>
                  <a:srgbClr val="FF0000"/>
                </a:solidFill>
              </a:rPr>
              <a:t>4 red</a:t>
            </a:r>
            <a:r>
              <a:rPr lang="en-US" dirty="0"/>
              <a:t> gumballs and </a:t>
            </a:r>
            <a:r>
              <a:rPr lang="en-US" dirty="0">
                <a:solidFill>
                  <a:schemeClr val="tx2"/>
                </a:solidFill>
              </a:rPr>
              <a:t>0 blue </a:t>
            </a:r>
            <a:r>
              <a:rPr lang="en-US" dirty="0"/>
              <a:t>gumballs, that group of 4 is 100% pure.</a:t>
            </a:r>
          </a:p>
          <a:p>
            <a:r>
              <a:rPr lang="en-US" dirty="0"/>
              <a:t>If we have </a:t>
            </a:r>
            <a:r>
              <a:rPr lang="en-US" dirty="0">
                <a:solidFill>
                  <a:srgbClr val="FF0000"/>
                </a:solidFill>
              </a:rPr>
              <a:t>2 red </a:t>
            </a:r>
            <a:r>
              <a:rPr lang="en-US" dirty="0"/>
              <a:t>and </a:t>
            </a:r>
            <a:r>
              <a:rPr lang="en-US" dirty="0">
                <a:solidFill>
                  <a:schemeClr val="tx2"/>
                </a:solidFill>
              </a:rPr>
              <a:t>2 blue</a:t>
            </a:r>
            <a:r>
              <a:rPr lang="en-US" dirty="0"/>
              <a:t>, that group is 100% impure.</a:t>
            </a:r>
          </a:p>
          <a:p>
            <a:r>
              <a:rPr lang="en-US" dirty="0"/>
              <a:t>If we have </a:t>
            </a:r>
            <a:r>
              <a:rPr lang="en-US" dirty="0">
                <a:solidFill>
                  <a:srgbClr val="FF0000"/>
                </a:solidFill>
              </a:rPr>
              <a:t>3 red </a:t>
            </a:r>
            <a:r>
              <a:rPr lang="en-US" dirty="0"/>
              <a:t>and </a:t>
            </a:r>
            <a:r>
              <a:rPr lang="en-US" dirty="0">
                <a:solidFill>
                  <a:schemeClr val="tx2"/>
                </a:solidFill>
              </a:rPr>
              <a:t>1 blue</a:t>
            </a:r>
            <a:r>
              <a:rPr lang="en-US" dirty="0"/>
              <a:t>, that group is either 75% or 81% pure, if we use Gini or Entropy respectively.</a:t>
            </a:r>
            <a:endParaRPr lang="en-IN" dirty="0"/>
          </a:p>
        </p:txBody>
      </p:sp>
      <p:pic>
        <p:nvPicPr>
          <p:cNvPr id="1026" name="Picture 2" descr="Sugar-free Gumballs - OldTimeCandy.com">
            <a:extLst>
              <a:ext uri="{FF2B5EF4-FFF2-40B4-BE49-F238E27FC236}">
                <a16:creationId xmlns:a16="http://schemas.microsoft.com/office/drawing/2014/main" id="{8F728057-0721-4B34-8C4C-B601542E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965" y="3206309"/>
            <a:ext cx="3731490" cy="27986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9E0BF2-A152-4D8E-87DA-7F802F673B84}"/>
              </a:ext>
            </a:extLst>
          </p:cNvPr>
          <p:cNvPicPr>
            <a:picLocks noChangeAspect="1"/>
          </p:cNvPicPr>
          <p:nvPr/>
        </p:nvPicPr>
        <p:blipFill>
          <a:blip r:embed="rId3"/>
          <a:stretch>
            <a:fillRect/>
          </a:stretch>
        </p:blipFill>
        <p:spPr>
          <a:xfrm>
            <a:off x="1146464" y="3303732"/>
            <a:ext cx="4533900" cy="1562100"/>
          </a:xfrm>
          <a:prstGeom prst="rect">
            <a:avLst/>
          </a:prstGeom>
        </p:spPr>
      </p:pic>
      <p:sp>
        <p:nvSpPr>
          <p:cNvPr id="6" name="TextBox 5">
            <a:extLst>
              <a:ext uri="{FF2B5EF4-FFF2-40B4-BE49-F238E27FC236}">
                <a16:creationId xmlns:a16="http://schemas.microsoft.com/office/drawing/2014/main" id="{44AE1F8A-EF43-4328-9FAE-5AF55112430D}"/>
              </a:ext>
            </a:extLst>
          </p:cNvPr>
          <p:cNvSpPr txBox="1"/>
          <p:nvPr/>
        </p:nvSpPr>
        <p:spPr>
          <a:xfrm>
            <a:off x="1810328" y="6168355"/>
            <a:ext cx="8857672" cy="369332"/>
          </a:xfrm>
          <a:prstGeom prst="rect">
            <a:avLst/>
          </a:prstGeom>
          <a:noFill/>
        </p:spPr>
        <p:txBody>
          <a:bodyPr wrap="square">
            <a:spAutoFit/>
          </a:bodyPr>
          <a:lstStyle/>
          <a:p>
            <a:pPr algn="ctr"/>
            <a:r>
              <a:rPr lang="en-IN" dirty="0"/>
              <a:t>Source: https://towardsdatascience.com/gini-index-vs-information-entropy-7a7e4fed3fcb</a:t>
            </a:r>
          </a:p>
        </p:txBody>
      </p:sp>
    </p:spTree>
    <p:extLst>
      <p:ext uri="{BB962C8B-B14F-4D97-AF65-F5344CB8AC3E}">
        <p14:creationId xmlns:p14="http://schemas.microsoft.com/office/powerpoint/2010/main" val="36498513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237</TotalTime>
  <Words>1846</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Georgia</vt:lpstr>
      <vt:lpstr>Helvetica Neue</vt:lpstr>
      <vt:lpstr>medium-content-serif-font</vt:lpstr>
      <vt:lpstr>roboto</vt:lpstr>
      <vt:lpstr>Tw Cen MT</vt:lpstr>
      <vt:lpstr>Droplet</vt:lpstr>
      <vt:lpstr>Trees, forests and  ENSEMBLES</vt:lpstr>
      <vt:lpstr>Go To the link and keep selecting an option till you reach the edge(Leaf) of the tree</vt:lpstr>
      <vt:lpstr>What is a decision Tree</vt:lpstr>
      <vt:lpstr>Terminology</vt:lpstr>
      <vt:lpstr>Types of nodes</vt:lpstr>
      <vt:lpstr>How Do You Create a decision tree?</vt:lpstr>
      <vt:lpstr>Classification and regression trees (CART)</vt:lpstr>
      <vt:lpstr>Gini impurity</vt:lpstr>
      <vt:lpstr>GINI Explained with an example</vt:lpstr>
      <vt:lpstr>GINI Calculations in the previous 3 examples</vt:lpstr>
      <vt:lpstr>Entropy</vt:lpstr>
      <vt:lpstr>ENTROPY EXAMPLE</vt:lpstr>
      <vt:lpstr>Advantages and disadvantages of decision trees</vt:lpstr>
      <vt:lpstr>Problems with decision trees</vt:lpstr>
      <vt:lpstr>BAgging</vt:lpstr>
      <vt:lpstr>Random Forest</vt:lpstr>
      <vt:lpstr>Difference between RF and bagging</vt:lpstr>
      <vt:lpstr>Boosting</vt:lpstr>
      <vt:lpstr>ADABoost</vt:lpstr>
      <vt:lpstr>Gradient boosting</vt:lpstr>
      <vt:lpstr>XGBoost</vt:lpstr>
      <vt:lpstr>Stacking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arunabh singh</dc:creator>
  <cp:lastModifiedBy>arunabh singh</cp:lastModifiedBy>
  <cp:revision>115</cp:revision>
  <dcterms:created xsi:type="dcterms:W3CDTF">2020-10-14T02:07:02Z</dcterms:created>
  <dcterms:modified xsi:type="dcterms:W3CDTF">2021-02-03T14:50:42Z</dcterms:modified>
</cp:coreProperties>
</file>