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5964-1EA4-4252-99BB-D19C2BA62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DFBB5C-68CE-457C-A840-7EB3C4240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F07F76-833C-410A-9360-D0338B7FE3BB}"/>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5" name="Footer Placeholder 4">
            <a:extLst>
              <a:ext uri="{FF2B5EF4-FFF2-40B4-BE49-F238E27FC236}">
                <a16:creationId xmlns:a16="http://schemas.microsoft.com/office/drawing/2014/main" id="{1FD36B6F-4E16-4273-8A6A-A0BCA22BA4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106D4C-69F7-4850-BE06-BF931ED5351E}"/>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105137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6361-7858-46CE-9C49-97825E77AE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9F05E-322F-4FEA-A075-D9364962E6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1CCFB9-9038-43C4-817F-8ACEBC5EEF07}"/>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5" name="Footer Placeholder 4">
            <a:extLst>
              <a:ext uri="{FF2B5EF4-FFF2-40B4-BE49-F238E27FC236}">
                <a16:creationId xmlns:a16="http://schemas.microsoft.com/office/drawing/2014/main" id="{410A427C-4EDC-48F4-95CC-B760DE041E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5C240-B9A7-4F79-8F3E-B43525CEA974}"/>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299921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D7F51-728F-48EE-818A-5781197855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101855-0080-4269-9287-0144AEB8A1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A6AAF-0863-4045-93CF-45A5A6EF862F}"/>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5" name="Footer Placeholder 4">
            <a:extLst>
              <a:ext uri="{FF2B5EF4-FFF2-40B4-BE49-F238E27FC236}">
                <a16:creationId xmlns:a16="http://schemas.microsoft.com/office/drawing/2014/main" id="{D7192237-DB60-4061-8DE7-F44EFF2BE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8F270-C19E-4468-88F4-C2F6FF0A86C2}"/>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174539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BEFC-569C-4F48-8683-14B397253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430948-FA94-4D53-9493-49B3F3B324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BF9DC-BCB7-4EB3-8494-E80CD6EDECF1}"/>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5" name="Footer Placeholder 4">
            <a:extLst>
              <a:ext uri="{FF2B5EF4-FFF2-40B4-BE49-F238E27FC236}">
                <a16:creationId xmlns:a16="http://schemas.microsoft.com/office/drawing/2014/main" id="{13C5D5BD-908B-4308-A5F6-0CB1D716B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CAEE0B-6722-40D2-86C4-015084A95A17}"/>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267413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AFFC-DAFD-4BFB-AFCF-49ABD51AA2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D7A3D7-74EC-49C2-A807-D42CE5BF2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9215D4-2CF5-4C72-AB8F-C1429E0FD8DC}"/>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5" name="Footer Placeholder 4">
            <a:extLst>
              <a:ext uri="{FF2B5EF4-FFF2-40B4-BE49-F238E27FC236}">
                <a16:creationId xmlns:a16="http://schemas.microsoft.com/office/drawing/2014/main" id="{15B5800A-8302-4F6B-8C20-26BEBB4E9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AC26A-5570-43F5-84ED-080A8D4D1E22}"/>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381864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7197-BCA1-443E-9E3A-5BB39F3D8F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E145FE-1D39-499C-AC81-8FA09FA974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E59A75-59DA-401D-8694-D92DCCCFDE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0EA130-6F45-461A-8EB3-5D725791DCAC}"/>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6" name="Footer Placeholder 5">
            <a:extLst>
              <a:ext uri="{FF2B5EF4-FFF2-40B4-BE49-F238E27FC236}">
                <a16:creationId xmlns:a16="http://schemas.microsoft.com/office/drawing/2014/main" id="{8155EE7F-02FE-4060-A597-B606A8169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C5B3E-DE23-4BBA-BDFB-66BE75486918}"/>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361138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C51B-C11C-4817-97E6-FE9BF53F3F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D41113-FD05-4A49-9C5A-B113E6207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468B42-FFA4-4AC4-A7EB-181EA27A04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CB1CD1-14FE-45DA-A22A-CD3EF2EEE0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8CC32-8948-441F-A564-C0316D2C3C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538529-ECA4-4712-BE5A-6B544AF82BCD}"/>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8" name="Footer Placeholder 7">
            <a:extLst>
              <a:ext uri="{FF2B5EF4-FFF2-40B4-BE49-F238E27FC236}">
                <a16:creationId xmlns:a16="http://schemas.microsoft.com/office/drawing/2014/main" id="{A3134F4A-0E76-4A83-8C93-58251B8AC5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80D3DE-0F34-4134-A422-6C34C699669E}"/>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307236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4D72-22D8-4C4A-A43D-0EA0BA59E3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A9219C-B24A-4EFB-8F27-DF7EE770E5FF}"/>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4" name="Footer Placeholder 3">
            <a:extLst>
              <a:ext uri="{FF2B5EF4-FFF2-40B4-BE49-F238E27FC236}">
                <a16:creationId xmlns:a16="http://schemas.microsoft.com/office/drawing/2014/main" id="{FDF08EDA-B7CD-4060-8111-D4EA2B17CA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CC9CEA-9C02-48FE-ABC1-3133588246F8}"/>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188697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8F677-F60C-4607-83B7-A38C4318E601}"/>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3" name="Footer Placeholder 2">
            <a:extLst>
              <a:ext uri="{FF2B5EF4-FFF2-40B4-BE49-F238E27FC236}">
                <a16:creationId xmlns:a16="http://schemas.microsoft.com/office/drawing/2014/main" id="{623563DC-E905-4466-B2FC-6B42989639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1D1017-ACA6-4DA8-85A8-09710663237E}"/>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106291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61EA-2C46-4077-A1CB-D595A6835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B50E4C-407A-401C-8909-B09A762CF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91DC92-1CF1-4B54-84BA-1E08CCAA3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2F56AB-164C-4389-B8AC-C72C743338B8}"/>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6" name="Footer Placeholder 5">
            <a:extLst>
              <a:ext uri="{FF2B5EF4-FFF2-40B4-BE49-F238E27FC236}">
                <a16:creationId xmlns:a16="http://schemas.microsoft.com/office/drawing/2014/main" id="{44493D46-5149-40B5-9072-2B0BA7237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19BE1-048F-4DB8-99F2-CAE82B4BB7FB}"/>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144190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CFE5-97AC-4DBD-8FF1-9A69E1FED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21F23F-5D8B-4539-B803-DB85E2727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40D975-59A8-4C04-8C63-388E7F978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4CE3FB-989E-4DC5-B37B-7DFC2DFC9A7B}"/>
              </a:ext>
            </a:extLst>
          </p:cNvPr>
          <p:cNvSpPr>
            <a:spLocks noGrp="1"/>
          </p:cNvSpPr>
          <p:nvPr>
            <p:ph type="dt" sz="half" idx="10"/>
          </p:nvPr>
        </p:nvSpPr>
        <p:spPr/>
        <p:txBody>
          <a:bodyPr/>
          <a:lstStyle/>
          <a:p>
            <a:fld id="{04C0D01E-A37F-4C3B-BA97-A059FCAE848A}" type="datetimeFigureOut">
              <a:rPr lang="en-IN" smtClean="0"/>
              <a:t>05-08-2018</a:t>
            </a:fld>
            <a:endParaRPr lang="en-IN"/>
          </a:p>
        </p:txBody>
      </p:sp>
      <p:sp>
        <p:nvSpPr>
          <p:cNvPr id="6" name="Footer Placeholder 5">
            <a:extLst>
              <a:ext uri="{FF2B5EF4-FFF2-40B4-BE49-F238E27FC236}">
                <a16:creationId xmlns:a16="http://schemas.microsoft.com/office/drawing/2014/main" id="{4F05D6B7-6A01-410A-9CB2-6EF67CFF6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89917-490C-41CF-ABEF-CF46158A1A81}"/>
              </a:ext>
            </a:extLst>
          </p:cNvPr>
          <p:cNvSpPr>
            <a:spLocks noGrp="1"/>
          </p:cNvSpPr>
          <p:nvPr>
            <p:ph type="sldNum" sz="quarter" idx="12"/>
          </p:nvPr>
        </p:nvSpPr>
        <p:spPr/>
        <p:txBody>
          <a:bodyPr/>
          <a:lstStyle/>
          <a:p>
            <a:fld id="{5A3FCFAE-DCA7-46CD-8014-A9D3B66BFDFB}" type="slidenum">
              <a:rPr lang="en-IN" smtClean="0"/>
              <a:t>‹#›</a:t>
            </a:fld>
            <a:endParaRPr lang="en-IN"/>
          </a:p>
        </p:txBody>
      </p:sp>
    </p:spTree>
    <p:extLst>
      <p:ext uri="{BB962C8B-B14F-4D97-AF65-F5344CB8AC3E}">
        <p14:creationId xmlns:p14="http://schemas.microsoft.com/office/powerpoint/2010/main" val="358284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7F930A-B5A1-4D1B-AE7D-7E51DBEB1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054390-F08F-49B9-944C-27B9442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29AD1-B11B-4DA0-96AF-164B5EBB9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D01E-A37F-4C3B-BA97-A059FCAE848A}" type="datetimeFigureOut">
              <a:rPr lang="en-IN" smtClean="0"/>
              <a:t>05-08-2018</a:t>
            </a:fld>
            <a:endParaRPr lang="en-IN"/>
          </a:p>
        </p:txBody>
      </p:sp>
      <p:sp>
        <p:nvSpPr>
          <p:cNvPr id="5" name="Footer Placeholder 4">
            <a:extLst>
              <a:ext uri="{FF2B5EF4-FFF2-40B4-BE49-F238E27FC236}">
                <a16:creationId xmlns:a16="http://schemas.microsoft.com/office/drawing/2014/main" id="{1954B14E-D7A7-4024-A5CC-6761692EE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C1A931-CBD0-4044-9003-3E12E887BD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FCFAE-DCA7-46CD-8014-A9D3B66BFDFB}" type="slidenum">
              <a:rPr lang="en-IN" smtClean="0"/>
              <a:t>‹#›</a:t>
            </a:fld>
            <a:endParaRPr lang="en-IN"/>
          </a:p>
        </p:txBody>
      </p:sp>
    </p:spTree>
    <p:extLst>
      <p:ext uri="{BB962C8B-B14F-4D97-AF65-F5344CB8AC3E}">
        <p14:creationId xmlns:p14="http://schemas.microsoft.com/office/powerpoint/2010/main" val="135612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70438B-A66B-4ADB-9BF6-5D329E0003E8}"/>
              </a:ext>
            </a:extLst>
          </p:cNvPr>
          <p:cNvSpPr>
            <a:spLocks noGrp="1"/>
          </p:cNvSpPr>
          <p:nvPr>
            <p:ph type="ctrTitle"/>
          </p:nvPr>
        </p:nvSpPr>
        <p:spPr>
          <a:xfrm>
            <a:off x="1524000" y="1122362"/>
            <a:ext cx="9144000" cy="2840037"/>
          </a:xfrm>
        </p:spPr>
        <p:txBody>
          <a:bodyPr>
            <a:normAutofit/>
          </a:bodyPr>
          <a:lstStyle/>
          <a:p>
            <a:r>
              <a:rPr lang="en-US" sz="5800"/>
              <a:t>Project Status 1</a:t>
            </a:r>
            <a:endParaRPr lang="en-IN" sz="5800"/>
          </a:p>
        </p:txBody>
      </p:sp>
      <p:sp>
        <p:nvSpPr>
          <p:cNvPr id="3" name="Subtitle 2">
            <a:extLst>
              <a:ext uri="{FF2B5EF4-FFF2-40B4-BE49-F238E27FC236}">
                <a16:creationId xmlns:a16="http://schemas.microsoft.com/office/drawing/2014/main" id="{2491095A-265D-4C85-A695-5E957C8306B1}"/>
              </a:ext>
            </a:extLst>
          </p:cNvPr>
          <p:cNvSpPr>
            <a:spLocks noGrp="1"/>
          </p:cNvSpPr>
          <p:nvPr>
            <p:ph type="subTitle" idx="1"/>
          </p:nvPr>
        </p:nvSpPr>
        <p:spPr>
          <a:xfrm>
            <a:off x="1524000" y="4256436"/>
            <a:ext cx="9144000" cy="1600818"/>
          </a:xfrm>
        </p:spPr>
        <p:txBody>
          <a:bodyPr>
            <a:normAutofit/>
          </a:bodyPr>
          <a:lstStyle/>
          <a:p>
            <a:r>
              <a:rPr lang="en-US">
                <a:solidFill>
                  <a:schemeClr val="accent1"/>
                </a:solidFill>
              </a:rPr>
              <a:t>Arunabh Ghosh</a:t>
            </a:r>
            <a:endParaRPr lang="en-IN">
              <a:solidFill>
                <a:schemeClr val="accent1"/>
              </a:solidFill>
            </a:endParaRP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8847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14" name="Rectangle 1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FE1AC456-C9D7-41EB-A567-347BAB89E545}"/>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The optimization function</a:t>
            </a:r>
            <a:endParaRPr lang="en-IN" sz="40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0595B1-E1F7-46B2-AF1F-9D889BF64BA1}"/>
                  </a:ext>
                </a:extLst>
              </p:cNvPr>
              <p:cNvSpPr>
                <a:spLocks noGrp="1"/>
              </p:cNvSpPr>
              <p:nvPr>
                <p:ph idx="1"/>
              </p:nvPr>
            </p:nvSpPr>
            <p:spPr>
              <a:xfrm>
                <a:off x="5120640" y="804672"/>
                <a:ext cx="6281928" cy="5248656"/>
              </a:xfrm>
            </p:spPr>
            <p:txBody>
              <a:bodyPr anchor="ctr">
                <a:normAutofit/>
              </a:bodyPr>
              <a:lstStyle/>
              <a:p>
                <a:r>
                  <a:rPr lang="en-US" sz="2000"/>
                  <a:t>This is the optimization function used in the alternate minimization scheme –</a:t>
                </a:r>
                <a:endParaRPr lang="en-IN" sz="2000"/>
              </a:p>
              <a:p>
                <a:pPr marL="0" indent="0">
                  <a:buNone/>
                </a:pPr>
                <a14:m>
                  <m:oMathPara xmlns:m="http://schemas.openxmlformats.org/officeDocument/2006/math">
                    <m:oMathParaPr>
                      <m:jc m:val="center"/>
                    </m:oMathParaPr>
                    <m:oMath xmlns:m="http://schemas.openxmlformats.org/officeDocument/2006/math">
                      <m:nary>
                        <m:naryPr>
                          <m:chr m:val="∑"/>
                          <m:ctrlPr>
                            <a:rPr lang="en-US" sz="2000" b="0" i="1">
                              <a:latin typeface="Cambria Math" panose="02040503050406030204" pitchFamily="18" charset="0"/>
                            </a:rPr>
                          </m:ctrlPr>
                        </m:naryPr>
                        <m:sub>
                          <m:r>
                            <m:rPr>
                              <m:brk m:alnAt="23"/>
                            </m:rPr>
                            <a:rPr lang="en-US" sz="2000" b="0" i="1">
                              <a:latin typeface="Cambria Math" panose="02040503050406030204" pitchFamily="18" charset="0"/>
                            </a:rPr>
                            <m:t>𝑖</m:t>
                          </m:r>
                          <m:r>
                            <a:rPr lang="en-US" sz="2000" b="0" i="1">
                              <a:latin typeface="Cambria Math" panose="02040503050406030204" pitchFamily="18" charset="0"/>
                            </a:rPr>
                            <m:t>=1</m:t>
                          </m:r>
                        </m:sub>
                        <m:sup>
                          <m:r>
                            <a:rPr lang="en-US" sz="2000" b="0" i="1">
                              <a:latin typeface="Cambria Math" panose="02040503050406030204" pitchFamily="18" charset="0"/>
                            </a:rPr>
                            <m:t>𝑄</m:t>
                          </m:r>
                        </m:sup>
                        <m:e>
                          <m:sSup>
                            <m:sSupPr>
                              <m:ctrlPr>
                                <a:rPr lang="en-US" sz="2000" b="0" i="1">
                                  <a:latin typeface="Cambria Math" panose="02040503050406030204" pitchFamily="18" charset="0"/>
                                </a:rPr>
                              </m:ctrlPr>
                            </m:sSupPr>
                            <m:e>
                              <m:d>
                                <m:dPr>
                                  <m:begChr m:val="‖"/>
                                  <m:endChr m:val="‖"/>
                                  <m:ctrlPr>
                                    <a:rPr lang="en-US"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panose="02040503050406030204" pitchFamily="18" charset="0"/>
                                        </a:rPr>
                                        <m:t>𝑦</m:t>
                                      </m:r>
                                    </m:e>
                                    <m:sub>
                                      <m:r>
                                        <a:rPr lang="en-US" sz="2000" b="0" i="1">
                                          <a:latin typeface="Cambria Math" panose="02040503050406030204" pitchFamily="18" charset="0"/>
                                        </a:rPr>
                                        <m:t>𝑖</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𝜙</m:t>
                                      </m:r>
                                    </m:e>
                                    <m:sub>
                                      <m:sSub>
                                        <m:sSubPr>
                                          <m:ctrlPr>
                                            <a:rPr lang="en-US" sz="2000" b="0" i="1">
                                              <a:latin typeface="Cambria Math" panose="02040503050406030204" pitchFamily="18" charset="0"/>
                                            </a:rPr>
                                          </m:ctrlPr>
                                        </m:sSubPr>
                                        <m:e>
                                          <m:r>
                                            <a:rPr lang="en-US" sz="2000" b="0" i="1">
                                              <a:latin typeface="Cambria Math" panose="02040503050406030204" pitchFamily="18" charset="0"/>
                                            </a:rPr>
                                            <m:t>𝜃</m:t>
                                          </m:r>
                                        </m:e>
                                        <m:sub>
                                          <m:r>
                                            <a:rPr lang="en-US" sz="2000" b="0" i="1">
                                              <a:latin typeface="Cambria Math" panose="02040503050406030204" pitchFamily="18" charset="0"/>
                                            </a:rPr>
                                            <m:t>𝑖</m:t>
                                          </m:r>
                                        </m:sub>
                                      </m:sSub>
                                      <m:r>
                                        <a:rPr lang="en-US" sz="2000" b="0" i="1">
                                          <a:latin typeface="Cambria Math" panose="02040503050406030204" pitchFamily="18" charset="0"/>
                                        </a:rPr>
                                        <m:t>+</m:t>
                                      </m:r>
                                      <m:r>
                                        <a:rPr lang="en-US" sz="2000" b="0" i="1">
                                          <a:latin typeface="Cambria Math" panose="02040503050406030204" pitchFamily="18" charset="0"/>
                                        </a:rPr>
                                        <m:t>𝛿</m:t>
                                      </m:r>
                                    </m:sub>
                                  </m:sSub>
                                  <m:r>
                                    <a:rPr lang="en-US" sz="2000" b="0" i="1">
                                      <a:latin typeface="Cambria Math" panose="02040503050406030204" pitchFamily="18" charset="0"/>
                                    </a:rPr>
                                    <m:t>𝑥</m:t>
                                  </m:r>
                                </m:e>
                              </m:d>
                            </m:e>
                            <m:sup>
                              <m:r>
                                <a:rPr lang="en-US" sz="2000" b="0" i="1">
                                  <a:latin typeface="Cambria Math" panose="02040503050406030204" pitchFamily="18" charset="0"/>
                                </a:rPr>
                                <m:t>2</m:t>
                              </m:r>
                            </m:sup>
                          </m:sSup>
                        </m:e>
                      </m:nary>
                      <m:r>
                        <a:rPr lang="en-US" sz="2000" b="0" i="1">
                          <a:latin typeface="Cambria Math" panose="02040503050406030204" pitchFamily="18" charset="0"/>
                        </a:rPr>
                        <m:t>+</m:t>
                      </m:r>
                      <m:sSup>
                        <m:sSupPr>
                          <m:ctrlPr>
                            <a:rPr lang="en-US" sz="2000" b="0" i="1">
                              <a:latin typeface="Cambria Math" panose="02040503050406030204" pitchFamily="18" charset="0"/>
                            </a:rPr>
                          </m:ctrlPr>
                        </m:sSupPr>
                        <m:e>
                          <m:d>
                            <m:dPr>
                              <m:begChr m:val="‖"/>
                              <m:endChr m:val="‖"/>
                              <m:ctrlPr>
                                <a:rPr lang="en-US"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panose="02040503050406030204" pitchFamily="18" charset="0"/>
                                    </a:rPr>
                                    <m:t>(</m:t>
                                  </m:r>
                                  <m:r>
                                    <a:rPr lang="en-US" sz="2000" b="0" i="1">
                                      <a:latin typeface="Cambria Math" panose="02040503050406030204" pitchFamily="18" charset="0"/>
                                    </a:rPr>
                                    <m:t>𝑅</m:t>
                                  </m:r>
                                </m:e>
                                <m:sub>
                                  <m:r>
                                    <a:rPr lang="en-US" sz="2000" b="0" i="1">
                                      <a:latin typeface="Cambria Math" panose="02040503050406030204" pitchFamily="18" charset="0"/>
                                    </a:rPr>
                                    <m:t>𝛿</m:t>
                                  </m:r>
                                </m:sub>
                              </m:sSub>
                              <m:sSub>
                                <m:sSubPr>
                                  <m:ctrlPr>
                                    <a:rPr lang="en-US" sz="2000" b="0" i="1">
                                      <a:latin typeface="Cambria Math" panose="02040503050406030204" pitchFamily="18" charset="0"/>
                                    </a:rPr>
                                  </m:ctrlPr>
                                </m:sSubPr>
                                <m:e>
                                  <m:r>
                                    <a:rPr lang="en-US" sz="2000" b="0" i="1">
                                      <a:latin typeface="Cambria Math" panose="02040503050406030204" pitchFamily="18" charset="0"/>
                                    </a:rPr>
                                    <m:t>𝑥</m:t>
                                  </m:r>
                                  <m:r>
                                    <a:rPr lang="en-US" sz="2000" b="0" i="1">
                                      <a:latin typeface="Cambria Math" panose="02040503050406030204" pitchFamily="18" charset="0"/>
                                    </a:rPr>
                                    <m:t>)</m:t>
                                  </m:r>
                                </m:e>
                                <m:sub>
                                  <m: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Sub>
                              <m:r>
                                <a:rPr lang="en-US" sz="2000" b="0" i="1">
                                  <a:latin typeface="Cambria Math" panose="02040503050406030204" pitchFamily="18" charset="0"/>
                                </a:rPr>
                                <m:t>  −</m:t>
                              </m:r>
                              <m:sSub>
                                <m:sSubPr>
                                  <m:ctrlPr>
                                    <a:rPr lang="en-US" sz="2000" b="0" i="1">
                                      <a:latin typeface="Cambria Math" panose="02040503050406030204" pitchFamily="18" charset="0"/>
                                    </a:rPr>
                                  </m:ctrlPr>
                                </m:sSubPr>
                                <m:e>
                                  <m:r>
                                    <a:rPr lang="en-US" sz="2000" b="0" i="1">
                                      <a:latin typeface="Cambria Math" panose="02040503050406030204" pitchFamily="18" charset="0"/>
                                    </a:rPr>
                                    <m:t>(</m:t>
                                  </m:r>
                                  <m:r>
                                    <a:rPr lang="en-US" sz="2000" b="0" i="1">
                                      <a:latin typeface="Cambria Math" panose="02040503050406030204" pitchFamily="18" charset="0"/>
                                    </a:rPr>
                                    <m:t>𝑅</m:t>
                                  </m:r>
                                </m:e>
                                <m:sub>
                                  <m:r>
                                    <a:rPr lang="en-US" sz="2000" b="0" i="1">
                                      <a:latin typeface="Cambria Math" panose="02040503050406030204" pitchFamily="18" charset="0"/>
                                    </a:rPr>
                                    <m:t>𝛿</m:t>
                                  </m:r>
                                </m:sub>
                              </m:sSub>
                              <m:sSub>
                                <m:sSubPr>
                                  <m:ctrlPr>
                                    <a:rPr lang="en-US" sz="2000" b="0" i="1">
                                      <a:latin typeface="Cambria Math" panose="02040503050406030204" pitchFamily="18" charset="0"/>
                                    </a:rPr>
                                  </m:ctrlPr>
                                </m:sSubPr>
                                <m:e>
                                  <m:r>
                                    <a:rPr lang="en-US" sz="2000" b="0" i="1">
                                      <a:latin typeface="Cambria Math" panose="02040503050406030204" pitchFamily="18" charset="0"/>
                                    </a:rPr>
                                    <m:t>𝑥</m:t>
                                  </m:r>
                                  <m:r>
                                    <a:rPr lang="en-US" sz="2000" b="0" i="1">
                                      <a:latin typeface="Cambria Math" panose="02040503050406030204" pitchFamily="18" charset="0"/>
                                    </a:rPr>
                                    <m:t>)</m:t>
                                  </m:r>
                                </m:e>
                                <m:sub>
                                  <m:r>
                                    <a:rPr lang="en-US" sz="2000" b="0" i="1">
                                      <a:latin typeface="Cambria Math" panose="02040503050406030204" pitchFamily="18" charset="0"/>
                                    </a:rPr>
                                    <m:t>−</m:t>
                                  </m:r>
                                  <m:r>
                                    <a:rPr lang="en-US" sz="2000" b="0" i="1">
                                      <a:latin typeface="Cambria Math" panose="02040503050406030204" pitchFamily="18" charset="0"/>
                                    </a:rPr>
                                    <m:t>𝑖</m:t>
                                  </m:r>
                                  <m:r>
                                    <a:rPr lang="en-US" sz="2000" b="0" i="1">
                                      <a:latin typeface="Cambria Math" panose="02040503050406030204" pitchFamily="18" charset="0"/>
                                    </a:rPr>
                                    <m:t>,</m:t>
                                  </m:r>
                                  <m:r>
                                    <a:rPr lang="en-US" sz="2000" b="0" i="1">
                                      <a:latin typeface="Cambria Math" panose="02040503050406030204" pitchFamily="18" charset="0"/>
                                    </a:rPr>
                                    <m:t>𝑗</m:t>
                                  </m:r>
                                </m:sub>
                              </m:sSub>
                            </m:e>
                          </m:d>
                        </m:e>
                        <m:sup>
                          <m:r>
                            <a:rPr lang="en-US" sz="2000" b="0" i="1">
                              <a:latin typeface="Cambria Math" panose="02040503050406030204" pitchFamily="18" charset="0"/>
                            </a:rPr>
                            <m:t>2</m:t>
                          </m:r>
                        </m:sup>
                      </m:sSup>
                    </m:oMath>
                  </m:oMathPara>
                </a14:m>
                <a:endParaRPr lang="en-US" sz="2000"/>
              </a:p>
              <a:p>
                <a:r>
                  <a:rPr lang="en-US" sz="2000"/>
                  <a:t>where, </a:t>
                </a:r>
                <a14:m>
                  <m:oMath xmlns:m="http://schemas.openxmlformats.org/officeDocument/2006/math">
                    <m:r>
                      <a:rPr lang="en-US" sz="2000" b="0" i="1">
                        <a:latin typeface="Cambria Math" panose="02040503050406030204" pitchFamily="18" charset="0"/>
                      </a:rPr>
                      <m:t>𝛿</m:t>
                    </m:r>
                  </m:oMath>
                </a14:m>
                <a:r>
                  <a:rPr lang="en-US" sz="2000"/>
                  <a:t> is such that a rotation of the image by </a:t>
                </a:r>
                <a14:m>
                  <m:oMath xmlns:m="http://schemas.openxmlformats.org/officeDocument/2006/math">
                    <m:r>
                      <a:rPr lang="en-US" sz="2000" b="0" i="1">
                        <a:latin typeface="Cambria Math" panose="02040503050406030204" pitchFamily="18" charset="0"/>
                      </a:rPr>
                      <m:t>𝛿</m:t>
                    </m:r>
                  </m:oMath>
                </a14:m>
                <a:r>
                  <a:rPr lang="en-US" sz="2000"/>
                  <a:t> in the clockwise direction would set the axis of symmetry of image as horizontal.</a:t>
                </a:r>
              </a:p>
            </p:txBody>
          </p:sp>
        </mc:Choice>
        <mc:Fallback>
          <p:sp>
            <p:nvSpPr>
              <p:cNvPr id="3" name="Content Placeholder 2">
                <a:extLst>
                  <a:ext uri="{FF2B5EF4-FFF2-40B4-BE49-F238E27FC236}">
                    <a16:creationId xmlns:a16="http://schemas.microsoft.com/office/drawing/2014/main" id="{DB0595B1-E1F7-46B2-AF1F-9D889BF64BA1}"/>
                  </a:ext>
                </a:extLst>
              </p:cNvPr>
              <p:cNvSpPr>
                <a:spLocks noGrp="1" noRot="1" noChangeAspect="1" noMove="1" noResize="1" noEditPoints="1" noAdjustHandles="1" noChangeArrowheads="1" noChangeShapeType="1" noTextEdit="1"/>
              </p:cNvSpPr>
              <p:nvPr>
                <p:ph idx="1"/>
              </p:nvPr>
            </p:nvSpPr>
            <p:spPr>
              <a:xfrm>
                <a:off x="5120640" y="804672"/>
                <a:ext cx="6281928" cy="5248656"/>
              </a:xfrm>
              <a:blipFill>
                <a:blip r:embed="rId2"/>
                <a:stretch>
                  <a:fillRect l="-873"/>
                </a:stretch>
              </a:blipFill>
            </p:spPr>
            <p:txBody>
              <a:bodyPr/>
              <a:lstStyle/>
              <a:p>
                <a:r>
                  <a:rPr lang="en-IN">
                    <a:noFill/>
                  </a:rPr>
                  <a:t> </a:t>
                </a:r>
              </a:p>
            </p:txBody>
          </p:sp>
        </mc:Fallback>
      </mc:AlternateContent>
    </p:spTree>
    <p:extLst>
      <p:ext uri="{BB962C8B-B14F-4D97-AF65-F5344CB8AC3E}">
        <p14:creationId xmlns:p14="http://schemas.microsoft.com/office/powerpoint/2010/main" val="36593417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14" name="Rectangle 1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35517DBE-E75D-4527-9E28-EF2BDD860068}"/>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Procedure</a:t>
            </a:r>
            <a:endParaRPr lang="en-IN" sz="40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58D3DE-A57E-440A-8365-5029CB919064}"/>
                  </a:ext>
                </a:extLst>
              </p:cNvPr>
              <p:cNvSpPr>
                <a:spLocks noGrp="1"/>
              </p:cNvSpPr>
              <p:nvPr>
                <p:ph idx="1"/>
              </p:nvPr>
            </p:nvSpPr>
            <p:spPr>
              <a:xfrm>
                <a:off x="5120640" y="804672"/>
                <a:ext cx="6281928" cy="5248656"/>
              </a:xfrm>
            </p:spPr>
            <p:txBody>
              <a:bodyPr anchor="ctr">
                <a:normAutofit/>
              </a:bodyPr>
              <a:lstStyle/>
              <a:p>
                <a:r>
                  <a:rPr lang="en-US" sz="2000"/>
                  <a:t>An initial estimate of the </a:t>
                </a:r>
                <a14:m>
                  <m:oMath xmlns:m="http://schemas.openxmlformats.org/officeDocument/2006/math">
                    <m:r>
                      <a:rPr lang="en-US" sz="2000" b="0" i="1">
                        <a:latin typeface="Cambria Math" panose="02040503050406030204" pitchFamily="18" charset="0"/>
                      </a:rPr>
                      <m:t>𝜃</m:t>
                    </m:r>
                  </m:oMath>
                </a14:m>
                <a:r>
                  <a:rPr lang="en-US" sz="2000"/>
                  <a:t> and the </a:t>
                </a:r>
                <a14:m>
                  <m:oMath xmlns:m="http://schemas.openxmlformats.org/officeDocument/2006/math">
                    <m:r>
                      <a:rPr lang="en-US" sz="2000" b="0" i="1">
                        <a:latin typeface="Cambria Math" panose="02040503050406030204" pitchFamily="18" charset="0"/>
                      </a:rPr>
                      <m:t>𝛿</m:t>
                    </m:r>
                  </m:oMath>
                </a14:m>
                <a:r>
                  <a:rPr lang="en-US" sz="2000"/>
                  <a:t> was obtained using the moments based estimate. </a:t>
                </a:r>
              </a:p>
              <a:p>
                <a:r>
                  <a:rPr lang="en-US" sz="2000"/>
                  <a:t>After which the optimization problem stated previously is used to iteratively refine these estimates to obtain the final estimate.</a:t>
                </a:r>
              </a:p>
              <a:p>
                <a:r>
                  <a:rPr lang="en-US" sz="2000"/>
                  <a:t>The image is refined using a gradient descent approach and the angle and axis of symmetry is refined using a brute-force search.</a:t>
                </a:r>
                <a:endParaRPr lang="en-IN" sz="2000"/>
              </a:p>
            </p:txBody>
          </p:sp>
        </mc:Choice>
        <mc:Fallback>
          <p:sp>
            <p:nvSpPr>
              <p:cNvPr id="3" name="Content Placeholder 2">
                <a:extLst>
                  <a:ext uri="{FF2B5EF4-FFF2-40B4-BE49-F238E27FC236}">
                    <a16:creationId xmlns:a16="http://schemas.microsoft.com/office/drawing/2014/main" id="{A058D3DE-A57E-440A-8365-5029CB919064}"/>
                  </a:ext>
                </a:extLst>
              </p:cNvPr>
              <p:cNvSpPr>
                <a:spLocks noGrp="1" noRot="1" noChangeAspect="1" noMove="1" noResize="1" noEditPoints="1" noAdjustHandles="1" noChangeArrowheads="1" noChangeShapeType="1" noTextEdit="1"/>
              </p:cNvSpPr>
              <p:nvPr>
                <p:ph idx="1"/>
              </p:nvPr>
            </p:nvSpPr>
            <p:spPr>
              <a:xfrm>
                <a:off x="5120640" y="804672"/>
                <a:ext cx="6281928" cy="5248656"/>
              </a:xfrm>
              <a:blipFill>
                <a:blip r:embed="rId2"/>
                <a:stretch>
                  <a:fillRect l="-873" r="-1455"/>
                </a:stretch>
              </a:blipFill>
            </p:spPr>
            <p:txBody>
              <a:bodyPr/>
              <a:lstStyle/>
              <a:p>
                <a:r>
                  <a:rPr lang="en-IN">
                    <a:noFill/>
                  </a:rPr>
                  <a:t> </a:t>
                </a:r>
              </a:p>
            </p:txBody>
          </p:sp>
        </mc:Fallback>
      </mc:AlternateContent>
    </p:spTree>
    <p:extLst>
      <p:ext uri="{BB962C8B-B14F-4D97-AF65-F5344CB8AC3E}">
        <p14:creationId xmlns:p14="http://schemas.microsoft.com/office/powerpoint/2010/main" val="10427910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200399"/>
            <a:chOff x="697883" y="1816768"/>
            <a:chExt cx="3674476" cy="3200399"/>
          </a:xfrm>
          <a:solidFill>
            <a:schemeClr val="accent1"/>
          </a:solidFill>
        </p:grpSpPr>
        <p:sp>
          <p:nvSpPr>
            <p:cNvPr id="14" name="Rectangle 1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gradFill>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9A8947E2-174F-4008-B6D3-E7BF59E05B23}"/>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Experiment</a:t>
            </a:r>
            <a:endParaRPr lang="en-IN" sz="4000">
              <a:solidFill>
                <a:srgbClr val="FFFFFF"/>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280B12-2D45-4BED-BC18-7F6C445DFDA5}"/>
                  </a:ext>
                </a:extLst>
              </p:cNvPr>
              <p:cNvSpPr>
                <a:spLocks noGrp="1"/>
              </p:cNvSpPr>
              <p:nvPr>
                <p:ph idx="1"/>
              </p:nvPr>
            </p:nvSpPr>
            <p:spPr>
              <a:xfrm>
                <a:off x="5120640" y="804672"/>
                <a:ext cx="6281928" cy="5248656"/>
              </a:xfrm>
            </p:spPr>
            <p:txBody>
              <a:bodyPr anchor="ctr">
                <a:normAutofit/>
              </a:bodyPr>
              <a:lstStyle/>
              <a:p>
                <a:r>
                  <a:rPr lang="en-US" sz="2000"/>
                  <a:t>The following will experiments will show the noticeable benefit of including symmetry in out optimization routine as compared to optimizing just the following function –</a:t>
                </a:r>
              </a:p>
              <a:p>
                <a:pPr marL="0" indent="0">
                  <a:buNone/>
                </a:pPr>
                <a14:m>
                  <m:oMathPara xmlns:m="http://schemas.openxmlformats.org/officeDocument/2006/math">
                    <m:oMathParaPr>
                      <m:jc m:val="center"/>
                    </m:oMathParaPr>
                    <m:oMath xmlns:m="http://schemas.openxmlformats.org/officeDocument/2006/math">
                      <m:nary>
                        <m:naryPr>
                          <m:chr m:val="∑"/>
                          <m:ctrlPr>
                            <a:rPr lang="en-US" sz="2000" b="0" i="1">
                              <a:latin typeface="Cambria Math" panose="02040503050406030204" pitchFamily="18" charset="0"/>
                            </a:rPr>
                          </m:ctrlPr>
                        </m:naryPr>
                        <m:sub>
                          <m:r>
                            <m:rPr>
                              <m:brk m:alnAt="23"/>
                            </m:rPr>
                            <a:rPr lang="en-US" sz="2000" b="0" i="1">
                              <a:latin typeface="Cambria Math" panose="02040503050406030204" pitchFamily="18" charset="0"/>
                            </a:rPr>
                            <m:t>𝑖</m:t>
                          </m:r>
                          <m:r>
                            <a:rPr lang="en-US" sz="2000" b="0" i="1">
                              <a:latin typeface="Cambria Math" panose="02040503050406030204" pitchFamily="18" charset="0"/>
                            </a:rPr>
                            <m:t>=1</m:t>
                          </m:r>
                        </m:sub>
                        <m:sup>
                          <m:r>
                            <a:rPr lang="en-US" sz="2000" b="0" i="1">
                              <a:latin typeface="Cambria Math" panose="02040503050406030204" pitchFamily="18" charset="0"/>
                            </a:rPr>
                            <m:t>𝑄</m:t>
                          </m:r>
                        </m:sup>
                        <m:e>
                          <m:sSup>
                            <m:sSupPr>
                              <m:ctrlPr>
                                <a:rPr lang="en-US" sz="2000" b="0" i="1">
                                  <a:latin typeface="Cambria Math" panose="02040503050406030204" pitchFamily="18" charset="0"/>
                                </a:rPr>
                              </m:ctrlPr>
                            </m:sSupPr>
                            <m:e>
                              <m:d>
                                <m:dPr>
                                  <m:begChr m:val="‖"/>
                                  <m:endChr m:val="‖"/>
                                  <m:ctrlPr>
                                    <a:rPr lang="en-US" sz="2000" b="0" i="1">
                                      <a:latin typeface="Cambria Math" panose="02040503050406030204" pitchFamily="18" charset="0"/>
                                    </a:rPr>
                                  </m:ctrlPr>
                                </m:dPr>
                                <m:e>
                                  <m:sSub>
                                    <m:sSubPr>
                                      <m:ctrlPr>
                                        <a:rPr lang="en-US" sz="2000" b="0" i="1">
                                          <a:latin typeface="Cambria Math" panose="02040503050406030204" pitchFamily="18" charset="0"/>
                                        </a:rPr>
                                      </m:ctrlPr>
                                    </m:sSubPr>
                                    <m:e>
                                      <m:r>
                                        <a:rPr lang="en-US" sz="2000" b="0" i="1">
                                          <a:latin typeface="Cambria Math" panose="02040503050406030204" pitchFamily="18" charset="0"/>
                                        </a:rPr>
                                        <m:t>𝑦</m:t>
                                      </m:r>
                                    </m:e>
                                    <m:sub>
                                      <m:r>
                                        <a:rPr lang="en-US" sz="2000" b="0" i="1">
                                          <a:latin typeface="Cambria Math" panose="02040503050406030204" pitchFamily="18" charset="0"/>
                                        </a:rPr>
                                        <m:t>𝑖</m:t>
                                      </m:r>
                                    </m:sub>
                                  </m:sSub>
                                  <m:r>
                                    <a:rPr lang="en-US" sz="2000" b="0" i="1">
                                      <a:latin typeface="Cambria Math" panose="02040503050406030204" pitchFamily="18" charset="0"/>
                                    </a:rPr>
                                    <m:t>−</m:t>
                                  </m:r>
                                  <m:sSub>
                                    <m:sSubPr>
                                      <m:ctrlPr>
                                        <a:rPr lang="en-US" sz="2000" b="0" i="1">
                                          <a:latin typeface="Cambria Math" panose="02040503050406030204" pitchFamily="18" charset="0"/>
                                        </a:rPr>
                                      </m:ctrlPr>
                                    </m:sSubPr>
                                    <m:e>
                                      <m:r>
                                        <a:rPr lang="en-US" sz="2000" b="0" i="1">
                                          <a:latin typeface="Cambria Math" panose="02040503050406030204" pitchFamily="18" charset="0"/>
                                        </a:rPr>
                                        <m:t>𝜙</m:t>
                                      </m:r>
                                    </m:e>
                                    <m:sub>
                                      <m:sSub>
                                        <m:sSubPr>
                                          <m:ctrlPr>
                                            <a:rPr lang="en-US" sz="2000" b="0" i="1">
                                              <a:latin typeface="Cambria Math" panose="02040503050406030204" pitchFamily="18" charset="0"/>
                                            </a:rPr>
                                          </m:ctrlPr>
                                        </m:sSubPr>
                                        <m:e>
                                          <m:r>
                                            <a:rPr lang="en-US" sz="2000" b="0" i="1">
                                              <a:latin typeface="Cambria Math" panose="02040503050406030204" pitchFamily="18" charset="0"/>
                                            </a:rPr>
                                            <m:t>𝜃</m:t>
                                          </m:r>
                                        </m:e>
                                        <m:sub>
                                          <m:r>
                                            <a:rPr lang="en-US" sz="2000" b="0" i="1">
                                              <a:latin typeface="Cambria Math" panose="02040503050406030204" pitchFamily="18" charset="0"/>
                                            </a:rPr>
                                            <m:t>𝑖</m:t>
                                          </m:r>
                                        </m:sub>
                                      </m:sSub>
                                    </m:sub>
                                  </m:sSub>
                                  <m:r>
                                    <a:rPr lang="en-US" sz="2000" b="0" i="1">
                                      <a:latin typeface="Cambria Math" panose="02040503050406030204" pitchFamily="18" charset="0"/>
                                    </a:rPr>
                                    <m:t>𝑥</m:t>
                                  </m:r>
                                </m:e>
                              </m:d>
                            </m:e>
                            <m:sup>
                              <m:r>
                                <a:rPr lang="en-US" sz="2000" b="0" i="1">
                                  <a:latin typeface="Cambria Math" panose="02040503050406030204" pitchFamily="18" charset="0"/>
                                </a:rPr>
                                <m:t>2</m:t>
                              </m:r>
                            </m:sup>
                          </m:sSup>
                        </m:e>
                      </m:nary>
                    </m:oMath>
                  </m:oMathPara>
                </a14:m>
                <a:endParaRPr lang="en-US" sz="2000"/>
              </a:p>
              <a:p>
                <a:r>
                  <a:rPr lang="en-US" sz="2000"/>
                  <a:t>Both the optimization routines will be run on precisely the same initial conditions, the same noise, the same estimate returned by the moment based algorithm. The only thing changing in both the cases is the optimization routine. </a:t>
                </a:r>
                <a:endParaRPr lang="en-IN" sz="2000"/>
              </a:p>
            </p:txBody>
          </p:sp>
        </mc:Choice>
        <mc:Fallback>
          <p:sp>
            <p:nvSpPr>
              <p:cNvPr id="3" name="Content Placeholder 2">
                <a:extLst>
                  <a:ext uri="{FF2B5EF4-FFF2-40B4-BE49-F238E27FC236}">
                    <a16:creationId xmlns:a16="http://schemas.microsoft.com/office/drawing/2014/main" id="{E3280B12-2D45-4BED-BC18-7F6C445DFDA5}"/>
                  </a:ext>
                </a:extLst>
              </p:cNvPr>
              <p:cNvSpPr>
                <a:spLocks noGrp="1" noRot="1" noChangeAspect="1" noMove="1" noResize="1" noEditPoints="1" noAdjustHandles="1" noChangeArrowheads="1" noChangeShapeType="1" noTextEdit="1"/>
              </p:cNvSpPr>
              <p:nvPr>
                <p:ph idx="1"/>
              </p:nvPr>
            </p:nvSpPr>
            <p:spPr>
              <a:xfrm>
                <a:off x="5120640" y="804672"/>
                <a:ext cx="6281928" cy="5248656"/>
              </a:xfrm>
              <a:blipFill>
                <a:blip r:embed="rId2"/>
                <a:stretch>
                  <a:fillRect l="-873" r="-679"/>
                </a:stretch>
              </a:blipFill>
            </p:spPr>
            <p:txBody>
              <a:bodyPr/>
              <a:lstStyle/>
              <a:p>
                <a:r>
                  <a:rPr lang="en-IN">
                    <a:noFill/>
                  </a:rPr>
                  <a:t> </a:t>
                </a:r>
              </a:p>
            </p:txBody>
          </p:sp>
        </mc:Fallback>
      </mc:AlternateContent>
    </p:spTree>
    <p:extLst>
      <p:ext uri="{BB962C8B-B14F-4D97-AF65-F5344CB8AC3E}">
        <p14:creationId xmlns:p14="http://schemas.microsoft.com/office/powerpoint/2010/main" val="31757016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03F6DA-B5FE-4D8B-B27B-FF0914C20BAB}"/>
              </a:ext>
            </a:extLst>
          </p:cNvPr>
          <p:cNvSpPr>
            <a:spLocks noGrp="1"/>
          </p:cNvSpPr>
          <p:nvPr>
            <p:ph type="title"/>
          </p:nvPr>
        </p:nvSpPr>
        <p:spPr>
          <a:xfrm>
            <a:off x="798257" y="637523"/>
            <a:ext cx="3608896" cy="1690993"/>
          </a:xfrm>
        </p:spPr>
        <p:txBody>
          <a:bodyPr anchor="b">
            <a:normAutofit/>
          </a:bodyPr>
          <a:lstStyle/>
          <a:p>
            <a:r>
              <a:rPr lang="en-US" sz="3600">
                <a:solidFill>
                  <a:srgbClr val="FFFFFF"/>
                </a:solidFill>
              </a:rPr>
              <a:t>Experiment</a:t>
            </a:r>
            <a:endParaRPr lang="en-IN" sz="3600">
              <a:solidFill>
                <a:srgbClr val="FFFFFF"/>
              </a:solidFill>
            </a:endParaRPr>
          </a:p>
        </p:txBody>
      </p:sp>
      <p:pic>
        <p:nvPicPr>
          <p:cNvPr id="23" name="Picture 22" descr="A blurry image of a person&#10;&#10;Description generated with high confidence">
            <a:extLst>
              <a:ext uri="{FF2B5EF4-FFF2-40B4-BE49-F238E27FC236}">
                <a16:creationId xmlns:a16="http://schemas.microsoft.com/office/drawing/2014/main" id="{9CE967BE-3094-4871-9323-1FE43BA7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056" y="4549400"/>
            <a:ext cx="1738584" cy="1738584"/>
          </a:xfrm>
          <a:prstGeom prst="rect">
            <a:avLst/>
          </a:prstGeom>
        </p:spPr>
      </p:pic>
      <p:sp>
        <p:nvSpPr>
          <p:cNvPr id="3" name="Content Placeholder 2">
            <a:extLst>
              <a:ext uri="{FF2B5EF4-FFF2-40B4-BE49-F238E27FC236}">
                <a16:creationId xmlns:a16="http://schemas.microsoft.com/office/drawing/2014/main" id="{2767408B-8565-48B4-96F1-78B231274B58}"/>
              </a:ext>
            </a:extLst>
          </p:cNvPr>
          <p:cNvSpPr>
            <a:spLocks noGrp="1"/>
          </p:cNvSpPr>
          <p:nvPr>
            <p:ph idx="1"/>
          </p:nvPr>
        </p:nvSpPr>
        <p:spPr>
          <a:xfrm>
            <a:off x="798256" y="2474260"/>
            <a:ext cx="3607930" cy="3606029"/>
          </a:xfrm>
        </p:spPr>
        <p:txBody>
          <a:bodyPr anchor="t">
            <a:normAutofit/>
          </a:bodyPr>
          <a:lstStyle/>
          <a:p>
            <a:r>
              <a:rPr lang="en-US" sz="2000" dirty="0">
                <a:solidFill>
                  <a:srgbClr val="FFFFFF"/>
                </a:solidFill>
              </a:rPr>
              <a:t>Initial conditions:</a:t>
            </a:r>
          </a:p>
          <a:p>
            <a:pPr lvl="1"/>
            <a:r>
              <a:rPr lang="en-US" sz="2000" dirty="0">
                <a:solidFill>
                  <a:srgbClr val="FFFFFF"/>
                </a:solidFill>
              </a:rPr>
              <a:t>30 projections</a:t>
            </a:r>
          </a:p>
          <a:p>
            <a:pPr lvl="1"/>
            <a:r>
              <a:rPr lang="en-US" sz="2000" dirty="0">
                <a:solidFill>
                  <a:srgbClr val="FFFFFF"/>
                </a:solidFill>
              </a:rPr>
              <a:t>5% Gaussian noise</a:t>
            </a:r>
          </a:p>
          <a:p>
            <a:pPr lvl="1"/>
            <a:r>
              <a:rPr lang="en-US" sz="2000" dirty="0">
                <a:solidFill>
                  <a:srgbClr val="FFFFFF"/>
                </a:solidFill>
              </a:rPr>
              <a:t>The above graph denotes the convergence rate without using the symmetry and the graph below is using symmetry.</a:t>
            </a:r>
          </a:p>
          <a:p>
            <a:pPr lvl="1"/>
            <a:endParaRPr lang="en-US" sz="2000" dirty="0">
              <a:solidFill>
                <a:srgbClr val="FFFFFF"/>
              </a:solidFill>
            </a:endParaRPr>
          </a:p>
          <a:p>
            <a:pPr marL="457200" lvl="1" indent="0">
              <a:buNone/>
            </a:pPr>
            <a:endParaRPr lang="en-US" sz="2000" dirty="0">
              <a:solidFill>
                <a:srgbClr val="FFFFFF"/>
              </a:solidFill>
            </a:endParaRPr>
          </a:p>
          <a:p>
            <a:pPr lvl="1"/>
            <a:endParaRPr lang="en-IN" sz="2000" dirty="0">
              <a:solidFill>
                <a:srgbClr val="FFFFFF"/>
              </a:solidFill>
            </a:endParaRPr>
          </a:p>
        </p:txBody>
      </p:sp>
      <p:pic>
        <p:nvPicPr>
          <p:cNvPr id="19" name="Picture 18">
            <a:extLst>
              <a:ext uri="{FF2B5EF4-FFF2-40B4-BE49-F238E27FC236}">
                <a16:creationId xmlns:a16="http://schemas.microsoft.com/office/drawing/2014/main" id="{C90E6D7C-6351-4856-98DE-6A57DE6C9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945" y="2414085"/>
            <a:ext cx="1734807" cy="1734807"/>
          </a:xfrm>
          <a:prstGeom prst="rect">
            <a:avLst/>
          </a:prstGeom>
        </p:spPr>
      </p:pic>
      <p:pic>
        <p:nvPicPr>
          <p:cNvPr id="27" name="Picture 26" descr="A screenshot of a cell phone&#10;&#10;Description generated with high confidence">
            <a:extLst>
              <a:ext uri="{FF2B5EF4-FFF2-40B4-BE49-F238E27FC236}">
                <a16:creationId xmlns:a16="http://schemas.microsoft.com/office/drawing/2014/main" id="{B1F502DB-D6D7-4E95-8514-FD89DE8A9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923" y="231636"/>
            <a:ext cx="3922970" cy="2942229"/>
          </a:xfrm>
          <a:prstGeom prst="rect">
            <a:avLst/>
          </a:prstGeom>
        </p:spPr>
      </p:pic>
      <p:pic>
        <p:nvPicPr>
          <p:cNvPr id="7" name="Picture 6">
            <a:extLst>
              <a:ext uri="{FF2B5EF4-FFF2-40B4-BE49-F238E27FC236}">
                <a16:creationId xmlns:a16="http://schemas.microsoft.com/office/drawing/2014/main" id="{93866526-75EE-4BB4-89FA-50260BB220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0946" y="278770"/>
            <a:ext cx="1734807" cy="1734807"/>
          </a:xfrm>
          <a:prstGeom prst="rect">
            <a:avLst/>
          </a:prstGeom>
        </p:spPr>
      </p:pic>
      <p:pic>
        <p:nvPicPr>
          <p:cNvPr id="29" name="Picture 28" descr="A screenshot of a cell phone&#10;&#10;Description generated with high confidence">
            <a:extLst>
              <a:ext uri="{FF2B5EF4-FFF2-40B4-BE49-F238E27FC236}">
                <a16:creationId xmlns:a16="http://schemas.microsoft.com/office/drawing/2014/main" id="{5F9A6D5C-6CD3-4F9C-B27A-06988EA977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2515" y="3589866"/>
            <a:ext cx="3917786" cy="2938341"/>
          </a:xfrm>
          <a:prstGeom prst="rect">
            <a:avLst/>
          </a:prstGeom>
        </p:spPr>
      </p:pic>
      <p:sp>
        <p:nvSpPr>
          <p:cNvPr id="30" name="TextBox 29">
            <a:extLst>
              <a:ext uri="{FF2B5EF4-FFF2-40B4-BE49-F238E27FC236}">
                <a16:creationId xmlns:a16="http://schemas.microsoft.com/office/drawing/2014/main" id="{ADF168AC-B67A-4CAA-A43C-28C359351276}"/>
              </a:ext>
            </a:extLst>
          </p:cNvPr>
          <p:cNvSpPr txBox="1"/>
          <p:nvPr/>
        </p:nvSpPr>
        <p:spPr>
          <a:xfrm>
            <a:off x="5724527" y="2029183"/>
            <a:ext cx="923698" cy="369332"/>
          </a:xfrm>
          <a:prstGeom prst="rect">
            <a:avLst/>
          </a:prstGeom>
          <a:noFill/>
        </p:spPr>
        <p:txBody>
          <a:bodyPr wrap="square" rtlCol="0">
            <a:spAutoFit/>
          </a:bodyPr>
          <a:lstStyle/>
          <a:p>
            <a:r>
              <a:rPr lang="en-US" dirty="0">
                <a:solidFill>
                  <a:schemeClr val="bg1"/>
                </a:solidFill>
              </a:rPr>
              <a:t>Original </a:t>
            </a:r>
            <a:endParaRPr lang="en-IN" dirty="0">
              <a:solidFill>
                <a:schemeClr val="bg1"/>
              </a:solidFill>
            </a:endParaRPr>
          </a:p>
        </p:txBody>
      </p:sp>
      <p:sp>
        <p:nvSpPr>
          <p:cNvPr id="31" name="Rectangle 30">
            <a:extLst>
              <a:ext uri="{FF2B5EF4-FFF2-40B4-BE49-F238E27FC236}">
                <a16:creationId xmlns:a16="http://schemas.microsoft.com/office/drawing/2014/main" id="{DB9A59A6-0AF3-45D1-8E5B-A3B9205C9AC9}"/>
              </a:ext>
            </a:extLst>
          </p:cNvPr>
          <p:cNvSpPr/>
          <p:nvPr/>
        </p:nvSpPr>
        <p:spPr>
          <a:xfrm>
            <a:off x="5330853" y="4160703"/>
            <a:ext cx="1711046" cy="369332"/>
          </a:xfrm>
          <a:prstGeom prst="rect">
            <a:avLst/>
          </a:prstGeom>
        </p:spPr>
        <p:txBody>
          <a:bodyPr wrap="none">
            <a:spAutoFit/>
          </a:bodyPr>
          <a:lstStyle/>
          <a:p>
            <a:r>
              <a:rPr lang="en-US" dirty="0">
                <a:solidFill>
                  <a:schemeClr val="bg1"/>
                </a:solidFill>
              </a:rPr>
              <a:t>Using Symmetry</a:t>
            </a:r>
            <a:endParaRPr lang="en-IN" dirty="0"/>
          </a:p>
        </p:txBody>
      </p:sp>
      <p:sp>
        <p:nvSpPr>
          <p:cNvPr id="32" name="Rectangle 31">
            <a:extLst>
              <a:ext uri="{FF2B5EF4-FFF2-40B4-BE49-F238E27FC236}">
                <a16:creationId xmlns:a16="http://schemas.microsoft.com/office/drawing/2014/main" id="{2F597A2D-1ED1-4884-9C2E-E8992B52414E}"/>
              </a:ext>
            </a:extLst>
          </p:cNvPr>
          <p:cNvSpPr/>
          <p:nvPr/>
        </p:nvSpPr>
        <p:spPr>
          <a:xfrm>
            <a:off x="5261214" y="6299795"/>
            <a:ext cx="1950149" cy="369332"/>
          </a:xfrm>
          <a:prstGeom prst="rect">
            <a:avLst/>
          </a:prstGeom>
        </p:spPr>
        <p:txBody>
          <a:bodyPr wrap="none">
            <a:spAutoFit/>
          </a:bodyPr>
          <a:lstStyle/>
          <a:p>
            <a:r>
              <a:rPr lang="en-US" dirty="0">
                <a:solidFill>
                  <a:schemeClr val="bg1"/>
                </a:solidFill>
              </a:rPr>
              <a:t>Without symmetry</a:t>
            </a:r>
            <a:endParaRPr lang="en-IN" dirty="0"/>
          </a:p>
        </p:txBody>
      </p:sp>
      <p:graphicFrame>
        <p:nvGraphicFramePr>
          <p:cNvPr id="35" name="Table 34">
            <a:extLst>
              <a:ext uri="{FF2B5EF4-FFF2-40B4-BE49-F238E27FC236}">
                <a16:creationId xmlns:a16="http://schemas.microsoft.com/office/drawing/2014/main" id="{6D17527B-00F3-452D-AC74-FEB9CFA70BDA}"/>
              </a:ext>
            </a:extLst>
          </p:cNvPr>
          <p:cNvGraphicFramePr>
            <a:graphicFrameLocks noGrp="1"/>
          </p:cNvGraphicFramePr>
          <p:nvPr>
            <p:extLst>
              <p:ext uri="{D42A27DB-BD31-4B8C-83A1-F6EECF244321}">
                <p14:modId xmlns:p14="http://schemas.microsoft.com/office/powerpoint/2010/main" val="4238947128"/>
              </p:ext>
            </p:extLst>
          </p:nvPr>
        </p:nvGraphicFramePr>
        <p:xfrm>
          <a:off x="797291" y="5175464"/>
          <a:ext cx="3608896" cy="1112520"/>
        </p:xfrm>
        <a:graphic>
          <a:graphicData uri="http://schemas.openxmlformats.org/drawingml/2006/table">
            <a:tbl>
              <a:tblPr firstRow="1" bandRow="1">
                <a:tableStyleId>{5C22544A-7EE6-4342-B048-85BDC9FD1C3A}</a:tableStyleId>
              </a:tblPr>
              <a:tblGrid>
                <a:gridCol w="2158590">
                  <a:extLst>
                    <a:ext uri="{9D8B030D-6E8A-4147-A177-3AD203B41FA5}">
                      <a16:colId xmlns:a16="http://schemas.microsoft.com/office/drawing/2014/main" val="4087777886"/>
                    </a:ext>
                  </a:extLst>
                </a:gridCol>
                <a:gridCol w="1450306">
                  <a:extLst>
                    <a:ext uri="{9D8B030D-6E8A-4147-A177-3AD203B41FA5}">
                      <a16:colId xmlns:a16="http://schemas.microsoft.com/office/drawing/2014/main" val="2568961882"/>
                    </a:ext>
                  </a:extLst>
                </a:gridCol>
              </a:tblGrid>
              <a:tr h="370840">
                <a:tc gridSpan="2">
                  <a:txBody>
                    <a:bodyPr/>
                    <a:lstStyle/>
                    <a:p>
                      <a:r>
                        <a:rPr lang="en-US" dirty="0"/>
                        <a:t>Mean Squared Error</a:t>
                      </a:r>
                      <a:endParaRPr lang="en-IN" dirty="0"/>
                    </a:p>
                  </a:txBody>
                  <a:tcPr/>
                </a:tc>
                <a:tc hMerge="1">
                  <a:txBody>
                    <a:bodyPr/>
                    <a:lstStyle/>
                    <a:p>
                      <a:endParaRPr lang="en-IN" dirty="0"/>
                    </a:p>
                  </a:txBody>
                  <a:tcPr/>
                </a:tc>
                <a:extLst>
                  <a:ext uri="{0D108BD9-81ED-4DB2-BD59-A6C34878D82A}">
                    <a16:rowId xmlns:a16="http://schemas.microsoft.com/office/drawing/2014/main" val="797145962"/>
                  </a:ext>
                </a:extLst>
              </a:tr>
              <a:tr h="370840">
                <a:tc>
                  <a:txBody>
                    <a:bodyPr/>
                    <a:lstStyle/>
                    <a:p>
                      <a:r>
                        <a:rPr lang="en-US" dirty="0"/>
                        <a:t>Using Symmetry</a:t>
                      </a:r>
                      <a:endParaRPr lang="en-IN" dirty="0"/>
                    </a:p>
                  </a:txBody>
                  <a:tcPr/>
                </a:tc>
                <a:tc>
                  <a:txBody>
                    <a:bodyPr/>
                    <a:lstStyle/>
                    <a:p>
                      <a:r>
                        <a:rPr lang="en-US" dirty="0"/>
                        <a:t>10.16</a:t>
                      </a:r>
                      <a:endParaRPr lang="en-IN" dirty="0"/>
                    </a:p>
                  </a:txBody>
                  <a:tcPr/>
                </a:tc>
                <a:extLst>
                  <a:ext uri="{0D108BD9-81ED-4DB2-BD59-A6C34878D82A}">
                    <a16:rowId xmlns:a16="http://schemas.microsoft.com/office/drawing/2014/main" val="4037025022"/>
                  </a:ext>
                </a:extLst>
              </a:tr>
              <a:tr h="370840">
                <a:tc>
                  <a:txBody>
                    <a:bodyPr/>
                    <a:lstStyle/>
                    <a:p>
                      <a:r>
                        <a:rPr lang="en-US" dirty="0"/>
                        <a:t>Without Symmetry</a:t>
                      </a:r>
                      <a:endParaRPr lang="en-IN" dirty="0"/>
                    </a:p>
                  </a:txBody>
                  <a:tcPr/>
                </a:tc>
                <a:tc>
                  <a:txBody>
                    <a:bodyPr/>
                    <a:lstStyle/>
                    <a:p>
                      <a:r>
                        <a:rPr lang="en-US" dirty="0"/>
                        <a:t>10.52</a:t>
                      </a:r>
                      <a:endParaRPr lang="en-IN" dirty="0"/>
                    </a:p>
                  </a:txBody>
                  <a:tcPr/>
                </a:tc>
                <a:extLst>
                  <a:ext uri="{0D108BD9-81ED-4DB2-BD59-A6C34878D82A}">
                    <a16:rowId xmlns:a16="http://schemas.microsoft.com/office/drawing/2014/main" val="2468889062"/>
                  </a:ext>
                </a:extLst>
              </a:tr>
            </a:tbl>
          </a:graphicData>
        </a:graphic>
      </p:graphicFrame>
    </p:spTree>
    <p:extLst>
      <p:ext uri="{BB962C8B-B14F-4D97-AF65-F5344CB8AC3E}">
        <p14:creationId xmlns:p14="http://schemas.microsoft.com/office/powerpoint/2010/main" val="70768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03F6DA-B5FE-4D8B-B27B-FF0914C20BAB}"/>
              </a:ext>
            </a:extLst>
          </p:cNvPr>
          <p:cNvSpPr>
            <a:spLocks noGrp="1"/>
          </p:cNvSpPr>
          <p:nvPr>
            <p:ph type="title"/>
          </p:nvPr>
        </p:nvSpPr>
        <p:spPr>
          <a:xfrm>
            <a:off x="798257" y="637523"/>
            <a:ext cx="3608896" cy="1690993"/>
          </a:xfrm>
        </p:spPr>
        <p:txBody>
          <a:bodyPr anchor="b">
            <a:normAutofit/>
          </a:bodyPr>
          <a:lstStyle/>
          <a:p>
            <a:r>
              <a:rPr lang="en-US" sz="3600">
                <a:solidFill>
                  <a:srgbClr val="FFFFFF"/>
                </a:solidFill>
              </a:rPr>
              <a:t>Experiment</a:t>
            </a:r>
            <a:endParaRPr lang="en-IN" sz="3600">
              <a:solidFill>
                <a:srgbClr val="FFFFFF"/>
              </a:solidFill>
            </a:endParaRPr>
          </a:p>
        </p:txBody>
      </p:sp>
      <p:pic>
        <p:nvPicPr>
          <p:cNvPr id="23" name="Picture 22">
            <a:extLst>
              <a:ext uri="{FF2B5EF4-FFF2-40B4-BE49-F238E27FC236}">
                <a16:creationId xmlns:a16="http://schemas.microsoft.com/office/drawing/2014/main" id="{9CE967BE-3094-4871-9323-1FE43BA7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056" y="4549400"/>
            <a:ext cx="1738584" cy="1738584"/>
          </a:xfrm>
          <a:prstGeom prst="rect">
            <a:avLst/>
          </a:prstGeom>
        </p:spPr>
      </p:pic>
      <p:sp>
        <p:nvSpPr>
          <p:cNvPr id="3" name="Content Placeholder 2">
            <a:extLst>
              <a:ext uri="{FF2B5EF4-FFF2-40B4-BE49-F238E27FC236}">
                <a16:creationId xmlns:a16="http://schemas.microsoft.com/office/drawing/2014/main" id="{2767408B-8565-48B4-96F1-78B231274B58}"/>
              </a:ext>
            </a:extLst>
          </p:cNvPr>
          <p:cNvSpPr>
            <a:spLocks noGrp="1"/>
          </p:cNvSpPr>
          <p:nvPr>
            <p:ph idx="1"/>
          </p:nvPr>
        </p:nvSpPr>
        <p:spPr>
          <a:xfrm>
            <a:off x="798256" y="2474260"/>
            <a:ext cx="3607930" cy="3606029"/>
          </a:xfrm>
        </p:spPr>
        <p:txBody>
          <a:bodyPr anchor="t">
            <a:normAutofit/>
          </a:bodyPr>
          <a:lstStyle/>
          <a:p>
            <a:r>
              <a:rPr lang="en-US" sz="2000" dirty="0">
                <a:solidFill>
                  <a:srgbClr val="FFFFFF"/>
                </a:solidFill>
              </a:rPr>
              <a:t>Initial conditions:</a:t>
            </a:r>
          </a:p>
          <a:p>
            <a:pPr lvl="1"/>
            <a:r>
              <a:rPr lang="en-US" sz="2000" dirty="0">
                <a:solidFill>
                  <a:srgbClr val="FFFFFF"/>
                </a:solidFill>
              </a:rPr>
              <a:t>90 projections</a:t>
            </a:r>
          </a:p>
          <a:p>
            <a:pPr lvl="1"/>
            <a:r>
              <a:rPr lang="en-US" sz="2000" dirty="0">
                <a:solidFill>
                  <a:srgbClr val="FFFFFF"/>
                </a:solidFill>
              </a:rPr>
              <a:t>15% Gaussian noise</a:t>
            </a:r>
          </a:p>
          <a:p>
            <a:pPr lvl="1"/>
            <a:r>
              <a:rPr lang="en-US" sz="2000" dirty="0">
                <a:solidFill>
                  <a:srgbClr val="FFFFFF"/>
                </a:solidFill>
              </a:rPr>
              <a:t>The above graph denotes the convergence rate without using the symmetry and the graph below is using symmetry.</a:t>
            </a:r>
          </a:p>
          <a:p>
            <a:pPr lvl="1"/>
            <a:endParaRPr lang="en-US" sz="2000" dirty="0">
              <a:solidFill>
                <a:srgbClr val="FFFFFF"/>
              </a:solidFill>
            </a:endParaRPr>
          </a:p>
          <a:p>
            <a:pPr marL="457200" lvl="1" indent="0">
              <a:buNone/>
            </a:pPr>
            <a:endParaRPr lang="en-US" sz="2000" dirty="0">
              <a:solidFill>
                <a:srgbClr val="FFFFFF"/>
              </a:solidFill>
            </a:endParaRPr>
          </a:p>
          <a:p>
            <a:pPr lvl="1"/>
            <a:endParaRPr lang="en-IN" sz="2000" dirty="0">
              <a:solidFill>
                <a:srgbClr val="FFFFFF"/>
              </a:solidFill>
            </a:endParaRPr>
          </a:p>
        </p:txBody>
      </p:sp>
      <p:pic>
        <p:nvPicPr>
          <p:cNvPr id="19" name="Picture 18">
            <a:extLst>
              <a:ext uri="{FF2B5EF4-FFF2-40B4-BE49-F238E27FC236}">
                <a16:creationId xmlns:a16="http://schemas.microsoft.com/office/drawing/2014/main" id="{C90E6D7C-6351-4856-98DE-6A57DE6C9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945" y="2414085"/>
            <a:ext cx="1734807" cy="1734807"/>
          </a:xfrm>
          <a:prstGeom prst="rect">
            <a:avLst/>
          </a:prstGeom>
        </p:spPr>
      </p:pic>
      <p:pic>
        <p:nvPicPr>
          <p:cNvPr id="27" name="Picture 26">
            <a:extLst>
              <a:ext uri="{FF2B5EF4-FFF2-40B4-BE49-F238E27FC236}">
                <a16:creationId xmlns:a16="http://schemas.microsoft.com/office/drawing/2014/main" id="{B1F502DB-D6D7-4E95-8514-FD89DE8A9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923" y="185063"/>
            <a:ext cx="3922970" cy="2941106"/>
          </a:xfrm>
          <a:prstGeom prst="rect">
            <a:avLst/>
          </a:prstGeom>
        </p:spPr>
      </p:pic>
      <p:pic>
        <p:nvPicPr>
          <p:cNvPr id="7" name="Picture 6">
            <a:extLst>
              <a:ext uri="{FF2B5EF4-FFF2-40B4-BE49-F238E27FC236}">
                <a16:creationId xmlns:a16="http://schemas.microsoft.com/office/drawing/2014/main" id="{93866526-75EE-4BB4-89FA-50260BB220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0946" y="278770"/>
            <a:ext cx="1734807" cy="1734807"/>
          </a:xfrm>
          <a:prstGeom prst="rect">
            <a:avLst/>
          </a:prstGeom>
        </p:spPr>
      </p:pic>
      <p:pic>
        <p:nvPicPr>
          <p:cNvPr id="29" name="Picture 28">
            <a:extLst>
              <a:ext uri="{FF2B5EF4-FFF2-40B4-BE49-F238E27FC236}">
                <a16:creationId xmlns:a16="http://schemas.microsoft.com/office/drawing/2014/main" id="{5F9A6D5C-6CD3-4F9C-B27A-06988EA977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82515" y="3637561"/>
            <a:ext cx="3917786" cy="2937219"/>
          </a:xfrm>
          <a:prstGeom prst="rect">
            <a:avLst/>
          </a:prstGeom>
        </p:spPr>
      </p:pic>
      <p:sp>
        <p:nvSpPr>
          <p:cNvPr id="30" name="TextBox 29">
            <a:extLst>
              <a:ext uri="{FF2B5EF4-FFF2-40B4-BE49-F238E27FC236}">
                <a16:creationId xmlns:a16="http://schemas.microsoft.com/office/drawing/2014/main" id="{ADF168AC-B67A-4CAA-A43C-28C359351276}"/>
              </a:ext>
            </a:extLst>
          </p:cNvPr>
          <p:cNvSpPr txBox="1"/>
          <p:nvPr/>
        </p:nvSpPr>
        <p:spPr>
          <a:xfrm>
            <a:off x="5724527" y="2029183"/>
            <a:ext cx="923698" cy="369332"/>
          </a:xfrm>
          <a:prstGeom prst="rect">
            <a:avLst/>
          </a:prstGeom>
          <a:noFill/>
        </p:spPr>
        <p:txBody>
          <a:bodyPr wrap="square" rtlCol="0">
            <a:spAutoFit/>
          </a:bodyPr>
          <a:lstStyle/>
          <a:p>
            <a:r>
              <a:rPr lang="en-US" dirty="0">
                <a:solidFill>
                  <a:schemeClr val="bg1"/>
                </a:solidFill>
              </a:rPr>
              <a:t>Original </a:t>
            </a:r>
            <a:endParaRPr lang="en-IN" dirty="0">
              <a:solidFill>
                <a:schemeClr val="bg1"/>
              </a:solidFill>
            </a:endParaRPr>
          </a:p>
        </p:txBody>
      </p:sp>
      <p:sp>
        <p:nvSpPr>
          <p:cNvPr id="31" name="Rectangle 30">
            <a:extLst>
              <a:ext uri="{FF2B5EF4-FFF2-40B4-BE49-F238E27FC236}">
                <a16:creationId xmlns:a16="http://schemas.microsoft.com/office/drawing/2014/main" id="{DB9A59A6-0AF3-45D1-8E5B-A3B9205C9AC9}"/>
              </a:ext>
            </a:extLst>
          </p:cNvPr>
          <p:cNvSpPr/>
          <p:nvPr/>
        </p:nvSpPr>
        <p:spPr>
          <a:xfrm>
            <a:off x="5330853" y="4160703"/>
            <a:ext cx="1711046" cy="369332"/>
          </a:xfrm>
          <a:prstGeom prst="rect">
            <a:avLst/>
          </a:prstGeom>
        </p:spPr>
        <p:txBody>
          <a:bodyPr wrap="none">
            <a:spAutoFit/>
          </a:bodyPr>
          <a:lstStyle/>
          <a:p>
            <a:r>
              <a:rPr lang="en-US" dirty="0">
                <a:solidFill>
                  <a:schemeClr val="bg1"/>
                </a:solidFill>
              </a:rPr>
              <a:t>Using Symmetry</a:t>
            </a:r>
            <a:endParaRPr lang="en-IN" dirty="0"/>
          </a:p>
        </p:txBody>
      </p:sp>
      <p:sp>
        <p:nvSpPr>
          <p:cNvPr id="32" name="Rectangle 31">
            <a:extLst>
              <a:ext uri="{FF2B5EF4-FFF2-40B4-BE49-F238E27FC236}">
                <a16:creationId xmlns:a16="http://schemas.microsoft.com/office/drawing/2014/main" id="{2F597A2D-1ED1-4884-9C2E-E8992B52414E}"/>
              </a:ext>
            </a:extLst>
          </p:cNvPr>
          <p:cNvSpPr/>
          <p:nvPr/>
        </p:nvSpPr>
        <p:spPr>
          <a:xfrm>
            <a:off x="5261214" y="6299795"/>
            <a:ext cx="1950149" cy="369332"/>
          </a:xfrm>
          <a:prstGeom prst="rect">
            <a:avLst/>
          </a:prstGeom>
        </p:spPr>
        <p:txBody>
          <a:bodyPr wrap="none">
            <a:spAutoFit/>
          </a:bodyPr>
          <a:lstStyle/>
          <a:p>
            <a:r>
              <a:rPr lang="en-US" dirty="0">
                <a:solidFill>
                  <a:schemeClr val="bg1"/>
                </a:solidFill>
              </a:rPr>
              <a:t>Without symmetry</a:t>
            </a:r>
            <a:endParaRPr lang="en-IN" dirty="0"/>
          </a:p>
        </p:txBody>
      </p:sp>
      <p:graphicFrame>
        <p:nvGraphicFramePr>
          <p:cNvPr id="35" name="Table 34">
            <a:extLst>
              <a:ext uri="{FF2B5EF4-FFF2-40B4-BE49-F238E27FC236}">
                <a16:creationId xmlns:a16="http://schemas.microsoft.com/office/drawing/2014/main" id="{6D17527B-00F3-452D-AC74-FEB9CFA70BDA}"/>
              </a:ext>
            </a:extLst>
          </p:cNvPr>
          <p:cNvGraphicFramePr>
            <a:graphicFrameLocks noGrp="1"/>
          </p:cNvGraphicFramePr>
          <p:nvPr>
            <p:extLst>
              <p:ext uri="{D42A27DB-BD31-4B8C-83A1-F6EECF244321}">
                <p14:modId xmlns:p14="http://schemas.microsoft.com/office/powerpoint/2010/main" val="1749765703"/>
              </p:ext>
            </p:extLst>
          </p:nvPr>
        </p:nvGraphicFramePr>
        <p:xfrm>
          <a:off x="797291" y="5175464"/>
          <a:ext cx="3608896" cy="1112520"/>
        </p:xfrm>
        <a:graphic>
          <a:graphicData uri="http://schemas.openxmlformats.org/drawingml/2006/table">
            <a:tbl>
              <a:tblPr firstRow="1" bandRow="1">
                <a:tableStyleId>{5C22544A-7EE6-4342-B048-85BDC9FD1C3A}</a:tableStyleId>
              </a:tblPr>
              <a:tblGrid>
                <a:gridCol w="2158590">
                  <a:extLst>
                    <a:ext uri="{9D8B030D-6E8A-4147-A177-3AD203B41FA5}">
                      <a16:colId xmlns:a16="http://schemas.microsoft.com/office/drawing/2014/main" val="4087777886"/>
                    </a:ext>
                  </a:extLst>
                </a:gridCol>
                <a:gridCol w="1450306">
                  <a:extLst>
                    <a:ext uri="{9D8B030D-6E8A-4147-A177-3AD203B41FA5}">
                      <a16:colId xmlns:a16="http://schemas.microsoft.com/office/drawing/2014/main" val="2568961882"/>
                    </a:ext>
                  </a:extLst>
                </a:gridCol>
              </a:tblGrid>
              <a:tr h="370840">
                <a:tc gridSpan="2">
                  <a:txBody>
                    <a:bodyPr/>
                    <a:lstStyle/>
                    <a:p>
                      <a:r>
                        <a:rPr lang="en-US" dirty="0"/>
                        <a:t>Mean Squared Error</a:t>
                      </a:r>
                      <a:endParaRPr lang="en-IN" dirty="0"/>
                    </a:p>
                  </a:txBody>
                  <a:tcPr/>
                </a:tc>
                <a:tc hMerge="1">
                  <a:txBody>
                    <a:bodyPr/>
                    <a:lstStyle/>
                    <a:p>
                      <a:endParaRPr lang="en-IN" dirty="0"/>
                    </a:p>
                  </a:txBody>
                  <a:tcPr/>
                </a:tc>
                <a:extLst>
                  <a:ext uri="{0D108BD9-81ED-4DB2-BD59-A6C34878D82A}">
                    <a16:rowId xmlns:a16="http://schemas.microsoft.com/office/drawing/2014/main" val="797145962"/>
                  </a:ext>
                </a:extLst>
              </a:tr>
              <a:tr h="370840">
                <a:tc>
                  <a:txBody>
                    <a:bodyPr/>
                    <a:lstStyle/>
                    <a:p>
                      <a:r>
                        <a:rPr lang="en-US" dirty="0"/>
                        <a:t>Using Symmetry</a:t>
                      </a:r>
                      <a:endParaRPr lang="en-IN" dirty="0"/>
                    </a:p>
                  </a:txBody>
                  <a:tcPr/>
                </a:tc>
                <a:tc>
                  <a:txBody>
                    <a:bodyPr/>
                    <a:lstStyle/>
                    <a:p>
                      <a:r>
                        <a:rPr lang="en-US" dirty="0"/>
                        <a:t>10.36</a:t>
                      </a:r>
                      <a:endParaRPr lang="en-IN" dirty="0"/>
                    </a:p>
                  </a:txBody>
                  <a:tcPr/>
                </a:tc>
                <a:extLst>
                  <a:ext uri="{0D108BD9-81ED-4DB2-BD59-A6C34878D82A}">
                    <a16:rowId xmlns:a16="http://schemas.microsoft.com/office/drawing/2014/main" val="4037025022"/>
                  </a:ext>
                </a:extLst>
              </a:tr>
              <a:tr h="370840">
                <a:tc>
                  <a:txBody>
                    <a:bodyPr/>
                    <a:lstStyle/>
                    <a:p>
                      <a:r>
                        <a:rPr lang="en-US" dirty="0"/>
                        <a:t>Without Symmetry</a:t>
                      </a:r>
                      <a:endParaRPr lang="en-IN" dirty="0"/>
                    </a:p>
                  </a:txBody>
                  <a:tcPr/>
                </a:tc>
                <a:tc>
                  <a:txBody>
                    <a:bodyPr/>
                    <a:lstStyle/>
                    <a:p>
                      <a:r>
                        <a:rPr lang="en-US" dirty="0"/>
                        <a:t>11.85</a:t>
                      </a:r>
                      <a:endParaRPr lang="en-IN" dirty="0"/>
                    </a:p>
                  </a:txBody>
                  <a:tcPr/>
                </a:tc>
                <a:extLst>
                  <a:ext uri="{0D108BD9-81ED-4DB2-BD59-A6C34878D82A}">
                    <a16:rowId xmlns:a16="http://schemas.microsoft.com/office/drawing/2014/main" val="2468889062"/>
                  </a:ext>
                </a:extLst>
              </a:tr>
            </a:tbl>
          </a:graphicData>
        </a:graphic>
      </p:graphicFrame>
    </p:spTree>
    <p:extLst>
      <p:ext uri="{BB962C8B-B14F-4D97-AF65-F5344CB8AC3E}">
        <p14:creationId xmlns:p14="http://schemas.microsoft.com/office/powerpoint/2010/main" val="386404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266</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Project Status 1</vt:lpstr>
      <vt:lpstr>The optimization function</vt:lpstr>
      <vt:lpstr>Procedure</vt:lpstr>
      <vt:lpstr>Experiment</vt:lpstr>
      <vt:lpstr>Experiment</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Status 1</dc:title>
  <dc:creator>Arunabh Ghosh</dc:creator>
  <cp:lastModifiedBy>Arunabh Ghosh</cp:lastModifiedBy>
  <cp:revision>3</cp:revision>
  <dcterms:created xsi:type="dcterms:W3CDTF">2018-08-05T04:52:08Z</dcterms:created>
  <dcterms:modified xsi:type="dcterms:W3CDTF">2018-08-05T06:56:07Z</dcterms:modified>
</cp:coreProperties>
</file>