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61CD8-ECA3-4C1D-BA87-197E27191C09}" v="609" dt="2018-08-21T06:51:10.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76361CD8-ECA3-4C1D-BA87-197E27191C09}"/>
    <pc:docChg chg="undo custSel addSld delSld modSld">
      <pc:chgData name="Arunabh Ghosh" userId="7064b204c6fa9c53" providerId="LiveId" clId="{76361CD8-ECA3-4C1D-BA87-197E27191C09}" dt="2018-08-21T06:51:04.258" v="607" actId="2696"/>
      <pc:docMkLst>
        <pc:docMk/>
      </pc:docMkLst>
      <pc:sldChg chg="modSp">
        <pc:chgData name="Arunabh Ghosh" userId="7064b204c6fa9c53" providerId="LiveId" clId="{76361CD8-ECA3-4C1D-BA87-197E27191C09}" dt="2018-08-21T05:49:06.687" v="511" actId="1076"/>
        <pc:sldMkLst>
          <pc:docMk/>
          <pc:sldMk cId="1891554508" sldId="257"/>
        </pc:sldMkLst>
        <pc:spChg chg="mod">
          <ac:chgData name="Arunabh Ghosh" userId="7064b204c6fa9c53" providerId="LiveId" clId="{76361CD8-ECA3-4C1D-BA87-197E27191C09}" dt="2018-08-21T05:49:06.687" v="511" actId="1076"/>
          <ac:spMkLst>
            <pc:docMk/>
            <pc:sldMk cId="1891554508" sldId="257"/>
            <ac:spMk id="2" creationId="{59544B6C-0747-4968-B916-CD932EDEF7BC}"/>
          </ac:spMkLst>
        </pc:spChg>
      </pc:sldChg>
      <pc:sldChg chg="modSp">
        <pc:chgData name="Arunabh Ghosh" userId="7064b204c6fa9c53" providerId="LiveId" clId="{76361CD8-ECA3-4C1D-BA87-197E27191C09}" dt="2018-08-12T11:03:09.074" v="508" actId="20577"/>
        <pc:sldMkLst>
          <pc:docMk/>
          <pc:sldMk cId="4035839689" sldId="259"/>
        </pc:sldMkLst>
        <pc:spChg chg="mod">
          <ac:chgData name="Arunabh Ghosh" userId="7064b204c6fa9c53" providerId="LiveId" clId="{76361CD8-ECA3-4C1D-BA87-197E27191C09}" dt="2018-08-12T11:03:09.074" v="508" actId="20577"/>
          <ac:spMkLst>
            <pc:docMk/>
            <pc:sldMk cId="4035839689" sldId="259"/>
            <ac:spMk id="3" creationId="{B8C37293-94FF-4BB8-B089-EBDF656BF191}"/>
          </ac:spMkLst>
        </pc:spChg>
      </pc:sldChg>
      <pc:sldChg chg="modSp del">
        <pc:chgData name="Arunabh Ghosh" userId="7064b204c6fa9c53" providerId="LiveId" clId="{76361CD8-ECA3-4C1D-BA87-197E27191C09}" dt="2018-08-21T06:51:04.258" v="607" actId="2696"/>
        <pc:sldMkLst>
          <pc:docMk/>
          <pc:sldMk cId="3839572401" sldId="261"/>
        </pc:sldMkLst>
        <pc:spChg chg="mod">
          <ac:chgData name="Arunabh Ghosh" userId="7064b204c6fa9c53" providerId="LiveId" clId="{76361CD8-ECA3-4C1D-BA87-197E27191C09}" dt="2018-08-21T06:48:52.147" v="599" actId="1076"/>
          <ac:spMkLst>
            <pc:docMk/>
            <pc:sldMk cId="3839572401" sldId="261"/>
            <ac:spMk id="27" creationId="{8EBC2BDD-CBAF-4744-A863-92C67010B82B}"/>
          </ac:spMkLst>
        </pc:spChg>
        <pc:spChg chg="mod">
          <ac:chgData name="Arunabh Ghosh" userId="7064b204c6fa9c53" providerId="LiveId" clId="{76361CD8-ECA3-4C1D-BA87-197E27191C09}" dt="2018-08-21T06:49:22.144" v="602" actId="1076"/>
          <ac:spMkLst>
            <pc:docMk/>
            <pc:sldMk cId="3839572401" sldId="261"/>
            <ac:spMk id="28" creationId="{DF77E69B-A03E-4814-B949-71BF79F10309}"/>
          </ac:spMkLst>
        </pc:spChg>
        <pc:spChg chg="mod">
          <ac:chgData name="Arunabh Ghosh" userId="7064b204c6fa9c53" providerId="LiveId" clId="{76361CD8-ECA3-4C1D-BA87-197E27191C09}" dt="2018-08-21T06:49:09.213" v="601" actId="1076"/>
          <ac:spMkLst>
            <pc:docMk/>
            <pc:sldMk cId="3839572401" sldId="261"/>
            <ac:spMk id="29" creationId="{402C0847-E4AE-486A-918C-26C552916595}"/>
          </ac:spMkLst>
        </pc:spChg>
        <pc:spChg chg="mod">
          <ac:chgData name="Arunabh Ghosh" userId="7064b204c6fa9c53" providerId="LiveId" clId="{76361CD8-ECA3-4C1D-BA87-197E27191C09}" dt="2018-08-21T06:49:28.504" v="603" actId="1076"/>
          <ac:spMkLst>
            <pc:docMk/>
            <pc:sldMk cId="3839572401" sldId="261"/>
            <ac:spMk id="30" creationId="{8EFFA1A9-F93B-4D72-8B73-86354E9F0699}"/>
          </ac:spMkLst>
        </pc:spChg>
        <pc:spChg chg="mod">
          <ac:chgData name="Arunabh Ghosh" userId="7064b204c6fa9c53" providerId="LiveId" clId="{76361CD8-ECA3-4C1D-BA87-197E27191C09}" dt="2018-08-21T06:48:34.743" v="596" actId="1076"/>
          <ac:spMkLst>
            <pc:docMk/>
            <pc:sldMk cId="3839572401" sldId="261"/>
            <ac:spMk id="31" creationId="{C909847E-F9D4-439F-B5FA-F4AD201B420A}"/>
          </ac:spMkLst>
        </pc:spChg>
        <pc:graphicFrameChg chg="mod modGraphic">
          <ac:chgData name="Arunabh Ghosh" userId="7064b204c6fa9c53" providerId="LiveId" clId="{76361CD8-ECA3-4C1D-BA87-197E27191C09}" dt="2018-08-21T06:47:08.791" v="585" actId="20577"/>
          <ac:graphicFrameMkLst>
            <pc:docMk/>
            <pc:sldMk cId="3839572401" sldId="261"/>
            <ac:graphicFrameMk id="32" creationId="{15A6AACE-5BD4-47E4-BB02-F3D6535199CC}"/>
          </ac:graphicFrameMkLst>
        </pc:graphicFrameChg>
        <pc:picChg chg="mod">
          <ac:chgData name="Arunabh Ghosh" userId="7064b204c6fa9c53" providerId="LiveId" clId="{76361CD8-ECA3-4C1D-BA87-197E27191C09}" dt="2018-08-21T06:48:05.071" v="592" actId="1076"/>
          <ac:picMkLst>
            <pc:docMk/>
            <pc:sldMk cId="3839572401" sldId="261"/>
            <ac:picMk id="18" creationId="{55E7E1B7-0996-410A-BE93-AC1072436930}"/>
          </ac:picMkLst>
        </pc:picChg>
        <pc:picChg chg="mod">
          <ac:chgData name="Arunabh Ghosh" userId="7064b204c6fa9c53" providerId="LiveId" clId="{76361CD8-ECA3-4C1D-BA87-197E27191C09}" dt="2018-08-21T06:48:12.575" v="594" actId="1076"/>
          <ac:picMkLst>
            <pc:docMk/>
            <pc:sldMk cId="3839572401" sldId="261"/>
            <ac:picMk id="20" creationId="{7E7C6D86-AA8C-47B4-A4E7-3700DDBFA69D}"/>
          </ac:picMkLst>
        </pc:picChg>
        <pc:picChg chg="mod">
          <ac:chgData name="Arunabh Ghosh" userId="7064b204c6fa9c53" providerId="LiveId" clId="{76361CD8-ECA3-4C1D-BA87-197E27191C09}" dt="2018-08-21T06:48:08.287" v="593" actId="1076"/>
          <ac:picMkLst>
            <pc:docMk/>
            <pc:sldMk cId="3839572401" sldId="261"/>
            <ac:picMk id="22" creationId="{543659F5-56D7-4639-8FDA-6BCF76F2096B}"/>
          </ac:picMkLst>
        </pc:picChg>
        <pc:picChg chg="mod">
          <ac:chgData name="Arunabh Ghosh" userId="7064b204c6fa9c53" providerId="LiveId" clId="{76361CD8-ECA3-4C1D-BA87-197E27191C09}" dt="2018-08-21T06:49:58.005" v="606" actId="14826"/>
          <ac:picMkLst>
            <pc:docMk/>
            <pc:sldMk cId="3839572401" sldId="261"/>
            <ac:picMk id="24" creationId="{73CCD374-0F90-49D3-A2E6-07CE3077D47C}"/>
          </ac:picMkLst>
        </pc:picChg>
        <pc:picChg chg="mod">
          <ac:chgData name="Arunabh Ghosh" userId="7064b204c6fa9c53" providerId="LiveId" clId="{76361CD8-ECA3-4C1D-BA87-197E27191C09}" dt="2018-08-21T06:49:50.104" v="605" actId="14826"/>
          <ac:picMkLst>
            <pc:docMk/>
            <pc:sldMk cId="3839572401" sldId="261"/>
            <ac:picMk id="26" creationId="{A3101E04-41CB-4E12-ACE4-8F188062726E}"/>
          </ac:picMkLst>
        </pc:picChg>
      </pc:sldChg>
      <pc:sldChg chg="add del">
        <pc:chgData name="Arunabh Ghosh" userId="7064b204c6fa9c53" providerId="LiveId" clId="{76361CD8-ECA3-4C1D-BA87-197E27191C09}" dt="2018-08-21T05:48:36.553" v="510" actId="2696"/>
        <pc:sldMkLst>
          <pc:docMk/>
          <pc:sldMk cId="3532083012" sldId="26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064b204c6fa9c53/BTP-CryoEM/results/Symmety%20estima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Error</a:t>
            </a:r>
            <a:r>
              <a:rPr lang="en-IN" baseline="0"/>
              <a:t> in Symmetry axis estimate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L2-norm</c:v>
          </c:tx>
          <c:spPr>
            <a:solidFill>
              <a:schemeClr val="accent1"/>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estimate.xlsx]Sheet2'!$A$13:$AD$13</c:f>
              <c:numCache>
                <c:formatCode>General</c:formatCode>
                <c:ptCount val="30"/>
                <c:pt idx="0">
                  <c:v>0</c:v>
                </c:pt>
                <c:pt idx="1">
                  <c:v>-0.33333333333333331</c:v>
                </c:pt>
                <c:pt idx="2">
                  <c:v>0</c:v>
                </c:pt>
                <c:pt idx="3">
                  <c:v>0</c:v>
                </c:pt>
                <c:pt idx="4">
                  <c:v>0</c:v>
                </c:pt>
                <c:pt idx="5">
                  <c:v>-0.66666666666666663</c:v>
                </c:pt>
                <c:pt idx="6">
                  <c:v>0</c:v>
                </c:pt>
                <c:pt idx="7">
                  <c:v>-0.33333333333333331</c:v>
                </c:pt>
                <c:pt idx="8">
                  <c:v>0.33333333333333331</c:v>
                </c:pt>
                <c:pt idx="9">
                  <c:v>1</c:v>
                </c:pt>
                <c:pt idx="10">
                  <c:v>1</c:v>
                </c:pt>
                <c:pt idx="11">
                  <c:v>0</c:v>
                </c:pt>
                <c:pt idx="12">
                  <c:v>-0.33333333333333331</c:v>
                </c:pt>
                <c:pt idx="13">
                  <c:v>1</c:v>
                </c:pt>
                <c:pt idx="14">
                  <c:v>0</c:v>
                </c:pt>
                <c:pt idx="15">
                  <c:v>0</c:v>
                </c:pt>
                <c:pt idx="16">
                  <c:v>0.66666666666666663</c:v>
                </c:pt>
                <c:pt idx="17">
                  <c:v>-0.66666666666666663</c:v>
                </c:pt>
                <c:pt idx="18">
                  <c:v>-1.3333333333333333</c:v>
                </c:pt>
                <c:pt idx="19">
                  <c:v>0.66666666666666663</c:v>
                </c:pt>
                <c:pt idx="20">
                  <c:v>0</c:v>
                </c:pt>
                <c:pt idx="21">
                  <c:v>15.333333333333334</c:v>
                </c:pt>
                <c:pt idx="22">
                  <c:v>1.3333333333333333</c:v>
                </c:pt>
                <c:pt idx="23">
                  <c:v>-14</c:v>
                </c:pt>
                <c:pt idx="24">
                  <c:v>17</c:v>
                </c:pt>
                <c:pt idx="25">
                  <c:v>0.66666666666666663</c:v>
                </c:pt>
                <c:pt idx="26">
                  <c:v>-0.33333333333333331</c:v>
                </c:pt>
                <c:pt idx="27">
                  <c:v>17.666666666666668</c:v>
                </c:pt>
                <c:pt idx="28">
                  <c:v>-29</c:v>
                </c:pt>
                <c:pt idx="29">
                  <c:v>16</c:v>
                </c:pt>
              </c:numCache>
            </c:numRef>
          </c:val>
          <c:extLst>
            <c:ext xmlns:c16="http://schemas.microsoft.com/office/drawing/2014/chart" uri="{C3380CC4-5D6E-409C-BE32-E72D297353CC}">
              <c16:uniqueId val="{00000000-03D4-4CFF-8997-8D01F9A597A7}"/>
            </c:ext>
          </c:extLst>
        </c:ser>
        <c:ser>
          <c:idx val="1"/>
          <c:order val="1"/>
          <c:tx>
            <c:v>L1-norm</c:v>
          </c:tx>
          <c:spPr>
            <a:solidFill>
              <a:schemeClr val="accent2"/>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estimate.xlsx]Sheet2'!$A$14:$AD$14</c:f>
              <c:numCache>
                <c:formatCode>General</c:formatCode>
                <c:ptCount val="30"/>
                <c:pt idx="0">
                  <c:v>-0.66666666666666663</c:v>
                </c:pt>
                <c:pt idx="1">
                  <c:v>0.33333333333333331</c:v>
                </c:pt>
                <c:pt idx="2">
                  <c:v>-0.66666666666666663</c:v>
                </c:pt>
                <c:pt idx="3">
                  <c:v>0.66666666666666663</c:v>
                </c:pt>
                <c:pt idx="4">
                  <c:v>-0.33333333333333331</c:v>
                </c:pt>
                <c:pt idx="5">
                  <c:v>0</c:v>
                </c:pt>
                <c:pt idx="6">
                  <c:v>-14</c:v>
                </c:pt>
                <c:pt idx="7">
                  <c:v>0.33333333333333331</c:v>
                </c:pt>
                <c:pt idx="8">
                  <c:v>-1</c:v>
                </c:pt>
                <c:pt idx="9">
                  <c:v>0.66666666666666663</c:v>
                </c:pt>
                <c:pt idx="10">
                  <c:v>-31.333333333333332</c:v>
                </c:pt>
                <c:pt idx="11">
                  <c:v>1.6666666666666667</c:v>
                </c:pt>
                <c:pt idx="12">
                  <c:v>0.66666666666666663</c:v>
                </c:pt>
                <c:pt idx="13">
                  <c:v>-0.66666666666666663</c:v>
                </c:pt>
                <c:pt idx="14">
                  <c:v>-31</c:v>
                </c:pt>
                <c:pt idx="15">
                  <c:v>31</c:v>
                </c:pt>
                <c:pt idx="16">
                  <c:v>-33.333333333333336</c:v>
                </c:pt>
                <c:pt idx="17">
                  <c:v>-31</c:v>
                </c:pt>
                <c:pt idx="18">
                  <c:v>-16.666666666666668</c:v>
                </c:pt>
                <c:pt idx="19">
                  <c:v>29</c:v>
                </c:pt>
                <c:pt idx="20">
                  <c:v>0.33333333333333331</c:v>
                </c:pt>
                <c:pt idx="21">
                  <c:v>-42.333333333333336</c:v>
                </c:pt>
                <c:pt idx="22">
                  <c:v>-30.666666666666668</c:v>
                </c:pt>
                <c:pt idx="23">
                  <c:v>-29.666666666666668</c:v>
                </c:pt>
                <c:pt idx="24">
                  <c:v>45.333333333333336</c:v>
                </c:pt>
                <c:pt idx="25">
                  <c:v>-18.333333333333332</c:v>
                </c:pt>
                <c:pt idx="26">
                  <c:v>-14</c:v>
                </c:pt>
                <c:pt idx="27">
                  <c:v>42.333333333333336</c:v>
                </c:pt>
                <c:pt idx="28">
                  <c:v>32.666666666666664</c:v>
                </c:pt>
                <c:pt idx="29">
                  <c:v>-51</c:v>
                </c:pt>
              </c:numCache>
            </c:numRef>
          </c:val>
          <c:extLst>
            <c:ext xmlns:c16="http://schemas.microsoft.com/office/drawing/2014/chart" uri="{C3380CC4-5D6E-409C-BE32-E72D297353CC}">
              <c16:uniqueId val="{00000001-03D4-4CFF-8997-8D01F9A597A7}"/>
            </c:ext>
          </c:extLst>
        </c:ser>
        <c:ser>
          <c:idx val="2"/>
          <c:order val="2"/>
          <c:tx>
            <c:v>Frequency-domain</c:v>
          </c:tx>
          <c:spPr>
            <a:solidFill>
              <a:schemeClr val="accent3"/>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estimate.xlsx]Sheet2'!$A$15:$AD$15</c:f>
              <c:numCache>
                <c:formatCode>General</c:formatCode>
                <c:ptCount val="30"/>
                <c:pt idx="0">
                  <c:v>-0.33333333333333331</c:v>
                </c:pt>
                <c:pt idx="1">
                  <c:v>0</c:v>
                </c:pt>
                <c:pt idx="2">
                  <c:v>-0.33333333333333331</c:v>
                </c:pt>
                <c:pt idx="3">
                  <c:v>-0.66666666666666663</c:v>
                </c:pt>
                <c:pt idx="4">
                  <c:v>0</c:v>
                </c:pt>
                <c:pt idx="5">
                  <c:v>0.66666666666666663</c:v>
                </c:pt>
                <c:pt idx="6">
                  <c:v>-0.66666666666666663</c:v>
                </c:pt>
                <c:pt idx="7">
                  <c:v>1</c:v>
                </c:pt>
                <c:pt idx="8">
                  <c:v>-0.66666666666666663</c:v>
                </c:pt>
                <c:pt idx="9">
                  <c:v>-0.66666666666666663</c:v>
                </c:pt>
                <c:pt idx="10">
                  <c:v>-1.3333333333333333</c:v>
                </c:pt>
                <c:pt idx="11">
                  <c:v>-0.33333333333333331</c:v>
                </c:pt>
                <c:pt idx="12">
                  <c:v>-0.33333333333333331</c:v>
                </c:pt>
                <c:pt idx="13">
                  <c:v>-1</c:v>
                </c:pt>
                <c:pt idx="14">
                  <c:v>-1</c:v>
                </c:pt>
                <c:pt idx="15">
                  <c:v>-0.33333333333333331</c:v>
                </c:pt>
                <c:pt idx="16">
                  <c:v>0.66666666666666663</c:v>
                </c:pt>
                <c:pt idx="17">
                  <c:v>0.66666666666666663</c:v>
                </c:pt>
                <c:pt idx="18">
                  <c:v>-0.66666666666666663</c:v>
                </c:pt>
                <c:pt idx="19">
                  <c:v>-1</c:v>
                </c:pt>
                <c:pt idx="20">
                  <c:v>0.33333333333333331</c:v>
                </c:pt>
                <c:pt idx="21">
                  <c:v>2</c:v>
                </c:pt>
                <c:pt idx="22">
                  <c:v>-1.3333333333333333</c:v>
                </c:pt>
                <c:pt idx="23">
                  <c:v>-0.66666666666666663</c:v>
                </c:pt>
                <c:pt idx="24">
                  <c:v>1</c:v>
                </c:pt>
                <c:pt idx="25">
                  <c:v>-0.66666666666666663</c:v>
                </c:pt>
                <c:pt idx="26">
                  <c:v>0.66666666666666663</c:v>
                </c:pt>
                <c:pt idx="27">
                  <c:v>0</c:v>
                </c:pt>
                <c:pt idx="28">
                  <c:v>-0.33333333333333331</c:v>
                </c:pt>
                <c:pt idx="29">
                  <c:v>-1</c:v>
                </c:pt>
              </c:numCache>
            </c:numRef>
          </c:val>
          <c:extLst>
            <c:ext xmlns:c16="http://schemas.microsoft.com/office/drawing/2014/chart" uri="{C3380CC4-5D6E-409C-BE32-E72D297353CC}">
              <c16:uniqueId val="{00000002-03D4-4CFF-8997-8D01F9A597A7}"/>
            </c:ext>
          </c:extLst>
        </c:ser>
        <c:dLbls>
          <c:showLegendKey val="0"/>
          <c:showVal val="0"/>
          <c:showCatName val="0"/>
          <c:showSerName val="0"/>
          <c:showPercent val="0"/>
          <c:showBubbleSize val="0"/>
        </c:dLbls>
        <c:gapWidth val="219"/>
        <c:overlap val="-27"/>
        <c:axId val="1042102672"/>
        <c:axId val="1591619552"/>
      </c:barChart>
      <c:catAx>
        <c:axId val="1042102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Noise</a:t>
                </a:r>
                <a:r>
                  <a:rPr lang="en-IN" baseline="0"/>
                  <a:t> fraction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1619552"/>
        <c:crosses val="autoZero"/>
        <c:auto val="1"/>
        <c:lblAlgn val="ctr"/>
        <c:lblOffset val="100"/>
        <c:noMultiLvlLbl val="0"/>
      </c:catAx>
      <c:valAx>
        <c:axId val="159161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r>
                  <a:rPr lang="en-IN" baseline="0"/>
                  <a:t> in degrees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102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8D0D-8225-40BC-A0F6-C06CA6AEA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A7C0E6-C913-4289-9F02-9D086AC00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C43243-C54D-46FD-8B30-FD47032D9510}"/>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6D1A48CD-234E-4E32-9419-9A326C0A8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8C73C-FCA9-4319-B135-BC8664C10CA0}"/>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62030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462B-58EB-478A-BC5B-BF66254377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443034-0357-49EC-B883-0AC33C6EA9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4658D-15F0-47C3-9E72-221D54585B4E}"/>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22A0215C-3A9A-443C-B5A6-DF6EA9A14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F62FC-0163-41D5-8965-26108BC03750}"/>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128580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ACF4B-6DE7-4743-8FBD-194A414A6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6E26D6-137A-43E1-B5F6-46F3655D63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0813CB-A66A-47D8-A89F-6E15BEF3A612}"/>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B9EDA4BB-B25D-4E21-9E4F-76BEE66BB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5AC0B-083C-41A8-984B-FE913B0E94B9}"/>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5900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B129-6408-4793-8EE3-F1DF262FB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C4B59D-6462-4A5D-BC69-A7F6D9814D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821B2-1B35-481D-B51A-41544E4C7CB2}"/>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188FF5D1-8C3C-44DE-B8CF-0A41D5391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8798B-6885-4E51-8F6E-00CEADB6717A}"/>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39443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E8A5-DAD9-42CA-A28B-BEDA56F87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59FDCA-E0DA-4DC3-A193-F9742CAE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B5B191-A85E-426C-AA53-6B348CB583A7}"/>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FB858AEC-AAB3-4E04-A66E-86BB47533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3EF7A-201F-4826-A5B6-D7239818BAF8}"/>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171247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0964-199E-4AFE-BD16-E6587C0E3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BFBD2-5C9C-47FA-9C00-156E37DF9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CEB06D-0E26-4950-912E-46AF71FF89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87B3DA-72A5-47D3-AA16-D906A9877428}"/>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6" name="Footer Placeholder 5">
            <a:extLst>
              <a:ext uri="{FF2B5EF4-FFF2-40B4-BE49-F238E27FC236}">
                <a16:creationId xmlns:a16="http://schemas.microsoft.com/office/drawing/2014/main" id="{021A0FDE-AF14-470C-98C9-E4A4A354C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446CDA-8621-4143-A9D8-92D0DDBE9742}"/>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119812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787F-FC30-47E3-9C8F-4B7F35FAC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E93FE-26DE-4127-9845-BB0756DCD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10072-24F0-45FE-BDBC-76A0E55576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925B0B-0C6C-4F11-8BB1-87AECB6D3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C88FE9-4644-4D37-8B64-BE7A3452A6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35B01-F0EB-4C47-8BAF-CA6AB5E86169}"/>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8" name="Footer Placeholder 7">
            <a:extLst>
              <a:ext uri="{FF2B5EF4-FFF2-40B4-BE49-F238E27FC236}">
                <a16:creationId xmlns:a16="http://schemas.microsoft.com/office/drawing/2014/main" id="{58B0BA7E-FDB4-4B56-BDC9-C7DB9FCBE0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702900-07A4-4F36-B899-EC2F09F19644}"/>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75698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535E-1460-4E57-B01C-CB749330C9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C4DD9E-FBC8-4A52-ACF4-A4046C2D0A88}"/>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4" name="Footer Placeholder 3">
            <a:extLst>
              <a:ext uri="{FF2B5EF4-FFF2-40B4-BE49-F238E27FC236}">
                <a16:creationId xmlns:a16="http://schemas.microsoft.com/office/drawing/2014/main" id="{CAB60CB8-8215-432E-B5D6-02DF34968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C6598-AB88-40CC-916B-9F0A30DBF475}"/>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65039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10BA8-6D8D-49DE-B458-A20A49F27D76}"/>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3" name="Footer Placeholder 2">
            <a:extLst>
              <a:ext uri="{FF2B5EF4-FFF2-40B4-BE49-F238E27FC236}">
                <a16:creationId xmlns:a16="http://schemas.microsoft.com/office/drawing/2014/main" id="{36170D22-DDFA-4E3A-A86B-8A9CF05F4F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1E1DA9-1E65-49F3-992B-3BB40785630E}"/>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2043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65ED-ED50-4061-9CC3-793668388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E862D7-4B2E-4F47-BA09-BEA0872F4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DC887F-2822-4C73-B023-6C94EA0F6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568B10-283C-4FCC-A1F9-C1D3C0B4F1F0}"/>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6" name="Footer Placeholder 5">
            <a:extLst>
              <a:ext uri="{FF2B5EF4-FFF2-40B4-BE49-F238E27FC236}">
                <a16:creationId xmlns:a16="http://schemas.microsoft.com/office/drawing/2014/main" id="{C42468FF-4161-45D1-AF8A-07267E460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65E9C5-EB1E-4FE6-A4E3-51A17C0436FF}"/>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158172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BC04-E713-4723-BB71-B040A02D3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3F4742-E97B-42E3-8208-14FAF9419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ADFE98-B26E-4B77-A1E5-4EF715A29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2944E5-B972-4C7C-A13D-D5E3750030E3}"/>
              </a:ext>
            </a:extLst>
          </p:cNvPr>
          <p:cNvSpPr>
            <a:spLocks noGrp="1"/>
          </p:cNvSpPr>
          <p:nvPr>
            <p:ph type="dt" sz="half" idx="10"/>
          </p:nvPr>
        </p:nvSpPr>
        <p:spPr/>
        <p:txBody>
          <a:bodyPr/>
          <a:lstStyle/>
          <a:p>
            <a:fld id="{48D49F19-F5B5-4933-BE1D-CB8D8990E87C}" type="datetimeFigureOut">
              <a:rPr lang="en-IN" smtClean="0"/>
              <a:t>21-08-2018</a:t>
            </a:fld>
            <a:endParaRPr lang="en-IN"/>
          </a:p>
        </p:txBody>
      </p:sp>
      <p:sp>
        <p:nvSpPr>
          <p:cNvPr id="6" name="Footer Placeholder 5">
            <a:extLst>
              <a:ext uri="{FF2B5EF4-FFF2-40B4-BE49-F238E27FC236}">
                <a16:creationId xmlns:a16="http://schemas.microsoft.com/office/drawing/2014/main" id="{CC2600DE-C7E5-4DF1-A2A9-F7C9B6CAA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5585C-4FC3-44BE-A816-63FA29A78E2D}"/>
              </a:ext>
            </a:extLst>
          </p:cNvPr>
          <p:cNvSpPr>
            <a:spLocks noGrp="1"/>
          </p:cNvSpPr>
          <p:nvPr>
            <p:ph type="sldNum" sz="quarter" idx="12"/>
          </p:nvPr>
        </p:nvSpPr>
        <p:spPr/>
        <p:txBody>
          <a:bodyPr/>
          <a:lstStyle/>
          <a:p>
            <a:fld id="{A330D765-6A14-4381-91EE-85F84043FA07}" type="slidenum">
              <a:rPr lang="en-IN" smtClean="0"/>
              <a:t>‹#›</a:t>
            </a:fld>
            <a:endParaRPr lang="en-IN"/>
          </a:p>
        </p:txBody>
      </p:sp>
    </p:spTree>
    <p:extLst>
      <p:ext uri="{BB962C8B-B14F-4D97-AF65-F5344CB8AC3E}">
        <p14:creationId xmlns:p14="http://schemas.microsoft.com/office/powerpoint/2010/main" val="271567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AAA86-16D8-4A26-BEAF-3EFAD56B3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31FA6-78BF-4712-BF05-8975D759A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A8D1A7-4B4D-4046-9A02-A6ED0C548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49F19-F5B5-4933-BE1D-CB8D8990E87C}" type="datetimeFigureOut">
              <a:rPr lang="en-IN" smtClean="0"/>
              <a:t>21-08-2018</a:t>
            </a:fld>
            <a:endParaRPr lang="en-IN"/>
          </a:p>
        </p:txBody>
      </p:sp>
      <p:sp>
        <p:nvSpPr>
          <p:cNvPr id="5" name="Footer Placeholder 4">
            <a:extLst>
              <a:ext uri="{FF2B5EF4-FFF2-40B4-BE49-F238E27FC236}">
                <a16:creationId xmlns:a16="http://schemas.microsoft.com/office/drawing/2014/main" id="{AFDD7BE4-E475-43BB-85BF-9295A70C2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62CA13-E986-449E-BA95-87F3BB870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0D765-6A14-4381-91EE-85F84043FA07}" type="slidenum">
              <a:rPr lang="en-IN" smtClean="0"/>
              <a:t>‹#›</a:t>
            </a:fld>
            <a:endParaRPr lang="en-IN"/>
          </a:p>
        </p:txBody>
      </p:sp>
    </p:spTree>
    <p:extLst>
      <p:ext uri="{BB962C8B-B14F-4D97-AF65-F5344CB8AC3E}">
        <p14:creationId xmlns:p14="http://schemas.microsoft.com/office/powerpoint/2010/main" val="3230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DEFC-97A9-497B-A279-5EC2DF36EC41}"/>
              </a:ext>
            </a:extLst>
          </p:cNvPr>
          <p:cNvSpPr>
            <a:spLocks noGrp="1"/>
          </p:cNvSpPr>
          <p:nvPr>
            <p:ph type="title"/>
          </p:nvPr>
        </p:nvSpPr>
        <p:spPr/>
        <p:txBody>
          <a:bodyPr/>
          <a:lstStyle/>
          <a:p>
            <a:r>
              <a:rPr lang="en-US" dirty="0"/>
              <a:t>Symmetry axis estimate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5FC3B7-4E70-448C-9292-6090D565F727}"/>
                  </a:ext>
                </a:extLst>
              </p:cNvPr>
              <p:cNvSpPr>
                <a:spLocks noGrp="1"/>
              </p:cNvSpPr>
              <p:nvPr>
                <p:ph idx="1"/>
              </p:nvPr>
            </p:nvSpPr>
            <p:spPr>
              <a:xfrm>
                <a:off x="838200" y="1825625"/>
                <a:ext cx="10515600" cy="4667250"/>
              </a:xfrm>
            </p:spPr>
            <p:txBody>
              <a:bodyPr>
                <a:normAutofit fontScale="85000" lnSpcReduction="10000"/>
              </a:bodyPr>
              <a:lstStyle/>
              <a:p>
                <a:r>
                  <a:rPr lang="en-US" dirty="0"/>
                  <a:t>We compare three approaches to estimating the axis of symmetry</a:t>
                </a:r>
                <a:endParaRPr lang="en-IN" dirty="0"/>
              </a:p>
              <a:p>
                <a:pPr lvl="1"/>
                <a:r>
                  <a:rPr lang="en-US" dirty="0"/>
                  <a:t>L</a:t>
                </a:r>
                <a:r>
                  <a:rPr lang="en-IN" dirty="0"/>
                  <a:t>1-norm</a:t>
                </a:r>
              </a:p>
              <a:p>
                <a:pPr lvl="1"/>
                <a:r>
                  <a:rPr lang="en-US" dirty="0"/>
                  <a:t>L2-norm</a:t>
                </a:r>
              </a:p>
              <a:p>
                <a:pPr lvl="1"/>
                <a:r>
                  <a:rPr lang="en-US" dirty="0"/>
                  <a:t>Frequency domain approach</a:t>
                </a:r>
              </a:p>
              <a:p>
                <a:r>
                  <a:rPr lang="en-US" dirty="0"/>
                  <a:t>The frequency domain approach is essentially converting the object into the Fourier domain and then measure the magnitude of the symmetric basis (the sines) and the magnitude of the antisymmetric functions (the cosines).</a:t>
                </a:r>
              </a:p>
              <a:p>
                <a:r>
                  <a:rPr lang="en-US" dirty="0"/>
                  <a:t>We run an experiment to estimate the axis of symmetry in an image constructed using projections affected with gaussian noise varying from 10 percent to 40 percent. The orientation estimates may also be off by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𝑜</m:t>
                        </m:r>
                      </m:sup>
                    </m:sSup>
                  </m:oMath>
                </a14:m>
                <a:r>
                  <a:rPr lang="en-US" dirty="0"/>
                  <a:t>.</a:t>
                </a:r>
              </a:p>
              <a:p>
                <a:r>
                  <a:rPr lang="en-US" dirty="0"/>
                  <a:t>The estimates given by these approaches are averaged over 5 runs. All estimates shown on the next slide are adjusted such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𝑜</m:t>
                        </m:r>
                      </m:sup>
                    </m:sSup>
                  </m:oMath>
                </a14:m>
                <a:r>
                  <a:rPr lang="en-US" dirty="0"/>
                  <a:t> indicates the right estimate and any deviation from this is the error in estimating the correct axis.</a:t>
                </a:r>
              </a:p>
              <a:p>
                <a:pPr marL="0" indent="0">
                  <a:buNone/>
                </a:pPr>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A5FC3B7-4E70-448C-9292-6090D565F72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812" t="-2480"/>
                </a:stretch>
              </a:blipFill>
            </p:spPr>
            <p:txBody>
              <a:bodyPr/>
              <a:lstStyle/>
              <a:p>
                <a:r>
                  <a:rPr lang="en-IN">
                    <a:noFill/>
                  </a:rPr>
                  <a:t> </a:t>
                </a:r>
              </a:p>
            </p:txBody>
          </p:sp>
        </mc:Fallback>
      </mc:AlternateContent>
    </p:spTree>
    <p:extLst>
      <p:ext uri="{BB962C8B-B14F-4D97-AF65-F5344CB8AC3E}">
        <p14:creationId xmlns:p14="http://schemas.microsoft.com/office/powerpoint/2010/main" val="196030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4B6C-0747-4968-B916-CD932EDEF7BC}"/>
              </a:ext>
            </a:extLst>
          </p:cNvPr>
          <p:cNvSpPr>
            <a:spLocks noGrp="1"/>
          </p:cNvSpPr>
          <p:nvPr>
            <p:ph type="title"/>
          </p:nvPr>
        </p:nvSpPr>
        <p:spPr>
          <a:xfrm>
            <a:off x="838200" y="317991"/>
            <a:ext cx="10515600" cy="1325563"/>
          </a:xfrm>
        </p:spPr>
        <p:txBody>
          <a:bodyPr>
            <a:normAutofit/>
          </a:bodyPr>
          <a:lstStyle/>
          <a:p>
            <a:r>
              <a:rPr lang="en-US" dirty="0"/>
              <a:t>Estimating Symmetry axis</a:t>
            </a:r>
            <a:endParaRPr lang="en-IN" dirty="0"/>
          </a:p>
        </p:txBody>
      </p:sp>
      <p:graphicFrame>
        <p:nvGraphicFramePr>
          <p:cNvPr id="4" name="Content Placeholder 3">
            <a:extLst>
              <a:ext uri="{FF2B5EF4-FFF2-40B4-BE49-F238E27FC236}">
                <a16:creationId xmlns:a16="http://schemas.microsoft.com/office/drawing/2014/main" id="{F60E2E05-CECE-4593-9EB4-31499F707A0E}"/>
              </a:ext>
            </a:extLst>
          </p:cNvPr>
          <p:cNvGraphicFramePr>
            <a:graphicFrameLocks noGrp="1"/>
          </p:cNvGraphicFramePr>
          <p:nvPr>
            <p:ph idx="1"/>
            <p:extLst>
              <p:ext uri="{D42A27DB-BD31-4B8C-83A1-F6EECF244321}">
                <p14:modId xmlns:p14="http://schemas.microsoft.com/office/powerpoint/2010/main" val="367502241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15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A396-54A2-4FF9-8FF6-7F8923815E73}"/>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B8C37293-94FF-4BB8-B089-EBDF656BF191}"/>
              </a:ext>
            </a:extLst>
          </p:cNvPr>
          <p:cNvSpPr>
            <a:spLocks noGrp="1"/>
          </p:cNvSpPr>
          <p:nvPr>
            <p:ph idx="1"/>
          </p:nvPr>
        </p:nvSpPr>
        <p:spPr/>
        <p:txBody>
          <a:bodyPr>
            <a:normAutofit fontScale="92500"/>
          </a:bodyPr>
          <a:lstStyle/>
          <a:p>
            <a:r>
              <a:rPr lang="en-US" dirty="0"/>
              <a:t>We can see from the previous graph that the frequency domain approach works reliably even under high amounts of noise in the projections.</a:t>
            </a:r>
          </a:p>
          <a:p>
            <a:r>
              <a:rPr lang="en-US" dirty="0"/>
              <a:t>L1 norm performs quite poorly and this can be attributed to the fact that the L1 norm, even though it is more robust to outliers, is a less stable solution. </a:t>
            </a:r>
            <a:r>
              <a:rPr lang="en-IN" dirty="0"/>
              <a:t>In contrast, the L2 norm solution is stable in that, for any small adjustment of a data point, the percentage contribution to the total error will be less. Therefore the noise and the orientation shift is not significantly able to affect the symmetry calculations.</a:t>
            </a:r>
          </a:p>
          <a:p>
            <a:r>
              <a:rPr lang="en-US" dirty="0"/>
              <a:t>T</a:t>
            </a:r>
            <a:r>
              <a:rPr lang="en-IN" dirty="0"/>
              <a:t>he frequency domain works most reliably because the gaussian noise added to the image affects both the even and odd basis functions equally. So while taking a ratio, the affect of noise </a:t>
            </a:r>
            <a:r>
              <a:rPr lang="en-IN"/>
              <a:t>is eliminated. </a:t>
            </a:r>
            <a:endParaRPr lang="en-IN" dirty="0"/>
          </a:p>
        </p:txBody>
      </p:sp>
    </p:spTree>
    <p:extLst>
      <p:ext uri="{BB962C8B-B14F-4D97-AF65-F5344CB8AC3E}">
        <p14:creationId xmlns:p14="http://schemas.microsoft.com/office/powerpoint/2010/main" val="403583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B6BB-9735-40CB-8E50-0054FA0C5133}"/>
              </a:ext>
            </a:extLst>
          </p:cNvPr>
          <p:cNvSpPr>
            <a:spLocks noGrp="1"/>
          </p:cNvSpPr>
          <p:nvPr>
            <p:ph type="title"/>
          </p:nvPr>
        </p:nvSpPr>
        <p:spPr/>
        <p:txBody>
          <a:bodyPr/>
          <a:lstStyle/>
          <a:p>
            <a:r>
              <a:rPr lang="en-US" dirty="0"/>
              <a:t>Introducing a symmetry prior </a:t>
            </a:r>
            <a:endParaRPr lang="en-IN" dirty="0"/>
          </a:p>
        </p:txBody>
      </p:sp>
      <p:sp>
        <p:nvSpPr>
          <p:cNvPr id="3" name="Content Placeholder 2">
            <a:extLst>
              <a:ext uri="{FF2B5EF4-FFF2-40B4-BE49-F238E27FC236}">
                <a16:creationId xmlns:a16="http://schemas.microsoft.com/office/drawing/2014/main" id="{83395387-7CF3-4C05-B991-6F5F12D7E44E}"/>
              </a:ext>
            </a:extLst>
          </p:cNvPr>
          <p:cNvSpPr>
            <a:spLocks noGrp="1"/>
          </p:cNvSpPr>
          <p:nvPr>
            <p:ph idx="1"/>
          </p:nvPr>
        </p:nvSpPr>
        <p:spPr/>
        <p:txBody>
          <a:bodyPr/>
          <a:lstStyle/>
          <a:p>
            <a:r>
              <a:rPr lang="en-US" dirty="0"/>
              <a:t>Experiment:</a:t>
            </a:r>
            <a:endParaRPr lang="en-IN" dirty="0"/>
          </a:p>
          <a:p>
            <a:pPr lvl="1"/>
            <a:r>
              <a:rPr lang="en-US" dirty="0"/>
              <a:t>2</a:t>
            </a:r>
            <a:r>
              <a:rPr lang="en-IN" dirty="0"/>
              <a:t>00 projections</a:t>
            </a:r>
          </a:p>
          <a:p>
            <a:pPr lvl="1"/>
            <a:r>
              <a:rPr lang="en-US" dirty="0"/>
              <a:t>2</a:t>
            </a:r>
            <a:r>
              <a:rPr lang="en-IN" dirty="0"/>
              <a:t>0 percent noise</a:t>
            </a:r>
          </a:p>
          <a:p>
            <a:pPr lvl="1"/>
            <a:r>
              <a:rPr lang="en-US" dirty="0"/>
              <a:t>The frequency domain approach is used to estimate the axis of symmetry.</a:t>
            </a:r>
            <a:endParaRPr lang="en-IN" dirty="0"/>
          </a:p>
          <a:p>
            <a:pPr lvl="1"/>
            <a:r>
              <a:rPr lang="en-IN" dirty="0"/>
              <a:t>Original image:</a:t>
            </a:r>
          </a:p>
          <a:p>
            <a:pPr lvl="1"/>
            <a:endParaRPr lang="en-US" dirty="0"/>
          </a:p>
          <a:p>
            <a:pPr lvl="1"/>
            <a:endParaRPr lang="en-US" dirty="0"/>
          </a:p>
          <a:p>
            <a:pPr lvl="1"/>
            <a:endParaRPr lang="en-US" dirty="0"/>
          </a:p>
          <a:p>
            <a:pPr lvl="1"/>
            <a:r>
              <a:rPr lang="en-US" dirty="0"/>
              <a:t>To explicitly demonstrate the benefit of including a symmetric prior, we run two refinement algorithms on the initialization provided by HLCC – one with symmetric prior and one without. The results are shown on the next page.</a:t>
            </a:r>
          </a:p>
        </p:txBody>
      </p:sp>
      <p:pic>
        <p:nvPicPr>
          <p:cNvPr id="5" name="Picture 4" descr="A close up of a womans face&#10;&#10;Description generated with high confidence">
            <a:extLst>
              <a:ext uri="{FF2B5EF4-FFF2-40B4-BE49-F238E27FC236}">
                <a16:creationId xmlns:a16="http://schemas.microsoft.com/office/drawing/2014/main" id="{6394285D-D12A-4525-91C7-6F4C8C5DB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345" y="3901822"/>
            <a:ext cx="1009650" cy="1009650"/>
          </a:xfrm>
          <a:prstGeom prst="rect">
            <a:avLst/>
          </a:prstGeom>
        </p:spPr>
      </p:pic>
    </p:spTree>
    <p:extLst>
      <p:ext uri="{BB962C8B-B14F-4D97-AF65-F5344CB8AC3E}">
        <p14:creationId xmlns:p14="http://schemas.microsoft.com/office/powerpoint/2010/main" val="390304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mammal, animal&#10;&#10;Description generated with high confidence">
            <a:extLst>
              <a:ext uri="{FF2B5EF4-FFF2-40B4-BE49-F238E27FC236}">
                <a16:creationId xmlns:a16="http://schemas.microsoft.com/office/drawing/2014/main" id="{6BF29A30-25F0-43FA-9A5D-DCA20ED63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48" y="369412"/>
            <a:ext cx="1581813" cy="1581813"/>
          </a:xfrm>
          <a:prstGeom prst="rect">
            <a:avLst/>
          </a:prstGeom>
        </p:spPr>
      </p:pic>
      <p:pic>
        <p:nvPicPr>
          <p:cNvPr id="5" name="Picture 4" descr="A picture containing cat&#10;&#10;Description generated with very high confidence">
            <a:extLst>
              <a:ext uri="{FF2B5EF4-FFF2-40B4-BE49-F238E27FC236}">
                <a16:creationId xmlns:a16="http://schemas.microsoft.com/office/drawing/2014/main" id="{C79127B4-94B6-4C66-9C33-B8C5ECD89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47" y="2592190"/>
            <a:ext cx="1581813" cy="1581813"/>
          </a:xfrm>
          <a:prstGeom prst="rect">
            <a:avLst/>
          </a:prstGeom>
        </p:spPr>
      </p:pic>
      <p:pic>
        <p:nvPicPr>
          <p:cNvPr id="6" name="Picture 5">
            <a:extLst>
              <a:ext uri="{FF2B5EF4-FFF2-40B4-BE49-F238E27FC236}">
                <a16:creationId xmlns:a16="http://schemas.microsoft.com/office/drawing/2014/main" id="{C59DEF15-2014-4A2C-ACD7-C7C25CF5A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347" y="4835735"/>
            <a:ext cx="1581813" cy="1581813"/>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E9CBC016-5255-46FF-B9F8-C627BDCE5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800" y="71120"/>
            <a:ext cx="3831481" cy="2873611"/>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7FA83B0E-C8F7-4C82-B521-D7D22EBC87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8800" y="3543937"/>
            <a:ext cx="3831481" cy="2873611"/>
          </a:xfrm>
          <a:prstGeom prst="rect">
            <a:avLst/>
          </a:prstGeom>
        </p:spPr>
      </p:pic>
      <p:sp>
        <p:nvSpPr>
          <p:cNvPr id="9" name="TextBox 8">
            <a:extLst>
              <a:ext uri="{FF2B5EF4-FFF2-40B4-BE49-F238E27FC236}">
                <a16:creationId xmlns:a16="http://schemas.microsoft.com/office/drawing/2014/main" id="{AF8C51B3-3634-4500-BD0E-1C2274A02B7C}"/>
              </a:ext>
            </a:extLst>
          </p:cNvPr>
          <p:cNvSpPr txBox="1"/>
          <p:nvPr/>
        </p:nvSpPr>
        <p:spPr>
          <a:xfrm>
            <a:off x="8636000" y="2850227"/>
            <a:ext cx="29159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Non-symmetric convergence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724BD54-74DB-4CEC-8BEB-34D3D543D5D8}"/>
              </a:ext>
            </a:extLst>
          </p:cNvPr>
          <p:cNvSpPr txBox="1"/>
          <p:nvPr/>
        </p:nvSpPr>
        <p:spPr>
          <a:xfrm>
            <a:off x="8879840" y="6347819"/>
            <a:ext cx="24282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Symmetric convergence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77CABA7-87BA-4574-BFDA-1E169201FD9B}"/>
              </a:ext>
            </a:extLst>
          </p:cNvPr>
          <p:cNvSpPr txBox="1"/>
          <p:nvPr/>
        </p:nvSpPr>
        <p:spPr>
          <a:xfrm>
            <a:off x="4291054" y="1951225"/>
            <a:ext cx="26990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Estimate returned by HLCC</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82E22EF-A40E-4821-B3CD-AD31CCF55C34}"/>
              </a:ext>
            </a:extLst>
          </p:cNvPr>
          <p:cNvSpPr txBox="1"/>
          <p:nvPr/>
        </p:nvSpPr>
        <p:spPr>
          <a:xfrm>
            <a:off x="3833273" y="4243732"/>
            <a:ext cx="3602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Refinement without using symmetry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4175DC9-FEE4-43C0-A581-B1F0F94D2DB0}"/>
              </a:ext>
            </a:extLst>
          </p:cNvPr>
          <p:cNvSpPr/>
          <p:nvPr/>
        </p:nvSpPr>
        <p:spPr>
          <a:xfrm>
            <a:off x="4228412" y="6434216"/>
            <a:ext cx="28123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Refinement using symmetry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Table 13">
            <a:extLst>
              <a:ext uri="{FF2B5EF4-FFF2-40B4-BE49-F238E27FC236}">
                <a16:creationId xmlns:a16="http://schemas.microsoft.com/office/drawing/2014/main" id="{B058A25E-17A6-4A11-8B94-5C44B6B96CA0}"/>
              </a:ext>
            </a:extLst>
          </p:cNvPr>
          <p:cNvGraphicFramePr>
            <a:graphicFrameLocks noGrp="1"/>
          </p:cNvGraphicFramePr>
          <p:nvPr>
            <p:extLst/>
          </p:nvPr>
        </p:nvGraphicFramePr>
        <p:xfrm>
          <a:off x="181719" y="2591264"/>
          <a:ext cx="3831481" cy="1651000"/>
        </p:xfrm>
        <a:graphic>
          <a:graphicData uri="http://schemas.openxmlformats.org/drawingml/2006/table">
            <a:tbl>
              <a:tblPr firstRow="1" bandRow="1">
                <a:tableStyleId>{5C22544A-7EE6-4342-B048-85BDC9FD1C3A}</a:tableStyleId>
              </a:tblPr>
              <a:tblGrid>
                <a:gridCol w="2646322">
                  <a:extLst>
                    <a:ext uri="{9D8B030D-6E8A-4147-A177-3AD203B41FA5}">
                      <a16:colId xmlns:a16="http://schemas.microsoft.com/office/drawing/2014/main" val="1256761519"/>
                    </a:ext>
                  </a:extLst>
                </a:gridCol>
                <a:gridCol w="1185159">
                  <a:extLst>
                    <a:ext uri="{9D8B030D-6E8A-4147-A177-3AD203B41FA5}">
                      <a16:colId xmlns:a16="http://schemas.microsoft.com/office/drawing/2014/main" val="2410816472"/>
                    </a:ext>
                  </a:extLst>
                </a:gridCol>
              </a:tblGrid>
              <a:tr h="370840">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370840">
                <a:tc>
                  <a:txBody>
                    <a:bodyPr/>
                    <a:lstStyle/>
                    <a:p>
                      <a:r>
                        <a:rPr lang="en-US" dirty="0"/>
                        <a:t>Refinement without using symmetry</a:t>
                      </a:r>
                      <a:endParaRPr lang="en-IN" dirty="0"/>
                    </a:p>
                  </a:txBody>
                  <a:tcPr/>
                </a:tc>
                <a:tc>
                  <a:txBody>
                    <a:bodyPr/>
                    <a:lstStyle/>
                    <a:p>
                      <a:r>
                        <a:rPr lang="en-US" dirty="0"/>
                        <a:t>20.0083%</a:t>
                      </a:r>
                      <a:endParaRPr lang="en-IN" dirty="0"/>
                    </a:p>
                  </a:txBody>
                  <a:tcPr/>
                </a:tc>
                <a:extLst>
                  <a:ext uri="{0D108BD9-81ED-4DB2-BD59-A6C34878D82A}">
                    <a16:rowId xmlns:a16="http://schemas.microsoft.com/office/drawing/2014/main" val="3557101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12.4712%</a:t>
                      </a:r>
                      <a:endParaRPr lang="en-IN" dirty="0"/>
                    </a:p>
                  </a:txBody>
                  <a:tcPr/>
                </a:tc>
                <a:extLst>
                  <a:ext uri="{0D108BD9-81ED-4DB2-BD59-A6C34878D82A}">
                    <a16:rowId xmlns:a16="http://schemas.microsoft.com/office/drawing/2014/main" val="3073323628"/>
                  </a:ext>
                </a:extLst>
              </a:tr>
            </a:tbl>
          </a:graphicData>
        </a:graphic>
      </p:graphicFrame>
    </p:spTree>
    <p:extLst>
      <p:ext uri="{BB962C8B-B14F-4D97-AF65-F5344CB8AC3E}">
        <p14:creationId xmlns:p14="http://schemas.microsoft.com/office/powerpoint/2010/main" val="236843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393</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Symmetry axis estimate</vt:lpstr>
      <vt:lpstr>Estimating Symmetry axis</vt:lpstr>
      <vt:lpstr>Discussion</vt:lpstr>
      <vt:lpstr>Introducing a symmetry prior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Symmetry axis estimate</dc:title>
  <dc:creator>Arunabh Ghosh</dc:creator>
  <cp:lastModifiedBy>Arunabh Ghosh</cp:lastModifiedBy>
  <cp:revision>7</cp:revision>
  <dcterms:created xsi:type="dcterms:W3CDTF">2018-08-12T07:38:26Z</dcterms:created>
  <dcterms:modified xsi:type="dcterms:W3CDTF">2018-08-21T06:51:13Z</dcterms:modified>
</cp:coreProperties>
</file>