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7" r:id="rId5"/>
    <p:sldId id="266"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7064b204c6fa9c53/BTP-CryoEM/results/Symmety%20estimat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Error</a:t>
            </a:r>
            <a:r>
              <a:rPr lang="en-IN" baseline="0"/>
              <a:t> in Symmetry axis estimate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L2-norm</c:v>
          </c:tx>
          <c:spPr>
            <a:solidFill>
              <a:schemeClr val="accent1"/>
            </a:solidFill>
            <a:ln>
              <a:noFill/>
            </a:ln>
            <a:effectLst/>
          </c:spPr>
          <c:invertIfNegative val="0"/>
          <c:cat>
            <c:numRef>
              <c:f>'[Symmety estimate.xlsx]Sheet2'!$A$18:$AD$18</c:f>
              <c:numCache>
                <c:formatCode>General</c:formatCode>
                <c:ptCount val="30"/>
                <c:pt idx="0">
                  <c:v>0.11</c:v>
                </c:pt>
                <c:pt idx="1">
                  <c:v>0.12000000000000001</c:v>
                </c:pt>
                <c:pt idx="2">
                  <c:v>0.13</c:v>
                </c:pt>
                <c:pt idx="3">
                  <c:v>0.14000000000000001</c:v>
                </c:pt>
                <c:pt idx="4">
                  <c:v>0.15000000000000002</c:v>
                </c:pt>
                <c:pt idx="5">
                  <c:v>0.16</c:v>
                </c:pt>
                <c:pt idx="6">
                  <c:v>0.17</c:v>
                </c:pt>
                <c:pt idx="7">
                  <c:v>0.18</c:v>
                </c:pt>
                <c:pt idx="8">
                  <c:v>0.19</c:v>
                </c:pt>
                <c:pt idx="9">
                  <c:v>0.2</c:v>
                </c:pt>
                <c:pt idx="10">
                  <c:v>0.21000000000000002</c:v>
                </c:pt>
                <c:pt idx="11">
                  <c:v>0.22</c:v>
                </c:pt>
                <c:pt idx="12">
                  <c:v>0.23</c:v>
                </c:pt>
                <c:pt idx="13">
                  <c:v>0.24000000000000002</c:v>
                </c:pt>
                <c:pt idx="14">
                  <c:v>0.25</c:v>
                </c:pt>
                <c:pt idx="15">
                  <c:v>0.26</c:v>
                </c:pt>
                <c:pt idx="16">
                  <c:v>0.27</c:v>
                </c:pt>
                <c:pt idx="17">
                  <c:v>0.28000000000000003</c:v>
                </c:pt>
                <c:pt idx="18">
                  <c:v>0.29000000000000004</c:v>
                </c:pt>
                <c:pt idx="19">
                  <c:v>0.30000000000000004</c:v>
                </c:pt>
                <c:pt idx="20">
                  <c:v>0.31</c:v>
                </c:pt>
                <c:pt idx="21">
                  <c:v>0.32</c:v>
                </c:pt>
                <c:pt idx="22">
                  <c:v>0.33</c:v>
                </c:pt>
                <c:pt idx="23">
                  <c:v>0.33999999999999997</c:v>
                </c:pt>
                <c:pt idx="24">
                  <c:v>0.35</c:v>
                </c:pt>
                <c:pt idx="25">
                  <c:v>0.36</c:v>
                </c:pt>
                <c:pt idx="26">
                  <c:v>0.37</c:v>
                </c:pt>
                <c:pt idx="27">
                  <c:v>0.38</c:v>
                </c:pt>
                <c:pt idx="28">
                  <c:v>0.39</c:v>
                </c:pt>
                <c:pt idx="29">
                  <c:v>0.4</c:v>
                </c:pt>
              </c:numCache>
            </c:numRef>
          </c:cat>
          <c:val>
            <c:numRef>
              <c:f>'[Symmety estimate.xlsx]Sheet2'!$A$13:$AD$13</c:f>
              <c:numCache>
                <c:formatCode>General</c:formatCode>
                <c:ptCount val="30"/>
                <c:pt idx="0">
                  <c:v>0</c:v>
                </c:pt>
                <c:pt idx="1">
                  <c:v>-0.33333333333333331</c:v>
                </c:pt>
                <c:pt idx="2">
                  <c:v>0</c:v>
                </c:pt>
                <c:pt idx="3">
                  <c:v>0</c:v>
                </c:pt>
                <c:pt idx="4">
                  <c:v>0</c:v>
                </c:pt>
                <c:pt idx="5">
                  <c:v>-0.66666666666666663</c:v>
                </c:pt>
                <c:pt idx="6">
                  <c:v>0</c:v>
                </c:pt>
                <c:pt idx="7">
                  <c:v>-0.33333333333333331</c:v>
                </c:pt>
                <c:pt idx="8">
                  <c:v>0.33333333333333331</c:v>
                </c:pt>
                <c:pt idx="9">
                  <c:v>1</c:v>
                </c:pt>
                <c:pt idx="10">
                  <c:v>1</c:v>
                </c:pt>
                <c:pt idx="11">
                  <c:v>0</c:v>
                </c:pt>
                <c:pt idx="12">
                  <c:v>-0.33333333333333331</c:v>
                </c:pt>
                <c:pt idx="13">
                  <c:v>1</c:v>
                </c:pt>
                <c:pt idx="14">
                  <c:v>0</c:v>
                </c:pt>
                <c:pt idx="15">
                  <c:v>0</c:v>
                </c:pt>
                <c:pt idx="16">
                  <c:v>0.66666666666666663</c:v>
                </c:pt>
                <c:pt idx="17">
                  <c:v>-0.66666666666666663</c:v>
                </c:pt>
                <c:pt idx="18">
                  <c:v>-1.3333333333333333</c:v>
                </c:pt>
                <c:pt idx="19">
                  <c:v>0.66666666666666663</c:v>
                </c:pt>
                <c:pt idx="20">
                  <c:v>0</c:v>
                </c:pt>
                <c:pt idx="21">
                  <c:v>15.333333333333334</c:v>
                </c:pt>
                <c:pt idx="22">
                  <c:v>1.3333333333333333</c:v>
                </c:pt>
                <c:pt idx="23">
                  <c:v>-14</c:v>
                </c:pt>
                <c:pt idx="24">
                  <c:v>17</c:v>
                </c:pt>
                <c:pt idx="25">
                  <c:v>0.66666666666666663</c:v>
                </c:pt>
                <c:pt idx="26">
                  <c:v>-0.33333333333333331</c:v>
                </c:pt>
                <c:pt idx="27">
                  <c:v>17.666666666666668</c:v>
                </c:pt>
                <c:pt idx="28">
                  <c:v>-29</c:v>
                </c:pt>
                <c:pt idx="29">
                  <c:v>16</c:v>
                </c:pt>
              </c:numCache>
            </c:numRef>
          </c:val>
          <c:extLst>
            <c:ext xmlns:c16="http://schemas.microsoft.com/office/drawing/2014/chart" uri="{C3380CC4-5D6E-409C-BE32-E72D297353CC}">
              <c16:uniqueId val="{00000000-4CC0-48B8-AE8E-82A36D6A3AE3}"/>
            </c:ext>
          </c:extLst>
        </c:ser>
        <c:ser>
          <c:idx val="1"/>
          <c:order val="1"/>
          <c:tx>
            <c:v>L1-norm</c:v>
          </c:tx>
          <c:spPr>
            <a:solidFill>
              <a:schemeClr val="accent2"/>
            </a:solidFill>
            <a:ln>
              <a:noFill/>
            </a:ln>
            <a:effectLst/>
          </c:spPr>
          <c:invertIfNegative val="0"/>
          <c:cat>
            <c:numRef>
              <c:f>'[Symmety estimate.xlsx]Sheet2'!$A$18:$AD$18</c:f>
              <c:numCache>
                <c:formatCode>General</c:formatCode>
                <c:ptCount val="30"/>
                <c:pt idx="0">
                  <c:v>0.11</c:v>
                </c:pt>
                <c:pt idx="1">
                  <c:v>0.12000000000000001</c:v>
                </c:pt>
                <c:pt idx="2">
                  <c:v>0.13</c:v>
                </c:pt>
                <c:pt idx="3">
                  <c:v>0.14000000000000001</c:v>
                </c:pt>
                <c:pt idx="4">
                  <c:v>0.15000000000000002</c:v>
                </c:pt>
                <c:pt idx="5">
                  <c:v>0.16</c:v>
                </c:pt>
                <c:pt idx="6">
                  <c:v>0.17</c:v>
                </c:pt>
                <c:pt idx="7">
                  <c:v>0.18</c:v>
                </c:pt>
                <c:pt idx="8">
                  <c:v>0.19</c:v>
                </c:pt>
                <c:pt idx="9">
                  <c:v>0.2</c:v>
                </c:pt>
                <c:pt idx="10">
                  <c:v>0.21000000000000002</c:v>
                </c:pt>
                <c:pt idx="11">
                  <c:v>0.22</c:v>
                </c:pt>
                <c:pt idx="12">
                  <c:v>0.23</c:v>
                </c:pt>
                <c:pt idx="13">
                  <c:v>0.24000000000000002</c:v>
                </c:pt>
                <c:pt idx="14">
                  <c:v>0.25</c:v>
                </c:pt>
                <c:pt idx="15">
                  <c:v>0.26</c:v>
                </c:pt>
                <c:pt idx="16">
                  <c:v>0.27</c:v>
                </c:pt>
                <c:pt idx="17">
                  <c:v>0.28000000000000003</c:v>
                </c:pt>
                <c:pt idx="18">
                  <c:v>0.29000000000000004</c:v>
                </c:pt>
                <c:pt idx="19">
                  <c:v>0.30000000000000004</c:v>
                </c:pt>
                <c:pt idx="20">
                  <c:v>0.31</c:v>
                </c:pt>
                <c:pt idx="21">
                  <c:v>0.32</c:v>
                </c:pt>
                <c:pt idx="22">
                  <c:v>0.33</c:v>
                </c:pt>
                <c:pt idx="23">
                  <c:v>0.33999999999999997</c:v>
                </c:pt>
                <c:pt idx="24">
                  <c:v>0.35</c:v>
                </c:pt>
                <c:pt idx="25">
                  <c:v>0.36</c:v>
                </c:pt>
                <c:pt idx="26">
                  <c:v>0.37</c:v>
                </c:pt>
                <c:pt idx="27">
                  <c:v>0.38</c:v>
                </c:pt>
                <c:pt idx="28">
                  <c:v>0.39</c:v>
                </c:pt>
                <c:pt idx="29">
                  <c:v>0.4</c:v>
                </c:pt>
              </c:numCache>
            </c:numRef>
          </c:cat>
          <c:val>
            <c:numRef>
              <c:f>'[Symmety estimate.xlsx]Sheet2'!$A$14:$AD$14</c:f>
              <c:numCache>
                <c:formatCode>General</c:formatCode>
                <c:ptCount val="30"/>
                <c:pt idx="0">
                  <c:v>-0.66666666666666663</c:v>
                </c:pt>
                <c:pt idx="1">
                  <c:v>0.33333333333333331</c:v>
                </c:pt>
                <c:pt idx="2">
                  <c:v>-0.66666666666666663</c:v>
                </c:pt>
                <c:pt idx="3">
                  <c:v>0.66666666666666663</c:v>
                </c:pt>
                <c:pt idx="4">
                  <c:v>-0.33333333333333331</c:v>
                </c:pt>
                <c:pt idx="5">
                  <c:v>0</c:v>
                </c:pt>
                <c:pt idx="6">
                  <c:v>-14</c:v>
                </c:pt>
                <c:pt idx="7">
                  <c:v>0.33333333333333331</c:v>
                </c:pt>
                <c:pt idx="8">
                  <c:v>-1</c:v>
                </c:pt>
                <c:pt idx="9">
                  <c:v>0.66666666666666663</c:v>
                </c:pt>
                <c:pt idx="10">
                  <c:v>-31.333333333333332</c:v>
                </c:pt>
                <c:pt idx="11">
                  <c:v>1.6666666666666667</c:v>
                </c:pt>
                <c:pt idx="12">
                  <c:v>0.66666666666666663</c:v>
                </c:pt>
                <c:pt idx="13">
                  <c:v>-0.66666666666666663</c:v>
                </c:pt>
                <c:pt idx="14">
                  <c:v>-31</c:v>
                </c:pt>
                <c:pt idx="15">
                  <c:v>31</c:v>
                </c:pt>
                <c:pt idx="16">
                  <c:v>-33.333333333333336</c:v>
                </c:pt>
                <c:pt idx="17">
                  <c:v>-31</c:v>
                </c:pt>
                <c:pt idx="18">
                  <c:v>-16.666666666666668</c:v>
                </c:pt>
                <c:pt idx="19">
                  <c:v>29</c:v>
                </c:pt>
                <c:pt idx="20">
                  <c:v>0.33333333333333331</c:v>
                </c:pt>
                <c:pt idx="21">
                  <c:v>-42.333333333333336</c:v>
                </c:pt>
                <c:pt idx="22">
                  <c:v>-30.666666666666668</c:v>
                </c:pt>
                <c:pt idx="23">
                  <c:v>-29.666666666666668</c:v>
                </c:pt>
                <c:pt idx="24">
                  <c:v>45.333333333333336</c:v>
                </c:pt>
                <c:pt idx="25">
                  <c:v>-18.333333333333332</c:v>
                </c:pt>
                <c:pt idx="26">
                  <c:v>-14</c:v>
                </c:pt>
                <c:pt idx="27">
                  <c:v>42.333333333333336</c:v>
                </c:pt>
                <c:pt idx="28">
                  <c:v>32.666666666666664</c:v>
                </c:pt>
                <c:pt idx="29">
                  <c:v>-51</c:v>
                </c:pt>
              </c:numCache>
            </c:numRef>
          </c:val>
          <c:extLst>
            <c:ext xmlns:c16="http://schemas.microsoft.com/office/drawing/2014/chart" uri="{C3380CC4-5D6E-409C-BE32-E72D297353CC}">
              <c16:uniqueId val="{00000001-4CC0-48B8-AE8E-82A36D6A3AE3}"/>
            </c:ext>
          </c:extLst>
        </c:ser>
        <c:ser>
          <c:idx val="2"/>
          <c:order val="2"/>
          <c:tx>
            <c:v>Frequency-domain</c:v>
          </c:tx>
          <c:spPr>
            <a:solidFill>
              <a:schemeClr val="accent3"/>
            </a:solidFill>
            <a:ln>
              <a:noFill/>
            </a:ln>
            <a:effectLst/>
          </c:spPr>
          <c:invertIfNegative val="0"/>
          <c:cat>
            <c:numRef>
              <c:f>'[Symmety estimate.xlsx]Sheet2'!$A$18:$AD$18</c:f>
              <c:numCache>
                <c:formatCode>General</c:formatCode>
                <c:ptCount val="30"/>
                <c:pt idx="0">
                  <c:v>0.11</c:v>
                </c:pt>
                <c:pt idx="1">
                  <c:v>0.12000000000000001</c:v>
                </c:pt>
                <c:pt idx="2">
                  <c:v>0.13</c:v>
                </c:pt>
                <c:pt idx="3">
                  <c:v>0.14000000000000001</c:v>
                </c:pt>
                <c:pt idx="4">
                  <c:v>0.15000000000000002</c:v>
                </c:pt>
                <c:pt idx="5">
                  <c:v>0.16</c:v>
                </c:pt>
                <c:pt idx="6">
                  <c:v>0.17</c:v>
                </c:pt>
                <c:pt idx="7">
                  <c:v>0.18</c:v>
                </c:pt>
                <c:pt idx="8">
                  <c:v>0.19</c:v>
                </c:pt>
                <c:pt idx="9">
                  <c:v>0.2</c:v>
                </c:pt>
                <c:pt idx="10">
                  <c:v>0.21000000000000002</c:v>
                </c:pt>
                <c:pt idx="11">
                  <c:v>0.22</c:v>
                </c:pt>
                <c:pt idx="12">
                  <c:v>0.23</c:v>
                </c:pt>
                <c:pt idx="13">
                  <c:v>0.24000000000000002</c:v>
                </c:pt>
                <c:pt idx="14">
                  <c:v>0.25</c:v>
                </c:pt>
                <c:pt idx="15">
                  <c:v>0.26</c:v>
                </c:pt>
                <c:pt idx="16">
                  <c:v>0.27</c:v>
                </c:pt>
                <c:pt idx="17">
                  <c:v>0.28000000000000003</c:v>
                </c:pt>
                <c:pt idx="18">
                  <c:v>0.29000000000000004</c:v>
                </c:pt>
                <c:pt idx="19">
                  <c:v>0.30000000000000004</c:v>
                </c:pt>
                <c:pt idx="20">
                  <c:v>0.31</c:v>
                </c:pt>
                <c:pt idx="21">
                  <c:v>0.32</c:v>
                </c:pt>
                <c:pt idx="22">
                  <c:v>0.33</c:v>
                </c:pt>
                <c:pt idx="23">
                  <c:v>0.33999999999999997</c:v>
                </c:pt>
                <c:pt idx="24">
                  <c:v>0.35</c:v>
                </c:pt>
                <c:pt idx="25">
                  <c:v>0.36</c:v>
                </c:pt>
                <c:pt idx="26">
                  <c:v>0.37</c:v>
                </c:pt>
                <c:pt idx="27">
                  <c:v>0.38</c:v>
                </c:pt>
                <c:pt idx="28">
                  <c:v>0.39</c:v>
                </c:pt>
                <c:pt idx="29">
                  <c:v>0.4</c:v>
                </c:pt>
              </c:numCache>
            </c:numRef>
          </c:cat>
          <c:val>
            <c:numRef>
              <c:f>'[Symmety estimate.xlsx]Sheet2'!$A$15:$AD$15</c:f>
              <c:numCache>
                <c:formatCode>General</c:formatCode>
                <c:ptCount val="30"/>
                <c:pt idx="0">
                  <c:v>-0.33333333333333331</c:v>
                </c:pt>
                <c:pt idx="1">
                  <c:v>0</c:v>
                </c:pt>
                <c:pt idx="2">
                  <c:v>-0.33333333333333331</c:v>
                </c:pt>
                <c:pt idx="3">
                  <c:v>-0.66666666666666663</c:v>
                </c:pt>
                <c:pt idx="4">
                  <c:v>0</c:v>
                </c:pt>
                <c:pt idx="5">
                  <c:v>0.66666666666666663</c:v>
                </c:pt>
                <c:pt idx="6">
                  <c:v>-0.66666666666666663</c:v>
                </c:pt>
                <c:pt idx="7">
                  <c:v>1</c:v>
                </c:pt>
                <c:pt idx="8">
                  <c:v>-0.66666666666666663</c:v>
                </c:pt>
                <c:pt idx="9">
                  <c:v>-0.66666666666666663</c:v>
                </c:pt>
                <c:pt idx="10">
                  <c:v>-1.3333333333333333</c:v>
                </c:pt>
                <c:pt idx="11">
                  <c:v>-0.33333333333333331</c:v>
                </c:pt>
                <c:pt idx="12">
                  <c:v>-0.33333333333333331</c:v>
                </c:pt>
                <c:pt idx="13">
                  <c:v>-1</c:v>
                </c:pt>
                <c:pt idx="14">
                  <c:v>-1</c:v>
                </c:pt>
                <c:pt idx="15">
                  <c:v>-0.33333333333333331</c:v>
                </c:pt>
                <c:pt idx="16">
                  <c:v>0.66666666666666663</c:v>
                </c:pt>
                <c:pt idx="17">
                  <c:v>0.66666666666666663</c:v>
                </c:pt>
                <c:pt idx="18">
                  <c:v>-0.66666666666666663</c:v>
                </c:pt>
                <c:pt idx="19">
                  <c:v>-1</c:v>
                </c:pt>
                <c:pt idx="20">
                  <c:v>0.33333333333333331</c:v>
                </c:pt>
                <c:pt idx="21">
                  <c:v>2</c:v>
                </c:pt>
                <c:pt idx="22">
                  <c:v>-1.3333333333333333</c:v>
                </c:pt>
                <c:pt idx="23">
                  <c:v>-0.66666666666666663</c:v>
                </c:pt>
                <c:pt idx="24">
                  <c:v>1</c:v>
                </c:pt>
                <c:pt idx="25">
                  <c:v>-0.66666666666666663</c:v>
                </c:pt>
                <c:pt idx="26">
                  <c:v>0.66666666666666663</c:v>
                </c:pt>
                <c:pt idx="27">
                  <c:v>0</c:v>
                </c:pt>
                <c:pt idx="28">
                  <c:v>-0.33333333333333331</c:v>
                </c:pt>
                <c:pt idx="29">
                  <c:v>-1</c:v>
                </c:pt>
              </c:numCache>
            </c:numRef>
          </c:val>
          <c:extLst>
            <c:ext xmlns:c16="http://schemas.microsoft.com/office/drawing/2014/chart" uri="{C3380CC4-5D6E-409C-BE32-E72D297353CC}">
              <c16:uniqueId val="{00000002-4CC0-48B8-AE8E-82A36D6A3AE3}"/>
            </c:ext>
          </c:extLst>
        </c:ser>
        <c:dLbls>
          <c:showLegendKey val="0"/>
          <c:showVal val="0"/>
          <c:showCatName val="0"/>
          <c:showSerName val="0"/>
          <c:showPercent val="0"/>
          <c:showBubbleSize val="0"/>
        </c:dLbls>
        <c:gapWidth val="219"/>
        <c:overlap val="-27"/>
        <c:axId val="1042102672"/>
        <c:axId val="1591619552"/>
      </c:barChart>
      <c:catAx>
        <c:axId val="10421026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Noise</a:t>
                </a:r>
                <a:r>
                  <a:rPr lang="en-IN" baseline="0"/>
                  <a:t> fraction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1619552"/>
        <c:crosses val="autoZero"/>
        <c:auto val="1"/>
        <c:lblAlgn val="ctr"/>
        <c:lblOffset val="100"/>
        <c:noMultiLvlLbl val="0"/>
      </c:catAx>
      <c:valAx>
        <c:axId val="1591619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Error</a:t>
                </a:r>
                <a:r>
                  <a:rPr lang="en-IN" baseline="0"/>
                  <a:t> in degrees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2102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B52F-4BC5-46DF-B3E8-65B1CD4DCA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917E1D-B3C7-4D55-A957-663AA623B9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2741B4-ABBD-492A-B084-E925BC69C609}"/>
              </a:ext>
            </a:extLst>
          </p:cNvPr>
          <p:cNvSpPr>
            <a:spLocks noGrp="1"/>
          </p:cNvSpPr>
          <p:nvPr>
            <p:ph type="dt" sz="half" idx="10"/>
          </p:nvPr>
        </p:nvSpPr>
        <p:spPr/>
        <p:txBody>
          <a:bodyPr/>
          <a:lstStyle/>
          <a:p>
            <a:fld id="{5665D5B8-DF01-4F28-B48D-7C998909456D}" type="datetimeFigureOut">
              <a:rPr lang="en-IN" smtClean="0"/>
              <a:t>21-08-2018</a:t>
            </a:fld>
            <a:endParaRPr lang="en-IN"/>
          </a:p>
        </p:txBody>
      </p:sp>
      <p:sp>
        <p:nvSpPr>
          <p:cNvPr id="5" name="Footer Placeholder 4">
            <a:extLst>
              <a:ext uri="{FF2B5EF4-FFF2-40B4-BE49-F238E27FC236}">
                <a16:creationId xmlns:a16="http://schemas.microsoft.com/office/drawing/2014/main" id="{873B38B1-A140-4BD7-B81C-7214A3D9DD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FE2754-D9AF-408C-9EFB-E0388D71ADE8}"/>
              </a:ext>
            </a:extLst>
          </p:cNvPr>
          <p:cNvSpPr>
            <a:spLocks noGrp="1"/>
          </p:cNvSpPr>
          <p:nvPr>
            <p:ph type="sldNum" sz="quarter" idx="12"/>
          </p:nvPr>
        </p:nvSpPr>
        <p:spPr/>
        <p:txBody>
          <a:bodyPr/>
          <a:lstStyle/>
          <a:p>
            <a:fld id="{971A63FD-C332-46A0-979D-1DECEC9A925C}" type="slidenum">
              <a:rPr lang="en-IN" smtClean="0"/>
              <a:t>‹#›</a:t>
            </a:fld>
            <a:endParaRPr lang="en-IN"/>
          </a:p>
        </p:txBody>
      </p:sp>
    </p:spTree>
    <p:extLst>
      <p:ext uri="{BB962C8B-B14F-4D97-AF65-F5344CB8AC3E}">
        <p14:creationId xmlns:p14="http://schemas.microsoft.com/office/powerpoint/2010/main" val="123432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C00C-B905-4F5D-B979-DCDDA640DE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951318-40D0-4E2F-A94D-123A645890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A9CA96-9753-4927-94C0-458B7D298E7A}"/>
              </a:ext>
            </a:extLst>
          </p:cNvPr>
          <p:cNvSpPr>
            <a:spLocks noGrp="1"/>
          </p:cNvSpPr>
          <p:nvPr>
            <p:ph type="dt" sz="half" idx="10"/>
          </p:nvPr>
        </p:nvSpPr>
        <p:spPr/>
        <p:txBody>
          <a:bodyPr/>
          <a:lstStyle/>
          <a:p>
            <a:fld id="{5665D5B8-DF01-4F28-B48D-7C998909456D}" type="datetimeFigureOut">
              <a:rPr lang="en-IN" smtClean="0"/>
              <a:t>21-08-2018</a:t>
            </a:fld>
            <a:endParaRPr lang="en-IN"/>
          </a:p>
        </p:txBody>
      </p:sp>
      <p:sp>
        <p:nvSpPr>
          <p:cNvPr id="5" name="Footer Placeholder 4">
            <a:extLst>
              <a:ext uri="{FF2B5EF4-FFF2-40B4-BE49-F238E27FC236}">
                <a16:creationId xmlns:a16="http://schemas.microsoft.com/office/drawing/2014/main" id="{B8CE43CD-9F90-4952-A560-2176D57292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928D4A-685F-4A9E-8191-3B37CE89E739}"/>
              </a:ext>
            </a:extLst>
          </p:cNvPr>
          <p:cNvSpPr>
            <a:spLocks noGrp="1"/>
          </p:cNvSpPr>
          <p:nvPr>
            <p:ph type="sldNum" sz="quarter" idx="12"/>
          </p:nvPr>
        </p:nvSpPr>
        <p:spPr/>
        <p:txBody>
          <a:bodyPr/>
          <a:lstStyle/>
          <a:p>
            <a:fld id="{971A63FD-C332-46A0-979D-1DECEC9A925C}" type="slidenum">
              <a:rPr lang="en-IN" smtClean="0"/>
              <a:t>‹#›</a:t>
            </a:fld>
            <a:endParaRPr lang="en-IN"/>
          </a:p>
        </p:txBody>
      </p:sp>
    </p:spTree>
    <p:extLst>
      <p:ext uri="{BB962C8B-B14F-4D97-AF65-F5344CB8AC3E}">
        <p14:creationId xmlns:p14="http://schemas.microsoft.com/office/powerpoint/2010/main" val="415164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02DCB9-CEE9-4FF8-8157-7698B16F06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0EB372-F132-471D-98B4-83D23E0F2F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02DE93-1B30-4574-B6C0-347C15D06446}"/>
              </a:ext>
            </a:extLst>
          </p:cNvPr>
          <p:cNvSpPr>
            <a:spLocks noGrp="1"/>
          </p:cNvSpPr>
          <p:nvPr>
            <p:ph type="dt" sz="half" idx="10"/>
          </p:nvPr>
        </p:nvSpPr>
        <p:spPr/>
        <p:txBody>
          <a:bodyPr/>
          <a:lstStyle/>
          <a:p>
            <a:fld id="{5665D5B8-DF01-4F28-B48D-7C998909456D}" type="datetimeFigureOut">
              <a:rPr lang="en-IN" smtClean="0"/>
              <a:t>21-08-2018</a:t>
            </a:fld>
            <a:endParaRPr lang="en-IN"/>
          </a:p>
        </p:txBody>
      </p:sp>
      <p:sp>
        <p:nvSpPr>
          <p:cNvPr id="5" name="Footer Placeholder 4">
            <a:extLst>
              <a:ext uri="{FF2B5EF4-FFF2-40B4-BE49-F238E27FC236}">
                <a16:creationId xmlns:a16="http://schemas.microsoft.com/office/drawing/2014/main" id="{D731ABF4-1D99-45BE-9890-411C63651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988FC0-7123-4EEB-BAD5-19EB623320E2}"/>
              </a:ext>
            </a:extLst>
          </p:cNvPr>
          <p:cNvSpPr>
            <a:spLocks noGrp="1"/>
          </p:cNvSpPr>
          <p:nvPr>
            <p:ph type="sldNum" sz="quarter" idx="12"/>
          </p:nvPr>
        </p:nvSpPr>
        <p:spPr/>
        <p:txBody>
          <a:bodyPr/>
          <a:lstStyle/>
          <a:p>
            <a:fld id="{971A63FD-C332-46A0-979D-1DECEC9A925C}" type="slidenum">
              <a:rPr lang="en-IN" smtClean="0"/>
              <a:t>‹#›</a:t>
            </a:fld>
            <a:endParaRPr lang="en-IN"/>
          </a:p>
        </p:txBody>
      </p:sp>
    </p:spTree>
    <p:extLst>
      <p:ext uri="{BB962C8B-B14F-4D97-AF65-F5344CB8AC3E}">
        <p14:creationId xmlns:p14="http://schemas.microsoft.com/office/powerpoint/2010/main" val="3055352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D9FE-B48D-4B79-899C-9362A87DF7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C1D805-AE77-4A8E-8D7C-2B2E476918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DE560D-8251-4396-8BBE-1D39CC6A7164}"/>
              </a:ext>
            </a:extLst>
          </p:cNvPr>
          <p:cNvSpPr>
            <a:spLocks noGrp="1"/>
          </p:cNvSpPr>
          <p:nvPr>
            <p:ph type="dt" sz="half" idx="10"/>
          </p:nvPr>
        </p:nvSpPr>
        <p:spPr/>
        <p:txBody>
          <a:bodyPr/>
          <a:lstStyle/>
          <a:p>
            <a:fld id="{5665D5B8-DF01-4F28-B48D-7C998909456D}" type="datetimeFigureOut">
              <a:rPr lang="en-IN" smtClean="0"/>
              <a:t>21-08-2018</a:t>
            </a:fld>
            <a:endParaRPr lang="en-IN"/>
          </a:p>
        </p:txBody>
      </p:sp>
      <p:sp>
        <p:nvSpPr>
          <p:cNvPr id="5" name="Footer Placeholder 4">
            <a:extLst>
              <a:ext uri="{FF2B5EF4-FFF2-40B4-BE49-F238E27FC236}">
                <a16:creationId xmlns:a16="http://schemas.microsoft.com/office/drawing/2014/main" id="{5EC555DE-B258-4B2A-B92C-311BCC767D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24A822-02CD-49B9-AF7E-8BA7EA9D6FE8}"/>
              </a:ext>
            </a:extLst>
          </p:cNvPr>
          <p:cNvSpPr>
            <a:spLocks noGrp="1"/>
          </p:cNvSpPr>
          <p:nvPr>
            <p:ph type="sldNum" sz="quarter" idx="12"/>
          </p:nvPr>
        </p:nvSpPr>
        <p:spPr/>
        <p:txBody>
          <a:bodyPr/>
          <a:lstStyle/>
          <a:p>
            <a:fld id="{971A63FD-C332-46A0-979D-1DECEC9A925C}" type="slidenum">
              <a:rPr lang="en-IN" smtClean="0"/>
              <a:t>‹#›</a:t>
            </a:fld>
            <a:endParaRPr lang="en-IN"/>
          </a:p>
        </p:txBody>
      </p:sp>
    </p:spTree>
    <p:extLst>
      <p:ext uri="{BB962C8B-B14F-4D97-AF65-F5344CB8AC3E}">
        <p14:creationId xmlns:p14="http://schemas.microsoft.com/office/powerpoint/2010/main" val="172062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9C82F-B37A-4D38-AC48-C35A0BC93E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510D40-626E-4B22-B99F-57585B649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40E87C-C184-47DE-AC3C-AF73A0964B54}"/>
              </a:ext>
            </a:extLst>
          </p:cNvPr>
          <p:cNvSpPr>
            <a:spLocks noGrp="1"/>
          </p:cNvSpPr>
          <p:nvPr>
            <p:ph type="dt" sz="half" idx="10"/>
          </p:nvPr>
        </p:nvSpPr>
        <p:spPr/>
        <p:txBody>
          <a:bodyPr/>
          <a:lstStyle/>
          <a:p>
            <a:fld id="{5665D5B8-DF01-4F28-B48D-7C998909456D}" type="datetimeFigureOut">
              <a:rPr lang="en-IN" smtClean="0"/>
              <a:t>21-08-2018</a:t>
            </a:fld>
            <a:endParaRPr lang="en-IN"/>
          </a:p>
        </p:txBody>
      </p:sp>
      <p:sp>
        <p:nvSpPr>
          <p:cNvPr id="5" name="Footer Placeholder 4">
            <a:extLst>
              <a:ext uri="{FF2B5EF4-FFF2-40B4-BE49-F238E27FC236}">
                <a16:creationId xmlns:a16="http://schemas.microsoft.com/office/drawing/2014/main" id="{2DC94054-B7CF-4959-B66D-159A0415D0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486217-2745-4ACE-BC12-D0664360CD46}"/>
              </a:ext>
            </a:extLst>
          </p:cNvPr>
          <p:cNvSpPr>
            <a:spLocks noGrp="1"/>
          </p:cNvSpPr>
          <p:nvPr>
            <p:ph type="sldNum" sz="quarter" idx="12"/>
          </p:nvPr>
        </p:nvSpPr>
        <p:spPr/>
        <p:txBody>
          <a:bodyPr/>
          <a:lstStyle/>
          <a:p>
            <a:fld id="{971A63FD-C332-46A0-979D-1DECEC9A925C}" type="slidenum">
              <a:rPr lang="en-IN" smtClean="0"/>
              <a:t>‹#›</a:t>
            </a:fld>
            <a:endParaRPr lang="en-IN"/>
          </a:p>
        </p:txBody>
      </p:sp>
    </p:spTree>
    <p:extLst>
      <p:ext uri="{BB962C8B-B14F-4D97-AF65-F5344CB8AC3E}">
        <p14:creationId xmlns:p14="http://schemas.microsoft.com/office/powerpoint/2010/main" val="132671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A9DA-31AC-4BE5-B50C-69AF2BCAAD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FC4896-465E-4BCA-8D79-4C72304378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9CEA13-BB56-4900-9B86-7A5D5071FF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DE48A4-EE85-4B67-8690-67CAAFA1886A}"/>
              </a:ext>
            </a:extLst>
          </p:cNvPr>
          <p:cNvSpPr>
            <a:spLocks noGrp="1"/>
          </p:cNvSpPr>
          <p:nvPr>
            <p:ph type="dt" sz="half" idx="10"/>
          </p:nvPr>
        </p:nvSpPr>
        <p:spPr/>
        <p:txBody>
          <a:bodyPr/>
          <a:lstStyle/>
          <a:p>
            <a:fld id="{5665D5B8-DF01-4F28-B48D-7C998909456D}" type="datetimeFigureOut">
              <a:rPr lang="en-IN" smtClean="0"/>
              <a:t>21-08-2018</a:t>
            </a:fld>
            <a:endParaRPr lang="en-IN"/>
          </a:p>
        </p:txBody>
      </p:sp>
      <p:sp>
        <p:nvSpPr>
          <p:cNvPr id="6" name="Footer Placeholder 5">
            <a:extLst>
              <a:ext uri="{FF2B5EF4-FFF2-40B4-BE49-F238E27FC236}">
                <a16:creationId xmlns:a16="http://schemas.microsoft.com/office/drawing/2014/main" id="{BB273714-E6EE-46E0-A770-C810E085FD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81FD15-CCB1-42A7-B97F-2DB6D835D097}"/>
              </a:ext>
            </a:extLst>
          </p:cNvPr>
          <p:cNvSpPr>
            <a:spLocks noGrp="1"/>
          </p:cNvSpPr>
          <p:nvPr>
            <p:ph type="sldNum" sz="quarter" idx="12"/>
          </p:nvPr>
        </p:nvSpPr>
        <p:spPr/>
        <p:txBody>
          <a:bodyPr/>
          <a:lstStyle/>
          <a:p>
            <a:fld id="{971A63FD-C332-46A0-979D-1DECEC9A925C}" type="slidenum">
              <a:rPr lang="en-IN" smtClean="0"/>
              <a:t>‹#›</a:t>
            </a:fld>
            <a:endParaRPr lang="en-IN"/>
          </a:p>
        </p:txBody>
      </p:sp>
    </p:spTree>
    <p:extLst>
      <p:ext uri="{BB962C8B-B14F-4D97-AF65-F5344CB8AC3E}">
        <p14:creationId xmlns:p14="http://schemas.microsoft.com/office/powerpoint/2010/main" val="2659997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32DF-89C8-4DC0-9FCE-C0AF6D416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C89C01-44FA-4756-904A-5E354661E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EDAE0D-5CCE-45A5-836C-5558C5F358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0D99AD-E843-4FA8-8A66-CF59178D20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D563B8-AA83-47D8-B80D-1BC72E01E4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E41AA1-3464-4B63-8874-7ED264AC45B5}"/>
              </a:ext>
            </a:extLst>
          </p:cNvPr>
          <p:cNvSpPr>
            <a:spLocks noGrp="1"/>
          </p:cNvSpPr>
          <p:nvPr>
            <p:ph type="dt" sz="half" idx="10"/>
          </p:nvPr>
        </p:nvSpPr>
        <p:spPr/>
        <p:txBody>
          <a:bodyPr/>
          <a:lstStyle/>
          <a:p>
            <a:fld id="{5665D5B8-DF01-4F28-B48D-7C998909456D}" type="datetimeFigureOut">
              <a:rPr lang="en-IN" smtClean="0"/>
              <a:t>21-08-2018</a:t>
            </a:fld>
            <a:endParaRPr lang="en-IN"/>
          </a:p>
        </p:txBody>
      </p:sp>
      <p:sp>
        <p:nvSpPr>
          <p:cNvPr id="8" name="Footer Placeholder 7">
            <a:extLst>
              <a:ext uri="{FF2B5EF4-FFF2-40B4-BE49-F238E27FC236}">
                <a16:creationId xmlns:a16="http://schemas.microsoft.com/office/drawing/2014/main" id="{0256A2D8-E2C3-4616-A3CA-361D42220C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0774DB-7D72-4F1D-A2D0-AAC64A7A9707}"/>
              </a:ext>
            </a:extLst>
          </p:cNvPr>
          <p:cNvSpPr>
            <a:spLocks noGrp="1"/>
          </p:cNvSpPr>
          <p:nvPr>
            <p:ph type="sldNum" sz="quarter" idx="12"/>
          </p:nvPr>
        </p:nvSpPr>
        <p:spPr/>
        <p:txBody>
          <a:bodyPr/>
          <a:lstStyle/>
          <a:p>
            <a:fld id="{971A63FD-C332-46A0-979D-1DECEC9A925C}" type="slidenum">
              <a:rPr lang="en-IN" smtClean="0"/>
              <a:t>‹#›</a:t>
            </a:fld>
            <a:endParaRPr lang="en-IN"/>
          </a:p>
        </p:txBody>
      </p:sp>
    </p:spTree>
    <p:extLst>
      <p:ext uri="{BB962C8B-B14F-4D97-AF65-F5344CB8AC3E}">
        <p14:creationId xmlns:p14="http://schemas.microsoft.com/office/powerpoint/2010/main" val="2261744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7340-5E3E-4715-9C92-B04DA52FEC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5E2779-661F-416D-A448-ACF000D13546}"/>
              </a:ext>
            </a:extLst>
          </p:cNvPr>
          <p:cNvSpPr>
            <a:spLocks noGrp="1"/>
          </p:cNvSpPr>
          <p:nvPr>
            <p:ph type="dt" sz="half" idx="10"/>
          </p:nvPr>
        </p:nvSpPr>
        <p:spPr/>
        <p:txBody>
          <a:bodyPr/>
          <a:lstStyle/>
          <a:p>
            <a:fld id="{5665D5B8-DF01-4F28-B48D-7C998909456D}" type="datetimeFigureOut">
              <a:rPr lang="en-IN" smtClean="0"/>
              <a:t>21-08-2018</a:t>
            </a:fld>
            <a:endParaRPr lang="en-IN"/>
          </a:p>
        </p:txBody>
      </p:sp>
      <p:sp>
        <p:nvSpPr>
          <p:cNvPr id="4" name="Footer Placeholder 3">
            <a:extLst>
              <a:ext uri="{FF2B5EF4-FFF2-40B4-BE49-F238E27FC236}">
                <a16:creationId xmlns:a16="http://schemas.microsoft.com/office/drawing/2014/main" id="{D7F9F1F4-82FC-4E5D-9E92-016DFD4801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B15BE0-815E-4149-BDBA-F88F2D688A15}"/>
              </a:ext>
            </a:extLst>
          </p:cNvPr>
          <p:cNvSpPr>
            <a:spLocks noGrp="1"/>
          </p:cNvSpPr>
          <p:nvPr>
            <p:ph type="sldNum" sz="quarter" idx="12"/>
          </p:nvPr>
        </p:nvSpPr>
        <p:spPr/>
        <p:txBody>
          <a:bodyPr/>
          <a:lstStyle/>
          <a:p>
            <a:fld id="{971A63FD-C332-46A0-979D-1DECEC9A925C}" type="slidenum">
              <a:rPr lang="en-IN" smtClean="0"/>
              <a:t>‹#›</a:t>
            </a:fld>
            <a:endParaRPr lang="en-IN"/>
          </a:p>
        </p:txBody>
      </p:sp>
    </p:spTree>
    <p:extLst>
      <p:ext uri="{BB962C8B-B14F-4D97-AF65-F5344CB8AC3E}">
        <p14:creationId xmlns:p14="http://schemas.microsoft.com/office/powerpoint/2010/main" val="178958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863D5-32D1-46CE-BE40-0815CAB99B3E}"/>
              </a:ext>
            </a:extLst>
          </p:cNvPr>
          <p:cNvSpPr>
            <a:spLocks noGrp="1"/>
          </p:cNvSpPr>
          <p:nvPr>
            <p:ph type="dt" sz="half" idx="10"/>
          </p:nvPr>
        </p:nvSpPr>
        <p:spPr/>
        <p:txBody>
          <a:bodyPr/>
          <a:lstStyle/>
          <a:p>
            <a:fld id="{5665D5B8-DF01-4F28-B48D-7C998909456D}" type="datetimeFigureOut">
              <a:rPr lang="en-IN" smtClean="0"/>
              <a:t>21-08-2018</a:t>
            </a:fld>
            <a:endParaRPr lang="en-IN"/>
          </a:p>
        </p:txBody>
      </p:sp>
      <p:sp>
        <p:nvSpPr>
          <p:cNvPr id="3" name="Footer Placeholder 2">
            <a:extLst>
              <a:ext uri="{FF2B5EF4-FFF2-40B4-BE49-F238E27FC236}">
                <a16:creationId xmlns:a16="http://schemas.microsoft.com/office/drawing/2014/main" id="{BE9DA48D-C22F-40FB-8FC5-80BFA7CBB4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BF7A83-7CDF-4046-B3A0-96ABFDEFF39D}"/>
              </a:ext>
            </a:extLst>
          </p:cNvPr>
          <p:cNvSpPr>
            <a:spLocks noGrp="1"/>
          </p:cNvSpPr>
          <p:nvPr>
            <p:ph type="sldNum" sz="quarter" idx="12"/>
          </p:nvPr>
        </p:nvSpPr>
        <p:spPr/>
        <p:txBody>
          <a:bodyPr/>
          <a:lstStyle/>
          <a:p>
            <a:fld id="{971A63FD-C332-46A0-979D-1DECEC9A925C}" type="slidenum">
              <a:rPr lang="en-IN" smtClean="0"/>
              <a:t>‹#›</a:t>
            </a:fld>
            <a:endParaRPr lang="en-IN"/>
          </a:p>
        </p:txBody>
      </p:sp>
    </p:spTree>
    <p:extLst>
      <p:ext uri="{BB962C8B-B14F-4D97-AF65-F5344CB8AC3E}">
        <p14:creationId xmlns:p14="http://schemas.microsoft.com/office/powerpoint/2010/main" val="214058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3FA4-431C-4F5F-9D00-D9F795E7DE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5436D4-4FCE-4593-BBB7-12D8933D9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4BF8CD-811C-42CC-9562-209135E63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E798B7-8FAA-422B-9109-213E273BB4E7}"/>
              </a:ext>
            </a:extLst>
          </p:cNvPr>
          <p:cNvSpPr>
            <a:spLocks noGrp="1"/>
          </p:cNvSpPr>
          <p:nvPr>
            <p:ph type="dt" sz="half" idx="10"/>
          </p:nvPr>
        </p:nvSpPr>
        <p:spPr/>
        <p:txBody>
          <a:bodyPr/>
          <a:lstStyle/>
          <a:p>
            <a:fld id="{5665D5B8-DF01-4F28-B48D-7C998909456D}" type="datetimeFigureOut">
              <a:rPr lang="en-IN" smtClean="0"/>
              <a:t>21-08-2018</a:t>
            </a:fld>
            <a:endParaRPr lang="en-IN"/>
          </a:p>
        </p:txBody>
      </p:sp>
      <p:sp>
        <p:nvSpPr>
          <p:cNvPr id="6" name="Footer Placeholder 5">
            <a:extLst>
              <a:ext uri="{FF2B5EF4-FFF2-40B4-BE49-F238E27FC236}">
                <a16:creationId xmlns:a16="http://schemas.microsoft.com/office/drawing/2014/main" id="{58DAB968-31DF-4020-8AD0-7F1F115CAE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8C36BA-DD66-48AD-9142-5F9474702638}"/>
              </a:ext>
            </a:extLst>
          </p:cNvPr>
          <p:cNvSpPr>
            <a:spLocks noGrp="1"/>
          </p:cNvSpPr>
          <p:nvPr>
            <p:ph type="sldNum" sz="quarter" idx="12"/>
          </p:nvPr>
        </p:nvSpPr>
        <p:spPr/>
        <p:txBody>
          <a:bodyPr/>
          <a:lstStyle/>
          <a:p>
            <a:fld id="{971A63FD-C332-46A0-979D-1DECEC9A925C}" type="slidenum">
              <a:rPr lang="en-IN" smtClean="0"/>
              <a:t>‹#›</a:t>
            </a:fld>
            <a:endParaRPr lang="en-IN"/>
          </a:p>
        </p:txBody>
      </p:sp>
    </p:spTree>
    <p:extLst>
      <p:ext uri="{BB962C8B-B14F-4D97-AF65-F5344CB8AC3E}">
        <p14:creationId xmlns:p14="http://schemas.microsoft.com/office/powerpoint/2010/main" val="99720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7C56-CC86-4415-AC5F-E926B0471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24A2C4-B054-4F2B-9B49-AB52786C0D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29BAEE-E158-4057-8F7E-FC8B07D20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45EDB5-E666-464A-B9C7-161DE55BCFB0}"/>
              </a:ext>
            </a:extLst>
          </p:cNvPr>
          <p:cNvSpPr>
            <a:spLocks noGrp="1"/>
          </p:cNvSpPr>
          <p:nvPr>
            <p:ph type="dt" sz="half" idx="10"/>
          </p:nvPr>
        </p:nvSpPr>
        <p:spPr/>
        <p:txBody>
          <a:bodyPr/>
          <a:lstStyle/>
          <a:p>
            <a:fld id="{5665D5B8-DF01-4F28-B48D-7C998909456D}" type="datetimeFigureOut">
              <a:rPr lang="en-IN" smtClean="0"/>
              <a:t>21-08-2018</a:t>
            </a:fld>
            <a:endParaRPr lang="en-IN"/>
          </a:p>
        </p:txBody>
      </p:sp>
      <p:sp>
        <p:nvSpPr>
          <p:cNvPr id="6" name="Footer Placeholder 5">
            <a:extLst>
              <a:ext uri="{FF2B5EF4-FFF2-40B4-BE49-F238E27FC236}">
                <a16:creationId xmlns:a16="http://schemas.microsoft.com/office/drawing/2014/main" id="{BBC6D8E0-E913-4348-8092-1AEA068761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BB6DDC-D2D2-45E7-8C07-9E0C78A2771E}"/>
              </a:ext>
            </a:extLst>
          </p:cNvPr>
          <p:cNvSpPr>
            <a:spLocks noGrp="1"/>
          </p:cNvSpPr>
          <p:nvPr>
            <p:ph type="sldNum" sz="quarter" idx="12"/>
          </p:nvPr>
        </p:nvSpPr>
        <p:spPr/>
        <p:txBody>
          <a:bodyPr/>
          <a:lstStyle/>
          <a:p>
            <a:fld id="{971A63FD-C332-46A0-979D-1DECEC9A925C}" type="slidenum">
              <a:rPr lang="en-IN" smtClean="0"/>
              <a:t>‹#›</a:t>
            </a:fld>
            <a:endParaRPr lang="en-IN"/>
          </a:p>
        </p:txBody>
      </p:sp>
    </p:spTree>
    <p:extLst>
      <p:ext uri="{BB962C8B-B14F-4D97-AF65-F5344CB8AC3E}">
        <p14:creationId xmlns:p14="http://schemas.microsoft.com/office/powerpoint/2010/main" val="363089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9C9FC3-566C-4434-A5F9-DD55B781DE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AA5EDC-E689-4B7B-BA1A-A9DFF7DDB0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D6E83F-F0C2-49E3-98CF-1FA5C04999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5D5B8-DF01-4F28-B48D-7C998909456D}" type="datetimeFigureOut">
              <a:rPr lang="en-IN" smtClean="0"/>
              <a:t>21-08-2018</a:t>
            </a:fld>
            <a:endParaRPr lang="en-IN"/>
          </a:p>
        </p:txBody>
      </p:sp>
      <p:sp>
        <p:nvSpPr>
          <p:cNvPr id="5" name="Footer Placeholder 4">
            <a:extLst>
              <a:ext uri="{FF2B5EF4-FFF2-40B4-BE49-F238E27FC236}">
                <a16:creationId xmlns:a16="http://schemas.microsoft.com/office/drawing/2014/main" id="{7C5B68E8-FF3A-4D87-9A77-1902DF7363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116F9F-8A1E-4E1D-9C83-358B84FA2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A63FD-C332-46A0-979D-1DECEC9A925C}" type="slidenum">
              <a:rPr lang="en-IN" smtClean="0"/>
              <a:t>‹#›</a:t>
            </a:fld>
            <a:endParaRPr lang="en-IN"/>
          </a:p>
        </p:txBody>
      </p:sp>
    </p:spTree>
    <p:extLst>
      <p:ext uri="{BB962C8B-B14F-4D97-AF65-F5344CB8AC3E}">
        <p14:creationId xmlns:p14="http://schemas.microsoft.com/office/powerpoint/2010/main" val="2566027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DEFC-97A9-497B-A279-5EC2DF36EC41}"/>
              </a:ext>
            </a:extLst>
          </p:cNvPr>
          <p:cNvSpPr>
            <a:spLocks noGrp="1"/>
          </p:cNvSpPr>
          <p:nvPr>
            <p:ph type="title"/>
          </p:nvPr>
        </p:nvSpPr>
        <p:spPr/>
        <p:txBody>
          <a:bodyPr/>
          <a:lstStyle/>
          <a:p>
            <a:r>
              <a:rPr lang="en-US" dirty="0"/>
              <a:t>Robust Reflectional Symmetry Metric</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A5FC3B7-4E70-448C-9292-6090D565F727}"/>
                  </a:ext>
                </a:extLst>
              </p:cNvPr>
              <p:cNvSpPr>
                <a:spLocks noGrp="1"/>
              </p:cNvSpPr>
              <p:nvPr>
                <p:ph idx="1"/>
              </p:nvPr>
            </p:nvSpPr>
            <p:spPr>
              <a:xfrm>
                <a:off x="838200" y="1825625"/>
                <a:ext cx="10515600" cy="4667250"/>
              </a:xfrm>
            </p:spPr>
            <p:txBody>
              <a:bodyPr>
                <a:normAutofit fontScale="92500" lnSpcReduction="10000"/>
              </a:bodyPr>
              <a:lstStyle/>
              <a:p>
                <a:r>
                  <a:rPr lang="en-US" dirty="0"/>
                  <a:t>Every function can be written as a sum of symmetric functions and  anti-symmetric functions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𝑎𝑠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Based on this decomposition a measure of symmetry can be defined as –</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𝑎𝑠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sup>
                              <m:r>
                                <a:rPr lang="en-US" b="0" i="1" smtClean="0">
                                  <a:latin typeface="Cambria Math" panose="02040503050406030204" pitchFamily="18" charset="0"/>
                                </a:rPr>
                                <m:t>2</m:t>
                              </m:r>
                            </m:sup>
                          </m:sSup>
                        </m:den>
                      </m:f>
                    </m:oMath>
                  </m:oMathPara>
                </a14:m>
                <a:endParaRPr lang="en-US" dirty="0"/>
              </a:p>
              <a:p>
                <a:pPr lvl="1"/>
                <a:endParaRPr lang="en-US" dirty="0"/>
              </a:p>
              <a:p>
                <a:r>
                  <a:rPr lang="en-US" dirty="0"/>
                  <a:t>In order to calculate </a:t>
                </a:r>
                <a14:m>
                  <m:oMath xmlns:m="http://schemas.openxmlformats.org/officeDocument/2006/math">
                    <m:r>
                      <a:rPr lang="en-US" b="0" i="1" smtClean="0">
                        <a:latin typeface="Cambria Math" panose="02040503050406030204" pitchFamily="18" charset="0"/>
                      </a:rPr>
                      <m:t>𝑆</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a14:m>
                <a:r>
                  <a:rPr lang="en-US" dirty="0"/>
                  <a:t> a decomposition of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into symmetric and antisymmetric basis functions must be obtained. One such basis is the Fourier basis which consists of symmetric cosine functions and anti-symmetric sine functions. Thus we can obtain the measure of symmetry as –</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m:t>
                              </m:r>
                            </m:sup>
                            <m:e>
                              <m:r>
                                <a:rPr lang="en-US" b="0" i="1" smtClean="0">
                                  <a:latin typeface="Cambria Math" panose="02040503050406030204" pitchFamily="18" charset="0"/>
                                </a:rPr>
                                <m:t>𝑅</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e>
                          </m:nary>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m:t>
                              </m:r>
                            </m:sup>
                            <m:e>
                              <m:r>
                                <a:rPr lang="en-US" b="0" i="1" smtClean="0">
                                  <a:latin typeface="Cambria Math" panose="02040503050406030204" pitchFamily="18" charset="0"/>
                                </a:rPr>
                                <m:t>𝑅</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e>
                          </m:nary>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m:t>
                              </m:r>
                            </m:sup>
                            <m:e>
                              <m:r>
                                <a:rPr lang="en-US" b="0" i="1" smtClean="0">
                                  <a:latin typeface="Cambria Math" panose="02040503050406030204" pitchFamily="18" charset="0"/>
                                </a:rPr>
                                <m:t>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e>
                          </m:nary>
                        </m:den>
                      </m:f>
                    </m:oMath>
                  </m:oMathPara>
                </a14:m>
                <a:endParaRPr lang="en-US" dirty="0"/>
              </a:p>
              <a:p>
                <a:pPr lvl="1"/>
                <a:endParaRPr lang="en-US" dirty="0"/>
              </a:p>
            </p:txBody>
          </p:sp>
        </mc:Choice>
        <mc:Fallback>
          <p:sp>
            <p:nvSpPr>
              <p:cNvPr id="3" name="Content Placeholder 2">
                <a:extLst>
                  <a:ext uri="{FF2B5EF4-FFF2-40B4-BE49-F238E27FC236}">
                    <a16:creationId xmlns:a16="http://schemas.microsoft.com/office/drawing/2014/main" id="{AA5FC3B7-4E70-448C-9292-6090D565F727}"/>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928" t="-2611" r="-464"/>
                </a:stretch>
              </a:blipFill>
            </p:spPr>
            <p:txBody>
              <a:bodyPr/>
              <a:lstStyle/>
              <a:p>
                <a:r>
                  <a:rPr lang="en-IN">
                    <a:noFill/>
                  </a:rPr>
                  <a:t> </a:t>
                </a:r>
              </a:p>
            </p:txBody>
          </p:sp>
        </mc:Fallback>
      </mc:AlternateContent>
    </p:spTree>
    <p:extLst>
      <p:ext uri="{BB962C8B-B14F-4D97-AF65-F5344CB8AC3E}">
        <p14:creationId xmlns:p14="http://schemas.microsoft.com/office/powerpoint/2010/main" val="3532083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6912-8FD6-440C-B7DB-A97883F9F303}"/>
              </a:ext>
            </a:extLst>
          </p:cNvPr>
          <p:cNvSpPr>
            <a:spLocks noGrp="1"/>
          </p:cNvSpPr>
          <p:nvPr>
            <p:ph type="title"/>
          </p:nvPr>
        </p:nvSpPr>
        <p:spPr/>
        <p:txBody>
          <a:bodyPr/>
          <a:lstStyle/>
          <a:p>
            <a:r>
              <a:rPr lang="en-US" dirty="0"/>
              <a:t>Robust Reflectional Symmetry Metric</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0DA571A-45A2-40ED-8722-48840A12C54A}"/>
                  </a:ext>
                </a:extLst>
              </p:cNvPr>
              <p:cNvSpPr>
                <a:spLocks noGrp="1"/>
              </p:cNvSpPr>
              <p:nvPr>
                <p:ph idx="1"/>
              </p:nvPr>
            </p:nvSpPr>
            <p:spPr/>
            <p:txBody>
              <a:bodyPr>
                <a:normAutofit/>
              </a:bodyPr>
              <a:lstStyle/>
              <a:p>
                <a:r>
                  <a:rPr lang="en-US" sz="2600" dirty="0"/>
                  <a:t>We run an experiment to estimate the axis of symmetry in an image constructed using projections affected with gaussian noise varying from 10 percent to 40 percent. The orientation estimates may also be off by </a:t>
                </a:r>
                <a14:m>
                  <m:oMath xmlns:m="http://schemas.openxmlformats.org/officeDocument/2006/math">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5</m:t>
                        </m:r>
                      </m:e>
                      <m:sup>
                        <m:r>
                          <a:rPr lang="en-US" sz="2600" b="0" i="1" smtClean="0">
                            <a:latin typeface="Cambria Math" panose="02040503050406030204" pitchFamily="18" charset="0"/>
                          </a:rPr>
                          <m:t>𝑜</m:t>
                        </m:r>
                      </m:sup>
                    </m:sSup>
                  </m:oMath>
                </a14:m>
                <a:r>
                  <a:rPr lang="en-US" sz="2600" dirty="0"/>
                  <a:t>.</a:t>
                </a:r>
              </a:p>
              <a:p>
                <a:r>
                  <a:rPr lang="en-US" sz="2600" dirty="0"/>
                  <a:t>The estimates given by these approaches are averaged over 5 runs. All estimates shown on the next slide are adjusted such that </a:t>
                </a:r>
                <a14:m>
                  <m:oMath xmlns:m="http://schemas.openxmlformats.org/officeDocument/2006/math">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0</m:t>
                        </m:r>
                      </m:e>
                      <m:sup>
                        <m:r>
                          <a:rPr lang="en-US" sz="2600" b="0" i="1" smtClean="0">
                            <a:latin typeface="Cambria Math" panose="02040503050406030204" pitchFamily="18" charset="0"/>
                          </a:rPr>
                          <m:t>𝑜</m:t>
                        </m:r>
                      </m:sup>
                    </m:sSup>
                  </m:oMath>
                </a14:m>
                <a:r>
                  <a:rPr lang="en-US" sz="2600" dirty="0"/>
                  <a:t> indicates the right estimate and any deviation from this is the error in estimating the correct axis.</a:t>
                </a:r>
              </a:p>
              <a:p>
                <a:r>
                  <a:rPr lang="en-US" sz="2600" dirty="0"/>
                  <a:t>The frequency domain approach shown in the previous slide is compared with the simple L1-norm and L2-norm metric.</a:t>
                </a:r>
                <a:endParaRPr lang="en-IN" sz="2600" dirty="0"/>
              </a:p>
            </p:txBody>
          </p:sp>
        </mc:Choice>
        <mc:Fallback>
          <p:sp>
            <p:nvSpPr>
              <p:cNvPr id="3" name="Content Placeholder 2">
                <a:extLst>
                  <a:ext uri="{FF2B5EF4-FFF2-40B4-BE49-F238E27FC236}">
                    <a16:creationId xmlns:a16="http://schemas.microsoft.com/office/drawing/2014/main" id="{C0DA571A-45A2-40ED-8722-48840A12C54A}"/>
                  </a:ext>
                </a:extLst>
              </p:cNvPr>
              <p:cNvSpPr>
                <a:spLocks noGrp="1" noRot="1" noChangeAspect="1" noMove="1" noResize="1" noEditPoints="1" noAdjustHandles="1" noChangeArrowheads="1" noChangeShapeType="1" noTextEdit="1"/>
              </p:cNvSpPr>
              <p:nvPr>
                <p:ph idx="1"/>
              </p:nvPr>
            </p:nvSpPr>
            <p:spPr>
              <a:blipFill>
                <a:blip r:embed="rId2"/>
                <a:stretch>
                  <a:fillRect l="-928" t="-2101" r="-580"/>
                </a:stretch>
              </a:blipFill>
            </p:spPr>
            <p:txBody>
              <a:bodyPr/>
              <a:lstStyle/>
              <a:p>
                <a:r>
                  <a:rPr lang="en-IN">
                    <a:noFill/>
                  </a:rPr>
                  <a:t> </a:t>
                </a:r>
              </a:p>
            </p:txBody>
          </p:sp>
        </mc:Fallback>
      </mc:AlternateContent>
    </p:spTree>
    <p:extLst>
      <p:ext uri="{BB962C8B-B14F-4D97-AF65-F5344CB8AC3E}">
        <p14:creationId xmlns:p14="http://schemas.microsoft.com/office/powerpoint/2010/main" val="2703487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9E34-CD54-46C9-97C9-BB1720790B77}"/>
              </a:ext>
            </a:extLst>
          </p:cNvPr>
          <p:cNvSpPr>
            <a:spLocks noGrp="1"/>
          </p:cNvSpPr>
          <p:nvPr>
            <p:ph type="title"/>
          </p:nvPr>
        </p:nvSpPr>
        <p:spPr>
          <a:xfrm>
            <a:off x="838200" y="365125"/>
            <a:ext cx="10515600" cy="1325563"/>
          </a:xfrm>
        </p:spPr>
        <p:txBody>
          <a:bodyPr>
            <a:normAutofit/>
          </a:bodyPr>
          <a:lstStyle/>
          <a:p>
            <a:r>
              <a:rPr lang="en-US" dirty="0"/>
              <a:t>Comparison of metrics</a:t>
            </a:r>
            <a:endParaRPr lang="en-IN" dirty="0"/>
          </a:p>
        </p:txBody>
      </p:sp>
      <p:graphicFrame>
        <p:nvGraphicFramePr>
          <p:cNvPr id="4" name="Content Placeholder 3">
            <a:extLst>
              <a:ext uri="{FF2B5EF4-FFF2-40B4-BE49-F238E27FC236}">
                <a16:creationId xmlns:a16="http://schemas.microsoft.com/office/drawing/2014/main" id="{593CFA1F-C985-41C3-AD6E-720B6666C03E}"/>
              </a:ext>
            </a:extLst>
          </p:cNvPr>
          <p:cNvGraphicFramePr>
            <a:graphicFrameLocks noGrp="1"/>
          </p:cNvGraphicFramePr>
          <p:nvPr>
            <p:ph idx="1"/>
            <p:extLst>
              <p:ext uri="{D42A27DB-BD31-4B8C-83A1-F6EECF244321}">
                <p14:modId xmlns:p14="http://schemas.microsoft.com/office/powerpoint/2010/main" val="273647420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657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BA6-EF73-47AF-95B2-09E7BCDDBE7F}"/>
              </a:ext>
            </a:extLst>
          </p:cNvPr>
          <p:cNvSpPr>
            <a:spLocks noGrp="1"/>
          </p:cNvSpPr>
          <p:nvPr>
            <p:ph type="title"/>
          </p:nvPr>
        </p:nvSpPr>
        <p:spPr>
          <a:xfrm>
            <a:off x="838200" y="365125"/>
            <a:ext cx="10515600" cy="1325563"/>
          </a:xfrm>
        </p:spPr>
        <p:txBody>
          <a:bodyPr/>
          <a:lstStyle/>
          <a:p>
            <a:r>
              <a:rPr lang="en-US"/>
              <a:t>Symmetry prior in Tomographic reconstruction</a:t>
            </a:r>
            <a:endParaRPr lang="en-IN" dirty="0"/>
          </a:p>
        </p:txBody>
      </p:sp>
      <p:sp>
        <p:nvSpPr>
          <p:cNvPr id="4" name="Content Placeholder 2">
            <a:extLst>
              <a:ext uri="{FF2B5EF4-FFF2-40B4-BE49-F238E27FC236}">
                <a16:creationId xmlns:a16="http://schemas.microsoft.com/office/drawing/2014/main" id="{8ED3339A-771D-4EE2-AEB5-5768985BBDCF}"/>
              </a:ext>
            </a:extLst>
          </p:cNvPr>
          <p:cNvSpPr>
            <a:spLocks noGrp="1"/>
          </p:cNvSpPr>
          <p:nvPr>
            <p:ph idx="1"/>
          </p:nvPr>
        </p:nvSpPr>
        <p:spPr>
          <a:xfrm>
            <a:off x="838200" y="1825624"/>
            <a:ext cx="4544505" cy="4581355"/>
          </a:xfrm>
        </p:spPr>
        <p:txBody>
          <a:bodyPr>
            <a:normAutofit fontScale="92500" lnSpcReduction="20000"/>
          </a:bodyPr>
          <a:lstStyle/>
          <a:p>
            <a:r>
              <a:rPr lang="en-US" dirty="0"/>
              <a:t>Experiment:</a:t>
            </a:r>
            <a:endParaRPr lang="en-IN" dirty="0"/>
          </a:p>
          <a:p>
            <a:pPr lvl="1"/>
            <a:r>
              <a:rPr lang="en-US" sz="2800" dirty="0"/>
              <a:t>2</a:t>
            </a:r>
            <a:r>
              <a:rPr lang="en-IN" sz="2800" dirty="0"/>
              <a:t>0000 projections</a:t>
            </a:r>
          </a:p>
          <a:p>
            <a:pPr lvl="1"/>
            <a:r>
              <a:rPr lang="en-US" sz="2800" dirty="0"/>
              <a:t>1</a:t>
            </a:r>
            <a:r>
              <a:rPr lang="en-IN" sz="2800" dirty="0"/>
              <a:t>80 clusters </a:t>
            </a:r>
          </a:p>
          <a:p>
            <a:pPr lvl="1"/>
            <a:r>
              <a:rPr lang="en-US" sz="2800" dirty="0"/>
              <a:t>40 percent noise</a:t>
            </a:r>
            <a:endParaRPr lang="en-IN" sz="2800" dirty="0"/>
          </a:p>
          <a:p>
            <a:pPr lvl="1"/>
            <a:r>
              <a:rPr lang="en-US" sz="2800" dirty="0"/>
              <a:t>To explicitly demonstrate the benefit of including a symmetric prior, we run two refinement algorithms on the initialization provided by HLCC – one with symmetric prior and one without. The results are shown on the next page.</a:t>
            </a:r>
          </a:p>
        </p:txBody>
      </p:sp>
      <p:pic>
        <p:nvPicPr>
          <p:cNvPr id="6" name="Picture 5" descr="A picture containing photo&#10;&#10;Description generated with high confidence">
            <a:extLst>
              <a:ext uri="{FF2B5EF4-FFF2-40B4-BE49-F238E27FC236}">
                <a16:creationId xmlns:a16="http://schemas.microsoft.com/office/drawing/2014/main" id="{EA107D34-CE41-4107-ADE0-C4B325002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839" y="1825625"/>
            <a:ext cx="2134915" cy="2134915"/>
          </a:xfrm>
          <a:prstGeom prst="rect">
            <a:avLst/>
          </a:prstGeom>
        </p:spPr>
      </p:pic>
      <p:sp>
        <p:nvSpPr>
          <p:cNvPr id="7" name="TextBox 6">
            <a:extLst>
              <a:ext uri="{FF2B5EF4-FFF2-40B4-BE49-F238E27FC236}">
                <a16:creationId xmlns:a16="http://schemas.microsoft.com/office/drawing/2014/main" id="{AD4FEE14-0016-41F9-A8B8-09BFE881A809}"/>
              </a:ext>
            </a:extLst>
          </p:cNvPr>
          <p:cNvSpPr txBox="1"/>
          <p:nvPr/>
        </p:nvSpPr>
        <p:spPr>
          <a:xfrm>
            <a:off x="5943271" y="3961822"/>
            <a:ext cx="1732049" cy="369332"/>
          </a:xfrm>
          <a:prstGeom prst="rect">
            <a:avLst/>
          </a:prstGeom>
          <a:noFill/>
        </p:spPr>
        <p:txBody>
          <a:bodyPr wrap="square" rtlCol="0">
            <a:spAutoFit/>
          </a:bodyPr>
          <a:lstStyle/>
          <a:p>
            <a:r>
              <a:rPr lang="en-US" dirty="0"/>
              <a:t>Original Image 1</a:t>
            </a:r>
            <a:endParaRPr lang="en-IN" dirty="0"/>
          </a:p>
        </p:txBody>
      </p:sp>
      <p:pic>
        <p:nvPicPr>
          <p:cNvPr id="9" name="Picture 8" descr="A close up of a womans face&#10;&#10;Description generated with high confidence">
            <a:extLst>
              <a:ext uri="{FF2B5EF4-FFF2-40B4-BE49-F238E27FC236}">
                <a16:creationId xmlns:a16="http://schemas.microsoft.com/office/drawing/2014/main" id="{0CDFE0C7-0B9C-409F-8363-3CCBDCBC0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5371" y="1825624"/>
            <a:ext cx="2077109" cy="2077109"/>
          </a:xfrm>
          <a:prstGeom prst="rect">
            <a:avLst/>
          </a:prstGeom>
        </p:spPr>
      </p:pic>
      <p:sp>
        <p:nvSpPr>
          <p:cNvPr id="10" name="Rectangle 9">
            <a:extLst>
              <a:ext uri="{FF2B5EF4-FFF2-40B4-BE49-F238E27FC236}">
                <a16:creationId xmlns:a16="http://schemas.microsoft.com/office/drawing/2014/main" id="{CA5A52D6-745F-4A17-9F53-2FE664DA9D60}"/>
              </a:ext>
            </a:extLst>
          </p:cNvPr>
          <p:cNvSpPr/>
          <p:nvPr/>
        </p:nvSpPr>
        <p:spPr>
          <a:xfrm>
            <a:off x="9246318" y="3902733"/>
            <a:ext cx="1715213" cy="369332"/>
          </a:xfrm>
          <a:prstGeom prst="rect">
            <a:avLst/>
          </a:prstGeom>
        </p:spPr>
        <p:txBody>
          <a:bodyPr wrap="none">
            <a:spAutoFit/>
          </a:bodyPr>
          <a:lstStyle/>
          <a:p>
            <a:r>
              <a:rPr lang="en-US" dirty="0"/>
              <a:t>Original Image 2</a:t>
            </a:r>
            <a:endParaRPr lang="en-IN" dirty="0"/>
          </a:p>
        </p:txBody>
      </p:sp>
    </p:spTree>
    <p:extLst>
      <p:ext uri="{BB962C8B-B14F-4D97-AF65-F5344CB8AC3E}">
        <p14:creationId xmlns:p14="http://schemas.microsoft.com/office/powerpoint/2010/main" val="42904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F18A4A-9EBE-4284-9C38-2B6E8BFB6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435" y="3749285"/>
            <a:ext cx="2457132" cy="2457132"/>
          </a:xfrm>
          <a:prstGeom prst="rect">
            <a:avLst/>
          </a:prstGeom>
        </p:spPr>
      </p:pic>
      <p:pic>
        <p:nvPicPr>
          <p:cNvPr id="5" name="Picture 4">
            <a:extLst>
              <a:ext uri="{FF2B5EF4-FFF2-40B4-BE49-F238E27FC236}">
                <a16:creationId xmlns:a16="http://schemas.microsoft.com/office/drawing/2014/main" id="{E79FD27F-C1FB-4B73-8442-AC92C1C383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1" y="3749284"/>
            <a:ext cx="2457133" cy="2457133"/>
          </a:xfrm>
          <a:prstGeom prst="rect">
            <a:avLst/>
          </a:prstGeom>
        </p:spPr>
      </p:pic>
      <p:pic>
        <p:nvPicPr>
          <p:cNvPr id="6" name="Picture 5">
            <a:extLst>
              <a:ext uri="{FF2B5EF4-FFF2-40B4-BE49-F238E27FC236}">
                <a16:creationId xmlns:a16="http://schemas.microsoft.com/office/drawing/2014/main" id="{874F5CF7-EDDC-4ADD-8F0D-892CBF9489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4787" y="3749284"/>
            <a:ext cx="2457133" cy="2457133"/>
          </a:xfrm>
          <a:prstGeom prst="rect">
            <a:avLst/>
          </a:prstGeom>
        </p:spPr>
      </p:pic>
      <p:pic>
        <p:nvPicPr>
          <p:cNvPr id="7" name="Picture 6">
            <a:extLst>
              <a:ext uri="{FF2B5EF4-FFF2-40B4-BE49-F238E27FC236}">
                <a16:creationId xmlns:a16="http://schemas.microsoft.com/office/drawing/2014/main" id="{57C9AD59-232B-419B-9C7C-9B3548E75E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8800" y="71120"/>
            <a:ext cx="3831481" cy="2873610"/>
          </a:xfrm>
          <a:prstGeom prst="rect">
            <a:avLst/>
          </a:prstGeom>
        </p:spPr>
      </p:pic>
      <p:pic>
        <p:nvPicPr>
          <p:cNvPr id="8" name="Picture 7">
            <a:extLst>
              <a:ext uri="{FF2B5EF4-FFF2-40B4-BE49-F238E27FC236}">
                <a16:creationId xmlns:a16="http://schemas.microsoft.com/office/drawing/2014/main" id="{A04C4AA7-1872-4BA1-9837-C793DA6AE3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7195" y="23986"/>
            <a:ext cx="3831481" cy="2873610"/>
          </a:xfrm>
          <a:prstGeom prst="rect">
            <a:avLst/>
          </a:prstGeom>
        </p:spPr>
      </p:pic>
      <p:sp>
        <p:nvSpPr>
          <p:cNvPr id="9" name="TextBox 8">
            <a:extLst>
              <a:ext uri="{FF2B5EF4-FFF2-40B4-BE49-F238E27FC236}">
                <a16:creationId xmlns:a16="http://schemas.microsoft.com/office/drawing/2014/main" id="{7E4505E4-444F-4743-BD2C-6407A5FF7CC9}"/>
              </a:ext>
            </a:extLst>
          </p:cNvPr>
          <p:cNvSpPr txBox="1"/>
          <p:nvPr/>
        </p:nvSpPr>
        <p:spPr>
          <a:xfrm>
            <a:off x="8777402" y="2850227"/>
            <a:ext cx="2915920" cy="369332"/>
          </a:xfrm>
          <a:prstGeom prst="rect">
            <a:avLst/>
          </a:prstGeom>
          <a:noFill/>
        </p:spPr>
        <p:txBody>
          <a:bodyPr wrap="square" rtlCol="0">
            <a:spAutoFit/>
          </a:bodyPr>
          <a:lstStyle/>
          <a:p>
            <a:r>
              <a:rPr lang="en-US" dirty="0"/>
              <a:t>Non-symmetric convergence</a:t>
            </a:r>
            <a:endParaRPr lang="en-IN" dirty="0"/>
          </a:p>
        </p:txBody>
      </p:sp>
      <p:sp>
        <p:nvSpPr>
          <p:cNvPr id="10" name="TextBox 9">
            <a:extLst>
              <a:ext uri="{FF2B5EF4-FFF2-40B4-BE49-F238E27FC236}">
                <a16:creationId xmlns:a16="http://schemas.microsoft.com/office/drawing/2014/main" id="{F4FD917D-8BC8-4D66-8263-002A34CD76AC}"/>
              </a:ext>
            </a:extLst>
          </p:cNvPr>
          <p:cNvSpPr txBox="1"/>
          <p:nvPr/>
        </p:nvSpPr>
        <p:spPr>
          <a:xfrm>
            <a:off x="9123679" y="6206417"/>
            <a:ext cx="2428240" cy="369332"/>
          </a:xfrm>
          <a:prstGeom prst="rect">
            <a:avLst/>
          </a:prstGeom>
          <a:noFill/>
        </p:spPr>
        <p:txBody>
          <a:bodyPr wrap="square" rtlCol="0">
            <a:spAutoFit/>
          </a:bodyPr>
          <a:lstStyle/>
          <a:p>
            <a:r>
              <a:rPr lang="en-US" dirty="0"/>
              <a:t>Symmetric convergence</a:t>
            </a:r>
            <a:endParaRPr lang="en-IN" dirty="0"/>
          </a:p>
        </p:txBody>
      </p:sp>
      <p:sp>
        <p:nvSpPr>
          <p:cNvPr id="11" name="TextBox 10">
            <a:extLst>
              <a:ext uri="{FF2B5EF4-FFF2-40B4-BE49-F238E27FC236}">
                <a16:creationId xmlns:a16="http://schemas.microsoft.com/office/drawing/2014/main" id="{99C2E7EA-2978-474E-94B1-19AB83F8ABAE}"/>
              </a:ext>
            </a:extLst>
          </p:cNvPr>
          <p:cNvSpPr txBox="1"/>
          <p:nvPr/>
        </p:nvSpPr>
        <p:spPr>
          <a:xfrm>
            <a:off x="4746487" y="6206417"/>
            <a:ext cx="2699026" cy="369332"/>
          </a:xfrm>
          <a:prstGeom prst="rect">
            <a:avLst/>
          </a:prstGeom>
          <a:noFill/>
        </p:spPr>
        <p:txBody>
          <a:bodyPr wrap="square" rtlCol="0">
            <a:spAutoFit/>
          </a:bodyPr>
          <a:lstStyle/>
          <a:p>
            <a:r>
              <a:rPr lang="en-US" dirty="0"/>
              <a:t>Estimate returned by HLCC</a:t>
            </a:r>
            <a:endParaRPr lang="en-IN" dirty="0"/>
          </a:p>
        </p:txBody>
      </p:sp>
      <p:sp>
        <p:nvSpPr>
          <p:cNvPr id="12" name="TextBox 11">
            <a:extLst>
              <a:ext uri="{FF2B5EF4-FFF2-40B4-BE49-F238E27FC236}">
                <a16:creationId xmlns:a16="http://schemas.microsoft.com/office/drawing/2014/main" id="{8F85CCDC-46AF-4204-909E-C3267953D9F6}"/>
              </a:ext>
            </a:extLst>
          </p:cNvPr>
          <p:cNvSpPr txBox="1"/>
          <p:nvPr/>
        </p:nvSpPr>
        <p:spPr>
          <a:xfrm>
            <a:off x="190004" y="6206417"/>
            <a:ext cx="3602653" cy="369332"/>
          </a:xfrm>
          <a:prstGeom prst="rect">
            <a:avLst/>
          </a:prstGeom>
          <a:noFill/>
        </p:spPr>
        <p:txBody>
          <a:bodyPr wrap="square" rtlCol="0">
            <a:spAutoFit/>
          </a:bodyPr>
          <a:lstStyle/>
          <a:p>
            <a:r>
              <a:rPr lang="en-US" dirty="0"/>
              <a:t>Refinement without using symmetry</a:t>
            </a:r>
            <a:endParaRPr lang="en-IN" dirty="0"/>
          </a:p>
        </p:txBody>
      </p:sp>
      <p:sp>
        <p:nvSpPr>
          <p:cNvPr id="13" name="Rectangle 12">
            <a:extLst>
              <a:ext uri="{FF2B5EF4-FFF2-40B4-BE49-F238E27FC236}">
                <a16:creationId xmlns:a16="http://schemas.microsoft.com/office/drawing/2014/main" id="{A295F4C5-68EC-454E-B180-C9CD003916CB}"/>
              </a:ext>
            </a:extLst>
          </p:cNvPr>
          <p:cNvSpPr/>
          <p:nvPr/>
        </p:nvSpPr>
        <p:spPr>
          <a:xfrm>
            <a:off x="4689813" y="2850227"/>
            <a:ext cx="2812373" cy="369332"/>
          </a:xfrm>
          <a:prstGeom prst="rect">
            <a:avLst/>
          </a:prstGeom>
        </p:spPr>
        <p:txBody>
          <a:bodyPr wrap="none">
            <a:spAutoFit/>
          </a:bodyPr>
          <a:lstStyle/>
          <a:p>
            <a:r>
              <a:rPr lang="en-US" dirty="0"/>
              <a:t>Refinement using symmetry</a:t>
            </a:r>
            <a:endParaRPr lang="en-IN" dirty="0"/>
          </a:p>
        </p:txBody>
      </p:sp>
      <p:graphicFrame>
        <p:nvGraphicFramePr>
          <p:cNvPr id="14" name="Table 13">
            <a:extLst>
              <a:ext uri="{FF2B5EF4-FFF2-40B4-BE49-F238E27FC236}">
                <a16:creationId xmlns:a16="http://schemas.microsoft.com/office/drawing/2014/main" id="{55371568-4358-456C-93EF-6681A992BA99}"/>
              </a:ext>
            </a:extLst>
          </p:cNvPr>
          <p:cNvGraphicFramePr>
            <a:graphicFrameLocks noGrp="1"/>
          </p:cNvGraphicFramePr>
          <p:nvPr>
            <p:extLst>
              <p:ext uri="{D42A27DB-BD31-4B8C-83A1-F6EECF244321}">
                <p14:modId xmlns:p14="http://schemas.microsoft.com/office/powerpoint/2010/main" val="3791993764"/>
              </p:ext>
            </p:extLst>
          </p:nvPr>
        </p:nvGraphicFramePr>
        <p:xfrm>
          <a:off x="75591" y="71120"/>
          <a:ext cx="3831481" cy="1651000"/>
        </p:xfrm>
        <a:graphic>
          <a:graphicData uri="http://schemas.openxmlformats.org/drawingml/2006/table">
            <a:tbl>
              <a:tblPr firstRow="1" bandRow="1">
                <a:tableStyleId>{5C22544A-7EE6-4342-B048-85BDC9FD1C3A}</a:tableStyleId>
              </a:tblPr>
              <a:tblGrid>
                <a:gridCol w="2646322">
                  <a:extLst>
                    <a:ext uri="{9D8B030D-6E8A-4147-A177-3AD203B41FA5}">
                      <a16:colId xmlns:a16="http://schemas.microsoft.com/office/drawing/2014/main" val="1256761519"/>
                    </a:ext>
                  </a:extLst>
                </a:gridCol>
                <a:gridCol w="1185159">
                  <a:extLst>
                    <a:ext uri="{9D8B030D-6E8A-4147-A177-3AD203B41FA5}">
                      <a16:colId xmlns:a16="http://schemas.microsoft.com/office/drawing/2014/main" val="2410816472"/>
                    </a:ext>
                  </a:extLst>
                </a:gridCol>
              </a:tblGrid>
              <a:tr h="370840">
                <a:tc gridSpan="2">
                  <a:txBody>
                    <a:bodyPr/>
                    <a:lstStyle/>
                    <a:p>
                      <a:pPr algn="ctr"/>
                      <a:r>
                        <a:rPr lang="en-US" dirty="0"/>
                        <a:t>Relative reconstruction error</a:t>
                      </a:r>
                      <a:endParaRPr lang="en-IN" dirty="0"/>
                    </a:p>
                  </a:txBody>
                  <a:tcPr/>
                </a:tc>
                <a:tc hMerge="1">
                  <a:txBody>
                    <a:bodyPr/>
                    <a:lstStyle/>
                    <a:p>
                      <a:endParaRPr lang="en-IN" dirty="0"/>
                    </a:p>
                  </a:txBody>
                  <a:tcPr/>
                </a:tc>
                <a:extLst>
                  <a:ext uri="{0D108BD9-81ED-4DB2-BD59-A6C34878D82A}">
                    <a16:rowId xmlns:a16="http://schemas.microsoft.com/office/drawing/2014/main" val="353495263"/>
                  </a:ext>
                </a:extLst>
              </a:tr>
              <a:tr h="370840">
                <a:tc>
                  <a:txBody>
                    <a:bodyPr/>
                    <a:lstStyle/>
                    <a:p>
                      <a:r>
                        <a:rPr lang="en-US" dirty="0"/>
                        <a:t>Refinement without using symmetry</a:t>
                      </a:r>
                      <a:endParaRPr lang="en-IN" dirty="0"/>
                    </a:p>
                  </a:txBody>
                  <a:tcPr/>
                </a:tc>
                <a:tc>
                  <a:txBody>
                    <a:bodyPr/>
                    <a:lstStyle/>
                    <a:p>
                      <a:r>
                        <a:rPr lang="en-US" dirty="0"/>
                        <a:t>13.19%</a:t>
                      </a:r>
                      <a:endParaRPr lang="en-IN" dirty="0"/>
                    </a:p>
                  </a:txBody>
                  <a:tcPr/>
                </a:tc>
                <a:extLst>
                  <a:ext uri="{0D108BD9-81ED-4DB2-BD59-A6C34878D82A}">
                    <a16:rowId xmlns:a16="http://schemas.microsoft.com/office/drawing/2014/main" val="35571012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Refinement using symmetry</a:t>
                      </a:r>
                      <a:endParaRPr lang="en-IN" dirty="0"/>
                    </a:p>
                  </a:txBody>
                  <a:tcPr/>
                </a:tc>
                <a:tc>
                  <a:txBody>
                    <a:bodyPr/>
                    <a:lstStyle/>
                    <a:p>
                      <a:r>
                        <a:rPr lang="en-US" dirty="0"/>
                        <a:t>8.55%</a:t>
                      </a:r>
                      <a:endParaRPr lang="en-IN" dirty="0"/>
                    </a:p>
                  </a:txBody>
                  <a:tcPr/>
                </a:tc>
                <a:extLst>
                  <a:ext uri="{0D108BD9-81ED-4DB2-BD59-A6C34878D82A}">
                    <a16:rowId xmlns:a16="http://schemas.microsoft.com/office/drawing/2014/main" val="3073323628"/>
                  </a:ext>
                </a:extLst>
              </a:tr>
            </a:tbl>
          </a:graphicData>
        </a:graphic>
      </p:graphicFrame>
    </p:spTree>
    <p:extLst>
      <p:ext uri="{BB962C8B-B14F-4D97-AF65-F5344CB8AC3E}">
        <p14:creationId xmlns:p14="http://schemas.microsoft.com/office/powerpoint/2010/main" val="341079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F18A4A-9EBE-4284-9C38-2B6E8BFB6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435" y="3749285"/>
            <a:ext cx="2457132" cy="2457132"/>
          </a:xfrm>
          <a:prstGeom prst="rect">
            <a:avLst/>
          </a:prstGeom>
        </p:spPr>
      </p:pic>
      <p:pic>
        <p:nvPicPr>
          <p:cNvPr id="5" name="Picture 4">
            <a:extLst>
              <a:ext uri="{FF2B5EF4-FFF2-40B4-BE49-F238E27FC236}">
                <a16:creationId xmlns:a16="http://schemas.microsoft.com/office/drawing/2014/main" id="{E79FD27F-C1FB-4B73-8442-AC92C1C383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1" y="3749284"/>
            <a:ext cx="2457133" cy="2457133"/>
          </a:xfrm>
          <a:prstGeom prst="rect">
            <a:avLst/>
          </a:prstGeom>
        </p:spPr>
      </p:pic>
      <p:pic>
        <p:nvPicPr>
          <p:cNvPr id="6" name="Picture 5">
            <a:extLst>
              <a:ext uri="{FF2B5EF4-FFF2-40B4-BE49-F238E27FC236}">
                <a16:creationId xmlns:a16="http://schemas.microsoft.com/office/drawing/2014/main" id="{874F5CF7-EDDC-4ADD-8F0D-892CBF9489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4787" y="3749284"/>
            <a:ext cx="2457133" cy="2457133"/>
          </a:xfrm>
          <a:prstGeom prst="rect">
            <a:avLst/>
          </a:prstGeom>
        </p:spPr>
      </p:pic>
      <p:pic>
        <p:nvPicPr>
          <p:cNvPr id="7" name="Picture 6">
            <a:extLst>
              <a:ext uri="{FF2B5EF4-FFF2-40B4-BE49-F238E27FC236}">
                <a16:creationId xmlns:a16="http://schemas.microsoft.com/office/drawing/2014/main" id="{57C9AD59-232B-419B-9C7C-9B3548E75E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8800" y="71120"/>
            <a:ext cx="3831480" cy="2873610"/>
          </a:xfrm>
          <a:prstGeom prst="rect">
            <a:avLst/>
          </a:prstGeom>
        </p:spPr>
      </p:pic>
      <p:pic>
        <p:nvPicPr>
          <p:cNvPr id="8" name="Picture 7">
            <a:extLst>
              <a:ext uri="{FF2B5EF4-FFF2-40B4-BE49-F238E27FC236}">
                <a16:creationId xmlns:a16="http://schemas.microsoft.com/office/drawing/2014/main" id="{A04C4AA7-1872-4BA1-9837-C793DA6AE3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7195" y="-23148"/>
            <a:ext cx="3831480" cy="2873610"/>
          </a:xfrm>
          <a:prstGeom prst="rect">
            <a:avLst/>
          </a:prstGeom>
        </p:spPr>
      </p:pic>
      <p:sp>
        <p:nvSpPr>
          <p:cNvPr id="9" name="TextBox 8">
            <a:extLst>
              <a:ext uri="{FF2B5EF4-FFF2-40B4-BE49-F238E27FC236}">
                <a16:creationId xmlns:a16="http://schemas.microsoft.com/office/drawing/2014/main" id="{7E4505E4-444F-4743-BD2C-6407A5FF7CC9}"/>
              </a:ext>
            </a:extLst>
          </p:cNvPr>
          <p:cNvSpPr txBox="1"/>
          <p:nvPr/>
        </p:nvSpPr>
        <p:spPr>
          <a:xfrm>
            <a:off x="8777402" y="2850227"/>
            <a:ext cx="2915920" cy="369332"/>
          </a:xfrm>
          <a:prstGeom prst="rect">
            <a:avLst/>
          </a:prstGeom>
          <a:noFill/>
        </p:spPr>
        <p:txBody>
          <a:bodyPr wrap="square" rtlCol="0">
            <a:spAutoFit/>
          </a:bodyPr>
          <a:lstStyle/>
          <a:p>
            <a:r>
              <a:rPr lang="en-US" dirty="0"/>
              <a:t>Non-symmetric convergence</a:t>
            </a:r>
            <a:endParaRPr lang="en-IN" dirty="0"/>
          </a:p>
        </p:txBody>
      </p:sp>
      <p:sp>
        <p:nvSpPr>
          <p:cNvPr id="10" name="TextBox 9">
            <a:extLst>
              <a:ext uri="{FF2B5EF4-FFF2-40B4-BE49-F238E27FC236}">
                <a16:creationId xmlns:a16="http://schemas.microsoft.com/office/drawing/2014/main" id="{F4FD917D-8BC8-4D66-8263-002A34CD76AC}"/>
              </a:ext>
            </a:extLst>
          </p:cNvPr>
          <p:cNvSpPr txBox="1"/>
          <p:nvPr/>
        </p:nvSpPr>
        <p:spPr>
          <a:xfrm>
            <a:off x="9123679" y="6206417"/>
            <a:ext cx="2428240" cy="369332"/>
          </a:xfrm>
          <a:prstGeom prst="rect">
            <a:avLst/>
          </a:prstGeom>
          <a:noFill/>
        </p:spPr>
        <p:txBody>
          <a:bodyPr wrap="square" rtlCol="0">
            <a:spAutoFit/>
          </a:bodyPr>
          <a:lstStyle/>
          <a:p>
            <a:r>
              <a:rPr lang="en-US" dirty="0"/>
              <a:t>Symmetric convergence</a:t>
            </a:r>
            <a:endParaRPr lang="en-IN" dirty="0"/>
          </a:p>
        </p:txBody>
      </p:sp>
      <p:sp>
        <p:nvSpPr>
          <p:cNvPr id="11" name="TextBox 10">
            <a:extLst>
              <a:ext uri="{FF2B5EF4-FFF2-40B4-BE49-F238E27FC236}">
                <a16:creationId xmlns:a16="http://schemas.microsoft.com/office/drawing/2014/main" id="{99C2E7EA-2978-474E-94B1-19AB83F8ABAE}"/>
              </a:ext>
            </a:extLst>
          </p:cNvPr>
          <p:cNvSpPr txBox="1"/>
          <p:nvPr/>
        </p:nvSpPr>
        <p:spPr>
          <a:xfrm>
            <a:off x="4746487" y="6206417"/>
            <a:ext cx="2699026" cy="369332"/>
          </a:xfrm>
          <a:prstGeom prst="rect">
            <a:avLst/>
          </a:prstGeom>
          <a:noFill/>
        </p:spPr>
        <p:txBody>
          <a:bodyPr wrap="square" rtlCol="0">
            <a:spAutoFit/>
          </a:bodyPr>
          <a:lstStyle/>
          <a:p>
            <a:r>
              <a:rPr lang="en-US" dirty="0"/>
              <a:t>Estimate returned by HLCC</a:t>
            </a:r>
            <a:endParaRPr lang="en-IN" dirty="0"/>
          </a:p>
        </p:txBody>
      </p:sp>
      <p:sp>
        <p:nvSpPr>
          <p:cNvPr id="12" name="TextBox 11">
            <a:extLst>
              <a:ext uri="{FF2B5EF4-FFF2-40B4-BE49-F238E27FC236}">
                <a16:creationId xmlns:a16="http://schemas.microsoft.com/office/drawing/2014/main" id="{8F85CCDC-46AF-4204-909E-C3267953D9F6}"/>
              </a:ext>
            </a:extLst>
          </p:cNvPr>
          <p:cNvSpPr txBox="1"/>
          <p:nvPr/>
        </p:nvSpPr>
        <p:spPr>
          <a:xfrm>
            <a:off x="190004" y="6206417"/>
            <a:ext cx="3602653" cy="369332"/>
          </a:xfrm>
          <a:prstGeom prst="rect">
            <a:avLst/>
          </a:prstGeom>
          <a:noFill/>
        </p:spPr>
        <p:txBody>
          <a:bodyPr wrap="square" rtlCol="0">
            <a:spAutoFit/>
          </a:bodyPr>
          <a:lstStyle/>
          <a:p>
            <a:r>
              <a:rPr lang="en-US" dirty="0"/>
              <a:t>Refinement without using symmetry</a:t>
            </a:r>
            <a:endParaRPr lang="en-IN" dirty="0"/>
          </a:p>
        </p:txBody>
      </p:sp>
      <p:sp>
        <p:nvSpPr>
          <p:cNvPr id="13" name="Rectangle 12">
            <a:extLst>
              <a:ext uri="{FF2B5EF4-FFF2-40B4-BE49-F238E27FC236}">
                <a16:creationId xmlns:a16="http://schemas.microsoft.com/office/drawing/2014/main" id="{A295F4C5-68EC-454E-B180-C9CD003916CB}"/>
              </a:ext>
            </a:extLst>
          </p:cNvPr>
          <p:cNvSpPr/>
          <p:nvPr/>
        </p:nvSpPr>
        <p:spPr>
          <a:xfrm>
            <a:off x="4689813" y="2850227"/>
            <a:ext cx="2812373" cy="369332"/>
          </a:xfrm>
          <a:prstGeom prst="rect">
            <a:avLst/>
          </a:prstGeom>
        </p:spPr>
        <p:txBody>
          <a:bodyPr wrap="none">
            <a:spAutoFit/>
          </a:bodyPr>
          <a:lstStyle/>
          <a:p>
            <a:r>
              <a:rPr lang="en-US" dirty="0"/>
              <a:t>Refinement using symmetry</a:t>
            </a:r>
            <a:endParaRPr lang="en-IN" dirty="0"/>
          </a:p>
        </p:txBody>
      </p:sp>
      <p:graphicFrame>
        <p:nvGraphicFramePr>
          <p:cNvPr id="14" name="Table 13">
            <a:extLst>
              <a:ext uri="{FF2B5EF4-FFF2-40B4-BE49-F238E27FC236}">
                <a16:creationId xmlns:a16="http://schemas.microsoft.com/office/drawing/2014/main" id="{55371568-4358-456C-93EF-6681A992BA99}"/>
              </a:ext>
            </a:extLst>
          </p:cNvPr>
          <p:cNvGraphicFramePr>
            <a:graphicFrameLocks noGrp="1"/>
          </p:cNvGraphicFramePr>
          <p:nvPr>
            <p:extLst>
              <p:ext uri="{D42A27DB-BD31-4B8C-83A1-F6EECF244321}">
                <p14:modId xmlns:p14="http://schemas.microsoft.com/office/powerpoint/2010/main" val="181423787"/>
              </p:ext>
            </p:extLst>
          </p:nvPr>
        </p:nvGraphicFramePr>
        <p:xfrm>
          <a:off x="75591" y="71120"/>
          <a:ext cx="3831481" cy="1651000"/>
        </p:xfrm>
        <a:graphic>
          <a:graphicData uri="http://schemas.openxmlformats.org/drawingml/2006/table">
            <a:tbl>
              <a:tblPr firstRow="1" bandRow="1">
                <a:tableStyleId>{5C22544A-7EE6-4342-B048-85BDC9FD1C3A}</a:tableStyleId>
              </a:tblPr>
              <a:tblGrid>
                <a:gridCol w="2646322">
                  <a:extLst>
                    <a:ext uri="{9D8B030D-6E8A-4147-A177-3AD203B41FA5}">
                      <a16:colId xmlns:a16="http://schemas.microsoft.com/office/drawing/2014/main" val="1256761519"/>
                    </a:ext>
                  </a:extLst>
                </a:gridCol>
                <a:gridCol w="1185159">
                  <a:extLst>
                    <a:ext uri="{9D8B030D-6E8A-4147-A177-3AD203B41FA5}">
                      <a16:colId xmlns:a16="http://schemas.microsoft.com/office/drawing/2014/main" val="2410816472"/>
                    </a:ext>
                  </a:extLst>
                </a:gridCol>
              </a:tblGrid>
              <a:tr h="370840">
                <a:tc gridSpan="2">
                  <a:txBody>
                    <a:bodyPr/>
                    <a:lstStyle/>
                    <a:p>
                      <a:pPr algn="ctr"/>
                      <a:r>
                        <a:rPr lang="en-US" dirty="0"/>
                        <a:t>Relative reconstruction error</a:t>
                      </a:r>
                      <a:endParaRPr lang="en-IN" dirty="0"/>
                    </a:p>
                  </a:txBody>
                  <a:tcPr/>
                </a:tc>
                <a:tc hMerge="1">
                  <a:txBody>
                    <a:bodyPr/>
                    <a:lstStyle/>
                    <a:p>
                      <a:endParaRPr lang="en-IN" dirty="0"/>
                    </a:p>
                  </a:txBody>
                  <a:tcPr/>
                </a:tc>
                <a:extLst>
                  <a:ext uri="{0D108BD9-81ED-4DB2-BD59-A6C34878D82A}">
                    <a16:rowId xmlns:a16="http://schemas.microsoft.com/office/drawing/2014/main" val="353495263"/>
                  </a:ext>
                </a:extLst>
              </a:tr>
              <a:tr h="370840">
                <a:tc>
                  <a:txBody>
                    <a:bodyPr/>
                    <a:lstStyle/>
                    <a:p>
                      <a:r>
                        <a:rPr lang="en-US" dirty="0"/>
                        <a:t>Refinement without using symmetry</a:t>
                      </a:r>
                      <a:endParaRPr lang="en-IN" dirty="0"/>
                    </a:p>
                  </a:txBody>
                  <a:tcPr/>
                </a:tc>
                <a:tc>
                  <a:txBody>
                    <a:bodyPr/>
                    <a:lstStyle/>
                    <a:p>
                      <a:r>
                        <a:rPr lang="en-US" dirty="0"/>
                        <a:t>12.87%</a:t>
                      </a:r>
                      <a:endParaRPr lang="en-IN" dirty="0"/>
                    </a:p>
                  </a:txBody>
                  <a:tcPr/>
                </a:tc>
                <a:extLst>
                  <a:ext uri="{0D108BD9-81ED-4DB2-BD59-A6C34878D82A}">
                    <a16:rowId xmlns:a16="http://schemas.microsoft.com/office/drawing/2014/main" val="35571012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Refinement using symmetry</a:t>
                      </a:r>
                      <a:endParaRPr lang="en-IN" dirty="0"/>
                    </a:p>
                  </a:txBody>
                  <a:tcPr/>
                </a:tc>
                <a:tc>
                  <a:txBody>
                    <a:bodyPr/>
                    <a:lstStyle/>
                    <a:p>
                      <a:r>
                        <a:rPr lang="en-US" dirty="0"/>
                        <a:t>8.10%</a:t>
                      </a:r>
                      <a:endParaRPr lang="en-IN" dirty="0"/>
                    </a:p>
                  </a:txBody>
                  <a:tcPr/>
                </a:tc>
                <a:extLst>
                  <a:ext uri="{0D108BD9-81ED-4DB2-BD59-A6C34878D82A}">
                    <a16:rowId xmlns:a16="http://schemas.microsoft.com/office/drawing/2014/main" val="3073323628"/>
                  </a:ext>
                </a:extLst>
              </a:tr>
            </a:tbl>
          </a:graphicData>
        </a:graphic>
      </p:graphicFrame>
    </p:spTree>
    <p:extLst>
      <p:ext uri="{BB962C8B-B14F-4D97-AF65-F5344CB8AC3E}">
        <p14:creationId xmlns:p14="http://schemas.microsoft.com/office/powerpoint/2010/main" val="441680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336</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Robust Reflectional Symmetry Metric</vt:lpstr>
      <vt:lpstr>Robust Reflectional Symmetry Metric</vt:lpstr>
      <vt:lpstr>Comparison of metrics</vt:lpstr>
      <vt:lpstr>Symmetry prior in Tomographic reconstruction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Reflectional Symmetry Metric</dc:title>
  <dc:creator>Arunabh Ghosh</dc:creator>
  <cp:lastModifiedBy>Arunabh Ghosh</cp:lastModifiedBy>
  <cp:revision>3</cp:revision>
  <dcterms:created xsi:type="dcterms:W3CDTF">2018-08-21T06:40:30Z</dcterms:created>
  <dcterms:modified xsi:type="dcterms:W3CDTF">2018-08-21T07:05:38Z</dcterms:modified>
</cp:coreProperties>
</file>