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1" r:id="rId2"/>
    <p:sldId id="265" r:id="rId3"/>
    <p:sldId id="260" r:id="rId4"/>
    <p:sldId id="261" r:id="rId5"/>
    <p:sldId id="262" r:id="rId6"/>
    <p:sldId id="273" r:id="rId7"/>
    <p:sldId id="274" r:id="rId8"/>
    <p:sldId id="275" r:id="rId9"/>
    <p:sldId id="27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69F98311-6351-460F-A9E1-A678DC994B7F}"/>
    <pc:docChg chg="undo redo custSel mod addSld delSld modSld sldOrd">
      <pc:chgData name="Arunabh Ghosh" userId="7064b204c6fa9c53" providerId="LiveId" clId="{69F98311-6351-460F-A9E1-A678DC994B7F}" dt="2018-09-03T14:33:00.353" v="7252" actId="14826"/>
      <pc:docMkLst>
        <pc:docMk/>
      </pc:docMkLst>
      <pc:sldChg chg="modSp add">
        <pc:chgData name="Arunabh Ghosh" userId="7064b204c6fa9c53" providerId="LiveId" clId="{69F98311-6351-460F-A9E1-A678DC994B7F}" dt="2018-09-02T17:18:02.499" v="6743" actId="20577"/>
        <pc:sldMkLst>
          <pc:docMk/>
          <pc:sldMk cId="2240641705" sldId="260"/>
        </pc:sldMkLst>
        <pc:spChg chg="mod">
          <ac:chgData name="Arunabh Ghosh" userId="7064b204c6fa9c53" providerId="LiveId" clId="{69F98311-6351-460F-A9E1-A678DC994B7F}" dt="2018-08-27T20:55:13.763" v="1248"/>
          <ac:spMkLst>
            <pc:docMk/>
            <pc:sldMk cId="2240641705" sldId="260"/>
            <ac:spMk id="2" creationId="{47172B65-C534-418C-B33B-5495825910BB}"/>
          </ac:spMkLst>
        </pc:spChg>
        <pc:spChg chg="mod">
          <ac:chgData name="Arunabh Ghosh" userId="7064b204c6fa9c53" providerId="LiveId" clId="{69F98311-6351-460F-A9E1-A678DC994B7F}" dt="2018-09-02T17:18:02.499" v="6743" actId="20577"/>
          <ac:spMkLst>
            <pc:docMk/>
            <pc:sldMk cId="2240641705" sldId="260"/>
            <ac:spMk id="3" creationId="{F8E94AED-16FC-4FDF-8036-585D03272529}"/>
          </ac:spMkLst>
        </pc:spChg>
      </pc:sldChg>
      <pc:sldChg chg="addSp delSp modSp add">
        <pc:chgData name="Arunabh Ghosh" userId="7064b204c6fa9c53" providerId="LiveId" clId="{69F98311-6351-460F-A9E1-A678DC994B7F}" dt="2018-09-02T17:21:06.168" v="6759" actId="1076"/>
        <pc:sldMkLst>
          <pc:docMk/>
          <pc:sldMk cId="2392597096" sldId="261"/>
        </pc:sldMkLst>
        <pc:spChg chg="mod">
          <ac:chgData name="Arunabh Ghosh" userId="7064b204c6fa9c53" providerId="LiveId" clId="{69F98311-6351-460F-A9E1-A678DC994B7F}" dt="2018-08-27T21:11:24.425" v="2920"/>
          <ac:spMkLst>
            <pc:docMk/>
            <pc:sldMk cId="2392597096" sldId="261"/>
            <ac:spMk id="2" creationId="{11DD2E24-9541-4ECE-8CDE-E28FEF6A0E47}"/>
          </ac:spMkLst>
        </pc:spChg>
        <pc:spChg chg="mod">
          <ac:chgData name="Arunabh Ghosh" userId="7064b204c6fa9c53" providerId="LiveId" clId="{69F98311-6351-460F-A9E1-A678DC994B7F}" dt="2018-09-02T17:20:59.196" v="6757" actId="14100"/>
          <ac:spMkLst>
            <pc:docMk/>
            <pc:sldMk cId="2392597096" sldId="261"/>
            <ac:spMk id="3" creationId="{ABE3458F-857A-447B-9147-AACE5C261E66}"/>
          </ac:spMkLst>
        </pc:spChg>
        <pc:graphicFrameChg chg="add del modGraphic">
          <ac:chgData name="Arunabh Ghosh" userId="7064b204c6fa9c53" providerId="LiveId" clId="{69F98311-6351-460F-A9E1-A678DC994B7F}" dt="2018-09-02T17:20:34.440" v="6750" actId="478"/>
          <ac:graphicFrameMkLst>
            <pc:docMk/>
            <pc:sldMk cId="2392597096" sldId="261"/>
            <ac:graphicFrameMk id="7" creationId="{C1220A18-43D0-497D-9259-EB5811AA32B0}"/>
          </ac:graphicFrameMkLst>
        </pc:graphicFrameChg>
        <pc:picChg chg="add mod">
          <ac:chgData name="Arunabh Ghosh" userId="7064b204c6fa9c53" providerId="LiveId" clId="{69F98311-6351-460F-A9E1-A678DC994B7F}" dt="2018-09-02T17:21:03.809" v="6758" actId="1076"/>
          <ac:picMkLst>
            <pc:docMk/>
            <pc:sldMk cId="2392597096" sldId="261"/>
            <ac:picMk id="4" creationId="{A7B5E10E-8771-48BD-BBF6-900EB5EFB456}"/>
          </ac:picMkLst>
        </pc:picChg>
        <pc:picChg chg="add mod">
          <ac:chgData name="Arunabh Ghosh" userId="7064b204c6fa9c53" providerId="LiveId" clId="{69F98311-6351-460F-A9E1-A678DC994B7F}" dt="2018-09-02T17:21:06.168" v="6759" actId="1076"/>
          <ac:picMkLst>
            <pc:docMk/>
            <pc:sldMk cId="2392597096" sldId="261"/>
            <ac:picMk id="5" creationId="{A6493D51-3C07-4940-8EC6-2F5387CF1488}"/>
          </ac:picMkLst>
        </pc:picChg>
      </pc:sldChg>
      <pc:sldChg chg="addSp delSp modSp add">
        <pc:chgData name="Arunabh Ghosh" userId="7064b204c6fa9c53" providerId="LiveId" clId="{69F98311-6351-460F-A9E1-A678DC994B7F}" dt="2018-09-02T17:38:25.842" v="6881"/>
        <pc:sldMkLst>
          <pc:docMk/>
          <pc:sldMk cId="565595315" sldId="262"/>
        </pc:sldMkLst>
        <pc:spChg chg="mod">
          <ac:chgData name="Arunabh Ghosh" userId="7064b204c6fa9c53" providerId="LiveId" clId="{69F98311-6351-460F-A9E1-A678DC994B7F}" dt="2018-08-27T21:38:20.058" v="3286"/>
          <ac:spMkLst>
            <pc:docMk/>
            <pc:sldMk cId="565595315" sldId="262"/>
            <ac:spMk id="2" creationId="{B8E1CF19-5F24-48FB-8CBA-C08EB0F8E91D}"/>
          </ac:spMkLst>
        </pc:spChg>
        <pc:spChg chg="mod">
          <ac:chgData name="Arunabh Ghosh" userId="7064b204c6fa9c53" providerId="LiveId" clId="{69F98311-6351-460F-A9E1-A678DC994B7F}" dt="2018-09-02T17:38:25.842" v="6881"/>
          <ac:spMkLst>
            <pc:docMk/>
            <pc:sldMk cId="565595315" sldId="262"/>
            <ac:spMk id="3" creationId="{E97D2BC6-C9D5-4273-826B-00959CB6E3B6}"/>
          </ac:spMkLst>
        </pc:spChg>
        <pc:spChg chg="add del mod">
          <ac:chgData name="Arunabh Ghosh" userId="7064b204c6fa9c53" providerId="LiveId" clId="{69F98311-6351-460F-A9E1-A678DC994B7F}" dt="2018-09-02T17:38:25.842" v="6881"/>
          <ac:spMkLst>
            <pc:docMk/>
            <pc:sldMk cId="565595315" sldId="262"/>
            <ac:spMk id="4" creationId="{75F593D7-EA54-4A36-A4D7-CFAA67B22D3C}"/>
          </ac:spMkLst>
        </pc:spChg>
      </pc:sldChg>
      <pc:sldChg chg="modSp add ord">
        <pc:chgData name="Arunabh Ghosh" userId="7064b204c6fa9c53" providerId="LiveId" clId="{69F98311-6351-460F-A9E1-A678DC994B7F}" dt="2018-09-02T17:16:47.030" v="6545" actId="20577"/>
        <pc:sldMkLst>
          <pc:docMk/>
          <pc:sldMk cId="143445958" sldId="265"/>
        </pc:sldMkLst>
        <pc:spChg chg="mod">
          <ac:chgData name="Arunabh Ghosh" userId="7064b204c6fa9c53" providerId="LiveId" clId="{69F98311-6351-460F-A9E1-A678DC994B7F}" dt="2018-08-28T09:02:41.111" v="3921" actId="20577"/>
          <ac:spMkLst>
            <pc:docMk/>
            <pc:sldMk cId="143445958" sldId="265"/>
            <ac:spMk id="2" creationId="{8ED90265-5E31-4363-9403-42DBEAA37E02}"/>
          </ac:spMkLst>
        </pc:spChg>
        <pc:spChg chg="mod">
          <ac:chgData name="Arunabh Ghosh" userId="7064b204c6fa9c53" providerId="LiveId" clId="{69F98311-6351-460F-A9E1-A678DC994B7F}" dt="2018-09-02T17:16:47.030" v="6545" actId="20577"/>
          <ac:spMkLst>
            <pc:docMk/>
            <pc:sldMk cId="143445958" sldId="265"/>
            <ac:spMk id="3" creationId="{7EFF1827-6751-4402-9385-07AEFC7F4DDC}"/>
          </ac:spMkLst>
        </pc:spChg>
      </pc:sldChg>
      <pc:sldChg chg="modSp add ord">
        <pc:chgData name="Arunabh Ghosh" userId="7064b204c6fa9c53" providerId="LiveId" clId="{69F98311-6351-460F-A9E1-A678DC994B7F}" dt="2018-09-02T17:15:51.562" v="6488" actId="20577"/>
        <pc:sldMkLst>
          <pc:docMk/>
          <pc:sldMk cId="3153890281" sldId="271"/>
        </pc:sldMkLst>
        <pc:spChg chg="mod">
          <ac:chgData name="Arunabh Ghosh" userId="7064b204c6fa9c53" providerId="LiveId" clId="{69F98311-6351-460F-A9E1-A678DC994B7F}" dt="2018-09-02T17:08:59.332" v="5755" actId="20577"/>
          <ac:spMkLst>
            <pc:docMk/>
            <pc:sldMk cId="3153890281" sldId="271"/>
            <ac:spMk id="2" creationId="{0B07C36C-1410-4A7D-89DB-0BAE86DEA6A0}"/>
          </ac:spMkLst>
        </pc:spChg>
        <pc:spChg chg="mod">
          <ac:chgData name="Arunabh Ghosh" userId="7064b204c6fa9c53" providerId="LiveId" clId="{69F98311-6351-460F-A9E1-A678DC994B7F}" dt="2018-09-02T17:15:51.562" v="6488" actId="20577"/>
          <ac:spMkLst>
            <pc:docMk/>
            <pc:sldMk cId="3153890281" sldId="271"/>
            <ac:spMk id="3" creationId="{1C5850EB-D0B3-49E3-BFD8-E1B73D2EA147}"/>
          </ac:spMkLst>
        </pc:spChg>
      </pc:sldChg>
      <pc:sldChg chg="addSp delSp modSp add">
        <pc:chgData name="Arunabh Ghosh" userId="7064b204c6fa9c53" providerId="LiveId" clId="{69F98311-6351-460F-A9E1-A678DC994B7F}" dt="2018-09-03T13:59:55.403" v="7246" actId="14826"/>
        <pc:sldMkLst>
          <pc:docMk/>
          <pc:sldMk cId="1498469261" sldId="273"/>
        </pc:sldMkLst>
        <pc:graphicFrameChg chg="add del">
          <ac:chgData name="Arunabh Ghosh" userId="7064b204c6fa9c53" providerId="LiveId" clId="{69F98311-6351-460F-A9E1-A678DC994B7F}" dt="2018-09-02T17:46:15.772" v="7078"/>
          <ac:graphicFrameMkLst>
            <pc:docMk/>
            <pc:sldMk cId="1498469261" sldId="273"/>
            <ac:graphicFrameMk id="11" creationId="{4FB1D1F1-F7DF-4B57-BFE2-F30BE8916D5E}"/>
          </ac:graphicFrameMkLst>
        </pc:graphicFrameChg>
        <pc:graphicFrameChg chg="add del modGraphic">
          <ac:chgData name="Arunabh Ghosh" userId="7064b204c6fa9c53" providerId="LiveId" clId="{69F98311-6351-460F-A9E1-A678DC994B7F}" dt="2018-09-02T17:46:42.584" v="7097" actId="20577"/>
          <ac:graphicFrameMkLst>
            <pc:docMk/>
            <pc:sldMk cId="1498469261" sldId="273"/>
            <ac:graphicFrameMk id="15" creationId="{09798F1E-7480-4C95-9A90-03ADD0B1E07C}"/>
          </ac:graphicFrameMkLst>
        </pc:graphicFrameChg>
        <pc:picChg chg="mod">
          <ac:chgData name="Arunabh Ghosh" userId="7064b204c6fa9c53" providerId="LiveId" clId="{69F98311-6351-460F-A9E1-A678DC994B7F}" dt="2018-09-03T13:59:55.403" v="7246" actId="14826"/>
          <ac:picMkLst>
            <pc:docMk/>
            <pc:sldMk cId="1498469261" sldId="273"/>
            <ac:picMk id="4" creationId="{F6FEBAD7-A9AE-4866-A26F-B77401E2A109}"/>
          </ac:picMkLst>
        </pc:picChg>
        <pc:picChg chg="mod">
          <ac:chgData name="Arunabh Ghosh" userId="7064b204c6fa9c53" providerId="LiveId" clId="{69F98311-6351-460F-A9E1-A678DC994B7F}" dt="2018-09-03T13:59:02.699" v="7245" actId="14826"/>
          <ac:picMkLst>
            <pc:docMk/>
            <pc:sldMk cId="1498469261" sldId="273"/>
            <ac:picMk id="5" creationId="{A48B45FD-B549-4A57-9253-C1F97F3A7141}"/>
          </ac:picMkLst>
        </pc:picChg>
        <pc:picChg chg="mod">
          <ac:chgData name="Arunabh Ghosh" userId="7064b204c6fa9c53" providerId="LiveId" clId="{69F98311-6351-460F-A9E1-A678DC994B7F}" dt="2018-09-03T13:58:03.273" v="7244" actId="14826"/>
          <ac:picMkLst>
            <pc:docMk/>
            <pc:sldMk cId="1498469261" sldId="273"/>
            <ac:picMk id="6" creationId="{2F8A6B9D-320B-406D-B7AE-47651C7C0203}"/>
          </ac:picMkLst>
        </pc:picChg>
      </pc:sldChg>
      <pc:sldChg chg="modSp add">
        <pc:chgData name="Arunabh Ghosh" userId="7064b204c6fa9c53" providerId="LiveId" clId="{69F98311-6351-460F-A9E1-A678DC994B7F}" dt="2018-09-03T14:19:14.226" v="7249" actId="14826"/>
        <pc:sldMkLst>
          <pc:docMk/>
          <pc:sldMk cId="1108130419" sldId="274"/>
        </pc:sldMkLst>
        <pc:spChg chg="mod">
          <ac:chgData name="Arunabh Ghosh" userId="7064b204c6fa9c53" providerId="LiveId" clId="{69F98311-6351-460F-A9E1-A678DC994B7F}" dt="2018-09-02T17:48:28.107" v="7106" actId="20577"/>
          <ac:spMkLst>
            <pc:docMk/>
            <pc:sldMk cId="1108130419" sldId="274"/>
            <ac:spMk id="16" creationId="{14B4BBEE-04F7-41F9-BCAF-3AAAFB70EE7F}"/>
          </ac:spMkLst>
        </pc:spChg>
        <pc:graphicFrameChg chg="modGraphic">
          <ac:chgData name="Arunabh Ghosh" userId="7064b204c6fa9c53" providerId="LiveId" clId="{69F98311-6351-460F-A9E1-A678DC994B7F}" dt="2018-09-02T17:49:00.596" v="7136" actId="20577"/>
          <ac:graphicFrameMkLst>
            <pc:docMk/>
            <pc:sldMk cId="1108130419" sldId="274"/>
            <ac:graphicFrameMk id="15" creationId="{09798F1E-7480-4C95-9A90-03ADD0B1E07C}"/>
          </ac:graphicFrameMkLst>
        </pc:graphicFrameChg>
        <pc:picChg chg="mod">
          <ac:chgData name="Arunabh Ghosh" userId="7064b204c6fa9c53" providerId="LiveId" clId="{69F98311-6351-460F-A9E1-A678DC994B7F}" dt="2018-09-03T14:17:11.534" v="7247" actId="14826"/>
          <ac:picMkLst>
            <pc:docMk/>
            <pc:sldMk cId="1108130419" sldId="274"/>
            <ac:picMk id="4" creationId="{F6FEBAD7-A9AE-4866-A26F-B77401E2A109}"/>
          </ac:picMkLst>
        </pc:picChg>
        <pc:picChg chg="mod">
          <ac:chgData name="Arunabh Ghosh" userId="7064b204c6fa9c53" providerId="LiveId" clId="{69F98311-6351-460F-A9E1-A678DC994B7F}" dt="2018-09-03T14:18:20.850" v="7248" actId="14826"/>
          <ac:picMkLst>
            <pc:docMk/>
            <pc:sldMk cId="1108130419" sldId="274"/>
            <ac:picMk id="5" creationId="{A48B45FD-B549-4A57-9253-C1F97F3A7141}"/>
          </ac:picMkLst>
        </pc:picChg>
        <pc:picChg chg="mod">
          <ac:chgData name="Arunabh Ghosh" userId="7064b204c6fa9c53" providerId="LiveId" clId="{69F98311-6351-460F-A9E1-A678DC994B7F}" dt="2018-09-03T14:19:14.226" v="7249" actId="14826"/>
          <ac:picMkLst>
            <pc:docMk/>
            <pc:sldMk cId="1108130419" sldId="274"/>
            <ac:picMk id="6" creationId="{2F8A6B9D-320B-406D-B7AE-47651C7C0203}"/>
          </ac:picMkLst>
        </pc:picChg>
      </pc:sldChg>
      <pc:sldChg chg="modSp add">
        <pc:chgData name="Arunabh Ghosh" userId="7064b204c6fa9c53" providerId="LiveId" clId="{69F98311-6351-460F-A9E1-A678DC994B7F}" dt="2018-09-02T18:08:19.968" v="7203" actId="14826"/>
        <pc:sldMkLst>
          <pc:docMk/>
          <pc:sldMk cId="3507962273" sldId="275"/>
        </pc:sldMkLst>
        <pc:spChg chg="mod">
          <ac:chgData name="Arunabh Ghosh" userId="7064b204c6fa9c53" providerId="LiveId" clId="{69F98311-6351-460F-A9E1-A678DC994B7F}" dt="2018-09-02T17:51:28.918" v="7154" actId="20577"/>
          <ac:spMkLst>
            <pc:docMk/>
            <pc:sldMk cId="3507962273" sldId="275"/>
            <ac:spMk id="7" creationId="{51690E67-67D3-41CB-AAC6-D0903D40D698}"/>
          </ac:spMkLst>
        </pc:spChg>
        <pc:spChg chg="mod">
          <ac:chgData name="Arunabh Ghosh" userId="7064b204c6fa9c53" providerId="LiveId" clId="{69F98311-6351-460F-A9E1-A678DC994B7F}" dt="2018-09-02T17:51:32.027" v="7158" actId="20577"/>
          <ac:spMkLst>
            <pc:docMk/>
            <pc:sldMk cId="3507962273" sldId="275"/>
            <ac:spMk id="16" creationId="{14B4BBEE-04F7-41F9-BCAF-3AAAFB70EE7F}"/>
          </ac:spMkLst>
        </pc:spChg>
        <pc:graphicFrameChg chg="modGraphic">
          <ac:chgData name="Arunabh Ghosh" userId="7064b204c6fa9c53" providerId="LiveId" clId="{69F98311-6351-460F-A9E1-A678DC994B7F}" dt="2018-09-02T18:05:27.062" v="7198" actId="20577"/>
          <ac:graphicFrameMkLst>
            <pc:docMk/>
            <pc:sldMk cId="3507962273" sldId="275"/>
            <ac:graphicFrameMk id="15" creationId="{09798F1E-7480-4C95-9A90-03ADD0B1E07C}"/>
          </ac:graphicFrameMkLst>
        </pc:graphicFrameChg>
        <pc:picChg chg="mod">
          <ac:chgData name="Arunabh Ghosh" userId="7064b204c6fa9c53" providerId="LiveId" clId="{69F98311-6351-460F-A9E1-A678DC994B7F}" dt="2018-09-02T18:08:10.380" v="7202" actId="14826"/>
          <ac:picMkLst>
            <pc:docMk/>
            <pc:sldMk cId="3507962273" sldId="275"/>
            <ac:picMk id="4" creationId="{F6FEBAD7-A9AE-4866-A26F-B77401E2A109}"/>
          </ac:picMkLst>
        </pc:picChg>
        <pc:picChg chg="mod">
          <ac:chgData name="Arunabh Ghosh" userId="7064b204c6fa9c53" providerId="LiveId" clId="{69F98311-6351-460F-A9E1-A678DC994B7F}" dt="2018-09-02T18:08:00.098" v="7201" actId="14826"/>
          <ac:picMkLst>
            <pc:docMk/>
            <pc:sldMk cId="3507962273" sldId="275"/>
            <ac:picMk id="5" creationId="{A48B45FD-B549-4A57-9253-C1F97F3A7141}"/>
          </ac:picMkLst>
        </pc:picChg>
        <pc:picChg chg="mod">
          <ac:chgData name="Arunabh Ghosh" userId="7064b204c6fa9c53" providerId="LiveId" clId="{69F98311-6351-460F-A9E1-A678DC994B7F}" dt="2018-09-02T18:08:19.968" v="7203" actId="14826"/>
          <ac:picMkLst>
            <pc:docMk/>
            <pc:sldMk cId="3507962273" sldId="275"/>
            <ac:picMk id="6" creationId="{2F8A6B9D-320B-406D-B7AE-47651C7C0203}"/>
          </ac:picMkLst>
        </pc:picChg>
      </pc:sldChg>
      <pc:sldChg chg="modSp add">
        <pc:chgData name="Arunabh Ghosh" userId="7064b204c6fa9c53" providerId="LiveId" clId="{69F98311-6351-460F-A9E1-A678DC994B7F}" dt="2018-09-03T14:33:00.353" v="7252" actId="14826"/>
        <pc:sldMkLst>
          <pc:docMk/>
          <pc:sldMk cId="1925825059" sldId="276"/>
        </pc:sldMkLst>
        <pc:spChg chg="mod">
          <ac:chgData name="Arunabh Ghosh" userId="7064b204c6fa9c53" providerId="LiveId" clId="{69F98311-6351-460F-A9E1-A678DC994B7F}" dt="2018-09-02T18:10:40.920" v="7216" actId="20577"/>
          <ac:spMkLst>
            <pc:docMk/>
            <pc:sldMk cId="1925825059" sldId="276"/>
            <ac:spMk id="16" creationId="{14B4BBEE-04F7-41F9-BCAF-3AAAFB70EE7F}"/>
          </ac:spMkLst>
        </pc:spChg>
        <pc:graphicFrameChg chg="modGraphic">
          <ac:chgData name="Arunabh Ghosh" userId="7064b204c6fa9c53" providerId="LiveId" clId="{69F98311-6351-460F-A9E1-A678DC994B7F}" dt="2018-09-02T18:12:58.300" v="7241" actId="20577"/>
          <ac:graphicFrameMkLst>
            <pc:docMk/>
            <pc:sldMk cId="1925825059" sldId="276"/>
            <ac:graphicFrameMk id="15" creationId="{09798F1E-7480-4C95-9A90-03ADD0B1E07C}"/>
          </ac:graphicFrameMkLst>
        </pc:graphicFrameChg>
        <pc:picChg chg="mod">
          <ac:chgData name="Arunabh Ghosh" userId="7064b204c6fa9c53" providerId="LiveId" clId="{69F98311-6351-460F-A9E1-A678DC994B7F}" dt="2018-09-03T14:30:19.771" v="7250" actId="14826"/>
          <ac:picMkLst>
            <pc:docMk/>
            <pc:sldMk cId="1925825059" sldId="276"/>
            <ac:picMk id="4" creationId="{F6FEBAD7-A9AE-4866-A26F-B77401E2A109}"/>
          </ac:picMkLst>
        </pc:picChg>
        <pc:picChg chg="mod">
          <ac:chgData name="Arunabh Ghosh" userId="7064b204c6fa9c53" providerId="LiveId" clId="{69F98311-6351-460F-A9E1-A678DC994B7F}" dt="2018-09-03T14:32:07.142" v="7251" actId="14826"/>
          <ac:picMkLst>
            <pc:docMk/>
            <pc:sldMk cId="1925825059" sldId="276"/>
            <ac:picMk id="5" creationId="{A48B45FD-B549-4A57-9253-C1F97F3A7141}"/>
          </ac:picMkLst>
        </pc:picChg>
        <pc:picChg chg="mod">
          <ac:chgData name="Arunabh Ghosh" userId="7064b204c6fa9c53" providerId="LiveId" clId="{69F98311-6351-460F-A9E1-A678DC994B7F}" dt="2018-09-03T14:33:00.353" v="7252" actId="14826"/>
          <ac:picMkLst>
            <pc:docMk/>
            <pc:sldMk cId="1925825059" sldId="276"/>
            <ac:picMk id="6" creationId="{2F8A6B9D-320B-406D-B7AE-47651C7C02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6F73BF22-F475-4FB3-8B49-9C4458FCEE76}"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2177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73BF22-F475-4FB3-8B49-9C4458FCEE76}"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1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73BF22-F475-4FB3-8B49-9C4458FCEE76}"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44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73BF22-F475-4FB3-8B49-9C4458FCEE76}"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631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73BF22-F475-4FB3-8B49-9C4458FCEE76}"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786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73BF22-F475-4FB3-8B49-9C4458FCEE76}"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087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F73BF22-F475-4FB3-8B49-9C4458FCEE76}"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651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F73BF22-F475-4FB3-8B49-9C4458FCEE76}"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965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F73BF22-F475-4FB3-8B49-9C4458FCEE76}" type="slidenum">
              <a:rPr lang="en-IN" smtClean="0"/>
              <a:t>‹#›</a:t>
            </a:fld>
            <a:endParaRPr lang="en-IN" dirty="0"/>
          </a:p>
        </p:txBody>
      </p:sp>
    </p:spTree>
    <p:extLst>
      <p:ext uri="{BB962C8B-B14F-4D97-AF65-F5344CB8AC3E}">
        <p14:creationId xmlns:p14="http://schemas.microsoft.com/office/powerpoint/2010/main" val="272788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865B11-3095-48BF-8888-D1DC59BF3855}" type="datetimeFigureOut">
              <a:rPr lang="en-IN" smtClean="0"/>
              <a:t>21-09-2018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73BF22-F475-4FB3-8B49-9C4458FCEE76}"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34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865B11-3095-48BF-8888-D1DC59BF3855}" type="datetimeFigureOut">
              <a:rPr lang="en-IN" smtClean="0"/>
              <a:t>21-09-2018</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6F73BF22-F475-4FB3-8B49-9C4458FCEE76}"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400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865B11-3095-48BF-8888-D1DC59BF3855}" type="datetimeFigureOut">
              <a:rPr lang="en-IN" smtClean="0"/>
              <a:t>21-09-2018</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F73BF22-F475-4FB3-8B49-9C4458FCEE76}"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9514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C36C-1410-4A7D-89DB-0BAE86DEA6A0}"/>
              </a:ext>
            </a:extLst>
          </p:cNvPr>
          <p:cNvSpPr>
            <a:spLocks noGrp="1"/>
          </p:cNvSpPr>
          <p:nvPr>
            <p:ph type="title"/>
          </p:nvPr>
        </p:nvSpPr>
        <p:spPr/>
        <p:txBody>
          <a:bodyPr/>
          <a:lstStyle/>
          <a:p>
            <a:r>
              <a:rPr lang="en-US" dirty="0"/>
              <a:t>Multiple axis of symmetry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5850EB-D0B3-49E3-BFD8-E1B73D2EA147}"/>
                  </a:ext>
                </a:extLst>
              </p:cNvPr>
              <p:cNvSpPr>
                <a:spLocks noGrp="1"/>
              </p:cNvSpPr>
              <p:nvPr>
                <p:ph idx="1"/>
              </p:nvPr>
            </p:nvSpPr>
            <p:spPr/>
            <p:txBody>
              <a:bodyPr>
                <a:normAutofit fontScale="92500" lnSpcReduction="20000"/>
              </a:bodyPr>
              <a:lstStyle/>
              <a:p>
                <a:r>
                  <a:rPr lang="en-US" dirty="0"/>
                  <a:t>The algorithm currently implemented for the single axis symmetry is extended to the case of double axis of symmetry.  We assume that the two axis of symmetry are horizontal to each other. </a:t>
                </a:r>
              </a:p>
              <a:p>
                <a:r>
                  <a:rPr lang="en-US" dirty="0"/>
                  <a:t>The optimization problem is modified to account for this –</a:t>
                </a:r>
              </a:p>
              <a:p>
                <a:pPr marL="0" indent="0">
                  <a:buNone/>
                </a:pPr>
                <a14:m>
                  <m:oMathPara xmlns:m="http://schemas.openxmlformats.org/officeDocument/2006/math">
                    <m:oMathParaPr>
                      <m:jc m:val="centerGroup"/>
                    </m:oMathParaPr>
                    <m:oMath xmlns:m="http://schemas.openxmlformats.org/officeDocument/2006/math">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𝑄</m:t>
                          </m:r>
                        </m:sup>
                        <m:e>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𝜙</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𝛿</m:t>
                                      </m:r>
                                    </m:sub>
                                  </m:sSub>
                                  <m:r>
                                    <a:rPr lang="en-US" sz="2000" i="1">
                                      <a:latin typeface="Cambria Math" panose="02040503050406030204" pitchFamily="18" charset="0"/>
                                    </a:rPr>
                                    <m:t>𝑥</m:t>
                                  </m:r>
                                </m:e>
                              </m:d>
                            </m:e>
                            <m:sup>
                              <m:r>
                                <a:rPr lang="en-US" sz="2000" i="1">
                                  <a:latin typeface="Cambria Math" panose="02040503050406030204" pitchFamily="18" charset="0"/>
                                </a:rPr>
                                <m:t>2</m:t>
                              </m:r>
                            </m:sup>
                          </m:sSup>
                        </m:e>
                      </m:nary>
                      <m:r>
                        <a:rPr lang="en-US" sz="2000" i="1">
                          <a:latin typeface="Cambria Math" panose="02040503050406030204" pitchFamily="18" charset="0"/>
                        </a:rPr>
                        <m:t>+</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𝑅</m:t>
                                  </m:r>
                                </m:e>
                                <m:sub>
                                  <m:r>
                                    <a:rPr lang="en-US" sz="2000" i="1">
                                      <a:latin typeface="Cambria Math" panose="02040503050406030204" pitchFamily="18" charset="0"/>
                                    </a:rPr>
                                    <m:t>𝛿</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r>
                                    <a:rPr lang="en-US" sz="2000" i="1">
                                      <a:latin typeface="Cambria Math" panose="02040503050406030204" pitchFamily="18" charset="0"/>
                                    </a:rPr>
                                    <m:t>)</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𝑅</m:t>
                                  </m:r>
                                </m:e>
                                <m:sub>
                                  <m:r>
                                    <a:rPr lang="en-US" sz="2000" i="1">
                                      <a:latin typeface="Cambria Math" panose="02040503050406030204" pitchFamily="18" charset="0"/>
                                    </a:rPr>
                                    <m:t>𝛿</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r>
                                    <a:rPr lang="en-US" sz="2000" i="1">
                                      <a:latin typeface="Cambria Math" panose="02040503050406030204" pitchFamily="18" charset="0"/>
                                    </a:rPr>
                                    <m:t>)</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d>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𝑅</m:t>
                                  </m:r>
                                </m:e>
                                <m:sub>
                                  <m:r>
                                    <a:rPr lang="en-US" sz="2000" i="1">
                                      <a:latin typeface="Cambria Math" panose="02040503050406030204" pitchFamily="18" charset="0"/>
                                    </a:rPr>
                                    <m:t>𝛿</m:t>
                                  </m:r>
                                  <m:r>
                                    <a:rPr lang="en-US" sz="2000" i="1">
                                      <a:latin typeface="Cambria Math" panose="02040503050406030204" pitchFamily="18" charset="0"/>
                                    </a:rPr>
                                    <m:t>+90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r>
                                    <a:rPr lang="en-US" sz="2000" i="1">
                                      <a:latin typeface="Cambria Math" panose="02040503050406030204" pitchFamily="18" charset="0"/>
                                    </a:rPr>
                                    <m:t>)</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𝑅</m:t>
                                  </m:r>
                                </m:e>
                                <m:sub>
                                  <m:r>
                                    <a:rPr lang="en-US" sz="2000" i="1">
                                      <a:latin typeface="Cambria Math" panose="02040503050406030204" pitchFamily="18" charset="0"/>
                                    </a:rPr>
                                    <m:t>𝛿</m:t>
                                  </m:r>
                                  <m:r>
                                    <a:rPr lang="en-US" sz="2000" i="1">
                                      <a:latin typeface="Cambria Math" panose="02040503050406030204" pitchFamily="18" charset="0"/>
                                    </a:rPr>
                                    <m:t>+90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r>
                                    <a:rPr lang="en-US" sz="2000" i="1">
                                      <a:latin typeface="Cambria Math" panose="02040503050406030204" pitchFamily="18" charset="0"/>
                                    </a:rPr>
                                    <m:t>)</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d>
                        </m:e>
                        <m:sup>
                          <m:r>
                            <a:rPr lang="en-US" sz="2000" i="1">
                              <a:latin typeface="Cambria Math" panose="02040503050406030204" pitchFamily="18" charset="0"/>
                            </a:rPr>
                            <m:t>2</m:t>
                          </m:r>
                        </m:sup>
                      </m:sSup>
                    </m:oMath>
                  </m:oMathPara>
                </a14:m>
                <a:endParaRPr lang="en-US" sz="2000" dirty="0"/>
              </a:p>
              <a:p>
                <a:r>
                  <a:rPr lang="en-US" dirty="0"/>
                  <a:t>The algorithm proceeds in the same way as in the case of single axis symmetry. The only problem is to detect the two axis of symmetry given that they are perpendicular to each other. </a:t>
                </a:r>
                <a:endParaRPr lang="en-US" sz="2000" dirty="0"/>
              </a:p>
              <a:p>
                <a:endParaRPr lang="en-IN" dirty="0"/>
              </a:p>
            </p:txBody>
          </p:sp>
        </mc:Choice>
        <mc:Fallback xmlns="">
          <p:sp>
            <p:nvSpPr>
              <p:cNvPr id="3" name="Content Placeholder 2">
                <a:extLst>
                  <a:ext uri="{FF2B5EF4-FFF2-40B4-BE49-F238E27FC236}">
                    <a16:creationId xmlns:a16="http://schemas.microsoft.com/office/drawing/2014/main" id="{1C5850EB-D0B3-49E3-BFD8-E1B73D2EA147}"/>
                  </a:ext>
                </a:extLst>
              </p:cNvPr>
              <p:cNvSpPr>
                <a:spLocks noGrp="1" noRot="1" noChangeAspect="1" noMove="1" noResize="1" noEditPoints="1" noAdjustHandles="1" noChangeArrowheads="1" noChangeShapeType="1" noTextEdit="1"/>
              </p:cNvSpPr>
              <p:nvPr>
                <p:ph idx="1"/>
              </p:nvPr>
            </p:nvSpPr>
            <p:spPr>
              <a:blipFill>
                <a:blip r:embed="rId2"/>
                <a:stretch>
                  <a:fillRect l="-444" t="-1060"/>
                </a:stretch>
              </a:blipFill>
            </p:spPr>
            <p:txBody>
              <a:bodyPr/>
              <a:lstStyle/>
              <a:p>
                <a:r>
                  <a:rPr lang="en-IN">
                    <a:noFill/>
                  </a:rPr>
                  <a:t> </a:t>
                </a:r>
              </a:p>
            </p:txBody>
          </p:sp>
        </mc:Fallback>
      </mc:AlternateContent>
    </p:spTree>
    <p:extLst>
      <p:ext uri="{BB962C8B-B14F-4D97-AF65-F5344CB8AC3E}">
        <p14:creationId xmlns:p14="http://schemas.microsoft.com/office/powerpoint/2010/main" val="315389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0265-5E31-4363-9403-42DBEAA37E02}"/>
              </a:ext>
            </a:extLst>
          </p:cNvPr>
          <p:cNvSpPr>
            <a:spLocks noGrp="1"/>
          </p:cNvSpPr>
          <p:nvPr>
            <p:ph type="title"/>
          </p:nvPr>
        </p:nvSpPr>
        <p:spPr/>
        <p:txBody>
          <a:bodyPr/>
          <a:lstStyle/>
          <a:p>
            <a:r>
              <a:rPr lang="en-US" dirty="0"/>
              <a:t>Detecting two axis of symmetries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FF1827-6751-4402-9385-07AEFC7F4DDC}"/>
                  </a:ext>
                </a:extLst>
              </p:cNvPr>
              <p:cNvSpPr>
                <a:spLocks noGrp="1"/>
              </p:cNvSpPr>
              <p:nvPr>
                <p:ph idx="1"/>
              </p:nvPr>
            </p:nvSpPr>
            <p:spPr/>
            <p:txBody>
              <a:bodyPr/>
              <a:lstStyle/>
              <a:p>
                <a:r>
                  <a:rPr lang="en-US" dirty="0"/>
                  <a:t>To detect the two axis of symmetry we do the following-</a:t>
                </a:r>
              </a:p>
              <a:p>
                <a:pPr lvl="1"/>
                <a:r>
                  <a:rPr lang="en-US" dirty="0"/>
                  <a:t>Calculate the symmetricity for each axis. </a:t>
                </a:r>
              </a:p>
              <a:p>
                <a:pPr lvl="1"/>
                <a:r>
                  <a:rPr lang="en-US" dirty="0"/>
                  <a:t>One of the estimate for the two axis of symmetries is the axis with the highest symmetricity and that axis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90</m:t>
                        </m:r>
                      </m:e>
                      <m:sup>
                        <m:r>
                          <a:rPr lang="en-US" i="1">
                            <a:latin typeface="Cambria Math" panose="02040503050406030204" pitchFamily="18" charset="0"/>
                          </a:rPr>
                          <m:t>𝑜</m:t>
                        </m:r>
                      </m:sup>
                    </m:sSup>
                  </m:oMath>
                </a14:m>
                <a:r>
                  <a:rPr lang="en-US" dirty="0"/>
                  <a:t>.</a:t>
                </a:r>
              </a:p>
              <a:p>
                <a:pPr lvl="1"/>
                <a:r>
                  <a:rPr lang="en-US" dirty="0"/>
                  <a:t>Second estimate is the axis with the second highest symmetricity and that axis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90</m:t>
                        </m:r>
                      </m:e>
                      <m:sup>
                        <m:r>
                          <a:rPr lang="en-US" i="1">
                            <a:latin typeface="Cambria Math" panose="02040503050406030204" pitchFamily="18" charset="0"/>
                          </a:rPr>
                          <m:t>𝑜</m:t>
                        </m:r>
                      </m:sup>
                    </m:sSup>
                    <m:r>
                      <a:rPr lang="en-US" i="1">
                        <a:latin typeface="Cambria Math" panose="02040503050406030204" pitchFamily="18" charset="0"/>
                      </a:rPr>
                      <m:t>.</m:t>
                    </m:r>
                  </m:oMath>
                </a14:m>
                <a:endParaRPr lang="en-US" dirty="0"/>
              </a:p>
              <a:p>
                <a:pPr lvl="1"/>
                <a:r>
                  <a:rPr lang="en-US" dirty="0"/>
                  <a:t>We take the final estimate as the average of the two estimates. </a:t>
                </a:r>
              </a:p>
              <a:p>
                <a:r>
                  <a:rPr lang="en-US" dirty="0"/>
                  <a:t>In this way, we are using the prior that the two axis of symmetry are perpendicular to each other we are able to achieve better estimates for the symmetric axis. </a:t>
                </a:r>
              </a:p>
              <a:p>
                <a:endParaRPr lang="en-IN" dirty="0"/>
              </a:p>
            </p:txBody>
          </p:sp>
        </mc:Choice>
        <mc:Fallback xmlns="">
          <p:sp>
            <p:nvSpPr>
              <p:cNvPr id="3" name="Content Placeholder 2">
                <a:extLst>
                  <a:ext uri="{FF2B5EF4-FFF2-40B4-BE49-F238E27FC236}">
                    <a16:creationId xmlns:a16="http://schemas.microsoft.com/office/drawing/2014/main" id="{7EFF1827-6751-4402-9385-07AEFC7F4DDC}"/>
                  </a:ext>
                </a:extLst>
              </p:cNvPr>
              <p:cNvSpPr>
                <a:spLocks noGrp="1" noRot="1" noChangeAspect="1" noMove="1" noResize="1" noEditPoints="1" noAdjustHandles="1" noChangeArrowheads="1" noChangeShapeType="1" noTextEdit="1"/>
              </p:cNvSpPr>
              <p:nvPr>
                <p:ph idx="1"/>
              </p:nvPr>
            </p:nvSpPr>
            <p:spPr>
              <a:blipFill>
                <a:blip r:embed="rId2"/>
                <a:stretch>
                  <a:fillRect l="-571" t="-177"/>
                </a:stretch>
              </a:blipFill>
            </p:spPr>
            <p:txBody>
              <a:bodyPr/>
              <a:lstStyle/>
              <a:p>
                <a:r>
                  <a:rPr lang="en-IN">
                    <a:noFill/>
                  </a:rPr>
                  <a:t> </a:t>
                </a:r>
              </a:p>
            </p:txBody>
          </p:sp>
        </mc:Fallback>
      </mc:AlternateContent>
    </p:spTree>
    <p:extLst>
      <p:ext uri="{BB962C8B-B14F-4D97-AF65-F5344CB8AC3E}">
        <p14:creationId xmlns:p14="http://schemas.microsoft.com/office/powerpoint/2010/main" val="14344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2B65-C534-418C-B33B-5495825910BB}"/>
              </a:ext>
            </a:extLst>
          </p:cNvPr>
          <p:cNvSpPr>
            <a:spLocks noGrp="1"/>
          </p:cNvSpPr>
          <p:nvPr>
            <p:ph type="title"/>
          </p:nvPr>
        </p:nvSpPr>
        <p:spPr/>
        <p:txBody>
          <a:bodyPr/>
          <a:lstStyle/>
          <a:p>
            <a:r>
              <a:rPr lang="en-US" dirty="0"/>
              <a:t>Improvements - Single Symmetry axis</a:t>
            </a:r>
            <a:endParaRPr lang="en-IN" dirty="0"/>
          </a:p>
        </p:txBody>
      </p:sp>
      <p:sp>
        <p:nvSpPr>
          <p:cNvPr id="3" name="Content Placeholder 2">
            <a:extLst>
              <a:ext uri="{FF2B5EF4-FFF2-40B4-BE49-F238E27FC236}">
                <a16:creationId xmlns:a16="http://schemas.microsoft.com/office/drawing/2014/main" id="{F8E94AED-16FC-4FDF-8036-585D03272529}"/>
              </a:ext>
            </a:extLst>
          </p:cNvPr>
          <p:cNvSpPr>
            <a:spLocks noGrp="1"/>
          </p:cNvSpPr>
          <p:nvPr>
            <p:ph idx="1"/>
          </p:nvPr>
        </p:nvSpPr>
        <p:spPr/>
        <p:txBody>
          <a:bodyPr>
            <a:normAutofit fontScale="92500" lnSpcReduction="10000"/>
          </a:bodyPr>
          <a:lstStyle/>
          <a:p>
            <a:r>
              <a:rPr lang="en-US" dirty="0"/>
              <a:t>Apart from extending the algorithm to the case of double axis, multiple improvements have been made to the core structure of the program.</a:t>
            </a:r>
          </a:p>
          <a:p>
            <a:r>
              <a:rPr lang="en-US" dirty="0"/>
              <a:t>For example, in previous versions of the algorithm, at each iteration it was maintained that the axis of symmetry remains horizontal for ease of calculation of gradient. </a:t>
            </a:r>
          </a:p>
          <a:p>
            <a:r>
              <a:rPr lang="en-US" dirty="0"/>
              <a:t>This unfortunately led to unnecessary quantization errors in other steps of the algorithm. </a:t>
            </a:r>
          </a:p>
          <a:p>
            <a:r>
              <a:rPr lang="en-US" dirty="0"/>
              <a:t>To negate the effect of these quantization errors we don’t force the symmetry axis to be horizontal. Instead the gradient of symmetry is calculated for an arbitrary axis. </a:t>
            </a:r>
          </a:p>
          <a:p>
            <a:r>
              <a:rPr lang="en-US" dirty="0"/>
              <a:t>This approach is more consistent with the alternating minimization routine and leads to better results. </a:t>
            </a:r>
            <a:endParaRPr lang="en-IN" dirty="0"/>
          </a:p>
        </p:txBody>
      </p:sp>
    </p:spTree>
    <p:extLst>
      <p:ext uri="{BB962C8B-B14F-4D97-AF65-F5344CB8AC3E}">
        <p14:creationId xmlns:p14="http://schemas.microsoft.com/office/powerpoint/2010/main" val="224064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2E24-9541-4ECE-8CDE-E28FEF6A0E47}"/>
              </a:ext>
            </a:extLst>
          </p:cNvPr>
          <p:cNvSpPr>
            <a:spLocks noGrp="1"/>
          </p:cNvSpPr>
          <p:nvPr>
            <p:ph type="title"/>
          </p:nvPr>
        </p:nvSpPr>
        <p:spPr/>
        <p:txBody>
          <a:bodyPr/>
          <a:lstStyle/>
          <a:p>
            <a:r>
              <a:rPr lang="en-US" dirty="0"/>
              <a:t>Improvements - Single Symmetry axis</a:t>
            </a:r>
            <a:endParaRPr lang="en-IN" dirty="0"/>
          </a:p>
        </p:txBody>
      </p:sp>
      <p:sp>
        <p:nvSpPr>
          <p:cNvPr id="3" name="Content Placeholder 2">
            <a:extLst>
              <a:ext uri="{FF2B5EF4-FFF2-40B4-BE49-F238E27FC236}">
                <a16:creationId xmlns:a16="http://schemas.microsoft.com/office/drawing/2014/main" id="{ABE3458F-857A-447B-9147-AACE5C261E66}"/>
              </a:ext>
            </a:extLst>
          </p:cNvPr>
          <p:cNvSpPr>
            <a:spLocks noGrp="1"/>
          </p:cNvSpPr>
          <p:nvPr>
            <p:ph idx="1"/>
          </p:nvPr>
        </p:nvSpPr>
        <p:spPr>
          <a:xfrm>
            <a:off x="1451579" y="1998482"/>
            <a:ext cx="9603276" cy="4383463"/>
          </a:xfrm>
        </p:spPr>
        <p:txBody>
          <a:bodyPr/>
          <a:lstStyle/>
          <a:p>
            <a:r>
              <a:rPr lang="en-US" dirty="0"/>
              <a:t>The symmetry measurement and the symmetry gradient are computed on a circular patch with the center as same as that of the image.</a:t>
            </a:r>
          </a:p>
          <a:p>
            <a:r>
              <a:rPr lang="en-US" dirty="0"/>
              <a:t>This is to avoid the influence of arbitrary black patched on the values of the estimation due to symmetry constraint.</a:t>
            </a:r>
            <a:endParaRPr lang="en-IN" dirty="0"/>
          </a:p>
        </p:txBody>
      </p:sp>
      <p:pic>
        <p:nvPicPr>
          <p:cNvPr id="4" name="Picture 3">
            <a:extLst>
              <a:ext uri="{FF2B5EF4-FFF2-40B4-BE49-F238E27FC236}">
                <a16:creationId xmlns:a16="http://schemas.microsoft.com/office/drawing/2014/main" id="{A7B5E10E-8771-48BD-BBF6-900EB5EFB456}"/>
              </a:ext>
            </a:extLst>
          </p:cNvPr>
          <p:cNvPicPr>
            <a:picLocks noChangeAspect="1"/>
          </p:cNvPicPr>
          <p:nvPr/>
        </p:nvPicPr>
        <p:blipFill>
          <a:blip r:embed="rId2"/>
          <a:stretch>
            <a:fillRect/>
          </a:stretch>
        </p:blipFill>
        <p:spPr>
          <a:xfrm>
            <a:off x="3105694" y="3866218"/>
            <a:ext cx="1933575" cy="1943100"/>
          </a:xfrm>
          <a:prstGeom prst="rect">
            <a:avLst/>
          </a:prstGeom>
        </p:spPr>
      </p:pic>
      <p:pic>
        <p:nvPicPr>
          <p:cNvPr id="5" name="Picture 4">
            <a:extLst>
              <a:ext uri="{FF2B5EF4-FFF2-40B4-BE49-F238E27FC236}">
                <a16:creationId xmlns:a16="http://schemas.microsoft.com/office/drawing/2014/main" id="{A6493D51-3C07-4940-8EC6-2F5387CF1488}"/>
              </a:ext>
            </a:extLst>
          </p:cNvPr>
          <p:cNvPicPr>
            <a:picLocks noChangeAspect="1"/>
          </p:cNvPicPr>
          <p:nvPr/>
        </p:nvPicPr>
        <p:blipFill>
          <a:blip r:embed="rId3"/>
          <a:stretch>
            <a:fillRect/>
          </a:stretch>
        </p:blipFill>
        <p:spPr>
          <a:xfrm>
            <a:off x="7152733" y="3856693"/>
            <a:ext cx="1933575" cy="1952625"/>
          </a:xfrm>
          <a:prstGeom prst="rect">
            <a:avLst/>
          </a:prstGeom>
        </p:spPr>
      </p:pic>
    </p:spTree>
    <p:extLst>
      <p:ext uri="{BB962C8B-B14F-4D97-AF65-F5344CB8AC3E}">
        <p14:creationId xmlns:p14="http://schemas.microsoft.com/office/powerpoint/2010/main" val="239259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CF19-5F24-48FB-8CBA-C08EB0F8E91D}"/>
              </a:ext>
            </a:extLst>
          </p:cNvPr>
          <p:cNvSpPr>
            <a:spLocks noGrp="1"/>
          </p:cNvSpPr>
          <p:nvPr>
            <p:ph type="title"/>
          </p:nvPr>
        </p:nvSpPr>
        <p:spPr/>
        <p:txBody>
          <a:bodyPr/>
          <a:lstStyle/>
          <a:p>
            <a:r>
              <a:rPr lang="en-US" dirty="0"/>
              <a:t>Improvements - Single Symmetry axis</a:t>
            </a:r>
            <a:endParaRPr lang="en-IN" dirty="0"/>
          </a:p>
        </p:txBody>
      </p:sp>
      <p:sp>
        <p:nvSpPr>
          <p:cNvPr id="3" name="Content Placeholder 2">
            <a:extLst>
              <a:ext uri="{FF2B5EF4-FFF2-40B4-BE49-F238E27FC236}">
                <a16:creationId xmlns:a16="http://schemas.microsoft.com/office/drawing/2014/main" id="{E97D2BC6-C9D5-4273-826B-00959CB6E3B6}"/>
              </a:ext>
            </a:extLst>
          </p:cNvPr>
          <p:cNvSpPr>
            <a:spLocks noGrp="1"/>
          </p:cNvSpPr>
          <p:nvPr>
            <p:ph idx="1"/>
          </p:nvPr>
        </p:nvSpPr>
        <p:spPr/>
        <p:txBody>
          <a:bodyPr/>
          <a:lstStyle/>
          <a:p>
            <a:r>
              <a:rPr lang="en-US" dirty="0"/>
              <a:t>Due to changed above almost all the major functions such as calculating the axis of symmetries, calculating the optimization function needed to be rewritten.</a:t>
            </a:r>
          </a:p>
          <a:p>
            <a:r>
              <a:rPr lang="en-US" dirty="0"/>
              <a:t>Other minor improvements –</a:t>
            </a:r>
          </a:p>
          <a:p>
            <a:pPr lvl="1"/>
            <a:r>
              <a:rPr lang="en-US" dirty="0"/>
              <a:t>The search space is gradually reduced at each iteration as our confidence in the estimates is increases. </a:t>
            </a:r>
          </a:p>
          <a:p>
            <a:pPr lvl="1"/>
            <a:r>
              <a:rPr lang="en-US" dirty="0"/>
              <a:t>Bugs such as the correct calculation of RMSE is changes throughout the code base.</a:t>
            </a:r>
          </a:p>
          <a:p>
            <a:pPr lvl="1"/>
            <a:r>
              <a:rPr lang="en-US" dirty="0"/>
              <a:t>More extensive logging of data to allow for debugging</a:t>
            </a:r>
          </a:p>
          <a:p>
            <a:pPr lvl="1"/>
            <a:r>
              <a:rPr lang="en-US" dirty="0"/>
              <a:t>Refinement of gradient descent parameters (takes time due to the long runtimes of the code)</a:t>
            </a:r>
          </a:p>
          <a:p>
            <a:pPr lvl="1"/>
            <a:endParaRPr lang="en-IN" dirty="0"/>
          </a:p>
        </p:txBody>
      </p:sp>
    </p:spTree>
    <p:extLst>
      <p:ext uri="{BB962C8B-B14F-4D97-AF65-F5344CB8AC3E}">
        <p14:creationId xmlns:p14="http://schemas.microsoft.com/office/powerpoint/2010/main" val="56559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EBAD7-A9AE-4866-A26F-B77401E2A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120" y="4237439"/>
            <a:ext cx="2313139" cy="2279936"/>
          </a:xfrm>
          <a:prstGeom prst="rect">
            <a:avLst/>
          </a:prstGeom>
        </p:spPr>
      </p:pic>
      <p:pic>
        <p:nvPicPr>
          <p:cNvPr id="5" name="Picture 4">
            <a:extLst>
              <a:ext uri="{FF2B5EF4-FFF2-40B4-BE49-F238E27FC236}">
                <a16:creationId xmlns:a16="http://schemas.microsoft.com/office/drawing/2014/main" id="{A48B45FD-B549-4A57-9253-C1F97F3A7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4243728"/>
            <a:ext cx="2307374" cy="2285188"/>
          </a:xfrm>
          <a:prstGeom prst="rect">
            <a:avLst/>
          </a:prstGeom>
        </p:spPr>
      </p:pic>
      <p:pic>
        <p:nvPicPr>
          <p:cNvPr id="6" name="Picture 5">
            <a:extLst>
              <a:ext uri="{FF2B5EF4-FFF2-40B4-BE49-F238E27FC236}">
                <a16:creationId xmlns:a16="http://schemas.microsoft.com/office/drawing/2014/main" id="{2F8A6B9D-320B-406D-B7AE-47651C7C0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3511" y="4232635"/>
            <a:ext cx="2307375" cy="2307375"/>
          </a:xfrm>
          <a:prstGeom prst="rect">
            <a:avLst/>
          </a:prstGeom>
        </p:spPr>
      </p:pic>
      <p:sp>
        <p:nvSpPr>
          <p:cNvPr id="7" name="Title 6">
            <a:extLst>
              <a:ext uri="{FF2B5EF4-FFF2-40B4-BE49-F238E27FC236}">
                <a16:creationId xmlns:a16="http://schemas.microsoft.com/office/drawing/2014/main" id="{51690E67-67D3-41CB-AAC6-D0903D40D698}"/>
              </a:ext>
            </a:extLst>
          </p:cNvPr>
          <p:cNvSpPr>
            <a:spLocks noGrp="1"/>
          </p:cNvSpPr>
          <p:nvPr>
            <p:ph type="title"/>
          </p:nvPr>
        </p:nvSpPr>
        <p:spPr/>
        <p:txBody>
          <a:bodyPr/>
          <a:lstStyle/>
          <a:p>
            <a:r>
              <a:rPr lang="en-US" dirty="0"/>
              <a:t>Single AXIS OF Symmetry</a:t>
            </a:r>
            <a:endParaRPr lang="en-IN" dirty="0"/>
          </a:p>
        </p:txBody>
      </p:sp>
      <p:sp>
        <p:nvSpPr>
          <p:cNvPr id="10" name="TextBox 9">
            <a:extLst>
              <a:ext uri="{FF2B5EF4-FFF2-40B4-BE49-F238E27FC236}">
                <a16:creationId xmlns:a16="http://schemas.microsoft.com/office/drawing/2014/main" id="{B322D125-5D89-4F96-A7DE-8D75683E0AB5}"/>
              </a:ext>
            </a:extLst>
          </p:cNvPr>
          <p:cNvSpPr txBox="1"/>
          <p:nvPr/>
        </p:nvSpPr>
        <p:spPr>
          <a:xfrm>
            <a:off x="1433121" y="3586304"/>
            <a:ext cx="2344290" cy="646331"/>
          </a:xfrm>
          <a:prstGeom prst="rect">
            <a:avLst/>
          </a:prstGeom>
          <a:noFill/>
        </p:spPr>
        <p:txBody>
          <a:bodyPr wrap="square" rtlCol="0">
            <a:spAutoFit/>
          </a:bodyPr>
          <a:lstStyle/>
          <a:p>
            <a:r>
              <a:rPr lang="en-US" dirty="0"/>
              <a:t>Refinement without using symmetry</a:t>
            </a:r>
            <a:endParaRPr lang="en-IN" dirty="0"/>
          </a:p>
        </p:txBody>
      </p:sp>
      <p:sp>
        <p:nvSpPr>
          <p:cNvPr id="12" name="TextBox 11">
            <a:extLst>
              <a:ext uri="{FF2B5EF4-FFF2-40B4-BE49-F238E27FC236}">
                <a16:creationId xmlns:a16="http://schemas.microsoft.com/office/drawing/2014/main" id="{DAFC6DEF-D762-44D6-B7DA-F8EE3C07B748}"/>
              </a:ext>
            </a:extLst>
          </p:cNvPr>
          <p:cNvSpPr txBox="1"/>
          <p:nvPr/>
        </p:nvSpPr>
        <p:spPr>
          <a:xfrm>
            <a:off x="5076205" y="3586304"/>
            <a:ext cx="2350054" cy="646331"/>
          </a:xfrm>
          <a:prstGeom prst="rect">
            <a:avLst/>
          </a:prstGeom>
          <a:noFill/>
        </p:spPr>
        <p:txBody>
          <a:bodyPr wrap="square" rtlCol="0">
            <a:spAutoFit/>
          </a:bodyPr>
          <a:lstStyle/>
          <a:p>
            <a:r>
              <a:rPr lang="en-US" dirty="0"/>
              <a:t>Estimate returned by HLCC</a:t>
            </a:r>
            <a:endParaRPr lang="en-IN" dirty="0"/>
          </a:p>
        </p:txBody>
      </p:sp>
      <p:sp>
        <p:nvSpPr>
          <p:cNvPr id="14" name="TextBox 13">
            <a:extLst>
              <a:ext uri="{FF2B5EF4-FFF2-40B4-BE49-F238E27FC236}">
                <a16:creationId xmlns:a16="http://schemas.microsoft.com/office/drawing/2014/main" id="{531CF2C8-EAD9-4542-83C5-355CA6A800CE}"/>
              </a:ext>
            </a:extLst>
          </p:cNvPr>
          <p:cNvSpPr txBox="1"/>
          <p:nvPr/>
        </p:nvSpPr>
        <p:spPr>
          <a:xfrm>
            <a:off x="8761967" y="3574507"/>
            <a:ext cx="2288919" cy="646331"/>
          </a:xfrm>
          <a:prstGeom prst="rect">
            <a:avLst/>
          </a:prstGeom>
          <a:noFill/>
        </p:spPr>
        <p:txBody>
          <a:bodyPr wrap="square" rtlCol="0">
            <a:spAutoFit/>
          </a:bodyPr>
          <a:lstStyle/>
          <a:p>
            <a:r>
              <a:rPr lang="en-US" dirty="0"/>
              <a:t>Refinement using Symmetry</a:t>
            </a:r>
            <a:endParaRPr lang="en-IN" dirty="0"/>
          </a:p>
        </p:txBody>
      </p:sp>
      <p:graphicFrame>
        <p:nvGraphicFramePr>
          <p:cNvPr id="15" name="Table 14">
            <a:extLst>
              <a:ext uri="{FF2B5EF4-FFF2-40B4-BE49-F238E27FC236}">
                <a16:creationId xmlns:a16="http://schemas.microsoft.com/office/drawing/2014/main" id="{09798F1E-7480-4C95-9A90-03ADD0B1E07C}"/>
              </a:ext>
            </a:extLst>
          </p:cNvPr>
          <p:cNvGraphicFramePr>
            <a:graphicFrameLocks noGrp="1"/>
          </p:cNvGraphicFramePr>
          <p:nvPr>
            <p:extLst>
              <p:ext uri="{D42A27DB-BD31-4B8C-83A1-F6EECF244321}">
                <p14:modId xmlns:p14="http://schemas.microsoft.com/office/powerpoint/2010/main" val="1859391863"/>
              </p:ext>
            </p:extLst>
          </p:nvPr>
        </p:nvGraphicFramePr>
        <p:xfrm>
          <a:off x="6096000" y="1940384"/>
          <a:ext cx="4954886" cy="1528160"/>
        </p:xfrm>
        <a:graphic>
          <a:graphicData uri="http://schemas.openxmlformats.org/drawingml/2006/table">
            <a:tbl>
              <a:tblPr firstRow="1" bandRow="1">
                <a:tableStyleId>{5C22544A-7EE6-4342-B048-85BDC9FD1C3A}</a:tableStyleId>
              </a:tblPr>
              <a:tblGrid>
                <a:gridCol w="3422234">
                  <a:extLst>
                    <a:ext uri="{9D8B030D-6E8A-4147-A177-3AD203B41FA5}">
                      <a16:colId xmlns:a16="http://schemas.microsoft.com/office/drawing/2014/main" val="1256761519"/>
                    </a:ext>
                  </a:extLst>
                </a:gridCol>
                <a:gridCol w="1532652">
                  <a:extLst>
                    <a:ext uri="{9D8B030D-6E8A-4147-A177-3AD203B41FA5}">
                      <a16:colId xmlns:a16="http://schemas.microsoft.com/office/drawing/2014/main" val="2410816472"/>
                    </a:ext>
                  </a:extLst>
                </a:gridCol>
              </a:tblGrid>
              <a:tr h="298469">
                <a:tc gridSpan="2">
                  <a:txBody>
                    <a:bodyPr/>
                    <a:lstStyle/>
                    <a:p>
                      <a:pPr algn="ctr"/>
                      <a:r>
                        <a:rPr lang="en-US" dirty="0"/>
                        <a:t>Relative reconstruction error</a:t>
                      </a:r>
                      <a:endParaRPr lang="en-IN" dirty="0"/>
                    </a:p>
                  </a:txBody>
                  <a:tcPr/>
                </a:tc>
                <a:tc hMerge="1">
                  <a:txBody>
                    <a:bodyPr/>
                    <a:lstStyle/>
                    <a:p>
                      <a:endParaRPr lang="en-IN" dirty="0"/>
                    </a:p>
                  </a:txBody>
                  <a:tcPr/>
                </a:tc>
                <a:extLst>
                  <a:ext uri="{0D108BD9-81ED-4DB2-BD59-A6C34878D82A}">
                    <a16:rowId xmlns:a16="http://schemas.microsoft.com/office/drawing/2014/main" val="353495263"/>
                  </a:ext>
                </a:extLst>
              </a:tr>
              <a:tr h="522320">
                <a:tc>
                  <a:txBody>
                    <a:bodyPr/>
                    <a:lstStyle/>
                    <a:p>
                      <a:r>
                        <a:rPr lang="en-US" dirty="0"/>
                        <a:t>Refinement without using symmetry</a:t>
                      </a:r>
                      <a:endParaRPr lang="en-IN" dirty="0"/>
                    </a:p>
                  </a:txBody>
                  <a:tcPr/>
                </a:tc>
                <a:tc>
                  <a:txBody>
                    <a:bodyPr/>
                    <a:lstStyle/>
                    <a:p>
                      <a:r>
                        <a:rPr lang="en-US" dirty="0"/>
                        <a:t>42.92%</a:t>
                      </a:r>
                      <a:endParaRPr lang="en-IN" dirty="0"/>
                    </a:p>
                  </a:txBody>
                  <a:tcPr/>
                </a:tc>
                <a:extLst>
                  <a:ext uri="{0D108BD9-81ED-4DB2-BD59-A6C34878D82A}">
                    <a16:rowId xmlns:a16="http://schemas.microsoft.com/office/drawing/2014/main" val="3557101254"/>
                  </a:ext>
                </a:extLst>
              </a:tr>
              <a:tr h="522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Refinement using symmetry</a:t>
                      </a:r>
                      <a:endParaRPr lang="en-IN" dirty="0"/>
                    </a:p>
                  </a:txBody>
                  <a:tcPr/>
                </a:tc>
                <a:tc>
                  <a:txBody>
                    <a:bodyPr/>
                    <a:lstStyle/>
                    <a:p>
                      <a:r>
                        <a:rPr lang="en-US" dirty="0"/>
                        <a:t>40.24%</a:t>
                      </a:r>
                      <a:endParaRPr lang="en-IN" dirty="0"/>
                    </a:p>
                  </a:txBody>
                  <a:tcPr/>
                </a:tc>
                <a:extLst>
                  <a:ext uri="{0D108BD9-81ED-4DB2-BD59-A6C34878D82A}">
                    <a16:rowId xmlns:a16="http://schemas.microsoft.com/office/drawing/2014/main" val="3073323628"/>
                  </a:ext>
                </a:extLst>
              </a:tr>
            </a:tbl>
          </a:graphicData>
        </a:graphic>
      </p:graphicFrame>
      <p:sp>
        <p:nvSpPr>
          <p:cNvPr id="16" name="TextBox 15">
            <a:extLst>
              <a:ext uri="{FF2B5EF4-FFF2-40B4-BE49-F238E27FC236}">
                <a16:creationId xmlns:a16="http://schemas.microsoft.com/office/drawing/2014/main" id="{14B4BBEE-04F7-41F9-BCAF-3AAAFB70EE7F}"/>
              </a:ext>
            </a:extLst>
          </p:cNvPr>
          <p:cNvSpPr txBox="1"/>
          <p:nvPr/>
        </p:nvSpPr>
        <p:spPr>
          <a:xfrm>
            <a:off x="1451579" y="2042744"/>
            <a:ext cx="439236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Uniform distribution of angles</a:t>
            </a:r>
          </a:p>
          <a:p>
            <a:pPr marL="342900" indent="-342900">
              <a:buFont typeface="Arial" panose="020B0604020202020204" pitchFamily="34" charset="0"/>
              <a:buChar char="•"/>
            </a:pPr>
            <a:r>
              <a:rPr lang="en-US" sz="2000" dirty="0"/>
              <a:t>Number of angles – 20000</a:t>
            </a:r>
          </a:p>
          <a:p>
            <a:pPr marL="342900" indent="-342900">
              <a:buFont typeface="Arial" panose="020B0604020202020204" pitchFamily="34" charset="0"/>
              <a:buChar char="•"/>
            </a:pPr>
            <a:r>
              <a:rPr lang="en-US" sz="2000" dirty="0"/>
              <a:t>Noise level – 30%</a:t>
            </a:r>
          </a:p>
          <a:p>
            <a:pPr marL="342900" indent="-342900">
              <a:buFont typeface="Arial" panose="020B0604020202020204" pitchFamily="34" charset="0"/>
              <a:buChar char="•"/>
            </a:pPr>
            <a:r>
              <a:rPr lang="en-US" sz="2000" dirty="0"/>
              <a:t>Number of clusters – 180</a:t>
            </a:r>
          </a:p>
        </p:txBody>
      </p:sp>
    </p:spTree>
    <p:extLst>
      <p:ext uri="{BB962C8B-B14F-4D97-AF65-F5344CB8AC3E}">
        <p14:creationId xmlns:p14="http://schemas.microsoft.com/office/powerpoint/2010/main" val="149846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EBAD7-A9AE-4866-A26F-B77401E2A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120" y="4226372"/>
            <a:ext cx="2313138" cy="2302070"/>
          </a:xfrm>
          <a:prstGeom prst="rect">
            <a:avLst/>
          </a:prstGeom>
        </p:spPr>
      </p:pic>
      <p:pic>
        <p:nvPicPr>
          <p:cNvPr id="5" name="Picture 4">
            <a:extLst>
              <a:ext uri="{FF2B5EF4-FFF2-40B4-BE49-F238E27FC236}">
                <a16:creationId xmlns:a16="http://schemas.microsoft.com/office/drawing/2014/main" id="{A48B45FD-B549-4A57-9253-C1F97F3A7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4254929"/>
            <a:ext cx="2307374" cy="2262786"/>
          </a:xfrm>
          <a:prstGeom prst="rect">
            <a:avLst/>
          </a:prstGeom>
        </p:spPr>
      </p:pic>
      <p:pic>
        <p:nvPicPr>
          <p:cNvPr id="6" name="Picture 5">
            <a:extLst>
              <a:ext uri="{FF2B5EF4-FFF2-40B4-BE49-F238E27FC236}">
                <a16:creationId xmlns:a16="http://schemas.microsoft.com/office/drawing/2014/main" id="{2F8A6B9D-320B-406D-B7AE-47651C7C0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3511" y="4238236"/>
            <a:ext cx="2307375" cy="2296173"/>
          </a:xfrm>
          <a:prstGeom prst="rect">
            <a:avLst/>
          </a:prstGeom>
        </p:spPr>
      </p:pic>
      <p:sp>
        <p:nvSpPr>
          <p:cNvPr id="7" name="Title 6">
            <a:extLst>
              <a:ext uri="{FF2B5EF4-FFF2-40B4-BE49-F238E27FC236}">
                <a16:creationId xmlns:a16="http://schemas.microsoft.com/office/drawing/2014/main" id="{51690E67-67D3-41CB-AAC6-D0903D40D698}"/>
              </a:ext>
            </a:extLst>
          </p:cNvPr>
          <p:cNvSpPr>
            <a:spLocks noGrp="1"/>
          </p:cNvSpPr>
          <p:nvPr>
            <p:ph type="title"/>
          </p:nvPr>
        </p:nvSpPr>
        <p:spPr/>
        <p:txBody>
          <a:bodyPr/>
          <a:lstStyle/>
          <a:p>
            <a:r>
              <a:rPr lang="en-US" dirty="0"/>
              <a:t>Single AXIS OF Symmetry</a:t>
            </a:r>
            <a:endParaRPr lang="en-IN" dirty="0"/>
          </a:p>
        </p:txBody>
      </p:sp>
      <p:sp>
        <p:nvSpPr>
          <p:cNvPr id="10" name="TextBox 9">
            <a:extLst>
              <a:ext uri="{FF2B5EF4-FFF2-40B4-BE49-F238E27FC236}">
                <a16:creationId xmlns:a16="http://schemas.microsoft.com/office/drawing/2014/main" id="{B322D125-5D89-4F96-A7DE-8D75683E0AB5}"/>
              </a:ext>
            </a:extLst>
          </p:cNvPr>
          <p:cNvSpPr txBox="1"/>
          <p:nvPr/>
        </p:nvSpPr>
        <p:spPr>
          <a:xfrm>
            <a:off x="1433121" y="3586304"/>
            <a:ext cx="2344290" cy="646331"/>
          </a:xfrm>
          <a:prstGeom prst="rect">
            <a:avLst/>
          </a:prstGeom>
          <a:noFill/>
        </p:spPr>
        <p:txBody>
          <a:bodyPr wrap="square" rtlCol="0">
            <a:spAutoFit/>
          </a:bodyPr>
          <a:lstStyle/>
          <a:p>
            <a:r>
              <a:rPr lang="en-US" dirty="0"/>
              <a:t>Refinement without using symmetry</a:t>
            </a:r>
            <a:endParaRPr lang="en-IN" dirty="0"/>
          </a:p>
        </p:txBody>
      </p:sp>
      <p:sp>
        <p:nvSpPr>
          <p:cNvPr id="12" name="TextBox 11">
            <a:extLst>
              <a:ext uri="{FF2B5EF4-FFF2-40B4-BE49-F238E27FC236}">
                <a16:creationId xmlns:a16="http://schemas.microsoft.com/office/drawing/2014/main" id="{DAFC6DEF-D762-44D6-B7DA-F8EE3C07B748}"/>
              </a:ext>
            </a:extLst>
          </p:cNvPr>
          <p:cNvSpPr txBox="1"/>
          <p:nvPr/>
        </p:nvSpPr>
        <p:spPr>
          <a:xfrm>
            <a:off x="5076205" y="3586304"/>
            <a:ext cx="2350054" cy="646331"/>
          </a:xfrm>
          <a:prstGeom prst="rect">
            <a:avLst/>
          </a:prstGeom>
          <a:noFill/>
        </p:spPr>
        <p:txBody>
          <a:bodyPr wrap="square" rtlCol="0">
            <a:spAutoFit/>
          </a:bodyPr>
          <a:lstStyle/>
          <a:p>
            <a:r>
              <a:rPr lang="en-US" dirty="0"/>
              <a:t>Estimate returned by HLCC</a:t>
            </a:r>
            <a:endParaRPr lang="en-IN" dirty="0"/>
          </a:p>
        </p:txBody>
      </p:sp>
      <p:sp>
        <p:nvSpPr>
          <p:cNvPr id="14" name="TextBox 13">
            <a:extLst>
              <a:ext uri="{FF2B5EF4-FFF2-40B4-BE49-F238E27FC236}">
                <a16:creationId xmlns:a16="http://schemas.microsoft.com/office/drawing/2014/main" id="{531CF2C8-EAD9-4542-83C5-355CA6A800CE}"/>
              </a:ext>
            </a:extLst>
          </p:cNvPr>
          <p:cNvSpPr txBox="1"/>
          <p:nvPr/>
        </p:nvSpPr>
        <p:spPr>
          <a:xfrm>
            <a:off x="8761967" y="3574507"/>
            <a:ext cx="2288919" cy="646331"/>
          </a:xfrm>
          <a:prstGeom prst="rect">
            <a:avLst/>
          </a:prstGeom>
          <a:noFill/>
        </p:spPr>
        <p:txBody>
          <a:bodyPr wrap="square" rtlCol="0">
            <a:spAutoFit/>
          </a:bodyPr>
          <a:lstStyle/>
          <a:p>
            <a:r>
              <a:rPr lang="en-US" dirty="0"/>
              <a:t>Refinement using Symmetry</a:t>
            </a:r>
            <a:endParaRPr lang="en-IN" dirty="0"/>
          </a:p>
        </p:txBody>
      </p:sp>
      <p:graphicFrame>
        <p:nvGraphicFramePr>
          <p:cNvPr id="15" name="Table 14">
            <a:extLst>
              <a:ext uri="{FF2B5EF4-FFF2-40B4-BE49-F238E27FC236}">
                <a16:creationId xmlns:a16="http://schemas.microsoft.com/office/drawing/2014/main" id="{09798F1E-7480-4C95-9A90-03ADD0B1E07C}"/>
              </a:ext>
            </a:extLst>
          </p:cNvPr>
          <p:cNvGraphicFramePr>
            <a:graphicFrameLocks noGrp="1"/>
          </p:cNvGraphicFramePr>
          <p:nvPr>
            <p:extLst>
              <p:ext uri="{D42A27DB-BD31-4B8C-83A1-F6EECF244321}">
                <p14:modId xmlns:p14="http://schemas.microsoft.com/office/powerpoint/2010/main" val="3217533852"/>
              </p:ext>
            </p:extLst>
          </p:nvPr>
        </p:nvGraphicFramePr>
        <p:xfrm>
          <a:off x="6096000" y="1940384"/>
          <a:ext cx="4954886" cy="1528160"/>
        </p:xfrm>
        <a:graphic>
          <a:graphicData uri="http://schemas.openxmlformats.org/drawingml/2006/table">
            <a:tbl>
              <a:tblPr firstRow="1" bandRow="1">
                <a:tableStyleId>{5C22544A-7EE6-4342-B048-85BDC9FD1C3A}</a:tableStyleId>
              </a:tblPr>
              <a:tblGrid>
                <a:gridCol w="3422234">
                  <a:extLst>
                    <a:ext uri="{9D8B030D-6E8A-4147-A177-3AD203B41FA5}">
                      <a16:colId xmlns:a16="http://schemas.microsoft.com/office/drawing/2014/main" val="1256761519"/>
                    </a:ext>
                  </a:extLst>
                </a:gridCol>
                <a:gridCol w="1532652">
                  <a:extLst>
                    <a:ext uri="{9D8B030D-6E8A-4147-A177-3AD203B41FA5}">
                      <a16:colId xmlns:a16="http://schemas.microsoft.com/office/drawing/2014/main" val="2410816472"/>
                    </a:ext>
                  </a:extLst>
                </a:gridCol>
              </a:tblGrid>
              <a:tr h="298469">
                <a:tc gridSpan="2">
                  <a:txBody>
                    <a:bodyPr/>
                    <a:lstStyle/>
                    <a:p>
                      <a:pPr algn="ctr"/>
                      <a:r>
                        <a:rPr lang="en-US" dirty="0"/>
                        <a:t>Relative reconstruction error</a:t>
                      </a:r>
                      <a:endParaRPr lang="en-IN" dirty="0"/>
                    </a:p>
                  </a:txBody>
                  <a:tcPr/>
                </a:tc>
                <a:tc hMerge="1">
                  <a:txBody>
                    <a:bodyPr/>
                    <a:lstStyle/>
                    <a:p>
                      <a:endParaRPr lang="en-IN" dirty="0"/>
                    </a:p>
                  </a:txBody>
                  <a:tcPr/>
                </a:tc>
                <a:extLst>
                  <a:ext uri="{0D108BD9-81ED-4DB2-BD59-A6C34878D82A}">
                    <a16:rowId xmlns:a16="http://schemas.microsoft.com/office/drawing/2014/main" val="353495263"/>
                  </a:ext>
                </a:extLst>
              </a:tr>
              <a:tr h="522320">
                <a:tc>
                  <a:txBody>
                    <a:bodyPr/>
                    <a:lstStyle/>
                    <a:p>
                      <a:r>
                        <a:rPr lang="en-US" dirty="0"/>
                        <a:t>Refinement without using symmetry</a:t>
                      </a:r>
                      <a:endParaRPr lang="en-IN" dirty="0"/>
                    </a:p>
                  </a:txBody>
                  <a:tcPr/>
                </a:tc>
                <a:tc>
                  <a:txBody>
                    <a:bodyPr/>
                    <a:lstStyle/>
                    <a:p>
                      <a:r>
                        <a:rPr lang="en-US" dirty="0"/>
                        <a:t>65.63%</a:t>
                      </a:r>
                      <a:endParaRPr lang="en-IN" dirty="0"/>
                    </a:p>
                  </a:txBody>
                  <a:tcPr/>
                </a:tc>
                <a:extLst>
                  <a:ext uri="{0D108BD9-81ED-4DB2-BD59-A6C34878D82A}">
                    <a16:rowId xmlns:a16="http://schemas.microsoft.com/office/drawing/2014/main" val="3557101254"/>
                  </a:ext>
                </a:extLst>
              </a:tr>
              <a:tr h="522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Refinement using symmetry</a:t>
                      </a:r>
                      <a:endParaRPr lang="en-IN" dirty="0"/>
                    </a:p>
                  </a:txBody>
                  <a:tcPr/>
                </a:tc>
                <a:tc>
                  <a:txBody>
                    <a:bodyPr/>
                    <a:lstStyle/>
                    <a:p>
                      <a:r>
                        <a:rPr lang="en-US" dirty="0"/>
                        <a:t>61.55%</a:t>
                      </a:r>
                      <a:endParaRPr lang="en-IN" dirty="0"/>
                    </a:p>
                  </a:txBody>
                  <a:tcPr/>
                </a:tc>
                <a:extLst>
                  <a:ext uri="{0D108BD9-81ED-4DB2-BD59-A6C34878D82A}">
                    <a16:rowId xmlns:a16="http://schemas.microsoft.com/office/drawing/2014/main" val="3073323628"/>
                  </a:ext>
                </a:extLst>
              </a:tr>
            </a:tbl>
          </a:graphicData>
        </a:graphic>
      </p:graphicFrame>
      <p:sp>
        <p:nvSpPr>
          <p:cNvPr id="16" name="TextBox 15">
            <a:extLst>
              <a:ext uri="{FF2B5EF4-FFF2-40B4-BE49-F238E27FC236}">
                <a16:creationId xmlns:a16="http://schemas.microsoft.com/office/drawing/2014/main" id="{14B4BBEE-04F7-41F9-BCAF-3AAAFB70EE7F}"/>
              </a:ext>
            </a:extLst>
          </p:cNvPr>
          <p:cNvSpPr txBox="1"/>
          <p:nvPr/>
        </p:nvSpPr>
        <p:spPr>
          <a:xfrm>
            <a:off x="1451579" y="2042744"/>
            <a:ext cx="439236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Non-Uniform distribution of angles</a:t>
            </a:r>
          </a:p>
          <a:p>
            <a:pPr marL="342900" indent="-342900">
              <a:buFont typeface="Arial" panose="020B0604020202020204" pitchFamily="34" charset="0"/>
              <a:buChar char="•"/>
            </a:pPr>
            <a:r>
              <a:rPr lang="en-US" sz="2000" dirty="0"/>
              <a:t>Number of angles – 20000</a:t>
            </a:r>
          </a:p>
          <a:p>
            <a:pPr marL="342900" indent="-342900">
              <a:buFont typeface="Arial" panose="020B0604020202020204" pitchFamily="34" charset="0"/>
              <a:buChar char="•"/>
            </a:pPr>
            <a:r>
              <a:rPr lang="en-US" sz="2000" dirty="0"/>
              <a:t>Noise level – 30%</a:t>
            </a:r>
          </a:p>
          <a:p>
            <a:pPr marL="342900" indent="-342900">
              <a:buFont typeface="Arial" panose="020B0604020202020204" pitchFamily="34" charset="0"/>
              <a:buChar char="•"/>
            </a:pPr>
            <a:r>
              <a:rPr lang="en-US" sz="2000" dirty="0"/>
              <a:t>Number of clusters – 180</a:t>
            </a:r>
          </a:p>
        </p:txBody>
      </p:sp>
    </p:spTree>
    <p:extLst>
      <p:ext uri="{BB962C8B-B14F-4D97-AF65-F5344CB8AC3E}">
        <p14:creationId xmlns:p14="http://schemas.microsoft.com/office/powerpoint/2010/main" val="110813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EBAD7-A9AE-4866-A26F-B77401E2A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982" y="4223701"/>
            <a:ext cx="2307413" cy="2307413"/>
          </a:xfrm>
          <a:prstGeom prst="rect">
            <a:avLst/>
          </a:prstGeom>
        </p:spPr>
      </p:pic>
      <p:pic>
        <p:nvPicPr>
          <p:cNvPr id="5" name="Picture 4">
            <a:extLst>
              <a:ext uri="{FF2B5EF4-FFF2-40B4-BE49-F238E27FC236}">
                <a16:creationId xmlns:a16="http://schemas.microsoft.com/office/drawing/2014/main" id="{A48B45FD-B549-4A57-9253-C1F97F3A7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4232635"/>
            <a:ext cx="2307374" cy="2307374"/>
          </a:xfrm>
          <a:prstGeom prst="rect">
            <a:avLst/>
          </a:prstGeom>
        </p:spPr>
      </p:pic>
      <p:pic>
        <p:nvPicPr>
          <p:cNvPr id="6" name="Picture 5">
            <a:extLst>
              <a:ext uri="{FF2B5EF4-FFF2-40B4-BE49-F238E27FC236}">
                <a16:creationId xmlns:a16="http://schemas.microsoft.com/office/drawing/2014/main" id="{2F8A6B9D-320B-406D-B7AE-47651C7C0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3511" y="4232635"/>
            <a:ext cx="2307375" cy="2307375"/>
          </a:xfrm>
          <a:prstGeom prst="rect">
            <a:avLst/>
          </a:prstGeom>
        </p:spPr>
      </p:pic>
      <p:sp>
        <p:nvSpPr>
          <p:cNvPr id="7" name="Title 6">
            <a:extLst>
              <a:ext uri="{FF2B5EF4-FFF2-40B4-BE49-F238E27FC236}">
                <a16:creationId xmlns:a16="http://schemas.microsoft.com/office/drawing/2014/main" id="{51690E67-67D3-41CB-AAC6-D0903D40D698}"/>
              </a:ext>
            </a:extLst>
          </p:cNvPr>
          <p:cNvSpPr>
            <a:spLocks noGrp="1"/>
          </p:cNvSpPr>
          <p:nvPr>
            <p:ph type="title"/>
          </p:nvPr>
        </p:nvSpPr>
        <p:spPr/>
        <p:txBody>
          <a:bodyPr/>
          <a:lstStyle/>
          <a:p>
            <a:r>
              <a:rPr lang="en-US" dirty="0"/>
              <a:t>Double AXIS OF Symmetry</a:t>
            </a:r>
            <a:endParaRPr lang="en-IN" dirty="0"/>
          </a:p>
        </p:txBody>
      </p:sp>
      <p:sp>
        <p:nvSpPr>
          <p:cNvPr id="10" name="TextBox 9">
            <a:extLst>
              <a:ext uri="{FF2B5EF4-FFF2-40B4-BE49-F238E27FC236}">
                <a16:creationId xmlns:a16="http://schemas.microsoft.com/office/drawing/2014/main" id="{B322D125-5D89-4F96-A7DE-8D75683E0AB5}"/>
              </a:ext>
            </a:extLst>
          </p:cNvPr>
          <p:cNvSpPr txBox="1"/>
          <p:nvPr/>
        </p:nvSpPr>
        <p:spPr>
          <a:xfrm>
            <a:off x="1433121" y="3586304"/>
            <a:ext cx="2344290" cy="646331"/>
          </a:xfrm>
          <a:prstGeom prst="rect">
            <a:avLst/>
          </a:prstGeom>
          <a:noFill/>
        </p:spPr>
        <p:txBody>
          <a:bodyPr wrap="square" rtlCol="0">
            <a:spAutoFit/>
          </a:bodyPr>
          <a:lstStyle/>
          <a:p>
            <a:r>
              <a:rPr lang="en-US" dirty="0"/>
              <a:t>Refinement without using symmetry</a:t>
            </a:r>
            <a:endParaRPr lang="en-IN" dirty="0"/>
          </a:p>
        </p:txBody>
      </p:sp>
      <p:sp>
        <p:nvSpPr>
          <p:cNvPr id="12" name="TextBox 11">
            <a:extLst>
              <a:ext uri="{FF2B5EF4-FFF2-40B4-BE49-F238E27FC236}">
                <a16:creationId xmlns:a16="http://schemas.microsoft.com/office/drawing/2014/main" id="{DAFC6DEF-D762-44D6-B7DA-F8EE3C07B748}"/>
              </a:ext>
            </a:extLst>
          </p:cNvPr>
          <p:cNvSpPr txBox="1"/>
          <p:nvPr/>
        </p:nvSpPr>
        <p:spPr>
          <a:xfrm>
            <a:off x="5076205" y="3586304"/>
            <a:ext cx="2350054" cy="646331"/>
          </a:xfrm>
          <a:prstGeom prst="rect">
            <a:avLst/>
          </a:prstGeom>
          <a:noFill/>
        </p:spPr>
        <p:txBody>
          <a:bodyPr wrap="square" rtlCol="0">
            <a:spAutoFit/>
          </a:bodyPr>
          <a:lstStyle/>
          <a:p>
            <a:r>
              <a:rPr lang="en-US" dirty="0"/>
              <a:t>Estimate returned by HLCC</a:t>
            </a:r>
            <a:endParaRPr lang="en-IN" dirty="0"/>
          </a:p>
        </p:txBody>
      </p:sp>
      <p:sp>
        <p:nvSpPr>
          <p:cNvPr id="14" name="TextBox 13">
            <a:extLst>
              <a:ext uri="{FF2B5EF4-FFF2-40B4-BE49-F238E27FC236}">
                <a16:creationId xmlns:a16="http://schemas.microsoft.com/office/drawing/2014/main" id="{531CF2C8-EAD9-4542-83C5-355CA6A800CE}"/>
              </a:ext>
            </a:extLst>
          </p:cNvPr>
          <p:cNvSpPr txBox="1"/>
          <p:nvPr/>
        </p:nvSpPr>
        <p:spPr>
          <a:xfrm>
            <a:off x="8761967" y="3574507"/>
            <a:ext cx="2288919" cy="646331"/>
          </a:xfrm>
          <a:prstGeom prst="rect">
            <a:avLst/>
          </a:prstGeom>
          <a:noFill/>
        </p:spPr>
        <p:txBody>
          <a:bodyPr wrap="square" rtlCol="0">
            <a:spAutoFit/>
          </a:bodyPr>
          <a:lstStyle/>
          <a:p>
            <a:r>
              <a:rPr lang="en-US" dirty="0"/>
              <a:t>Refinement using Symmetry</a:t>
            </a:r>
            <a:endParaRPr lang="en-IN" dirty="0"/>
          </a:p>
        </p:txBody>
      </p:sp>
      <p:graphicFrame>
        <p:nvGraphicFramePr>
          <p:cNvPr id="15" name="Table 14">
            <a:extLst>
              <a:ext uri="{FF2B5EF4-FFF2-40B4-BE49-F238E27FC236}">
                <a16:creationId xmlns:a16="http://schemas.microsoft.com/office/drawing/2014/main" id="{09798F1E-7480-4C95-9A90-03ADD0B1E07C}"/>
              </a:ext>
            </a:extLst>
          </p:cNvPr>
          <p:cNvGraphicFramePr>
            <a:graphicFrameLocks noGrp="1"/>
          </p:cNvGraphicFramePr>
          <p:nvPr>
            <p:extLst>
              <p:ext uri="{D42A27DB-BD31-4B8C-83A1-F6EECF244321}">
                <p14:modId xmlns:p14="http://schemas.microsoft.com/office/powerpoint/2010/main" val="682599871"/>
              </p:ext>
            </p:extLst>
          </p:nvPr>
        </p:nvGraphicFramePr>
        <p:xfrm>
          <a:off x="6096000" y="1940384"/>
          <a:ext cx="4954886" cy="1528160"/>
        </p:xfrm>
        <a:graphic>
          <a:graphicData uri="http://schemas.openxmlformats.org/drawingml/2006/table">
            <a:tbl>
              <a:tblPr firstRow="1" bandRow="1">
                <a:tableStyleId>{5C22544A-7EE6-4342-B048-85BDC9FD1C3A}</a:tableStyleId>
              </a:tblPr>
              <a:tblGrid>
                <a:gridCol w="3422234">
                  <a:extLst>
                    <a:ext uri="{9D8B030D-6E8A-4147-A177-3AD203B41FA5}">
                      <a16:colId xmlns:a16="http://schemas.microsoft.com/office/drawing/2014/main" val="1256761519"/>
                    </a:ext>
                  </a:extLst>
                </a:gridCol>
                <a:gridCol w="1532652">
                  <a:extLst>
                    <a:ext uri="{9D8B030D-6E8A-4147-A177-3AD203B41FA5}">
                      <a16:colId xmlns:a16="http://schemas.microsoft.com/office/drawing/2014/main" val="2410816472"/>
                    </a:ext>
                  </a:extLst>
                </a:gridCol>
              </a:tblGrid>
              <a:tr h="298469">
                <a:tc gridSpan="2">
                  <a:txBody>
                    <a:bodyPr/>
                    <a:lstStyle/>
                    <a:p>
                      <a:pPr algn="ctr"/>
                      <a:r>
                        <a:rPr lang="en-US" dirty="0"/>
                        <a:t>Relative reconstruction error</a:t>
                      </a:r>
                      <a:endParaRPr lang="en-IN" dirty="0"/>
                    </a:p>
                  </a:txBody>
                  <a:tcPr/>
                </a:tc>
                <a:tc hMerge="1">
                  <a:txBody>
                    <a:bodyPr/>
                    <a:lstStyle/>
                    <a:p>
                      <a:endParaRPr lang="en-IN" dirty="0"/>
                    </a:p>
                  </a:txBody>
                  <a:tcPr/>
                </a:tc>
                <a:extLst>
                  <a:ext uri="{0D108BD9-81ED-4DB2-BD59-A6C34878D82A}">
                    <a16:rowId xmlns:a16="http://schemas.microsoft.com/office/drawing/2014/main" val="353495263"/>
                  </a:ext>
                </a:extLst>
              </a:tr>
              <a:tr h="522320">
                <a:tc>
                  <a:txBody>
                    <a:bodyPr/>
                    <a:lstStyle/>
                    <a:p>
                      <a:r>
                        <a:rPr lang="en-US" dirty="0"/>
                        <a:t>Refinement without using symmetry</a:t>
                      </a:r>
                      <a:endParaRPr lang="en-IN" dirty="0"/>
                    </a:p>
                  </a:txBody>
                  <a:tcPr/>
                </a:tc>
                <a:tc>
                  <a:txBody>
                    <a:bodyPr/>
                    <a:lstStyle/>
                    <a:p>
                      <a:r>
                        <a:rPr lang="en-US" dirty="0"/>
                        <a:t>41.20%</a:t>
                      </a:r>
                      <a:endParaRPr lang="en-IN" dirty="0"/>
                    </a:p>
                  </a:txBody>
                  <a:tcPr/>
                </a:tc>
                <a:extLst>
                  <a:ext uri="{0D108BD9-81ED-4DB2-BD59-A6C34878D82A}">
                    <a16:rowId xmlns:a16="http://schemas.microsoft.com/office/drawing/2014/main" val="3557101254"/>
                  </a:ext>
                </a:extLst>
              </a:tr>
              <a:tr h="522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Refinement using symmetry</a:t>
                      </a:r>
                      <a:endParaRPr lang="en-IN" dirty="0"/>
                    </a:p>
                  </a:txBody>
                  <a:tcPr/>
                </a:tc>
                <a:tc>
                  <a:txBody>
                    <a:bodyPr/>
                    <a:lstStyle/>
                    <a:p>
                      <a:r>
                        <a:rPr lang="en-US" dirty="0"/>
                        <a:t>36.78%</a:t>
                      </a:r>
                      <a:endParaRPr lang="en-IN" dirty="0"/>
                    </a:p>
                  </a:txBody>
                  <a:tcPr/>
                </a:tc>
                <a:extLst>
                  <a:ext uri="{0D108BD9-81ED-4DB2-BD59-A6C34878D82A}">
                    <a16:rowId xmlns:a16="http://schemas.microsoft.com/office/drawing/2014/main" val="3073323628"/>
                  </a:ext>
                </a:extLst>
              </a:tr>
            </a:tbl>
          </a:graphicData>
        </a:graphic>
      </p:graphicFrame>
      <p:sp>
        <p:nvSpPr>
          <p:cNvPr id="16" name="TextBox 15">
            <a:extLst>
              <a:ext uri="{FF2B5EF4-FFF2-40B4-BE49-F238E27FC236}">
                <a16:creationId xmlns:a16="http://schemas.microsoft.com/office/drawing/2014/main" id="{14B4BBEE-04F7-41F9-BCAF-3AAAFB70EE7F}"/>
              </a:ext>
            </a:extLst>
          </p:cNvPr>
          <p:cNvSpPr txBox="1"/>
          <p:nvPr/>
        </p:nvSpPr>
        <p:spPr>
          <a:xfrm>
            <a:off x="1451579" y="2042744"/>
            <a:ext cx="439236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Uniform distribution of angles</a:t>
            </a:r>
          </a:p>
          <a:p>
            <a:pPr marL="342900" indent="-342900">
              <a:buFont typeface="Arial" panose="020B0604020202020204" pitchFamily="34" charset="0"/>
              <a:buChar char="•"/>
            </a:pPr>
            <a:r>
              <a:rPr lang="en-US" sz="2000" dirty="0"/>
              <a:t>Number of angles – 20000</a:t>
            </a:r>
          </a:p>
          <a:p>
            <a:pPr marL="342900" indent="-342900">
              <a:buFont typeface="Arial" panose="020B0604020202020204" pitchFamily="34" charset="0"/>
              <a:buChar char="•"/>
            </a:pPr>
            <a:r>
              <a:rPr lang="en-US" sz="2000" dirty="0"/>
              <a:t>Noise level – 30%</a:t>
            </a:r>
          </a:p>
          <a:p>
            <a:pPr marL="342900" indent="-342900">
              <a:buFont typeface="Arial" panose="020B0604020202020204" pitchFamily="34" charset="0"/>
              <a:buChar char="•"/>
            </a:pPr>
            <a:r>
              <a:rPr lang="en-US" sz="2000" dirty="0"/>
              <a:t>Number of clusters – 180</a:t>
            </a:r>
          </a:p>
        </p:txBody>
      </p:sp>
    </p:spTree>
    <p:extLst>
      <p:ext uri="{BB962C8B-B14F-4D97-AF65-F5344CB8AC3E}">
        <p14:creationId xmlns:p14="http://schemas.microsoft.com/office/powerpoint/2010/main" val="350796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EBAD7-A9AE-4866-A26F-B77401E2A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859" y="4232165"/>
            <a:ext cx="2301658" cy="2290484"/>
          </a:xfrm>
          <a:prstGeom prst="rect">
            <a:avLst/>
          </a:prstGeom>
        </p:spPr>
      </p:pic>
      <p:pic>
        <p:nvPicPr>
          <p:cNvPr id="5" name="Picture 4">
            <a:extLst>
              <a:ext uri="{FF2B5EF4-FFF2-40B4-BE49-F238E27FC236}">
                <a16:creationId xmlns:a16="http://schemas.microsoft.com/office/drawing/2014/main" id="{A48B45FD-B549-4A57-9253-C1F97F3A7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4249195"/>
            <a:ext cx="2307374" cy="2274254"/>
          </a:xfrm>
          <a:prstGeom prst="rect">
            <a:avLst/>
          </a:prstGeom>
        </p:spPr>
      </p:pic>
      <p:pic>
        <p:nvPicPr>
          <p:cNvPr id="6" name="Picture 5">
            <a:extLst>
              <a:ext uri="{FF2B5EF4-FFF2-40B4-BE49-F238E27FC236}">
                <a16:creationId xmlns:a16="http://schemas.microsoft.com/office/drawing/2014/main" id="{2F8A6B9D-320B-406D-B7AE-47651C7C0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3511" y="4238236"/>
            <a:ext cx="2307375" cy="2296173"/>
          </a:xfrm>
          <a:prstGeom prst="rect">
            <a:avLst/>
          </a:prstGeom>
        </p:spPr>
      </p:pic>
      <p:sp>
        <p:nvSpPr>
          <p:cNvPr id="7" name="Title 6">
            <a:extLst>
              <a:ext uri="{FF2B5EF4-FFF2-40B4-BE49-F238E27FC236}">
                <a16:creationId xmlns:a16="http://schemas.microsoft.com/office/drawing/2014/main" id="{51690E67-67D3-41CB-AAC6-D0903D40D698}"/>
              </a:ext>
            </a:extLst>
          </p:cNvPr>
          <p:cNvSpPr>
            <a:spLocks noGrp="1"/>
          </p:cNvSpPr>
          <p:nvPr>
            <p:ph type="title"/>
          </p:nvPr>
        </p:nvSpPr>
        <p:spPr/>
        <p:txBody>
          <a:bodyPr/>
          <a:lstStyle/>
          <a:p>
            <a:r>
              <a:rPr lang="en-US" dirty="0"/>
              <a:t>Double AXIS OF Symmetry</a:t>
            </a:r>
            <a:endParaRPr lang="en-IN" dirty="0"/>
          </a:p>
        </p:txBody>
      </p:sp>
      <p:sp>
        <p:nvSpPr>
          <p:cNvPr id="10" name="TextBox 9">
            <a:extLst>
              <a:ext uri="{FF2B5EF4-FFF2-40B4-BE49-F238E27FC236}">
                <a16:creationId xmlns:a16="http://schemas.microsoft.com/office/drawing/2014/main" id="{B322D125-5D89-4F96-A7DE-8D75683E0AB5}"/>
              </a:ext>
            </a:extLst>
          </p:cNvPr>
          <p:cNvSpPr txBox="1"/>
          <p:nvPr/>
        </p:nvSpPr>
        <p:spPr>
          <a:xfrm>
            <a:off x="1433121" y="3586304"/>
            <a:ext cx="2344290" cy="646331"/>
          </a:xfrm>
          <a:prstGeom prst="rect">
            <a:avLst/>
          </a:prstGeom>
          <a:noFill/>
        </p:spPr>
        <p:txBody>
          <a:bodyPr wrap="square" rtlCol="0">
            <a:spAutoFit/>
          </a:bodyPr>
          <a:lstStyle/>
          <a:p>
            <a:r>
              <a:rPr lang="en-US" dirty="0"/>
              <a:t>Refinement without using symmetry</a:t>
            </a:r>
            <a:endParaRPr lang="en-IN" dirty="0"/>
          </a:p>
        </p:txBody>
      </p:sp>
      <p:sp>
        <p:nvSpPr>
          <p:cNvPr id="12" name="TextBox 11">
            <a:extLst>
              <a:ext uri="{FF2B5EF4-FFF2-40B4-BE49-F238E27FC236}">
                <a16:creationId xmlns:a16="http://schemas.microsoft.com/office/drawing/2014/main" id="{DAFC6DEF-D762-44D6-B7DA-F8EE3C07B748}"/>
              </a:ext>
            </a:extLst>
          </p:cNvPr>
          <p:cNvSpPr txBox="1"/>
          <p:nvPr/>
        </p:nvSpPr>
        <p:spPr>
          <a:xfrm>
            <a:off x="5076205" y="3586304"/>
            <a:ext cx="2350054" cy="646331"/>
          </a:xfrm>
          <a:prstGeom prst="rect">
            <a:avLst/>
          </a:prstGeom>
          <a:noFill/>
        </p:spPr>
        <p:txBody>
          <a:bodyPr wrap="square" rtlCol="0">
            <a:spAutoFit/>
          </a:bodyPr>
          <a:lstStyle/>
          <a:p>
            <a:r>
              <a:rPr lang="en-US" dirty="0"/>
              <a:t>Estimate returned by HLCC</a:t>
            </a:r>
            <a:endParaRPr lang="en-IN" dirty="0"/>
          </a:p>
        </p:txBody>
      </p:sp>
      <p:sp>
        <p:nvSpPr>
          <p:cNvPr id="14" name="TextBox 13">
            <a:extLst>
              <a:ext uri="{FF2B5EF4-FFF2-40B4-BE49-F238E27FC236}">
                <a16:creationId xmlns:a16="http://schemas.microsoft.com/office/drawing/2014/main" id="{531CF2C8-EAD9-4542-83C5-355CA6A800CE}"/>
              </a:ext>
            </a:extLst>
          </p:cNvPr>
          <p:cNvSpPr txBox="1"/>
          <p:nvPr/>
        </p:nvSpPr>
        <p:spPr>
          <a:xfrm>
            <a:off x="8761967" y="3574507"/>
            <a:ext cx="2288919" cy="646331"/>
          </a:xfrm>
          <a:prstGeom prst="rect">
            <a:avLst/>
          </a:prstGeom>
          <a:noFill/>
        </p:spPr>
        <p:txBody>
          <a:bodyPr wrap="square" rtlCol="0">
            <a:spAutoFit/>
          </a:bodyPr>
          <a:lstStyle/>
          <a:p>
            <a:r>
              <a:rPr lang="en-US" dirty="0"/>
              <a:t>Refinement using Symmetry</a:t>
            </a:r>
            <a:endParaRPr lang="en-IN" dirty="0"/>
          </a:p>
        </p:txBody>
      </p:sp>
      <p:graphicFrame>
        <p:nvGraphicFramePr>
          <p:cNvPr id="15" name="Table 14">
            <a:extLst>
              <a:ext uri="{FF2B5EF4-FFF2-40B4-BE49-F238E27FC236}">
                <a16:creationId xmlns:a16="http://schemas.microsoft.com/office/drawing/2014/main" id="{09798F1E-7480-4C95-9A90-03ADD0B1E07C}"/>
              </a:ext>
            </a:extLst>
          </p:cNvPr>
          <p:cNvGraphicFramePr>
            <a:graphicFrameLocks noGrp="1"/>
          </p:cNvGraphicFramePr>
          <p:nvPr>
            <p:extLst>
              <p:ext uri="{D42A27DB-BD31-4B8C-83A1-F6EECF244321}">
                <p14:modId xmlns:p14="http://schemas.microsoft.com/office/powerpoint/2010/main" val="3052864524"/>
              </p:ext>
            </p:extLst>
          </p:nvPr>
        </p:nvGraphicFramePr>
        <p:xfrm>
          <a:off x="6096000" y="1940384"/>
          <a:ext cx="4954886" cy="1528160"/>
        </p:xfrm>
        <a:graphic>
          <a:graphicData uri="http://schemas.openxmlformats.org/drawingml/2006/table">
            <a:tbl>
              <a:tblPr firstRow="1" bandRow="1">
                <a:tableStyleId>{5C22544A-7EE6-4342-B048-85BDC9FD1C3A}</a:tableStyleId>
              </a:tblPr>
              <a:tblGrid>
                <a:gridCol w="3422234">
                  <a:extLst>
                    <a:ext uri="{9D8B030D-6E8A-4147-A177-3AD203B41FA5}">
                      <a16:colId xmlns:a16="http://schemas.microsoft.com/office/drawing/2014/main" val="1256761519"/>
                    </a:ext>
                  </a:extLst>
                </a:gridCol>
                <a:gridCol w="1532652">
                  <a:extLst>
                    <a:ext uri="{9D8B030D-6E8A-4147-A177-3AD203B41FA5}">
                      <a16:colId xmlns:a16="http://schemas.microsoft.com/office/drawing/2014/main" val="2410816472"/>
                    </a:ext>
                  </a:extLst>
                </a:gridCol>
              </a:tblGrid>
              <a:tr h="298469">
                <a:tc gridSpan="2">
                  <a:txBody>
                    <a:bodyPr/>
                    <a:lstStyle/>
                    <a:p>
                      <a:pPr algn="ctr"/>
                      <a:r>
                        <a:rPr lang="en-US" dirty="0"/>
                        <a:t>Relative reconstruction error</a:t>
                      </a:r>
                      <a:endParaRPr lang="en-IN" dirty="0"/>
                    </a:p>
                  </a:txBody>
                  <a:tcPr/>
                </a:tc>
                <a:tc hMerge="1">
                  <a:txBody>
                    <a:bodyPr/>
                    <a:lstStyle/>
                    <a:p>
                      <a:endParaRPr lang="en-IN" dirty="0"/>
                    </a:p>
                  </a:txBody>
                  <a:tcPr/>
                </a:tc>
                <a:extLst>
                  <a:ext uri="{0D108BD9-81ED-4DB2-BD59-A6C34878D82A}">
                    <a16:rowId xmlns:a16="http://schemas.microsoft.com/office/drawing/2014/main" val="353495263"/>
                  </a:ext>
                </a:extLst>
              </a:tr>
              <a:tr h="522320">
                <a:tc>
                  <a:txBody>
                    <a:bodyPr/>
                    <a:lstStyle/>
                    <a:p>
                      <a:r>
                        <a:rPr lang="en-US" dirty="0"/>
                        <a:t>Refinement without using symmetry</a:t>
                      </a:r>
                      <a:endParaRPr lang="en-IN" dirty="0"/>
                    </a:p>
                  </a:txBody>
                  <a:tcPr/>
                </a:tc>
                <a:tc>
                  <a:txBody>
                    <a:bodyPr/>
                    <a:lstStyle/>
                    <a:p>
                      <a:r>
                        <a:rPr lang="en-US" dirty="0"/>
                        <a:t>64.63%</a:t>
                      </a:r>
                      <a:endParaRPr lang="en-IN" dirty="0"/>
                    </a:p>
                  </a:txBody>
                  <a:tcPr/>
                </a:tc>
                <a:extLst>
                  <a:ext uri="{0D108BD9-81ED-4DB2-BD59-A6C34878D82A}">
                    <a16:rowId xmlns:a16="http://schemas.microsoft.com/office/drawing/2014/main" val="3557101254"/>
                  </a:ext>
                </a:extLst>
              </a:tr>
              <a:tr h="522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Refinement using symmetry</a:t>
                      </a:r>
                      <a:endParaRPr lang="en-IN" dirty="0"/>
                    </a:p>
                  </a:txBody>
                  <a:tcPr/>
                </a:tc>
                <a:tc>
                  <a:txBody>
                    <a:bodyPr/>
                    <a:lstStyle/>
                    <a:p>
                      <a:r>
                        <a:rPr lang="en-US"/>
                        <a:t>61.66%</a:t>
                      </a:r>
                      <a:endParaRPr lang="en-IN" dirty="0"/>
                    </a:p>
                  </a:txBody>
                  <a:tcPr/>
                </a:tc>
                <a:extLst>
                  <a:ext uri="{0D108BD9-81ED-4DB2-BD59-A6C34878D82A}">
                    <a16:rowId xmlns:a16="http://schemas.microsoft.com/office/drawing/2014/main" val="3073323628"/>
                  </a:ext>
                </a:extLst>
              </a:tr>
            </a:tbl>
          </a:graphicData>
        </a:graphic>
      </p:graphicFrame>
      <p:sp>
        <p:nvSpPr>
          <p:cNvPr id="16" name="TextBox 15">
            <a:extLst>
              <a:ext uri="{FF2B5EF4-FFF2-40B4-BE49-F238E27FC236}">
                <a16:creationId xmlns:a16="http://schemas.microsoft.com/office/drawing/2014/main" id="{14B4BBEE-04F7-41F9-BCAF-3AAAFB70EE7F}"/>
              </a:ext>
            </a:extLst>
          </p:cNvPr>
          <p:cNvSpPr txBox="1"/>
          <p:nvPr/>
        </p:nvSpPr>
        <p:spPr>
          <a:xfrm>
            <a:off x="1451579" y="2042744"/>
            <a:ext cx="439236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Non-Uniform distribution of angles</a:t>
            </a:r>
          </a:p>
          <a:p>
            <a:pPr marL="342900" indent="-342900">
              <a:buFont typeface="Arial" panose="020B0604020202020204" pitchFamily="34" charset="0"/>
              <a:buChar char="•"/>
            </a:pPr>
            <a:r>
              <a:rPr lang="en-US" sz="2000" dirty="0"/>
              <a:t>Number of angles – 20000</a:t>
            </a:r>
          </a:p>
          <a:p>
            <a:pPr marL="342900" indent="-342900">
              <a:buFont typeface="Arial" panose="020B0604020202020204" pitchFamily="34" charset="0"/>
              <a:buChar char="•"/>
            </a:pPr>
            <a:r>
              <a:rPr lang="en-US" sz="2000" dirty="0"/>
              <a:t>Noise level – 30%</a:t>
            </a:r>
          </a:p>
          <a:p>
            <a:pPr marL="342900" indent="-342900">
              <a:buFont typeface="Arial" panose="020B0604020202020204" pitchFamily="34" charset="0"/>
              <a:buChar char="•"/>
            </a:pPr>
            <a:r>
              <a:rPr lang="en-US" sz="2000" dirty="0"/>
              <a:t>Number of clusters – 180</a:t>
            </a:r>
          </a:p>
        </p:txBody>
      </p:sp>
    </p:spTree>
    <p:extLst>
      <p:ext uri="{BB962C8B-B14F-4D97-AF65-F5344CB8AC3E}">
        <p14:creationId xmlns:p14="http://schemas.microsoft.com/office/powerpoint/2010/main" val="19258250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244</TotalTime>
  <Words>652</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 Math</vt:lpstr>
      <vt:lpstr>Gill Sans MT</vt:lpstr>
      <vt:lpstr>Gallery</vt:lpstr>
      <vt:lpstr>Multiple axis of symmetry</vt:lpstr>
      <vt:lpstr>Detecting two axis of symmetries</vt:lpstr>
      <vt:lpstr>Improvements - Single Symmetry axis</vt:lpstr>
      <vt:lpstr>Improvements - Single Symmetry axis</vt:lpstr>
      <vt:lpstr>Improvements - Single Symmetry axis</vt:lpstr>
      <vt:lpstr>Single AXIS OF Symmetry</vt:lpstr>
      <vt:lpstr>Single AXIS OF Symmetry</vt:lpstr>
      <vt:lpstr>Double AXIS OF Symmetry</vt:lpstr>
      <vt:lpstr>Double AXIS OF Symmetry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Arunabh Ghosh</dc:creator>
  <cp:lastModifiedBy>Arunabh Ghosh</cp:lastModifiedBy>
  <cp:revision>1</cp:revision>
  <dcterms:created xsi:type="dcterms:W3CDTF">2018-08-27T12:43:35Z</dcterms:created>
  <dcterms:modified xsi:type="dcterms:W3CDTF">2018-09-21T03:05:20Z</dcterms:modified>
</cp:coreProperties>
</file>