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09B-74E0-4DA8-92FA-3BDF05B0A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010056-93DA-458E-B57F-58EFAD768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5584F9-EE4E-42A7-B367-4277C7455A4C}"/>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358E1004-061E-437C-A39C-7751FB76D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57371-6055-4533-B331-4B22D1435A2E}"/>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5216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F32C-E0BD-46B8-ABBF-CBA51368BA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C833C-4B5C-43B4-A685-440A4E6EFC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4BB2-A596-4A0F-A727-C16A1C3B5F22}"/>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EC89E2BC-56E1-402B-99A5-6AB6EDDBD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3D13E-C9FF-4048-BB2A-4471DEE0354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7003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1C58A-3A84-44D8-A7DE-11F06ADF7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1BE7B-90B9-4DF5-BC7B-82D4619A46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BD3B-8C35-4B8F-ADA0-2C1AC70106CE}"/>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D53A8D4B-5961-412F-B919-9BE7F7CB1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62F69-01DA-4108-A314-848031C9C9E2}"/>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82350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B34A-04B2-48C5-8350-A200A8F06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F5BC5-01E2-4F08-ACC7-980FE94E24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AC43B-1EC1-4D47-8190-A7679966CBB4}"/>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7970C00D-7F61-495C-B5B0-68E3EB6BA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AB611-AD76-467E-8537-463D240C0AA9}"/>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87301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2A3-49DF-499F-AEAD-403F5F80E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69F5CA-4568-42FF-966C-B16F1CB27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AC29B-3D73-4BB7-8C71-9D9DBBDE1F19}"/>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33DB3E8B-534E-4AF5-984D-DE26CBBB8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A62DD-3B07-49FE-B07F-DC90EC423915}"/>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22708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6D26-4918-4BB2-8D44-0D6C2FB75D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F7FA41-C33E-4C89-9407-1D7CBD7F12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597B8-5236-46DE-A4CC-3197F7825D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C53E6B-5947-4AFC-848E-223EE8D3BD59}"/>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6" name="Footer Placeholder 5">
            <a:extLst>
              <a:ext uri="{FF2B5EF4-FFF2-40B4-BE49-F238E27FC236}">
                <a16:creationId xmlns:a16="http://schemas.microsoft.com/office/drawing/2014/main" id="{F72F60C9-C948-49BC-90B9-14D3A839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F6B90F-4DF8-4AF5-BA33-DD2FF5110D0A}"/>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555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6791-46A3-462E-BDBE-17399BFB7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71553-F604-4B75-9269-7508AAE9E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F6D3C-ABA3-411A-BDB4-CA454A9F52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DBD14F-6D04-4B70-A984-4FCEBCB63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228B96-0F53-4843-8BEE-9186FFCB81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61DB10-D87B-465B-B7DC-3AC024A29A4C}"/>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8" name="Footer Placeholder 7">
            <a:extLst>
              <a:ext uri="{FF2B5EF4-FFF2-40B4-BE49-F238E27FC236}">
                <a16:creationId xmlns:a16="http://schemas.microsoft.com/office/drawing/2014/main" id="{A5F4402E-B7C4-4A6D-8F9F-C31E14E0F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BCA1EF-5EBF-41BC-88CF-BDF5C754C193}"/>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04345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5254-FB4F-4F62-B1AF-CC5250C43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05F6E-80BC-433F-8EA9-479E0F9426C3}"/>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4" name="Footer Placeholder 3">
            <a:extLst>
              <a:ext uri="{FF2B5EF4-FFF2-40B4-BE49-F238E27FC236}">
                <a16:creationId xmlns:a16="http://schemas.microsoft.com/office/drawing/2014/main" id="{17492275-FA93-4C23-900A-828B04531C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749BF-012B-4FD5-91B9-7FEB28285BD6}"/>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54785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8D294-E21B-4F74-AA4A-6E70691C841F}"/>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3" name="Footer Placeholder 2">
            <a:extLst>
              <a:ext uri="{FF2B5EF4-FFF2-40B4-BE49-F238E27FC236}">
                <a16:creationId xmlns:a16="http://schemas.microsoft.com/office/drawing/2014/main" id="{F346294B-7F09-42CD-9E04-DD00EFB44B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284980-FD87-402A-92E5-E541E7C5E92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227113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00C-99AD-4682-988F-466A5B4F6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E8344-4648-4C6D-874E-E1E65788C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F01227-0A06-485C-B212-F6C7720CF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FB906-62CD-499A-A12C-642E705F7776}"/>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6" name="Footer Placeholder 5">
            <a:extLst>
              <a:ext uri="{FF2B5EF4-FFF2-40B4-BE49-F238E27FC236}">
                <a16:creationId xmlns:a16="http://schemas.microsoft.com/office/drawing/2014/main" id="{20E3F3E0-4E51-4A6C-92C7-03808DF2E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A7085-0E73-4B42-A0F4-2E56E718F4F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19856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598C-1F5C-4514-A97F-5C7ED9412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B9B1-7623-40C3-A3E2-C94773AEE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58FFD7-F46C-4E9C-AC35-EF55E78E8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526D1E-52F6-4DF5-9EA1-9C121C7E166B}"/>
              </a:ext>
            </a:extLst>
          </p:cNvPr>
          <p:cNvSpPr>
            <a:spLocks noGrp="1"/>
          </p:cNvSpPr>
          <p:nvPr>
            <p:ph type="dt" sz="half" idx="10"/>
          </p:nvPr>
        </p:nvSpPr>
        <p:spPr/>
        <p:txBody>
          <a:bodyPr/>
          <a:lstStyle/>
          <a:p>
            <a:fld id="{7754EFD0-D016-4769-A6DB-24DE9C68DA28}" type="datetimeFigureOut">
              <a:rPr lang="en-IN" smtClean="0"/>
              <a:t>15-10-2018</a:t>
            </a:fld>
            <a:endParaRPr lang="en-IN"/>
          </a:p>
        </p:txBody>
      </p:sp>
      <p:sp>
        <p:nvSpPr>
          <p:cNvPr id="6" name="Footer Placeholder 5">
            <a:extLst>
              <a:ext uri="{FF2B5EF4-FFF2-40B4-BE49-F238E27FC236}">
                <a16:creationId xmlns:a16="http://schemas.microsoft.com/office/drawing/2014/main" id="{FBA08264-4654-4EDA-BFC9-2AB4DE76F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72DD7-4FAF-4626-BE48-271948463048}"/>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702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095-F0B9-484B-A142-C69317AA9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314629-E100-4406-B0F4-CC560247E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FE51D-6341-4901-8021-8CEF764BA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4EFD0-D016-4769-A6DB-24DE9C68DA28}" type="datetimeFigureOut">
              <a:rPr lang="en-IN" smtClean="0"/>
              <a:t>15-10-2018</a:t>
            </a:fld>
            <a:endParaRPr lang="en-IN"/>
          </a:p>
        </p:txBody>
      </p:sp>
      <p:sp>
        <p:nvSpPr>
          <p:cNvPr id="5" name="Footer Placeholder 4">
            <a:extLst>
              <a:ext uri="{FF2B5EF4-FFF2-40B4-BE49-F238E27FC236}">
                <a16:creationId xmlns:a16="http://schemas.microsoft.com/office/drawing/2014/main" id="{6AB4CD4C-B0D4-445B-B8E4-EE621881D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3AEC2D-FAAE-48BC-B006-46371A729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A1DC-4894-455E-9E52-D4A6A1B8BE5D}" type="slidenum">
              <a:rPr lang="en-IN" smtClean="0"/>
              <a:t>‹#›</a:t>
            </a:fld>
            <a:endParaRPr lang="en-IN"/>
          </a:p>
        </p:txBody>
      </p:sp>
    </p:spTree>
    <p:extLst>
      <p:ext uri="{BB962C8B-B14F-4D97-AF65-F5344CB8AC3E}">
        <p14:creationId xmlns:p14="http://schemas.microsoft.com/office/powerpoint/2010/main" val="365974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stats.stackexchange.com/questions/133656/how-to-understand-the-drawbacks-of-k-mea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5B5B9-4992-4E69-BFD3-76DF4A98577E}"/>
              </a:ext>
            </a:extLst>
          </p:cNvPr>
          <p:cNvSpPr>
            <a:spLocks noGrp="1"/>
          </p:cNvSpPr>
          <p:nvPr>
            <p:ph type="title"/>
          </p:nvPr>
        </p:nvSpPr>
        <p:spPr/>
        <p:txBody>
          <a:bodyPr/>
          <a:lstStyle/>
          <a:p>
            <a:r>
              <a:rPr lang="en-US" dirty="0"/>
              <a:t>Classification of projections</a:t>
            </a:r>
            <a:endParaRPr lang="en-IN"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3158D30-E2F1-4099-8510-7D6433584AAE}"/>
                  </a:ext>
                </a:extLst>
              </p:cNvPr>
              <p:cNvSpPr>
                <a:spLocks noGrp="1"/>
              </p:cNvSpPr>
              <p:nvPr>
                <p:ph idx="1"/>
              </p:nvPr>
            </p:nvSpPr>
            <p:spPr/>
            <p:txBody>
              <a:bodyPr/>
              <a:lstStyle/>
              <a:p>
                <a:r>
                  <a:rPr lang="en-US" dirty="0"/>
                  <a:t>Our task is to classify the projections belonging to three objects</a:t>
                </a:r>
              </a:p>
              <a:p>
                <a:r>
                  <a:rPr lang="en-US" dirty="0"/>
                  <a:t>No. of projections – 20000</a:t>
                </a:r>
              </a:p>
              <a:p>
                <a:r>
                  <a:rPr lang="en-US" dirty="0"/>
                  <a:t>Noise – 25%</a:t>
                </a:r>
              </a:p>
              <a:p>
                <a:r>
                  <a:rPr lang="en-US" dirty="0"/>
                  <a:t>Image size – 100 </a:t>
                </a:r>
                <a14:m>
                  <m:oMath xmlns:m="http://schemas.openxmlformats.org/officeDocument/2006/math">
                    <m:r>
                      <a:rPr lang="en-US" b="0" i="1" smtClean="0">
                        <a:latin typeface="Cambria Math" panose="02040503050406030204" pitchFamily="18" charset="0"/>
                      </a:rPr>
                      <m:t>×</m:t>
                    </m:r>
                  </m:oMath>
                </a14:m>
                <a:r>
                  <a:rPr lang="en-IN" dirty="0"/>
                  <a:t> 100</a:t>
                </a:r>
              </a:p>
              <a:p>
                <a:r>
                  <a:rPr lang="en-US" dirty="0"/>
                  <a:t>N</a:t>
                </a:r>
                <a:r>
                  <a:rPr lang="en-IN" dirty="0"/>
                  <a:t>o. of Classes – 3</a:t>
                </a:r>
              </a:p>
              <a:p>
                <a:pPr marL="0" indent="0">
                  <a:buNone/>
                </a:pPr>
                <a:endParaRPr lang="en-IN" dirty="0"/>
              </a:p>
            </p:txBody>
          </p:sp>
        </mc:Choice>
        <mc:Fallback>
          <p:sp>
            <p:nvSpPr>
              <p:cNvPr id="5" name="Content Placeholder 4">
                <a:extLst>
                  <a:ext uri="{FF2B5EF4-FFF2-40B4-BE49-F238E27FC236}">
                    <a16:creationId xmlns:a16="http://schemas.microsoft.com/office/drawing/2014/main" id="{63158D30-E2F1-4099-8510-7D6433584AA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6" name="Picture 5" descr="A picture containing tree&#10;&#10;Description generated with very high confidence">
            <a:extLst>
              <a:ext uri="{FF2B5EF4-FFF2-40B4-BE49-F238E27FC236}">
                <a16:creationId xmlns:a16="http://schemas.microsoft.com/office/drawing/2014/main" id="{1C19CAD0-97A6-4ABF-83B4-14C6811F2EE7}"/>
              </a:ext>
            </a:extLst>
          </p:cNvPr>
          <p:cNvPicPr>
            <a:picLocks noChangeAspect="1"/>
          </p:cNvPicPr>
          <p:nvPr/>
        </p:nvPicPr>
        <p:blipFill rotWithShape="1">
          <a:blip r:embed="rId3">
            <a:extLst>
              <a:ext uri="{28A0092B-C50C-407E-A947-70E740481C1C}">
                <a14:useLocalDpi xmlns:a14="http://schemas.microsoft.com/office/drawing/2010/main" val="0"/>
              </a:ext>
            </a:extLst>
          </a:blip>
          <a:srcRect l="8317" r="8318" b="1"/>
          <a:stretch/>
        </p:blipFill>
        <p:spPr>
          <a:xfrm>
            <a:off x="2769298" y="4265135"/>
            <a:ext cx="1984248" cy="2380179"/>
          </a:xfrm>
          <a:prstGeom prst="rect">
            <a:avLst/>
          </a:prstGeom>
          <a:ln w="9525">
            <a:solidFill>
              <a:schemeClr val="tx1">
                <a:alpha val="20000"/>
              </a:schemeClr>
            </a:solidFill>
          </a:ln>
        </p:spPr>
      </p:pic>
      <p:pic>
        <p:nvPicPr>
          <p:cNvPr id="7" name="Picture 6">
            <a:extLst>
              <a:ext uri="{FF2B5EF4-FFF2-40B4-BE49-F238E27FC236}">
                <a16:creationId xmlns:a16="http://schemas.microsoft.com/office/drawing/2014/main" id="{8E395DD8-9F72-4038-85F2-8ED9697CD484}"/>
              </a:ext>
            </a:extLst>
          </p:cNvPr>
          <p:cNvPicPr>
            <a:picLocks noChangeAspect="1"/>
          </p:cNvPicPr>
          <p:nvPr/>
        </p:nvPicPr>
        <p:blipFill rotWithShape="1">
          <a:blip r:embed="rId4">
            <a:extLst>
              <a:ext uri="{28A0092B-C50C-407E-A947-70E740481C1C}">
                <a14:useLocalDpi xmlns:a14="http://schemas.microsoft.com/office/drawing/2010/main" val="0"/>
              </a:ext>
            </a:extLst>
          </a:blip>
          <a:srcRect l="8317" r="8318" b="1"/>
          <a:stretch/>
        </p:blipFill>
        <p:spPr>
          <a:xfrm>
            <a:off x="5103876" y="4265136"/>
            <a:ext cx="1984248" cy="2380179"/>
          </a:xfrm>
          <a:prstGeom prst="rect">
            <a:avLst/>
          </a:prstGeom>
          <a:ln w="9525">
            <a:solidFill>
              <a:schemeClr val="tx1">
                <a:alpha val="20000"/>
              </a:schemeClr>
            </a:solidFill>
          </a:ln>
        </p:spPr>
      </p:pic>
      <p:pic>
        <p:nvPicPr>
          <p:cNvPr id="8" name="Picture 7">
            <a:extLst>
              <a:ext uri="{FF2B5EF4-FFF2-40B4-BE49-F238E27FC236}">
                <a16:creationId xmlns:a16="http://schemas.microsoft.com/office/drawing/2014/main" id="{7D2830E6-A219-416E-8EDC-4A24900D6A69}"/>
              </a:ext>
            </a:extLst>
          </p:cNvPr>
          <p:cNvPicPr>
            <a:picLocks noChangeAspect="1"/>
          </p:cNvPicPr>
          <p:nvPr/>
        </p:nvPicPr>
        <p:blipFill rotWithShape="1">
          <a:blip r:embed="rId5">
            <a:extLst>
              <a:ext uri="{28A0092B-C50C-407E-A947-70E740481C1C}">
                <a14:useLocalDpi xmlns:a14="http://schemas.microsoft.com/office/drawing/2010/main" val="0"/>
              </a:ext>
            </a:extLst>
          </a:blip>
          <a:srcRect l="8317" r="8318" b="1"/>
          <a:stretch/>
        </p:blipFill>
        <p:spPr>
          <a:xfrm>
            <a:off x="7438454" y="4265135"/>
            <a:ext cx="1984248" cy="2380179"/>
          </a:xfrm>
          <a:prstGeom prst="rect">
            <a:avLst/>
          </a:prstGeom>
          <a:ln w="9525">
            <a:solidFill>
              <a:schemeClr val="tx1">
                <a:alpha val="20000"/>
              </a:schemeClr>
            </a:solidFill>
          </a:ln>
        </p:spPr>
      </p:pic>
    </p:spTree>
    <p:extLst>
      <p:ext uri="{BB962C8B-B14F-4D97-AF65-F5344CB8AC3E}">
        <p14:creationId xmlns:p14="http://schemas.microsoft.com/office/powerpoint/2010/main" val="125501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005-8DFD-4DDC-8C6F-2C362E00BC6D}"/>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ED08297C-2280-4337-947B-241A45643CAF}"/>
              </a:ext>
            </a:extLst>
          </p:cNvPr>
          <p:cNvSpPr>
            <a:spLocks noGrp="1"/>
          </p:cNvSpPr>
          <p:nvPr>
            <p:ph idx="1"/>
          </p:nvPr>
        </p:nvSpPr>
        <p:spPr/>
        <p:txBody>
          <a:bodyPr>
            <a:normAutofit fontScale="92500"/>
          </a:bodyPr>
          <a:lstStyle/>
          <a:p>
            <a:r>
              <a:rPr lang="en-IN" dirty="0"/>
              <a:t>The 20000 projections are first clustered into roughly 2500 classes using Hierarchical clustering. This step is necessary as direct application of Graph Laplacian would involve taking an inverse and finding the eigenvectors of a 20000 × 20000 matrix which is infeasible. </a:t>
            </a:r>
          </a:p>
          <a:p>
            <a:r>
              <a:rPr lang="en-IN" dirty="0"/>
              <a:t>The second advantage is that, using clustered projections leads to denoising the projection.</a:t>
            </a:r>
          </a:p>
          <a:p>
            <a:r>
              <a:rPr lang="en-IN" dirty="0"/>
              <a:t>The reason we are using Hierarchical clustering is because in this we don’t need to specify the number of clusters. Instead we just need to specify how close should projections be in a cluster, and it decides the number of clusters on its own. This leads to much better control over the class and angle purity in a cluster. </a:t>
            </a:r>
          </a:p>
          <a:p>
            <a:pPr marL="0" indent="0">
              <a:buNone/>
            </a:pPr>
            <a:endParaRPr lang="en-IN" dirty="0"/>
          </a:p>
        </p:txBody>
      </p:sp>
    </p:spTree>
    <p:extLst>
      <p:ext uri="{BB962C8B-B14F-4D97-AF65-F5344CB8AC3E}">
        <p14:creationId xmlns:p14="http://schemas.microsoft.com/office/powerpoint/2010/main" val="322829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9C91-B609-4D67-934A-6F136E1A47EA}"/>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B411B5EB-B4C7-4978-B56F-389600F697D7}"/>
              </a:ext>
            </a:extLst>
          </p:cNvPr>
          <p:cNvSpPr>
            <a:spLocks noGrp="1"/>
          </p:cNvSpPr>
          <p:nvPr>
            <p:ph idx="1"/>
          </p:nvPr>
        </p:nvSpPr>
        <p:spPr/>
        <p:txBody>
          <a:bodyPr/>
          <a:lstStyle/>
          <a:p>
            <a:r>
              <a:rPr lang="en-US" dirty="0"/>
              <a:t>The clustered projections are next passed through a PCA-denoising step.</a:t>
            </a:r>
          </a:p>
          <a:p>
            <a:r>
              <a:rPr lang="en-US" dirty="0"/>
              <a:t>We now apply the graph Laplacian transform and plot the eigen-coefficients belonging to the top-three eigen values. </a:t>
            </a:r>
          </a:p>
          <a:p>
            <a:r>
              <a:rPr lang="en-US" dirty="0"/>
              <a:t>The hope is that since the graph-Laplacian transform is a distance preserving transform, we should be able to see three clusters when we plot the points. </a:t>
            </a:r>
          </a:p>
          <a:p>
            <a:endParaRPr lang="en-IN" dirty="0"/>
          </a:p>
        </p:txBody>
      </p:sp>
    </p:spTree>
    <p:extLst>
      <p:ext uri="{BB962C8B-B14F-4D97-AF65-F5344CB8AC3E}">
        <p14:creationId xmlns:p14="http://schemas.microsoft.com/office/powerpoint/2010/main" val="2373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76F72-5AAB-428F-A597-A3173F3F990A}"/>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dirty="0">
                <a:solidFill>
                  <a:srgbClr val="FFFFFF"/>
                </a:solidFill>
              </a:rPr>
              <a:t>The Three Clusters showing themselves</a:t>
            </a:r>
            <a:endParaRPr lang="en-US" sz="48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0ED1C02A-2BF0-4DD6-BE2F-2D6D9B91B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86" y="274108"/>
            <a:ext cx="4035778" cy="3026834"/>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5637ACB4-2D81-432F-8C45-BC0C0999DBA9}"/>
              </a:ext>
            </a:extLst>
          </p:cNvPr>
          <p:cNvPicPr>
            <a:picLocks noChangeAspect="1"/>
          </p:cNvPicPr>
          <p:nvPr/>
        </p:nvPicPr>
        <p:blipFill rotWithShape="1">
          <a:blip r:embed="rId3">
            <a:extLst>
              <a:ext uri="{28A0092B-C50C-407E-A947-70E740481C1C}">
                <a14:useLocalDpi xmlns:a14="http://schemas.microsoft.com/office/drawing/2010/main" val="0"/>
              </a:ext>
            </a:extLst>
          </a:blip>
          <a:srcRect r="11083" b="3"/>
          <a:stretch/>
        </p:blipFill>
        <p:spPr>
          <a:xfrm>
            <a:off x="4638955" y="274108"/>
            <a:ext cx="3539976" cy="2985818"/>
          </a:xfrm>
          <a:prstGeom prst="rect">
            <a:avLst/>
          </a:prstGeom>
        </p:spPr>
      </p:pic>
      <p:pic>
        <p:nvPicPr>
          <p:cNvPr id="5" name="Content Placeholder 4" descr="A close up of a map&#10;&#10;Description generated with very high confidence">
            <a:extLst>
              <a:ext uri="{FF2B5EF4-FFF2-40B4-BE49-F238E27FC236}">
                <a16:creationId xmlns:a16="http://schemas.microsoft.com/office/drawing/2014/main" id="{2B5DE3F7-A025-46FE-92FC-E2224F4D2FF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3868" r="7325" b="3"/>
          <a:stretch/>
        </p:blipFill>
        <p:spPr>
          <a:xfrm>
            <a:off x="8348570" y="321734"/>
            <a:ext cx="3535590" cy="2985818"/>
          </a:xfrm>
          <a:prstGeom prst="rect">
            <a:avLst/>
          </a:prstGeom>
        </p:spPr>
      </p:pic>
      <p:cxnSp>
        <p:nvCxnSpPr>
          <p:cNvPr id="18" name="Straight Connector 17">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map&#10;&#10;Description generated with very high confidence">
            <a:extLst>
              <a:ext uri="{FF2B5EF4-FFF2-40B4-BE49-F238E27FC236}">
                <a16:creationId xmlns:a16="http://schemas.microsoft.com/office/drawing/2014/main" id="{50B81CA3-FA29-473D-A432-0FD4607AB259}"/>
              </a:ext>
            </a:extLst>
          </p:cNvPr>
          <p:cNvPicPr>
            <a:picLocks noChangeAspect="1"/>
          </p:cNvPicPr>
          <p:nvPr/>
        </p:nvPicPr>
        <p:blipFill rotWithShape="1">
          <a:blip r:embed="rId5">
            <a:extLst>
              <a:ext uri="{28A0092B-C50C-407E-A947-70E740481C1C}">
                <a14:useLocalDpi xmlns:a14="http://schemas.microsoft.com/office/drawing/2010/main" val="0"/>
              </a:ext>
            </a:extLst>
          </a:blip>
          <a:srcRect r="-1" b="2995"/>
          <a:stretch/>
        </p:blipFill>
        <p:spPr>
          <a:xfrm>
            <a:off x="317635" y="3509433"/>
            <a:ext cx="4160452" cy="3026833"/>
          </a:xfrm>
          <a:prstGeom prst="rect">
            <a:avLst/>
          </a:prstGeom>
        </p:spPr>
      </p:pic>
    </p:spTree>
    <p:extLst>
      <p:ext uri="{BB962C8B-B14F-4D97-AF65-F5344CB8AC3E}">
        <p14:creationId xmlns:p14="http://schemas.microsoft.com/office/powerpoint/2010/main" val="391079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165F2-48DC-453E-BA64-73291535B4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063A80-4C6E-4273-9049-5356DAE77A48}"/>
              </a:ext>
            </a:extLst>
          </p:cNvPr>
          <p:cNvSpPr>
            <a:spLocks noGrp="1"/>
          </p:cNvSpPr>
          <p:nvPr>
            <p:ph idx="1"/>
          </p:nvPr>
        </p:nvSpPr>
        <p:spPr/>
        <p:txBody>
          <a:bodyPr/>
          <a:lstStyle/>
          <a:p>
            <a:r>
              <a:rPr lang="en-IN" dirty="0">
                <a:hlinkClick r:id="rId2"/>
              </a:rPr>
              <a:t>https://stats.stackexchange.com/questions/133656/how-to-understand-the-drawbacks-of-k-means</a:t>
            </a:r>
            <a:endParaRPr lang="en-IN" dirty="0"/>
          </a:p>
          <a:p>
            <a:endParaRPr lang="en-IN" dirty="0"/>
          </a:p>
        </p:txBody>
      </p:sp>
    </p:spTree>
    <p:extLst>
      <p:ext uri="{BB962C8B-B14F-4D97-AF65-F5344CB8AC3E}">
        <p14:creationId xmlns:p14="http://schemas.microsoft.com/office/powerpoint/2010/main" val="1283618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239</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Classification of projections</vt:lpstr>
      <vt:lpstr>Graph-Laplacian Based Classification</vt:lpstr>
      <vt:lpstr>Graph-Laplacian Based Classification</vt:lpstr>
      <vt:lpstr>The Three Clusters showing themselves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projections</dc:title>
  <dc:creator>Arunabh Ghosh</dc:creator>
  <cp:lastModifiedBy>Arunabh Ghosh</cp:lastModifiedBy>
  <cp:revision>4</cp:revision>
  <dcterms:created xsi:type="dcterms:W3CDTF">2018-10-15T10:26:50Z</dcterms:created>
  <dcterms:modified xsi:type="dcterms:W3CDTF">2018-10-15T12:12:14Z</dcterms:modified>
</cp:coreProperties>
</file>