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4" r:id="rId3"/>
    <p:sldId id="267" r:id="rId4"/>
    <p:sldId id="268" r:id="rId5"/>
    <p:sldId id="269" r:id="rId6"/>
    <p:sldId id="270" r:id="rId7"/>
    <p:sldId id="272" r:id="rId8"/>
    <p:sldId id="273" r:id="rId9"/>
    <p:sldId id="257" r:id="rId10"/>
    <p:sldId id="263" r:id="rId11"/>
    <p:sldId id="261" r:id="rId12"/>
    <p:sldId id="259"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7064b204c6fa9c53/Symmetry-Tomography/reports/Symmetric%20Improvements%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064b204c6fa9c53/Symmetry-Tomography/reports/Symmetric%20Improvements%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IN"/>
              <a:t>Single Symmetry vs No Symmetry</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No Symmetry</c:v>
          </c:tx>
          <c:spPr>
            <a:ln w="28575" cap="rnd">
              <a:solidFill>
                <a:schemeClr val="accent1"/>
              </a:solidFill>
              <a:round/>
            </a:ln>
            <a:effectLst/>
          </c:spPr>
          <c:marker>
            <c:symbol val="none"/>
          </c:marker>
          <c:val>
            <c:numRef>
              <c:f>'[Symmetric Improvements 2.xlsx]Sheet1'!$A$2:$L$2</c:f>
              <c:numCache>
                <c:formatCode>General</c:formatCode>
                <c:ptCount val="12"/>
                <c:pt idx="0">
                  <c:v>40.380000000000003</c:v>
                </c:pt>
                <c:pt idx="1">
                  <c:v>31.31</c:v>
                </c:pt>
                <c:pt idx="2">
                  <c:v>30.98</c:v>
                </c:pt>
                <c:pt idx="3">
                  <c:v>29.09</c:v>
                </c:pt>
                <c:pt idx="4">
                  <c:v>42.19</c:v>
                </c:pt>
                <c:pt idx="5">
                  <c:v>33.01</c:v>
                </c:pt>
                <c:pt idx="6">
                  <c:v>33.86</c:v>
                </c:pt>
                <c:pt idx="7">
                  <c:v>28.79</c:v>
                </c:pt>
                <c:pt idx="8">
                  <c:v>39.549999999999997</c:v>
                </c:pt>
                <c:pt idx="9">
                  <c:v>47.94</c:v>
                </c:pt>
                <c:pt idx="10">
                  <c:v>37.76</c:v>
                </c:pt>
                <c:pt idx="11">
                  <c:v>32.49</c:v>
                </c:pt>
              </c:numCache>
            </c:numRef>
          </c:val>
          <c:smooth val="0"/>
          <c:extLst>
            <c:ext xmlns:c16="http://schemas.microsoft.com/office/drawing/2014/chart" uri="{C3380CC4-5D6E-409C-BE32-E72D297353CC}">
              <c16:uniqueId val="{00000000-1A6C-4F82-A617-DB789A9F75D2}"/>
            </c:ext>
          </c:extLst>
        </c:ser>
        <c:ser>
          <c:idx val="1"/>
          <c:order val="1"/>
          <c:tx>
            <c:v>Single Symmetry</c:v>
          </c:tx>
          <c:spPr>
            <a:ln w="28575" cap="rnd">
              <a:solidFill>
                <a:schemeClr val="accent2"/>
              </a:solidFill>
              <a:round/>
            </a:ln>
            <a:effectLst/>
          </c:spPr>
          <c:marker>
            <c:symbol val="none"/>
          </c:marker>
          <c:val>
            <c:numRef>
              <c:f>'[Symmetric Improvements 2.xlsx]Sheet1'!$A$3:$L$3</c:f>
              <c:numCache>
                <c:formatCode>General</c:formatCode>
                <c:ptCount val="12"/>
                <c:pt idx="0">
                  <c:v>38.93</c:v>
                </c:pt>
                <c:pt idx="1">
                  <c:v>28.98</c:v>
                </c:pt>
                <c:pt idx="2">
                  <c:v>29.17</c:v>
                </c:pt>
                <c:pt idx="3">
                  <c:v>27.25</c:v>
                </c:pt>
                <c:pt idx="4">
                  <c:v>39.840000000000003</c:v>
                </c:pt>
                <c:pt idx="5">
                  <c:v>30.58</c:v>
                </c:pt>
                <c:pt idx="6">
                  <c:v>31.88</c:v>
                </c:pt>
                <c:pt idx="7">
                  <c:v>26.33</c:v>
                </c:pt>
                <c:pt idx="8">
                  <c:v>37.08</c:v>
                </c:pt>
                <c:pt idx="9">
                  <c:v>45.17</c:v>
                </c:pt>
                <c:pt idx="10">
                  <c:v>34.35</c:v>
                </c:pt>
                <c:pt idx="11">
                  <c:v>30.62</c:v>
                </c:pt>
              </c:numCache>
            </c:numRef>
          </c:val>
          <c:smooth val="0"/>
          <c:extLst>
            <c:ext xmlns:c16="http://schemas.microsoft.com/office/drawing/2014/chart" uri="{C3380CC4-5D6E-409C-BE32-E72D297353CC}">
              <c16:uniqueId val="{00000001-1A6C-4F82-A617-DB789A9F75D2}"/>
            </c:ext>
          </c:extLst>
        </c:ser>
        <c:dLbls>
          <c:showLegendKey val="0"/>
          <c:showVal val="0"/>
          <c:showCatName val="0"/>
          <c:showSerName val="0"/>
          <c:showPercent val="0"/>
          <c:showBubbleSize val="0"/>
        </c:dLbls>
        <c:smooth val="0"/>
        <c:axId val="2058885471"/>
        <c:axId val="2004503695"/>
      </c:lineChart>
      <c:catAx>
        <c:axId val="2058885471"/>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IN"/>
                  <a:t>Experiment No.</a:t>
                </a: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004503695"/>
        <c:crosses val="autoZero"/>
        <c:auto val="1"/>
        <c:lblAlgn val="ctr"/>
        <c:lblOffset val="100"/>
        <c:noMultiLvlLbl val="0"/>
      </c:catAx>
      <c:valAx>
        <c:axId val="2004503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IN"/>
                  <a:t>Relative reconstruction error</a:t>
                </a: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05888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aseline="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IN"/>
              <a:t>Double Symmetry vs No Symmetry</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No Symmetry</c:v>
          </c:tx>
          <c:spPr>
            <a:ln w="28575" cap="rnd">
              <a:solidFill>
                <a:schemeClr val="accent1"/>
              </a:solidFill>
              <a:round/>
            </a:ln>
            <a:effectLst/>
          </c:spPr>
          <c:marker>
            <c:symbol val="none"/>
          </c:marker>
          <c:val>
            <c:numRef>
              <c:f>'[Symmetric Improvements 2.xlsx]Sheet1'!$A$7:$H$7</c:f>
              <c:numCache>
                <c:formatCode>General</c:formatCode>
                <c:ptCount val="8"/>
                <c:pt idx="0">
                  <c:v>39.89</c:v>
                </c:pt>
                <c:pt idx="1">
                  <c:v>33.47</c:v>
                </c:pt>
                <c:pt idx="2">
                  <c:v>33.19</c:v>
                </c:pt>
                <c:pt idx="3">
                  <c:v>29.98</c:v>
                </c:pt>
                <c:pt idx="4">
                  <c:v>42.15</c:v>
                </c:pt>
                <c:pt idx="5">
                  <c:v>30.33</c:v>
                </c:pt>
                <c:pt idx="6">
                  <c:v>31.97</c:v>
                </c:pt>
                <c:pt idx="7">
                  <c:v>29.09</c:v>
                </c:pt>
              </c:numCache>
            </c:numRef>
          </c:val>
          <c:smooth val="0"/>
          <c:extLst>
            <c:ext xmlns:c16="http://schemas.microsoft.com/office/drawing/2014/chart" uri="{C3380CC4-5D6E-409C-BE32-E72D297353CC}">
              <c16:uniqueId val="{00000000-8373-4A05-B572-8AD53ADA3634}"/>
            </c:ext>
          </c:extLst>
        </c:ser>
        <c:ser>
          <c:idx val="1"/>
          <c:order val="1"/>
          <c:tx>
            <c:v>Double Symmetry</c:v>
          </c:tx>
          <c:spPr>
            <a:ln w="28575" cap="rnd">
              <a:solidFill>
                <a:schemeClr val="accent2"/>
              </a:solidFill>
              <a:round/>
            </a:ln>
            <a:effectLst/>
          </c:spPr>
          <c:marker>
            <c:symbol val="none"/>
          </c:marker>
          <c:val>
            <c:numRef>
              <c:f>'[Symmetric Improvements 2.xlsx]Sheet1'!$A$8:$H$8</c:f>
              <c:numCache>
                <c:formatCode>General</c:formatCode>
                <c:ptCount val="8"/>
                <c:pt idx="0">
                  <c:v>37.130000000000003</c:v>
                </c:pt>
                <c:pt idx="1">
                  <c:v>28.78</c:v>
                </c:pt>
                <c:pt idx="2">
                  <c:v>32.58</c:v>
                </c:pt>
                <c:pt idx="3">
                  <c:v>27.93</c:v>
                </c:pt>
                <c:pt idx="4">
                  <c:v>39.4</c:v>
                </c:pt>
                <c:pt idx="5">
                  <c:v>27.69</c:v>
                </c:pt>
                <c:pt idx="6">
                  <c:v>29.75</c:v>
                </c:pt>
                <c:pt idx="7">
                  <c:v>24.65</c:v>
                </c:pt>
              </c:numCache>
            </c:numRef>
          </c:val>
          <c:smooth val="0"/>
          <c:extLst>
            <c:ext xmlns:c16="http://schemas.microsoft.com/office/drawing/2014/chart" uri="{C3380CC4-5D6E-409C-BE32-E72D297353CC}">
              <c16:uniqueId val="{00000001-8373-4A05-B572-8AD53ADA3634}"/>
            </c:ext>
          </c:extLst>
        </c:ser>
        <c:dLbls>
          <c:showLegendKey val="0"/>
          <c:showVal val="0"/>
          <c:showCatName val="0"/>
          <c:showSerName val="0"/>
          <c:showPercent val="0"/>
          <c:showBubbleSize val="0"/>
        </c:dLbls>
        <c:smooth val="0"/>
        <c:axId val="1942114079"/>
        <c:axId val="2013674479"/>
      </c:lineChart>
      <c:catAx>
        <c:axId val="1942114079"/>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IN"/>
                  <a:t>Experiment No.</a:t>
                </a: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013674479"/>
        <c:crosses val="autoZero"/>
        <c:auto val="1"/>
        <c:lblAlgn val="ctr"/>
        <c:lblOffset val="100"/>
        <c:noMultiLvlLbl val="0"/>
      </c:catAx>
      <c:valAx>
        <c:axId val="2013674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IN"/>
                  <a:t>Relative Reconstruction Error</a:t>
                </a: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42114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B505-731C-4073-840F-FF4393483E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EB39E6-CCDE-4904-97B6-A2387FE73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F96E84-FC48-45A1-AFE8-81D3BD3BAA51}"/>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5" name="Footer Placeholder 4">
            <a:extLst>
              <a:ext uri="{FF2B5EF4-FFF2-40B4-BE49-F238E27FC236}">
                <a16:creationId xmlns:a16="http://schemas.microsoft.com/office/drawing/2014/main" id="{4064918D-2B5D-4B2B-8706-7C0D71A48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B22DA-C15C-47E8-ADD3-958D6635BB12}"/>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125931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FEB0-2FC8-4314-A9E5-705E257B7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253244-399D-4406-884B-20E9A91748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DF3EE-3A45-453E-80B6-174711B578FF}"/>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5" name="Footer Placeholder 4">
            <a:extLst>
              <a:ext uri="{FF2B5EF4-FFF2-40B4-BE49-F238E27FC236}">
                <a16:creationId xmlns:a16="http://schemas.microsoft.com/office/drawing/2014/main" id="{1D90BDB4-027E-40AC-B2A8-C4654EA49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D911B1-97B3-4131-9B46-C34FB49BC222}"/>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252214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D789C-6EBC-4417-81A1-892B9AED28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5FA816-8CA5-45C2-92C2-E9682E48FC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2E9D6D-94BA-4875-B360-DA2A9C179E43}"/>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5" name="Footer Placeholder 4">
            <a:extLst>
              <a:ext uri="{FF2B5EF4-FFF2-40B4-BE49-F238E27FC236}">
                <a16:creationId xmlns:a16="http://schemas.microsoft.com/office/drawing/2014/main" id="{646CC848-E7AB-4CA5-AF1E-85C8D6029A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EB729-AFF4-4751-9351-DCCB2D348B48}"/>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120470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8963-8DD3-407B-BAC0-DE06DA273E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BBE834-3187-46F9-8464-87F44BD97E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8B67C-B4E1-419A-A484-1BEA82568F40}"/>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5" name="Footer Placeholder 4">
            <a:extLst>
              <a:ext uri="{FF2B5EF4-FFF2-40B4-BE49-F238E27FC236}">
                <a16:creationId xmlns:a16="http://schemas.microsoft.com/office/drawing/2014/main" id="{E38AD6C0-55BC-42D5-998F-E0F94F205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4BEF1-939D-4EDA-B46D-52735A8A018E}"/>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365361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DB39-8893-4998-A33A-5AE9D0283B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1684F8-7D6C-4A60-B425-1C0EEF0514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565626-BD70-4233-9F07-24C304CF8E18}"/>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5" name="Footer Placeholder 4">
            <a:extLst>
              <a:ext uri="{FF2B5EF4-FFF2-40B4-BE49-F238E27FC236}">
                <a16:creationId xmlns:a16="http://schemas.microsoft.com/office/drawing/2014/main" id="{B64DC767-3E31-45DA-8B15-65EC25F90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EBE0B-6004-447D-85E5-E3CA4E02764E}"/>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63390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91D6-9504-4622-A5DC-858BCDFEF5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8B79D8-2525-4A35-9C72-5899BB38C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FD9344-D6EB-4F97-81BA-1B06ECE465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B943AC-CDBC-43B1-8AE4-CBA918C5F36F}"/>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6" name="Footer Placeholder 5">
            <a:extLst>
              <a:ext uri="{FF2B5EF4-FFF2-40B4-BE49-F238E27FC236}">
                <a16:creationId xmlns:a16="http://schemas.microsoft.com/office/drawing/2014/main" id="{BB665BFD-3C60-4EDE-99F5-B574CFE07C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5A7F9C-9F36-4627-9FF7-F88F6F19EF91}"/>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106538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D5CE-B959-48DB-AA9D-472D6F45A0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5F5CF4-8A91-4123-9009-289081D9D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D9F68D-409D-42B2-AC04-E608ED73C2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05FBA-CA44-4101-BE7E-284D0E6B1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D05C89-570F-46C8-9F77-A07AE595067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2BE86D-40A4-48B7-B2AA-541807205227}"/>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8" name="Footer Placeholder 7">
            <a:extLst>
              <a:ext uri="{FF2B5EF4-FFF2-40B4-BE49-F238E27FC236}">
                <a16:creationId xmlns:a16="http://schemas.microsoft.com/office/drawing/2014/main" id="{023F11B3-81B5-4AF4-B2F4-DAF0FC569B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E4E0D8-7338-4D75-A305-28C9192B0275}"/>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303684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680F-77E6-4187-8E92-F65F211F13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633DBE-5E6D-43A8-8224-CEB22871D55C}"/>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4" name="Footer Placeholder 3">
            <a:extLst>
              <a:ext uri="{FF2B5EF4-FFF2-40B4-BE49-F238E27FC236}">
                <a16:creationId xmlns:a16="http://schemas.microsoft.com/office/drawing/2014/main" id="{4D5D9C44-42DA-43CE-8F40-688B352095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08BF0-4BB4-477D-85AD-8A22CBADC7DF}"/>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159185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21A64-D464-4202-A0E0-252233A42EF2}"/>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3" name="Footer Placeholder 2">
            <a:extLst>
              <a:ext uri="{FF2B5EF4-FFF2-40B4-BE49-F238E27FC236}">
                <a16:creationId xmlns:a16="http://schemas.microsoft.com/office/drawing/2014/main" id="{063C71FF-A671-4A53-B239-12CFAAFC62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383AD9-3A77-43E7-9C06-1C47B7197591}"/>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293294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5026-FCC6-47A6-95FE-ECDCFB02A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E4FD42-06DD-4110-BE9B-CC1A92C72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75C04E-445C-48A9-99F9-4731B4012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E72265-3854-4A95-A904-3B758976A736}"/>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6" name="Footer Placeholder 5">
            <a:extLst>
              <a:ext uri="{FF2B5EF4-FFF2-40B4-BE49-F238E27FC236}">
                <a16:creationId xmlns:a16="http://schemas.microsoft.com/office/drawing/2014/main" id="{DF1518B6-7008-4FE6-8028-D9422653D7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89E0F-51B4-4F5F-86D0-88CB01D02703}"/>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191786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A1CE-0580-4155-8B04-60D08F618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1A20BE-7FE2-4878-B2B0-4B3A41EA4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DA665-2BC8-4F91-BF3B-E193C790D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EEF504-02E6-46E2-89BD-6D52FAB8FD7F}"/>
              </a:ext>
            </a:extLst>
          </p:cNvPr>
          <p:cNvSpPr>
            <a:spLocks noGrp="1"/>
          </p:cNvSpPr>
          <p:nvPr>
            <p:ph type="dt" sz="half" idx="10"/>
          </p:nvPr>
        </p:nvSpPr>
        <p:spPr/>
        <p:txBody>
          <a:bodyPr/>
          <a:lstStyle/>
          <a:p>
            <a:fld id="{A08EB589-AAAD-4C65-A7DF-C15F3E9778B0}" type="datetimeFigureOut">
              <a:rPr lang="en-IN" smtClean="0"/>
              <a:t>25-09-2018</a:t>
            </a:fld>
            <a:endParaRPr lang="en-IN"/>
          </a:p>
        </p:txBody>
      </p:sp>
      <p:sp>
        <p:nvSpPr>
          <p:cNvPr id="6" name="Footer Placeholder 5">
            <a:extLst>
              <a:ext uri="{FF2B5EF4-FFF2-40B4-BE49-F238E27FC236}">
                <a16:creationId xmlns:a16="http://schemas.microsoft.com/office/drawing/2014/main" id="{E6DC56A3-46AE-4458-803B-14E0C65C7A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624227-E0B8-4C17-8546-89CC8FC74516}"/>
              </a:ext>
            </a:extLst>
          </p:cNvPr>
          <p:cNvSpPr>
            <a:spLocks noGrp="1"/>
          </p:cNvSpPr>
          <p:nvPr>
            <p:ph type="sldNum" sz="quarter" idx="12"/>
          </p:nvPr>
        </p:nvSpPr>
        <p:spPr/>
        <p:txBody>
          <a:bodyPr/>
          <a:lstStyle/>
          <a:p>
            <a:fld id="{997559C9-78FA-4A58-A7F9-EA0A908488EE}" type="slidenum">
              <a:rPr lang="en-IN" smtClean="0"/>
              <a:t>‹#›</a:t>
            </a:fld>
            <a:endParaRPr lang="en-IN"/>
          </a:p>
        </p:txBody>
      </p:sp>
    </p:spTree>
    <p:extLst>
      <p:ext uri="{BB962C8B-B14F-4D97-AF65-F5344CB8AC3E}">
        <p14:creationId xmlns:p14="http://schemas.microsoft.com/office/powerpoint/2010/main" val="415715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310A1-8DD1-4D6E-AFBB-D4778E5C2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48DD6-9B5D-48F2-94AB-5881DDF1C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F5DD1-CA68-4D1B-8048-492023F14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EB589-AAAD-4C65-A7DF-C15F3E9778B0}" type="datetimeFigureOut">
              <a:rPr lang="en-IN" smtClean="0"/>
              <a:t>25-09-2018</a:t>
            </a:fld>
            <a:endParaRPr lang="en-IN"/>
          </a:p>
        </p:txBody>
      </p:sp>
      <p:sp>
        <p:nvSpPr>
          <p:cNvPr id="5" name="Footer Placeholder 4">
            <a:extLst>
              <a:ext uri="{FF2B5EF4-FFF2-40B4-BE49-F238E27FC236}">
                <a16:creationId xmlns:a16="http://schemas.microsoft.com/office/drawing/2014/main" id="{E6A8202D-5090-440C-B393-F71A43636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E9D060-62A7-4EDD-B2C5-EBC588A32D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559C9-78FA-4A58-A7F9-EA0A908488EE}" type="slidenum">
              <a:rPr lang="en-IN" smtClean="0"/>
              <a:t>‹#›</a:t>
            </a:fld>
            <a:endParaRPr lang="en-IN"/>
          </a:p>
        </p:txBody>
      </p:sp>
    </p:spTree>
    <p:extLst>
      <p:ext uri="{BB962C8B-B14F-4D97-AF65-F5344CB8AC3E}">
        <p14:creationId xmlns:p14="http://schemas.microsoft.com/office/powerpoint/2010/main" val="42369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C25F-B24D-4A4A-BC49-4CA6AF1085D2}"/>
              </a:ext>
            </a:extLst>
          </p:cNvPr>
          <p:cNvSpPr>
            <a:spLocks noGrp="1"/>
          </p:cNvSpPr>
          <p:nvPr>
            <p:ph type="title"/>
          </p:nvPr>
        </p:nvSpPr>
        <p:spPr>
          <a:xfrm>
            <a:off x="838200" y="365125"/>
            <a:ext cx="10515600" cy="1325563"/>
          </a:xfrm>
        </p:spPr>
        <p:txBody>
          <a:bodyPr/>
          <a:lstStyle/>
          <a:p>
            <a:r>
              <a:rPr lang="en-IN" dirty="0"/>
              <a:t>Heterogeneity in Tomography</a:t>
            </a:r>
          </a:p>
        </p:txBody>
      </p:sp>
      <p:sp>
        <p:nvSpPr>
          <p:cNvPr id="3" name="Content Placeholder 2">
            <a:extLst>
              <a:ext uri="{FF2B5EF4-FFF2-40B4-BE49-F238E27FC236}">
                <a16:creationId xmlns:a16="http://schemas.microsoft.com/office/drawing/2014/main" id="{67D46AB8-2D51-4FB6-B64F-1E643F17EF53}"/>
              </a:ext>
            </a:extLst>
          </p:cNvPr>
          <p:cNvSpPr>
            <a:spLocks noGrp="1"/>
          </p:cNvSpPr>
          <p:nvPr>
            <p:ph idx="1"/>
          </p:nvPr>
        </p:nvSpPr>
        <p:spPr>
          <a:xfrm>
            <a:off x="838200" y="1825625"/>
            <a:ext cx="10515600" cy="4351338"/>
          </a:xfrm>
        </p:spPr>
        <p:txBody>
          <a:bodyPr/>
          <a:lstStyle/>
          <a:p>
            <a:r>
              <a:rPr lang="en-US" dirty="0"/>
              <a:t>Three classes of object</a:t>
            </a:r>
          </a:p>
          <a:p>
            <a:endParaRPr lang="en-US" dirty="0"/>
          </a:p>
          <a:p>
            <a:endParaRPr lang="en-US" dirty="0"/>
          </a:p>
          <a:p>
            <a:endParaRPr lang="en-US" dirty="0"/>
          </a:p>
          <a:p>
            <a:endParaRPr lang="en-US" dirty="0"/>
          </a:p>
          <a:p>
            <a:pPr marL="0" indent="0">
              <a:buNone/>
            </a:pPr>
            <a:endParaRPr lang="en-US" dirty="0"/>
          </a:p>
          <a:p>
            <a:r>
              <a:rPr lang="en-US" dirty="0"/>
              <a:t>30000 projections are taken from the three classes of objects shown above. Our first task is to cluster the projections such that each cluster contains projections from just one class.  </a:t>
            </a:r>
            <a:endParaRPr lang="en-IN" dirty="0"/>
          </a:p>
          <a:p>
            <a:pPr marL="0" indent="0">
              <a:buNone/>
            </a:pPr>
            <a:endParaRPr lang="en-US" dirty="0"/>
          </a:p>
        </p:txBody>
      </p:sp>
      <p:pic>
        <p:nvPicPr>
          <p:cNvPr id="5" name="Picture 4" descr="A close up of a logo&#10;&#10;Description generated with high confidence">
            <a:extLst>
              <a:ext uri="{FF2B5EF4-FFF2-40B4-BE49-F238E27FC236}">
                <a16:creationId xmlns:a16="http://schemas.microsoft.com/office/drawing/2014/main" id="{0677AC1A-C693-4EAA-8BBE-0B7B465AF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972" y="2512544"/>
            <a:ext cx="2053669" cy="2053669"/>
          </a:xfrm>
          <a:prstGeom prst="rect">
            <a:avLst/>
          </a:prstGeom>
        </p:spPr>
      </p:pic>
      <p:pic>
        <p:nvPicPr>
          <p:cNvPr id="7" name="Picture 6" descr="A close up of a logo&#10;&#10;Description generated with high confidence">
            <a:extLst>
              <a:ext uri="{FF2B5EF4-FFF2-40B4-BE49-F238E27FC236}">
                <a16:creationId xmlns:a16="http://schemas.microsoft.com/office/drawing/2014/main" id="{1AA5B4FD-9259-4014-AEFF-D864671CC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165" y="2512543"/>
            <a:ext cx="2053669" cy="2053669"/>
          </a:xfrm>
          <a:prstGeom prst="rect">
            <a:avLst/>
          </a:prstGeom>
        </p:spPr>
      </p:pic>
      <p:pic>
        <p:nvPicPr>
          <p:cNvPr id="9" name="Picture 8" descr="A close up of a logo&#10;&#10;Description generated with high confidence">
            <a:extLst>
              <a:ext uri="{FF2B5EF4-FFF2-40B4-BE49-F238E27FC236}">
                <a16:creationId xmlns:a16="http://schemas.microsoft.com/office/drawing/2014/main" id="{274A4ABD-C6BD-491D-84BE-9B78FCD3B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0358" y="2512543"/>
            <a:ext cx="2053669" cy="2053669"/>
          </a:xfrm>
          <a:prstGeom prst="rect">
            <a:avLst/>
          </a:prstGeom>
        </p:spPr>
      </p:pic>
    </p:spTree>
    <p:extLst>
      <p:ext uri="{BB962C8B-B14F-4D97-AF65-F5344CB8AC3E}">
        <p14:creationId xmlns:p14="http://schemas.microsoft.com/office/powerpoint/2010/main" val="209503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49A1-21E9-4800-8D15-DAFEC359DC2C}"/>
              </a:ext>
            </a:extLst>
          </p:cNvPr>
          <p:cNvSpPr>
            <a:spLocks noGrp="1"/>
          </p:cNvSpPr>
          <p:nvPr>
            <p:ph type="title"/>
          </p:nvPr>
        </p:nvSpPr>
        <p:spPr>
          <a:xfrm>
            <a:off x="838200" y="365125"/>
            <a:ext cx="10515600" cy="1325563"/>
          </a:xfrm>
        </p:spPr>
        <p:txBody>
          <a:bodyPr>
            <a:normAutofit/>
          </a:bodyPr>
          <a:lstStyle/>
          <a:p>
            <a:r>
              <a:rPr lang="en-US" dirty="0"/>
              <a:t>Single symmetry constraint vs No symmetry constraint</a:t>
            </a:r>
            <a:endParaRPr lang="en-IN" dirty="0"/>
          </a:p>
        </p:txBody>
      </p:sp>
      <p:graphicFrame>
        <p:nvGraphicFramePr>
          <p:cNvPr id="7" name="Content Placeholder 6">
            <a:extLst>
              <a:ext uri="{FF2B5EF4-FFF2-40B4-BE49-F238E27FC236}">
                <a16:creationId xmlns:a16="http://schemas.microsoft.com/office/drawing/2014/main" id="{AE26072C-666D-4131-B585-FF7F0640305D}"/>
              </a:ext>
            </a:extLst>
          </p:cNvPr>
          <p:cNvGraphicFramePr>
            <a:graphicFrameLocks noGrp="1"/>
          </p:cNvGraphicFramePr>
          <p:nvPr>
            <p:ph idx="1"/>
            <p:extLst>
              <p:ext uri="{D42A27DB-BD31-4B8C-83A1-F6EECF244321}">
                <p14:modId xmlns:p14="http://schemas.microsoft.com/office/powerpoint/2010/main" val="37923584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644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FBF3F-7691-4E64-8F9A-C7B0F5D46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644" y="922672"/>
            <a:ext cx="1402687" cy="1402687"/>
          </a:xfrm>
          <a:prstGeom prst="rect">
            <a:avLst/>
          </a:prstGeom>
        </p:spPr>
      </p:pic>
      <p:pic>
        <p:nvPicPr>
          <p:cNvPr id="9" name="Picture 8">
            <a:extLst>
              <a:ext uri="{FF2B5EF4-FFF2-40B4-BE49-F238E27FC236}">
                <a16:creationId xmlns:a16="http://schemas.microsoft.com/office/drawing/2014/main" id="{F7DF2817-C30D-4EF2-996B-4ABF2FAF1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657" y="922673"/>
            <a:ext cx="1402686" cy="1402686"/>
          </a:xfrm>
          <a:prstGeom prst="rect">
            <a:avLst/>
          </a:prstGeom>
        </p:spPr>
      </p:pic>
      <p:pic>
        <p:nvPicPr>
          <p:cNvPr id="11" name="Picture 10">
            <a:extLst>
              <a:ext uri="{FF2B5EF4-FFF2-40B4-BE49-F238E27FC236}">
                <a16:creationId xmlns:a16="http://schemas.microsoft.com/office/drawing/2014/main" id="{E445827C-D71D-4F35-84BC-ECEECDCDF1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8669" y="922674"/>
            <a:ext cx="1402685" cy="1402685"/>
          </a:xfrm>
          <a:prstGeom prst="rect">
            <a:avLst/>
          </a:prstGeom>
        </p:spPr>
      </p:pic>
      <p:pic>
        <p:nvPicPr>
          <p:cNvPr id="13" name="Picture 12">
            <a:extLst>
              <a:ext uri="{FF2B5EF4-FFF2-40B4-BE49-F238E27FC236}">
                <a16:creationId xmlns:a16="http://schemas.microsoft.com/office/drawing/2014/main" id="{0E1423BE-AFFB-479B-B5C7-E93CD92398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642" y="2890403"/>
            <a:ext cx="1402687" cy="1402687"/>
          </a:xfrm>
          <a:prstGeom prst="rect">
            <a:avLst/>
          </a:prstGeom>
        </p:spPr>
      </p:pic>
      <p:pic>
        <p:nvPicPr>
          <p:cNvPr id="15" name="Picture 14">
            <a:extLst>
              <a:ext uri="{FF2B5EF4-FFF2-40B4-BE49-F238E27FC236}">
                <a16:creationId xmlns:a16="http://schemas.microsoft.com/office/drawing/2014/main" id="{9E4FE9F2-EE61-4418-A89B-2A2BA365E1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4656" y="2890405"/>
            <a:ext cx="1402685" cy="1402685"/>
          </a:xfrm>
          <a:prstGeom prst="rect">
            <a:avLst/>
          </a:prstGeom>
        </p:spPr>
      </p:pic>
      <p:pic>
        <p:nvPicPr>
          <p:cNvPr id="17" name="Picture 16">
            <a:extLst>
              <a:ext uri="{FF2B5EF4-FFF2-40B4-BE49-F238E27FC236}">
                <a16:creationId xmlns:a16="http://schemas.microsoft.com/office/drawing/2014/main" id="{9992BBEE-2888-4A7A-A529-81E5E3096E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8666" y="2890406"/>
            <a:ext cx="1402684" cy="1402684"/>
          </a:xfrm>
          <a:prstGeom prst="rect">
            <a:avLst/>
          </a:prstGeom>
        </p:spPr>
      </p:pic>
      <p:pic>
        <p:nvPicPr>
          <p:cNvPr id="19" name="Picture 18">
            <a:extLst>
              <a:ext uri="{FF2B5EF4-FFF2-40B4-BE49-F238E27FC236}">
                <a16:creationId xmlns:a16="http://schemas.microsoft.com/office/drawing/2014/main" id="{5F3A553D-02B2-4593-B321-19A73B4680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642" y="4858134"/>
            <a:ext cx="1402687" cy="1402687"/>
          </a:xfrm>
          <a:prstGeom prst="rect">
            <a:avLst/>
          </a:prstGeom>
        </p:spPr>
      </p:pic>
      <p:pic>
        <p:nvPicPr>
          <p:cNvPr id="21" name="Picture 20">
            <a:extLst>
              <a:ext uri="{FF2B5EF4-FFF2-40B4-BE49-F238E27FC236}">
                <a16:creationId xmlns:a16="http://schemas.microsoft.com/office/drawing/2014/main" id="{82EC4ED6-93D1-4D9D-9B3A-B338A9E037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94656" y="4838491"/>
            <a:ext cx="1402685" cy="1402685"/>
          </a:xfrm>
          <a:prstGeom prst="rect">
            <a:avLst/>
          </a:prstGeom>
        </p:spPr>
      </p:pic>
      <p:pic>
        <p:nvPicPr>
          <p:cNvPr id="23" name="Picture 22">
            <a:extLst>
              <a:ext uri="{FF2B5EF4-FFF2-40B4-BE49-F238E27FC236}">
                <a16:creationId xmlns:a16="http://schemas.microsoft.com/office/drawing/2014/main" id="{EB3D8871-0BE2-44B8-8310-79B601B5C4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28667" y="4858137"/>
            <a:ext cx="1402684" cy="1402684"/>
          </a:xfrm>
          <a:prstGeom prst="rect">
            <a:avLst/>
          </a:prstGeom>
        </p:spPr>
      </p:pic>
      <p:sp>
        <p:nvSpPr>
          <p:cNvPr id="24" name="TextBox 23">
            <a:extLst>
              <a:ext uri="{FF2B5EF4-FFF2-40B4-BE49-F238E27FC236}">
                <a16:creationId xmlns:a16="http://schemas.microsoft.com/office/drawing/2014/main" id="{5F1C5AAE-0FB2-4128-9D75-14393B8D5BA9}"/>
              </a:ext>
            </a:extLst>
          </p:cNvPr>
          <p:cNvSpPr txBox="1"/>
          <p:nvPr/>
        </p:nvSpPr>
        <p:spPr>
          <a:xfrm>
            <a:off x="1169873" y="357628"/>
            <a:ext cx="3384223" cy="369332"/>
          </a:xfrm>
          <a:prstGeom prst="rect">
            <a:avLst/>
          </a:prstGeom>
          <a:noFill/>
        </p:spPr>
        <p:txBody>
          <a:bodyPr wrap="square" rtlCol="0">
            <a:spAutoFit/>
          </a:bodyPr>
          <a:lstStyle/>
          <a:p>
            <a:r>
              <a:rPr lang="en-US" dirty="0"/>
              <a:t>Moment-Based Estimated Images</a:t>
            </a:r>
            <a:endParaRPr lang="en-IN" dirty="0"/>
          </a:p>
        </p:txBody>
      </p:sp>
      <p:sp>
        <p:nvSpPr>
          <p:cNvPr id="25" name="TextBox 24">
            <a:extLst>
              <a:ext uri="{FF2B5EF4-FFF2-40B4-BE49-F238E27FC236}">
                <a16:creationId xmlns:a16="http://schemas.microsoft.com/office/drawing/2014/main" id="{F5278322-7375-456E-AA17-CDB38A1B2D97}"/>
              </a:ext>
            </a:extLst>
          </p:cNvPr>
          <p:cNvSpPr txBox="1"/>
          <p:nvPr/>
        </p:nvSpPr>
        <p:spPr>
          <a:xfrm>
            <a:off x="4818665" y="346583"/>
            <a:ext cx="2554664" cy="369332"/>
          </a:xfrm>
          <a:prstGeom prst="rect">
            <a:avLst/>
          </a:prstGeom>
          <a:noFill/>
        </p:spPr>
        <p:txBody>
          <a:bodyPr wrap="square" rtlCol="0">
            <a:spAutoFit/>
          </a:bodyPr>
          <a:lstStyle/>
          <a:p>
            <a:r>
              <a:rPr lang="en-US" dirty="0"/>
              <a:t>No Symmetry constraints</a:t>
            </a:r>
            <a:endParaRPr lang="en-IN" dirty="0"/>
          </a:p>
        </p:txBody>
      </p:sp>
      <p:sp>
        <p:nvSpPr>
          <p:cNvPr id="26" name="TextBox 25">
            <a:extLst>
              <a:ext uri="{FF2B5EF4-FFF2-40B4-BE49-F238E27FC236}">
                <a16:creationId xmlns:a16="http://schemas.microsoft.com/office/drawing/2014/main" id="{DEE2AED7-8498-4DB9-A185-9376C84F68AB}"/>
              </a:ext>
            </a:extLst>
          </p:cNvPr>
          <p:cNvSpPr txBox="1"/>
          <p:nvPr/>
        </p:nvSpPr>
        <p:spPr>
          <a:xfrm>
            <a:off x="7958408" y="357628"/>
            <a:ext cx="2743200" cy="369332"/>
          </a:xfrm>
          <a:prstGeom prst="rect">
            <a:avLst/>
          </a:prstGeom>
          <a:noFill/>
        </p:spPr>
        <p:txBody>
          <a:bodyPr wrap="square" rtlCol="0">
            <a:spAutoFit/>
          </a:bodyPr>
          <a:lstStyle/>
          <a:p>
            <a:r>
              <a:rPr lang="en-US" dirty="0"/>
              <a:t>Single Symmetry constraint</a:t>
            </a:r>
            <a:endParaRPr lang="en-IN" dirty="0"/>
          </a:p>
        </p:txBody>
      </p:sp>
    </p:spTree>
    <p:extLst>
      <p:ext uri="{BB962C8B-B14F-4D97-AF65-F5344CB8AC3E}">
        <p14:creationId xmlns:p14="http://schemas.microsoft.com/office/powerpoint/2010/main" val="251854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49A1-21E9-4800-8D15-DAFEC359DC2C}"/>
              </a:ext>
            </a:extLst>
          </p:cNvPr>
          <p:cNvSpPr>
            <a:spLocks noGrp="1"/>
          </p:cNvSpPr>
          <p:nvPr>
            <p:ph type="title"/>
          </p:nvPr>
        </p:nvSpPr>
        <p:spPr>
          <a:xfrm>
            <a:off x="838200" y="365125"/>
            <a:ext cx="10515600" cy="1325563"/>
          </a:xfrm>
        </p:spPr>
        <p:txBody>
          <a:bodyPr>
            <a:normAutofit/>
          </a:bodyPr>
          <a:lstStyle/>
          <a:p>
            <a:r>
              <a:rPr lang="en-US" dirty="0"/>
              <a:t>Double symmetry constraint vs No symmetry constraint</a:t>
            </a:r>
            <a:endParaRPr lang="en-IN" dirty="0"/>
          </a:p>
        </p:txBody>
      </p:sp>
      <p:graphicFrame>
        <p:nvGraphicFramePr>
          <p:cNvPr id="5" name="Content Placeholder 4">
            <a:extLst>
              <a:ext uri="{FF2B5EF4-FFF2-40B4-BE49-F238E27FC236}">
                <a16:creationId xmlns:a16="http://schemas.microsoft.com/office/drawing/2014/main" id="{A2EF959E-11F4-4C96-8723-9CA2DBA07759}"/>
              </a:ext>
            </a:extLst>
          </p:cNvPr>
          <p:cNvGraphicFramePr>
            <a:graphicFrameLocks noGrp="1"/>
          </p:cNvGraphicFramePr>
          <p:nvPr>
            <p:ph idx="1"/>
            <p:extLst>
              <p:ext uri="{D42A27DB-BD31-4B8C-83A1-F6EECF244321}">
                <p14:modId xmlns:p14="http://schemas.microsoft.com/office/powerpoint/2010/main" val="187517633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838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FBF3F-7691-4E64-8F9A-C7B0F5D46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644" y="922672"/>
            <a:ext cx="1402687" cy="1402687"/>
          </a:xfrm>
          <a:prstGeom prst="rect">
            <a:avLst/>
          </a:prstGeom>
        </p:spPr>
      </p:pic>
      <p:pic>
        <p:nvPicPr>
          <p:cNvPr id="9" name="Picture 8">
            <a:extLst>
              <a:ext uri="{FF2B5EF4-FFF2-40B4-BE49-F238E27FC236}">
                <a16:creationId xmlns:a16="http://schemas.microsoft.com/office/drawing/2014/main" id="{F7DF2817-C30D-4EF2-996B-4ABF2FAF1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657" y="922673"/>
            <a:ext cx="1402686" cy="1402686"/>
          </a:xfrm>
          <a:prstGeom prst="rect">
            <a:avLst/>
          </a:prstGeom>
        </p:spPr>
      </p:pic>
      <p:pic>
        <p:nvPicPr>
          <p:cNvPr id="11" name="Picture 10">
            <a:extLst>
              <a:ext uri="{FF2B5EF4-FFF2-40B4-BE49-F238E27FC236}">
                <a16:creationId xmlns:a16="http://schemas.microsoft.com/office/drawing/2014/main" id="{E445827C-D71D-4F35-84BC-ECEECDCDF1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8669" y="922674"/>
            <a:ext cx="1402685" cy="1402685"/>
          </a:xfrm>
          <a:prstGeom prst="rect">
            <a:avLst/>
          </a:prstGeom>
        </p:spPr>
      </p:pic>
      <p:pic>
        <p:nvPicPr>
          <p:cNvPr id="13" name="Picture 12">
            <a:extLst>
              <a:ext uri="{FF2B5EF4-FFF2-40B4-BE49-F238E27FC236}">
                <a16:creationId xmlns:a16="http://schemas.microsoft.com/office/drawing/2014/main" id="{0E1423BE-AFFB-479B-B5C7-E93CD92398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642" y="2890403"/>
            <a:ext cx="1402687" cy="1402687"/>
          </a:xfrm>
          <a:prstGeom prst="rect">
            <a:avLst/>
          </a:prstGeom>
        </p:spPr>
      </p:pic>
      <p:pic>
        <p:nvPicPr>
          <p:cNvPr id="15" name="Picture 14">
            <a:extLst>
              <a:ext uri="{FF2B5EF4-FFF2-40B4-BE49-F238E27FC236}">
                <a16:creationId xmlns:a16="http://schemas.microsoft.com/office/drawing/2014/main" id="{9E4FE9F2-EE61-4418-A89B-2A2BA365E1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4656" y="2890405"/>
            <a:ext cx="1402685" cy="1402685"/>
          </a:xfrm>
          <a:prstGeom prst="rect">
            <a:avLst/>
          </a:prstGeom>
        </p:spPr>
      </p:pic>
      <p:pic>
        <p:nvPicPr>
          <p:cNvPr id="17" name="Picture 16">
            <a:extLst>
              <a:ext uri="{FF2B5EF4-FFF2-40B4-BE49-F238E27FC236}">
                <a16:creationId xmlns:a16="http://schemas.microsoft.com/office/drawing/2014/main" id="{9992BBEE-2888-4A7A-A529-81E5E3096E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8666" y="2890406"/>
            <a:ext cx="1402684" cy="1402684"/>
          </a:xfrm>
          <a:prstGeom prst="rect">
            <a:avLst/>
          </a:prstGeom>
        </p:spPr>
      </p:pic>
      <p:pic>
        <p:nvPicPr>
          <p:cNvPr id="19" name="Picture 18">
            <a:extLst>
              <a:ext uri="{FF2B5EF4-FFF2-40B4-BE49-F238E27FC236}">
                <a16:creationId xmlns:a16="http://schemas.microsoft.com/office/drawing/2014/main" id="{5F3A553D-02B2-4593-B321-19A73B4680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642" y="4858134"/>
            <a:ext cx="1402687" cy="1402687"/>
          </a:xfrm>
          <a:prstGeom prst="rect">
            <a:avLst/>
          </a:prstGeom>
        </p:spPr>
      </p:pic>
      <p:pic>
        <p:nvPicPr>
          <p:cNvPr id="21" name="Picture 20">
            <a:extLst>
              <a:ext uri="{FF2B5EF4-FFF2-40B4-BE49-F238E27FC236}">
                <a16:creationId xmlns:a16="http://schemas.microsoft.com/office/drawing/2014/main" id="{82EC4ED6-93D1-4D9D-9B3A-B338A9E037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94656" y="4838491"/>
            <a:ext cx="1402685" cy="1402685"/>
          </a:xfrm>
          <a:prstGeom prst="rect">
            <a:avLst/>
          </a:prstGeom>
        </p:spPr>
      </p:pic>
      <p:pic>
        <p:nvPicPr>
          <p:cNvPr id="23" name="Picture 22">
            <a:extLst>
              <a:ext uri="{FF2B5EF4-FFF2-40B4-BE49-F238E27FC236}">
                <a16:creationId xmlns:a16="http://schemas.microsoft.com/office/drawing/2014/main" id="{EB3D8871-0BE2-44B8-8310-79B601B5C4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28667" y="4858137"/>
            <a:ext cx="1402684" cy="1402684"/>
          </a:xfrm>
          <a:prstGeom prst="rect">
            <a:avLst/>
          </a:prstGeom>
        </p:spPr>
      </p:pic>
      <p:sp>
        <p:nvSpPr>
          <p:cNvPr id="24" name="TextBox 23">
            <a:extLst>
              <a:ext uri="{FF2B5EF4-FFF2-40B4-BE49-F238E27FC236}">
                <a16:creationId xmlns:a16="http://schemas.microsoft.com/office/drawing/2014/main" id="{5F1C5AAE-0FB2-4128-9D75-14393B8D5BA9}"/>
              </a:ext>
            </a:extLst>
          </p:cNvPr>
          <p:cNvSpPr txBox="1"/>
          <p:nvPr/>
        </p:nvSpPr>
        <p:spPr>
          <a:xfrm>
            <a:off x="1169873" y="357628"/>
            <a:ext cx="3384223" cy="369332"/>
          </a:xfrm>
          <a:prstGeom prst="rect">
            <a:avLst/>
          </a:prstGeom>
          <a:noFill/>
        </p:spPr>
        <p:txBody>
          <a:bodyPr wrap="square" rtlCol="0">
            <a:spAutoFit/>
          </a:bodyPr>
          <a:lstStyle/>
          <a:p>
            <a:r>
              <a:rPr lang="en-US" dirty="0"/>
              <a:t>Moment-Based Estimated Images</a:t>
            </a:r>
            <a:endParaRPr lang="en-IN" dirty="0"/>
          </a:p>
        </p:txBody>
      </p:sp>
      <p:sp>
        <p:nvSpPr>
          <p:cNvPr id="25" name="TextBox 24">
            <a:extLst>
              <a:ext uri="{FF2B5EF4-FFF2-40B4-BE49-F238E27FC236}">
                <a16:creationId xmlns:a16="http://schemas.microsoft.com/office/drawing/2014/main" id="{F5278322-7375-456E-AA17-CDB38A1B2D97}"/>
              </a:ext>
            </a:extLst>
          </p:cNvPr>
          <p:cNvSpPr txBox="1"/>
          <p:nvPr/>
        </p:nvSpPr>
        <p:spPr>
          <a:xfrm>
            <a:off x="4818665" y="346583"/>
            <a:ext cx="2554664" cy="369332"/>
          </a:xfrm>
          <a:prstGeom prst="rect">
            <a:avLst/>
          </a:prstGeom>
          <a:noFill/>
        </p:spPr>
        <p:txBody>
          <a:bodyPr wrap="square" rtlCol="0">
            <a:spAutoFit/>
          </a:bodyPr>
          <a:lstStyle/>
          <a:p>
            <a:r>
              <a:rPr lang="en-US" dirty="0"/>
              <a:t>No Symmetry constraints</a:t>
            </a:r>
            <a:endParaRPr lang="en-IN" dirty="0"/>
          </a:p>
        </p:txBody>
      </p:sp>
      <p:sp>
        <p:nvSpPr>
          <p:cNvPr id="26" name="TextBox 25">
            <a:extLst>
              <a:ext uri="{FF2B5EF4-FFF2-40B4-BE49-F238E27FC236}">
                <a16:creationId xmlns:a16="http://schemas.microsoft.com/office/drawing/2014/main" id="{DEE2AED7-8498-4DB9-A185-9376C84F68AB}"/>
              </a:ext>
            </a:extLst>
          </p:cNvPr>
          <p:cNvSpPr txBox="1"/>
          <p:nvPr/>
        </p:nvSpPr>
        <p:spPr>
          <a:xfrm>
            <a:off x="7911043" y="357628"/>
            <a:ext cx="2837929" cy="369332"/>
          </a:xfrm>
          <a:prstGeom prst="rect">
            <a:avLst/>
          </a:prstGeom>
          <a:noFill/>
        </p:spPr>
        <p:txBody>
          <a:bodyPr wrap="square" rtlCol="0">
            <a:spAutoFit/>
          </a:bodyPr>
          <a:lstStyle/>
          <a:p>
            <a:r>
              <a:rPr lang="en-US" dirty="0"/>
              <a:t>Double Symmetry constraint</a:t>
            </a:r>
            <a:endParaRPr lang="en-IN" dirty="0"/>
          </a:p>
        </p:txBody>
      </p:sp>
    </p:spTree>
    <p:extLst>
      <p:ext uri="{BB962C8B-B14F-4D97-AF65-F5344CB8AC3E}">
        <p14:creationId xmlns:p14="http://schemas.microsoft.com/office/powerpoint/2010/main" val="237494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C020-09BD-4FFD-B184-0BFC3533B7A8}"/>
              </a:ext>
            </a:extLst>
          </p:cNvPr>
          <p:cNvSpPr>
            <a:spLocks noGrp="1"/>
          </p:cNvSpPr>
          <p:nvPr>
            <p:ph type="title"/>
          </p:nvPr>
        </p:nvSpPr>
        <p:spPr/>
        <p:txBody>
          <a:bodyPr/>
          <a:lstStyle/>
          <a:p>
            <a:r>
              <a:rPr lang="en-IN" dirty="0"/>
              <a:t>Hierarchical Agglomerative Clustering</a:t>
            </a:r>
          </a:p>
        </p:txBody>
      </p:sp>
      <p:sp>
        <p:nvSpPr>
          <p:cNvPr id="3" name="Content Placeholder 2">
            <a:extLst>
              <a:ext uri="{FF2B5EF4-FFF2-40B4-BE49-F238E27FC236}">
                <a16:creationId xmlns:a16="http://schemas.microsoft.com/office/drawing/2014/main" id="{A003019E-1A4F-49EC-935B-DA3AD2AF276E}"/>
              </a:ext>
            </a:extLst>
          </p:cNvPr>
          <p:cNvSpPr>
            <a:spLocks noGrp="1"/>
          </p:cNvSpPr>
          <p:nvPr>
            <p:ph idx="1"/>
          </p:nvPr>
        </p:nvSpPr>
        <p:spPr/>
        <p:txBody>
          <a:bodyPr/>
          <a:lstStyle/>
          <a:p>
            <a:r>
              <a:rPr lang="en-IN" dirty="0"/>
              <a:t>Hierarchical Agglomerative Clustering, also known as hierarchical cluster analysis, is an algorithm that groups similar objects into groups called clusters.</a:t>
            </a:r>
          </a:p>
          <a:p>
            <a:r>
              <a:rPr lang="en-IN" dirty="0"/>
              <a:t>Hierarchical clustering starts by treating each observation as a separate cluster. Then, it repeatedly executes the following two steps:</a:t>
            </a:r>
          </a:p>
          <a:p>
            <a:pPr lvl="1"/>
            <a:r>
              <a:rPr lang="en-IN" dirty="0"/>
              <a:t>Identify the two clusters that are closest together.</a:t>
            </a:r>
          </a:p>
          <a:p>
            <a:pPr lvl="1"/>
            <a:r>
              <a:rPr lang="en-IN" dirty="0"/>
              <a:t>Merge the two most similar clusters.</a:t>
            </a:r>
          </a:p>
          <a:p>
            <a:r>
              <a:rPr lang="en-US" dirty="0"/>
              <a:t>T</a:t>
            </a:r>
            <a:r>
              <a:rPr lang="en-IN" dirty="0"/>
              <a:t>here are two things we need to select over here – the Distance Metric and the Linkage Criteria.</a:t>
            </a:r>
            <a:endParaRPr lang="en-US" dirty="0"/>
          </a:p>
        </p:txBody>
      </p:sp>
    </p:spTree>
    <p:extLst>
      <p:ext uri="{BB962C8B-B14F-4D97-AF65-F5344CB8AC3E}">
        <p14:creationId xmlns:p14="http://schemas.microsoft.com/office/powerpoint/2010/main" val="403397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96E7-9AD2-4B15-B376-30DBF1B0EB1E}"/>
              </a:ext>
            </a:extLst>
          </p:cNvPr>
          <p:cNvSpPr>
            <a:spLocks noGrp="1"/>
          </p:cNvSpPr>
          <p:nvPr>
            <p:ph type="title"/>
          </p:nvPr>
        </p:nvSpPr>
        <p:spPr/>
        <p:txBody>
          <a:bodyPr/>
          <a:lstStyle/>
          <a:p>
            <a:r>
              <a:rPr lang="en-US" dirty="0"/>
              <a:t>Distance Metric and Linkage Criteria</a:t>
            </a:r>
            <a:endParaRPr lang="en-IN" dirty="0"/>
          </a:p>
        </p:txBody>
      </p:sp>
      <p:sp>
        <p:nvSpPr>
          <p:cNvPr id="3" name="Content Placeholder 2">
            <a:extLst>
              <a:ext uri="{FF2B5EF4-FFF2-40B4-BE49-F238E27FC236}">
                <a16:creationId xmlns:a16="http://schemas.microsoft.com/office/drawing/2014/main" id="{3F21955C-2D5D-4A8B-B93D-FB3F4CF75E0B}"/>
              </a:ext>
            </a:extLst>
          </p:cNvPr>
          <p:cNvSpPr>
            <a:spLocks noGrp="1"/>
          </p:cNvSpPr>
          <p:nvPr>
            <p:ph idx="1"/>
          </p:nvPr>
        </p:nvSpPr>
        <p:spPr/>
        <p:txBody>
          <a:bodyPr>
            <a:normAutofit lnSpcReduction="10000"/>
          </a:bodyPr>
          <a:lstStyle/>
          <a:p>
            <a:r>
              <a:rPr lang="en-US" dirty="0"/>
              <a:t>The distance metric is the metric by which we measure the distance between two clusters. Over here, the distance metric used is the Euclidean distance as we want the projections in a cluster to be similar.</a:t>
            </a:r>
          </a:p>
          <a:p>
            <a:r>
              <a:rPr lang="en-IN" dirty="0"/>
              <a:t>After selecting a distance metric, it is necessary to determine from where distance is computed. For example, it can be computed between the two most similar parts of a cluster (</a:t>
            </a:r>
            <a:r>
              <a:rPr lang="en-IN" i="1" dirty="0"/>
              <a:t>single-linkage</a:t>
            </a:r>
            <a:r>
              <a:rPr lang="en-IN" dirty="0"/>
              <a:t>), the two least similar bits of a cluster (</a:t>
            </a:r>
            <a:r>
              <a:rPr lang="en-IN" i="1" dirty="0"/>
              <a:t>complete-linkage</a:t>
            </a:r>
            <a:r>
              <a:rPr lang="en-IN" dirty="0"/>
              <a:t>), the centre of the clusters (</a:t>
            </a:r>
            <a:r>
              <a:rPr lang="en-IN" i="1" dirty="0"/>
              <a:t>mean </a:t>
            </a:r>
            <a:r>
              <a:rPr lang="en-IN" dirty="0"/>
              <a:t>or </a:t>
            </a:r>
            <a:r>
              <a:rPr lang="en-IN" i="1" dirty="0"/>
              <a:t>average-linkage</a:t>
            </a:r>
            <a:r>
              <a:rPr lang="en-IN" dirty="0"/>
              <a:t>).</a:t>
            </a:r>
          </a:p>
          <a:p>
            <a:r>
              <a:rPr lang="en-US" dirty="0"/>
              <a:t>Over here, the performance of </a:t>
            </a:r>
            <a:r>
              <a:rPr lang="en-IN" i="1" dirty="0"/>
              <a:t>single-linkage, average-linkage </a:t>
            </a:r>
            <a:r>
              <a:rPr lang="en-IN" dirty="0"/>
              <a:t>and the baseline K-means clustering have been compared.</a:t>
            </a:r>
            <a:r>
              <a:rPr lang="en-IN" i="1" dirty="0"/>
              <a:t> </a:t>
            </a:r>
            <a:endParaRPr lang="en-IN" dirty="0"/>
          </a:p>
        </p:txBody>
      </p:sp>
    </p:spTree>
    <p:extLst>
      <p:ext uri="{BB962C8B-B14F-4D97-AF65-F5344CB8AC3E}">
        <p14:creationId xmlns:p14="http://schemas.microsoft.com/office/powerpoint/2010/main" val="321968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08B4-765C-4CA9-BF5D-30F65F34576A}"/>
              </a:ext>
            </a:extLst>
          </p:cNvPr>
          <p:cNvSpPr>
            <a:spLocks noGrp="1"/>
          </p:cNvSpPr>
          <p:nvPr>
            <p:ph type="title"/>
          </p:nvPr>
        </p:nvSpPr>
        <p:spPr/>
        <p:txBody>
          <a:bodyPr/>
          <a:lstStyle/>
          <a:p>
            <a:r>
              <a:rPr lang="en-US" dirty="0"/>
              <a:t>Linkage Criteria Performance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CFE6C0-37B3-4ECE-A183-81731997520E}"/>
                  </a:ext>
                </a:extLst>
              </p:cNvPr>
              <p:cNvSpPr>
                <a:spLocks noGrp="1"/>
              </p:cNvSpPr>
              <p:nvPr>
                <p:ph idx="1"/>
              </p:nvPr>
            </p:nvSpPr>
            <p:spPr/>
            <p:txBody>
              <a:bodyPr/>
              <a:lstStyle/>
              <a:p>
                <a:r>
                  <a:rPr lang="en-US" dirty="0"/>
                  <a:t>To compare the performance of the clustering algorithm, the following criteria is used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𝐶</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𝐶</m:t>
                          </m:r>
                        </m:sup>
                        <m:e>
                          <m:r>
                            <a:rPr lang="en-US" b="0" i="1" smtClean="0">
                              <a:latin typeface="Cambria Math" panose="02040503050406030204" pitchFamily="18" charset="0"/>
                            </a:rPr>
                            <m:t>𝐶𝑙𝑢𝑠𝑡𝑒𝑟</m:t>
                          </m:r>
                          <m:r>
                            <a:rPr lang="en-US" b="0" i="1" smtClean="0">
                              <a:latin typeface="Cambria Math" panose="02040503050406030204" pitchFamily="18" charset="0"/>
                            </a:rPr>
                            <m:t>_</m:t>
                          </m:r>
                          <m:r>
                            <a:rPr lang="en-US" b="0" i="1" smtClean="0">
                              <a:latin typeface="Cambria Math" panose="02040503050406030204" pitchFamily="18" charset="0"/>
                            </a:rPr>
                            <m:t>𝑃𝑢𝑟𝑖𝑡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𝐶</m:t>
                    </m:r>
                  </m:oMath>
                </a14:m>
                <a:r>
                  <a:rPr lang="en-US" dirty="0"/>
                  <a:t> is defined as the total number of clusters</a:t>
                </a:r>
              </a:p>
              <a:p>
                <a:r>
                  <a:rPr lang="en-US" dirty="0"/>
                  <a:t>and </a:t>
                </a:r>
                <a14:m>
                  <m:oMath xmlns:m="http://schemas.openxmlformats.org/officeDocument/2006/math">
                    <m:r>
                      <a:rPr lang="en-US" b="0" i="1" smtClean="0">
                        <a:latin typeface="Cambria Math" panose="02040503050406030204" pitchFamily="18" charset="0"/>
                      </a:rPr>
                      <m:t>𝐶𝑙𝑢𝑠𝑡𝑒𝑟</m:t>
                    </m:r>
                    <m:r>
                      <a:rPr lang="en-US" b="0" i="1" smtClean="0">
                        <a:latin typeface="Cambria Math" panose="02040503050406030204" pitchFamily="18" charset="0"/>
                      </a:rPr>
                      <m:t>_</m:t>
                    </m:r>
                    <m:r>
                      <a:rPr lang="en-US" b="0" i="1" smtClean="0">
                        <a:latin typeface="Cambria Math" panose="02040503050406030204" pitchFamily="18" charset="0"/>
                      </a:rPr>
                      <m:t>𝑃𝑢𝑟𝑖𝑡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is defined as follows –</a:t>
                </a:r>
              </a:p>
              <a:p>
                <a:pPr marL="0" indent="0" algn="ctr">
                  <a:buNone/>
                </a:pP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𝐹𝑟𝑒𝑞𝑢𝑒𝑛𝑐𝑦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𝑚𝑜𝑠𝑡</m:t>
                        </m:r>
                        <m:r>
                          <a:rPr lang="en-US" b="0" i="1" smtClean="0">
                            <a:latin typeface="Cambria Math" panose="02040503050406030204" pitchFamily="18" charset="0"/>
                          </a:rPr>
                          <m:t> </m:t>
                        </m:r>
                        <m:r>
                          <a:rPr lang="en-US" b="0" i="1" smtClean="0">
                            <a:latin typeface="Cambria Math" panose="02040503050406030204" pitchFamily="18" charset="0"/>
                          </a:rPr>
                          <m:t>𝑐𝑜𝑚𝑚𝑜𝑛</m:t>
                        </m:r>
                        <m:r>
                          <a:rPr lang="en-US" b="0" i="1" smtClean="0">
                            <a:latin typeface="Cambria Math" panose="02040503050406030204" pitchFamily="18" charset="0"/>
                          </a:rPr>
                          <m:t> </m:t>
                        </m:r>
                        <m:r>
                          <a:rPr lang="en-US" b="0" i="1" smtClean="0">
                            <a:latin typeface="Cambria Math" panose="02040503050406030204" pitchFamily="18" charset="0"/>
                          </a:rPr>
                          <m:t>𝑐𝑙𝑎𝑠𝑠</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𝑐𝑙𝑢𝑠𝑡𝑒𝑟</m:t>
                        </m:r>
                      </m:den>
                    </m:f>
                    <m:r>
                      <a:rPr lang="en-US" b="0" i="1" smtClean="0">
                        <a:latin typeface="Cambria Math" panose="02040503050406030204" pitchFamily="18" charset="0"/>
                      </a:rPr>
                      <m:t>×100</m:t>
                    </m:r>
                  </m:oMath>
                </a14:m>
                <a:r>
                  <a:rPr lang="en-US" dirty="0"/>
                  <a:t> </a:t>
                </a:r>
              </a:p>
            </p:txBody>
          </p:sp>
        </mc:Choice>
        <mc:Fallback xmlns="">
          <p:sp>
            <p:nvSpPr>
              <p:cNvPr id="3" name="Content Placeholder 2">
                <a:extLst>
                  <a:ext uri="{FF2B5EF4-FFF2-40B4-BE49-F238E27FC236}">
                    <a16:creationId xmlns:a16="http://schemas.microsoft.com/office/drawing/2014/main" id="{D8CFE6C0-37B3-4ECE-A183-81731997520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01574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D2B6-9FEB-4B8F-BCF4-71E68DF6684A}"/>
              </a:ext>
            </a:extLst>
          </p:cNvPr>
          <p:cNvSpPr>
            <a:spLocks noGrp="1"/>
          </p:cNvSpPr>
          <p:nvPr>
            <p:ph type="title"/>
          </p:nvPr>
        </p:nvSpPr>
        <p:spPr/>
        <p:txBody>
          <a:bodyPr/>
          <a:lstStyle/>
          <a:p>
            <a:r>
              <a:rPr lang="en-US" dirty="0"/>
              <a:t>Performance of Clustering algorithms</a:t>
            </a:r>
            <a:endParaRPr lang="en-IN" dirty="0"/>
          </a:p>
        </p:txBody>
      </p:sp>
      <p:sp>
        <p:nvSpPr>
          <p:cNvPr id="3" name="Content Placeholder 2">
            <a:extLst>
              <a:ext uri="{FF2B5EF4-FFF2-40B4-BE49-F238E27FC236}">
                <a16:creationId xmlns:a16="http://schemas.microsoft.com/office/drawing/2014/main" id="{D422314C-AE5D-4278-A69C-269C53B5A675}"/>
              </a:ext>
            </a:extLst>
          </p:cNvPr>
          <p:cNvSpPr>
            <a:spLocks noGrp="1"/>
          </p:cNvSpPr>
          <p:nvPr>
            <p:ph idx="1"/>
          </p:nvPr>
        </p:nvSpPr>
        <p:spPr/>
        <p:txBody>
          <a:bodyPr>
            <a:normAutofit fontScale="92500"/>
          </a:bodyPr>
          <a:lstStyle/>
          <a:p>
            <a:r>
              <a:rPr lang="en-US" dirty="0"/>
              <a:t>We compare our baseline model K-means clustering, against two variants of </a:t>
            </a:r>
            <a:r>
              <a:rPr lang="en-IN" dirty="0"/>
              <a:t>Hierarchical Agglomerative Clustering,</a:t>
            </a:r>
            <a:r>
              <a:rPr lang="en-US" dirty="0"/>
              <a:t> one in which the </a:t>
            </a:r>
            <a:r>
              <a:rPr lang="en-IN" i="1" dirty="0"/>
              <a:t>single-linkage </a:t>
            </a:r>
            <a:r>
              <a:rPr lang="en-IN" dirty="0"/>
              <a:t>criteria is used and in the other,</a:t>
            </a:r>
            <a:r>
              <a:rPr lang="en-IN" i="1" dirty="0"/>
              <a:t> average-linkage </a:t>
            </a:r>
            <a:r>
              <a:rPr lang="en-IN" dirty="0"/>
              <a:t>criteria is used. </a:t>
            </a:r>
          </a:p>
          <a:p>
            <a:endParaRPr lang="en-US" dirty="0"/>
          </a:p>
          <a:p>
            <a:endParaRPr lang="en-US" dirty="0"/>
          </a:p>
          <a:p>
            <a:endParaRPr lang="en-US" dirty="0"/>
          </a:p>
          <a:p>
            <a:endParaRPr lang="en-US" dirty="0"/>
          </a:p>
          <a:p>
            <a:r>
              <a:rPr lang="en-IN" dirty="0"/>
              <a:t>Thus we can see that the </a:t>
            </a:r>
            <a:r>
              <a:rPr lang="en-IN" i="1" dirty="0"/>
              <a:t>single-linkage </a:t>
            </a:r>
            <a:r>
              <a:rPr lang="en-IN" dirty="0"/>
              <a:t>criteria clusters the projections such that 99.78% of the projections belong to a single class of the object. </a:t>
            </a:r>
          </a:p>
          <a:p>
            <a:endParaRPr lang="en-IN" dirty="0"/>
          </a:p>
        </p:txBody>
      </p:sp>
      <p:graphicFrame>
        <p:nvGraphicFramePr>
          <p:cNvPr id="4" name="Table 3">
            <a:extLst>
              <a:ext uri="{FF2B5EF4-FFF2-40B4-BE49-F238E27FC236}">
                <a16:creationId xmlns:a16="http://schemas.microsoft.com/office/drawing/2014/main" id="{A880DFBB-60A2-4D30-9994-01FEE7F85343}"/>
              </a:ext>
            </a:extLst>
          </p:cNvPr>
          <p:cNvGraphicFramePr>
            <a:graphicFrameLocks noGrp="1"/>
          </p:cNvGraphicFramePr>
          <p:nvPr>
            <p:extLst>
              <p:ext uri="{D42A27DB-BD31-4B8C-83A1-F6EECF244321}">
                <p14:modId xmlns:p14="http://schemas.microsoft.com/office/powerpoint/2010/main" val="3218974364"/>
              </p:ext>
            </p:extLst>
          </p:nvPr>
        </p:nvGraphicFramePr>
        <p:xfrm>
          <a:off x="2032000" y="3170634"/>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77660015"/>
                    </a:ext>
                  </a:extLst>
                </a:gridCol>
                <a:gridCol w="4064000">
                  <a:extLst>
                    <a:ext uri="{9D8B030D-6E8A-4147-A177-3AD203B41FA5}">
                      <a16:colId xmlns:a16="http://schemas.microsoft.com/office/drawing/2014/main" val="1666578462"/>
                    </a:ext>
                  </a:extLst>
                </a:gridCol>
              </a:tblGrid>
              <a:tr h="370840">
                <a:tc>
                  <a:txBody>
                    <a:bodyPr/>
                    <a:lstStyle/>
                    <a:p>
                      <a:r>
                        <a:rPr lang="en-US" dirty="0"/>
                        <a:t>Clustering Algorithm</a:t>
                      </a:r>
                      <a:endParaRPr lang="en-IN" dirty="0"/>
                    </a:p>
                  </a:txBody>
                  <a:tcPr/>
                </a:tc>
                <a:tc>
                  <a:txBody>
                    <a:bodyPr/>
                    <a:lstStyle/>
                    <a:p>
                      <a:r>
                        <a:rPr lang="en-US" dirty="0"/>
                        <a:t>Average Cluster Purity</a:t>
                      </a:r>
                      <a:endParaRPr lang="en-IN" dirty="0"/>
                    </a:p>
                  </a:txBody>
                  <a:tcPr/>
                </a:tc>
                <a:extLst>
                  <a:ext uri="{0D108BD9-81ED-4DB2-BD59-A6C34878D82A}">
                    <a16:rowId xmlns:a16="http://schemas.microsoft.com/office/drawing/2014/main" val="3481309156"/>
                  </a:ext>
                </a:extLst>
              </a:tr>
              <a:tr h="370840">
                <a:tc>
                  <a:txBody>
                    <a:bodyPr/>
                    <a:lstStyle/>
                    <a:p>
                      <a:r>
                        <a:rPr lang="en-US" dirty="0"/>
                        <a:t>K-means clustering</a:t>
                      </a:r>
                      <a:endParaRPr lang="en-IN" dirty="0"/>
                    </a:p>
                  </a:txBody>
                  <a:tcPr/>
                </a:tc>
                <a:tc>
                  <a:txBody>
                    <a:bodyPr/>
                    <a:lstStyle/>
                    <a:p>
                      <a:r>
                        <a:rPr lang="en-US" dirty="0"/>
                        <a:t>81.09%</a:t>
                      </a:r>
                      <a:endParaRPr lang="en-IN" dirty="0"/>
                    </a:p>
                  </a:txBody>
                  <a:tcPr/>
                </a:tc>
                <a:extLst>
                  <a:ext uri="{0D108BD9-81ED-4DB2-BD59-A6C34878D82A}">
                    <a16:rowId xmlns:a16="http://schemas.microsoft.com/office/drawing/2014/main" val="406637424"/>
                  </a:ext>
                </a:extLst>
              </a:tr>
              <a:tr h="370840">
                <a:tc>
                  <a:txBody>
                    <a:bodyPr/>
                    <a:lstStyle/>
                    <a:p>
                      <a:r>
                        <a:rPr lang="en-US" dirty="0"/>
                        <a:t>Average Linkage</a:t>
                      </a:r>
                      <a:endParaRPr lang="en-IN" dirty="0"/>
                    </a:p>
                  </a:txBody>
                  <a:tcPr/>
                </a:tc>
                <a:tc>
                  <a:txBody>
                    <a:bodyPr/>
                    <a:lstStyle/>
                    <a:p>
                      <a:r>
                        <a:rPr lang="en-US" dirty="0"/>
                        <a:t>82.44%</a:t>
                      </a:r>
                      <a:endParaRPr lang="en-IN" dirty="0"/>
                    </a:p>
                  </a:txBody>
                  <a:tcPr/>
                </a:tc>
                <a:extLst>
                  <a:ext uri="{0D108BD9-81ED-4DB2-BD59-A6C34878D82A}">
                    <a16:rowId xmlns:a16="http://schemas.microsoft.com/office/drawing/2014/main" val="3325582544"/>
                  </a:ext>
                </a:extLst>
              </a:tr>
              <a:tr h="370840">
                <a:tc>
                  <a:txBody>
                    <a:bodyPr/>
                    <a:lstStyle/>
                    <a:p>
                      <a:r>
                        <a:rPr lang="en-US" dirty="0"/>
                        <a:t>Single Linkage</a:t>
                      </a:r>
                      <a:endParaRPr lang="en-IN" dirty="0"/>
                    </a:p>
                  </a:txBody>
                  <a:tcPr/>
                </a:tc>
                <a:tc>
                  <a:txBody>
                    <a:bodyPr/>
                    <a:lstStyle/>
                    <a:p>
                      <a:r>
                        <a:rPr lang="en-US" dirty="0"/>
                        <a:t>99.78%</a:t>
                      </a:r>
                      <a:endParaRPr lang="en-IN" dirty="0"/>
                    </a:p>
                  </a:txBody>
                  <a:tcPr/>
                </a:tc>
                <a:extLst>
                  <a:ext uri="{0D108BD9-81ED-4DB2-BD59-A6C34878D82A}">
                    <a16:rowId xmlns:a16="http://schemas.microsoft.com/office/drawing/2014/main" val="16120775"/>
                  </a:ext>
                </a:extLst>
              </a:tr>
            </a:tbl>
          </a:graphicData>
        </a:graphic>
      </p:graphicFrame>
    </p:spTree>
    <p:extLst>
      <p:ext uri="{BB962C8B-B14F-4D97-AF65-F5344CB8AC3E}">
        <p14:creationId xmlns:p14="http://schemas.microsoft.com/office/powerpoint/2010/main" val="196633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D967-5C3B-48FD-8A8A-C24C5BD0AF5C}"/>
              </a:ext>
            </a:extLst>
          </p:cNvPr>
          <p:cNvSpPr>
            <a:spLocks noGrp="1"/>
          </p:cNvSpPr>
          <p:nvPr>
            <p:ph type="title"/>
          </p:nvPr>
        </p:nvSpPr>
        <p:spPr/>
        <p:txBody>
          <a:bodyPr/>
          <a:lstStyle/>
          <a:p>
            <a:r>
              <a:rPr lang="en-US" dirty="0"/>
              <a:t>Reasons for the success of single-linkage criteria</a:t>
            </a:r>
            <a:endParaRPr lang="en-IN" dirty="0"/>
          </a:p>
        </p:txBody>
      </p:sp>
      <p:sp>
        <p:nvSpPr>
          <p:cNvPr id="3" name="Content Placeholder 2">
            <a:extLst>
              <a:ext uri="{FF2B5EF4-FFF2-40B4-BE49-F238E27FC236}">
                <a16:creationId xmlns:a16="http://schemas.microsoft.com/office/drawing/2014/main" id="{A33A769B-327D-40BD-8844-88DE132B5B12}"/>
              </a:ext>
            </a:extLst>
          </p:cNvPr>
          <p:cNvSpPr>
            <a:spLocks noGrp="1"/>
          </p:cNvSpPr>
          <p:nvPr>
            <p:ph idx="1"/>
          </p:nvPr>
        </p:nvSpPr>
        <p:spPr/>
        <p:txBody>
          <a:bodyPr>
            <a:normAutofit lnSpcReduction="10000"/>
          </a:bodyPr>
          <a:lstStyle/>
          <a:p>
            <a:r>
              <a:rPr lang="en-IN" dirty="0"/>
              <a:t>In single-linkage clustering, the distance between two clusters is determined by a single element pair, namely those two elements (one in each cluster) that are closest to each other.</a:t>
            </a:r>
          </a:p>
          <a:p>
            <a:r>
              <a:rPr lang="en-US" dirty="0"/>
              <a:t>In our case, the two elements that are most likely to be close are the projections taken at similar angles as all else will be same except for the heterogeneity in a small part of the projection. </a:t>
            </a:r>
          </a:p>
          <a:p>
            <a:r>
              <a:rPr lang="en-US" dirty="0"/>
              <a:t>If these two projections come from different classes, the heterogeneity would make a difference and the two clusters would not be merged. On the other hand, if the projections come from the same class, they would almost be the same and the clusters would be merged. </a:t>
            </a:r>
            <a:endParaRPr lang="en-IN" dirty="0"/>
          </a:p>
        </p:txBody>
      </p:sp>
    </p:spTree>
    <p:extLst>
      <p:ext uri="{BB962C8B-B14F-4D97-AF65-F5344CB8AC3E}">
        <p14:creationId xmlns:p14="http://schemas.microsoft.com/office/powerpoint/2010/main" val="184197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643C-8FE1-4246-B9C9-34CD82C6B1FE}"/>
              </a:ext>
            </a:extLst>
          </p:cNvPr>
          <p:cNvSpPr>
            <a:spLocks noGrp="1"/>
          </p:cNvSpPr>
          <p:nvPr>
            <p:ph type="title"/>
          </p:nvPr>
        </p:nvSpPr>
        <p:spPr>
          <a:xfrm>
            <a:off x="838200" y="365125"/>
            <a:ext cx="10515600" cy="1325563"/>
          </a:xfrm>
        </p:spPr>
        <p:txBody>
          <a:bodyPr/>
          <a:lstStyle/>
          <a:p>
            <a:r>
              <a:rPr lang="en-US"/>
              <a:t>Assigning classes to the clusters</a:t>
            </a:r>
            <a:endParaRPr lang="en-IN" dirty="0"/>
          </a:p>
        </p:txBody>
      </p:sp>
      <p:sp>
        <p:nvSpPr>
          <p:cNvPr id="3" name="Content Placeholder 2">
            <a:extLst>
              <a:ext uri="{FF2B5EF4-FFF2-40B4-BE49-F238E27FC236}">
                <a16:creationId xmlns:a16="http://schemas.microsoft.com/office/drawing/2014/main" id="{E4A9F108-32C4-48A1-8CF8-28BE65359EF5}"/>
              </a:ext>
            </a:extLst>
          </p:cNvPr>
          <p:cNvSpPr>
            <a:spLocks noGrp="1"/>
          </p:cNvSpPr>
          <p:nvPr>
            <p:ph idx="1"/>
          </p:nvPr>
        </p:nvSpPr>
        <p:spPr>
          <a:xfrm>
            <a:off x="838200" y="1825625"/>
            <a:ext cx="10515600" cy="4351338"/>
          </a:xfrm>
        </p:spPr>
        <p:txBody>
          <a:bodyPr/>
          <a:lstStyle/>
          <a:p>
            <a:r>
              <a:rPr lang="en-US" dirty="0"/>
              <a:t>After creating pure clusters belonging exclusively to one object, we need to classify these clusters based on the object to which they belong. </a:t>
            </a:r>
          </a:p>
          <a:p>
            <a:r>
              <a:rPr lang="en-US" dirty="0"/>
              <a:t>The clusters are segregated in roughly three equal classes based on their zeroth order moment. This segregation is used as an initialization for the classes of projection. </a:t>
            </a:r>
          </a:p>
          <a:p>
            <a:endParaRPr lang="en-US" dirty="0"/>
          </a:p>
          <a:p>
            <a:endParaRPr lang="en-US" dirty="0"/>
          </a:p>
        </p:txBody>
      </p:sp>
      <p:graphicFrame>
        <p:nvGraphicFramePr>
          <p:cNvPr id="5" name="Table 4">
            <a:extLst>
              <a:ext uri="{FF2B5EF4-FFF2-40B4-BE49-F238E27FC236}">
                <a16:creationId xmlns:a16="http://schemas.microsoft.com/office/drawing/2014/main" id="{50CE8DE1-4A7C-4437-806A-0577A142E34A}"/>
              </a:ext>
            </a:extLst>
          </p:cNvPr>
          <p:cNvGraphicFramePr>
            <a:graphicFrameLocks noGrp="1"/>
          </p:cNvGraphicFramePr>
          <p:nvPr>
            <p:extLst>
              <p:ext uri="{D42A27DB-BD31-4B8C-83A1-F6EECF244321}">
                <p14:modId xmlns:p14="http://schemas.microsoft.com/office/powerpoint/2010/main" val="1217474600"/>
              </p:ext>
            </p:extLst>
          </p:nvPr>
        </p:nvGraphicFramePr>
        <p:xfrm>
          <a:off x="2035438" y="4505643"/>
          <a:ext cx="8121123" cy="1671320"/>
        </p:xfrm>
        <a:graphic>
          <a:graphicData uri="http://schemas.openxmlformats.org/drawingml/2006/table">
            <a:tbl>
              <a:tblPr firstRow="1">
                <a:tableStyleId>{5C22544A-7EE6-4342-B048-85BDC9FD1C3A}</a:tableStyleId>
              </a:tblPr>
              <a:tblGrid>
                <a:gridCol w="946506">
                  <a:extLst>
                    <a:ext uri="{9D8B030D-6E8A-4147-A177-3AD203B41FA5}">
                      <a16:colId xmlns:a16="http://schemas.microsoft.com/office/drawing/2014/main" val="2012454076"/>
                    </a:ext>
                  </a:extLst>
                </a:gridCol>
                <a:gridCol w="1158814">
                  <a:extLst>
                    <a:ext uri="{9D8B030D-6E8A-4147-A177-3AD203B41FA5}">
                      <a16:colId xmlns:a16="http://schemas.microsoft.com/office/drawing/2014/main" val="4127941569"/>
                    </a:ext>
                  </a:extLst>
                </a:gridCol>
                <a:gridCol w="1979629">
                  <a:extLst>
                    <a:ext uri="{9D8B030D-6E8A-4147-A177-3AD203B41FA5}">
                      <a16:colId xmlns:a16="http://schemas.microsoft.com/office/drawing/2014/main" val="59949753"/>
                    </a:ext>
                  </a:extLst>
                </a:gridCol>
                <a:gridCol w="2177592">
                  <a:extLst>
                    <a:ext uri="{9D8B030D-6E8A-4147-A177-3AD203B41FA5}">
                      <a16:colId xmlns:a16="http://schemas.microsoft.com/office/drawing/2014/main" val="1062204800"/>
                    </a:ext>
                  </a:extLst>
                </a:gridCol>
                <a:gridCol w="1858582">
                  <a:extLst>
                    <a:ext uri="{9D8B030D-6E8A-4147-A177-3AD203B41FA5}">
                      <a16:colId xmlns:a16="http://schemas.microsoft.com/office/drawing/2014/main" val="1365450250"/>
                    </a:ext>
                  </a:extLst>
                </a:gridCol>
              </a:tblGrid>
              <a:tr h="184150">
                <a:tc>
                  <a:txBody>
                    <a:bodyPr/>
                    <a:lstStyle/>
                    <a:p>
                      <a:pPr algn="l" fontAlgn="b"/>
                      <a:r>
                        <a:rPr lang="en-US" sz="1800" b="1" u="none" strike="noStrike" kern="1200" baseline="0" dirty="0">
                          <a:solidFill>
                            <a:schemeClr val="lt1"/>
                          </a:solidFill>
                          <a:effectLst/>
                          <a:latin typeface="+mn-lt"/>
                          <a:ea typeface="+mn-ea"/>
                          <a:cs typeface="+mn-cs"/>
                        </a:rPr>
                        <a:t>Class</a:t>
                      </a:r>
                      <a:endParaRPr lang="en-IN" sz="1800" b="1" u="none" strike="noStrike" kern="1200" baseline="0" dirty="0">
                        <a:solidFill>
                          <a:schemeClr val="lt1"/>
                        </a:solidFill>
                        <a:effectLst/>
                        <a:latin typeface="+mn-lt"/>
                        <a:ea typeface="+mn-ea"/>
                        <a:cs typeface="+mn-cs"/>
                      </a:endParaRPr>
                    </a:p>
                  </a:txBody>
                  <a:tcPr marL="6350" marR="6350" marT="6350" marB="0" anchor="b"/>
                </a:tc>
                <a:tc>
                  <a:txBody>
                    <a:bodyPr/>
                    <a:lstStyle/>
                    <a:p>
                      <a:pPr algn="l" fontAlgn="b"/>
                      <a:r>
                        <a:rPr lang="en-US" sz="1800" b="1" u="none" strike="noStrike" kern="1200" baseline="0" dirty="0">
                          <a:solidFill>
                            <a:schemeClr val="lt1"/>
                          </a:solidFill>
                          <a:effectLst/>
                          <a:latin typeface="+mn-lt"/>
                          <a:ea typeface="+mn-ea"/>
                          <a:cs typeface="+mn-cs"/>
                        </a:rPr>
                        <a:t>Total number of Clusters</a:t>
                      </a:r>
                      <a:endParaRPr lang="en-IN" sz="1800" b="1" u="none" strike="noStrike" kern="1200" baseline="0" dirty="0">
                        <a:solidFill>
                          <a:schemeClr val="lt1"/>
                        </a:solidFill>
                        <a:effectLst/>
                        <a:latin typeface="+mn-lt"/>
                        <a:ea typeface="+mn-ea"/>
                        <a:cs typeface="+mn-cs"/>
                      </a:endParaRPr>
                    </a:p>
                  </a:txBody>
                  <a:tcPr marL="6350" marR="6350" marT="6350" marB="0" anchor="b"/>
                </a:tc>
                <a:tc>
                  <a:txBody>
                    <a:bodyPr/>
                    <a:lstStyle/>
                    <a:p>
                      <a:pPr algn="l" fontAlgn="b"/>
                      <a:r>
                        <a:rPr lang="en-IN" sz="1800" u="none" strike="noStrike" baseline="0" dirty="0">
                          <a:effectLst/>
                        </a:rPr>
                        <a:t>Correctly classified</a:t>
                      </a:r>
                      <a:endParaRPr lang="en-IN" sz="1800" b="0" i="0" u="none" strike="noStrike" baseline="0"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800" u="none" strike="noStrike" baseline="0" dirty="0">
                          <a:effectLst/>
                        </a:rPr>
                        <a:t>Incorrectly classified</a:t>
                      </a:r>
                      <a:endParaRPr lang="en-IN" sz="1800" b="0" i="0" u="none" strike="noStrike" baseline="0"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800" u="none" strike="noStrike" baseline="0">
                          <a:effectLst/>
                        </a:rPr>
                        <a:t>Percentage Correct</a:t>
                      </a:r>
                      <a:endParaRPr lang="en-IN" sz="1800" b="0" i="0" u="none" strike="noStrike" baseline="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15957570"/>
                  </a:ext>
                </a:extLst>
              </a:tr>
              <a:tr h="184150">
                <a:tc>
                  <a:txBody>
                    <a:bodyPr/>
                    <a:lstStyle/>
                    <a:p>
                      <a:pPr algn="r" fontAlgn="b"/>
                      <a:r>
                        <a:rPr lang="en-IN" sz="1800" u="none" strike="noStrike" baseline="0">
                          <a:effectLst/>
                        </a:rPr>
                        <a:t>1</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118</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94</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24</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79.66101695</a:t>
                      </a:r>
                      <a:endParaRPr lang="en-IN" sz="1800" b="0" i="0" u="none" strike="noStrike" baseline="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6195493"/>
                  </a:ext>
                </a:extLst>
              </a:tr>
              <a:tr h="184150">
                <a:tc>
                  <a:txBody>
                    <a:bodyPr/>
                    <a:lstStyle/>
                    <a:p>
                      <a:pPr algn="r" fontAlgn="b"/>
                      <a:r>
                        <a:rPr lang="en-IN" sz="1800" u="none" strike="noStrike" baseline="0">
                          <a:effectLst/>
                        </a:rPr>
                        <a:t>2</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90</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65</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25</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72.22222222</a:t>
                      </a:r>
                      <a:endParaRPr lang="en-IN" sz="1800" b="0" i="0" u="none" strike="noStrike" baseline="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38405554"/>
                  </a:ext>
                </a:extLst>
              </a:tr>
              <a:tr h="184150">
                <a:tc>
                  <a:txBody>
                    <a:bodyPr/>
                    <a:lstStyle/>
                    <a:p>
                      <a:pPr algn="r" fontAlgn="b"/>
                      <a:r>
                        <a:rPr lang="en-IN" sz="1800" u="none" strike="noStrike" baseline="0">
                          <a:effectLst/>
                        </a:rPr>
                        <a:t>3</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92</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51</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a:effectLst/>
                        </a:rPr>
                        <a:t>41</a:t>
                      </a:r>
                      <a:endParaRPr lang="en-IN" sz="1800" b="0" i="0" u="none" strike="noStrike" baseline="0">
                        <a:solidFill>
                          <a:srgbClr val="000000"/>
                        </a:solidFill>
                        <a:effectLst/>
                        <a:latin typeface="Calibri" panose="020F0502020204030204" pitchFamily="34" charset="0"/>
                      </a:endParaRPr>
                    </a:p>
                  </a:txBody>
                  <a:tcPr marL="6350" marR="6350" marT="6350" marB="0" anchor="b"/>
                </a:tc>
                <a:tc>
                  <a:txBody>
                    <a:bodyPr/>
                    <a:lstStyle/>
                    <a:p>
                      <a:pPr algn="r" fontAlgn="b"/>
                      <a:r>
                        <a:rPr lang="en-IN" sz="1800" u="none" strike="noStrike" baseline="0" dirty="0">
                          <a:effectLst/>
                        </a:rPr>
                        <a:t>55.43478261</a:t>
                      </a:r>
                      <a:endParaRPr lang="en-IN" sz="1800" b="0" i="0" u="none" strike="noStrike" baseline="0"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68628796"/>
                  </a:ext>
                </a:extLst>
              </a:tr>
            </a:tbl>
          </a:graphicData>
        </a:graphic>
      </p:graphicFrame>
    </p:spTree>
    <p:extLst>
      <p:ext uri="{BB962C8B-B14F-4D97-AF65-F5344CB8AC3E}">
        <p14:creationId xmlns:p14="http://schemas.microsoft.com/office/powerpoint/2010/main" val="240577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065C-41B3-492C-9957-94B6BFC6500C}"/>
              </a:ext>
            </a:extLst>
          </p:cNvPr>
          <p:cNvSpPr>
            <a:spLocks noGrp="1"/>
          </p:cNvSpPr>
          <p:nvPr>
            <p:ph type="title"/>
          </p:nvPr>
        </p:nvSpPr>
        <p:spPr/>
        <p:txBody>
          <a:bodyPr/>
          <a:lstStyle/>
          <a:p>
            <a:r>
              <a:rPr lang="en-US" dirty="0"/>
              <a:t>Refining class estimates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B42AC7-A10A-4B59-B5CB-88C146F23823}"/>
                  </a:ext>
                </a:extLst>
              </p:cNvPr>
              <p:cNvSpPr>
                <a:spLocks noGrp="1"/>
              </p:cNvSpPr>
              <p:nvPr>
                <p:ph idx="1"/>
              </p:nvPr>
            </p:nvSpPr>
            <p:spPr>
              <a:xfrm>
                <a:off x="838200" y="1863332"/>
                <a:ext cx="10515600" cy="4351338"/>
              </a:xfrm>
            </p:spPr>
            <p:txBody>
              <a:bodyPr/>
              <a:lstStyle/>
              <a:p>
                <a:r>
                  <a:rPr lang="en-US" dirty="0"/>
                  <a:t>We incorporate the class estimation problem in the ARP algorithm and effectively optimize the following problem-</a:t>
                </a:r>
              </a:p>
              <a:p>
                <a:pPr marL="0" indent="0" algn="ctr">
                  <a:buNone/>
                </a:pPr>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rPr>
                          <m:t>𝑘</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𝑚</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sub>
                              <m:sup>
                                <m:r>
                                  <a:rPr lang="en-US" sz="2400" b="0" i="1" smtClean="0">
                                    <a:latin typeface="Cambria Math" panose="02040503050406030204" pitchFamily="18" charset="0"/>
                                  </a:rPr>
                                  <m:t>𝑛</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𝑨</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sub>
                                          <m:sup>
                                            <m:r>
                                              <a:rPr lang="en-US" sz="2400" b="1"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e>
                                    </m:nary>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sub>
                                </m:sSub>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e>
                        </m:nary>
                      </m:e>
                    </m:nary>
                  </m:oMath>
                </a14:m>
                <a:r>
                  <a:rPr lang="en-US" sz="2400" dirty="0"/>
                  <a:t> +</a:t>
                </a:r>
              </a:p>
              <a:p>
                <a:pPr marL="0" indent="0" algn="ctr">
                  <a:buNone/>
                </a:pPr>
                <a:r>
                  <a:rPr lang="en-US" sz="2400" b="0" dirty="0"/>
                  <a:t>                    </a:t>
                </a:r>
                <a14:m>
                  <m:oMath xmlns:m="http://schemas.openxmlformats.org/officeDocument/2006/math">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rPr>
                          <m:t>𝑘</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𝑚</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sub>
                              <m:sup>
                                <m:r>
                                  <a:rPr lang="en-US" sz="2400" b="0" i="1" smtClean="0">
                                    <a:latin typeface="Cambria Math" panose="02040503050406030204" pitchFamily="18" charset="0"/>
                                  </a:rPr>
                                  <m:t>𝑛</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𝑨</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sub>
                                          <m:sup>
                                            <m:r>
                                              <a:rPr lang="en-US" sz="2400" b="1"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e>
                                    </m:nary>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sub>
                                </m:sSub>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e>
                        </m:nary>
                      </m:e>
                    </m:nary>
                    <m:r>
                      <a:rPr lang="en-US" sz="2400" b="0" i="1" smtClean="0">
                        <a:latin typeface="Cambria Math" panose="02040503050406030204" pitchFamily="18" charset="0"/>
                      </a:rPr>
                      <m:t> </m:t>
                    </m:r>
                  </m:oMath>
                </a14:m>
                <a:r>
                  <a:rPr lang="en-US" sz="2400" dirty="0"/>
                  <a:t>+</a:t>
                </a:r>
              </a:p>
              <a:p>
                <a:pPr marL="0" indent="0" algn="ctr">
                  <a:buNone/>
                </a:pPr>
                <a:r>
                  <a:rPr lang="en-US" sz="2400" b="0" dirty="0"/>
                  <a:t>	    </a:t>
                </a:r>
                <a14:m>
                  <m:oMath xmlns:m="http://schemas.openxmlformats.org/officeDocument/2006/math">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rPr>
                          <m:t>𝑘</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m:t>
                                </m:r>
                                <m:r>
                                  <a:rPr lang="en-US" sz="2400" b="0" i="1" smtClean="0">
                                    <a:latin typeface="Cambria Math" panose="02040503050406030204" pitchFamily="18" charset="0"/>
                                  </a:rPr>
                                  <m:t>𝑚</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sub>
                              <m:sup>
                                <m:r>
                                  <a:rPr lang="en-US" sz="2400" b="0" i="1" smtClean="0">
                                    <a:latin typeface="Cambria Math" panose="02040503050406030204" pitchFamily="18" charset="0"/>
                                  </a:rPr>
                                  <m:t>𝑛</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𝑨</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sub>
                                          <m:sup>
                                            <m:r>
                                              <a:rPr lang="en-US" sz="2400" b="1"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up>
                                        </m:sSubSup>
                                      </m:e>
                                    </m:nary>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3</m:t>
                                        </m:r>
                                      </m:sub>
                                    </m:sSub>
                                  </m:sub>
                                </m:sSub>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e>
                        </m:nary>
                      </m:e>
                    </m:nary>
                  </m:oMath>
                </a14:m>
                <a:r>
                  <a:rPr lang="en-US" sz="2400" dirty="0"/>
                  <a:t> </a:t>
                </a:r>
              </a:p>
              <a:p>
                <a:r>
                  <a:rPr lang="en-US" dirty="0"/>
                  <a:t>We refine the classes of the projections by employing a coordinate descent strategy in the addition to the already existing strategy for the angles of the projections.</a:t>
                </a:r>
                <a:endParaRPr lang="en-US" sz="1600" dirty="0"/>
              </a:p>
              <a:p>
                <a:endParaRPr lang="en-IN" dirty="0"/>
              </a:p>
            </p:txBody>
          </p:sp>
        </mc:Choice>
        <mc:Fallback xmlns="">
          <p:sp>
            <p:nvSpPr>
              <p:cNvPr id="3" name="Content Placeholder 2">
                <a:extLst>
                  <a:ext uri="{FF2B5EF4-FFF2-40B4-BE49-F238E27FC236}">
                    <a16:creationId xmlns:a16="http://schemas.microsoft.com/office/drawing/2014/main" id="{BEB42AC7-A10A-4B59-B5CB-88C146F23823}"/>
                  </a:ext>
                </a:extLst>
              </p:cNvPr>
              <p:cNvSpPr>
                <a:spLocks noGrp="1" noRot="1" noChangeAspect="1" noMove="1" noResize="1" noEditPoints="1" noAdjustHandles="1" noChangeArrowheads="1" noChangeShapeType="1" noTextEdit="1"/>
              </p:cNvSpPr>
              <p:nvPr>
                <p:ph idx="1"/>
              </p:nvPr>
            </p:nvSpPr>
            <p:spPr>
              <a:xfrm>
                <a:off x="838200" y="1863332"/>
                <a:ext cx="10515600" cy="4351338"/>
              </a:xfrm>
              <a:blipFill>
                <a:blip r:embed="rId2"/>
                <a:stretch>
                  <a:fillRect l="-1043" t="-2384"/>
                </a:stretch>
              </a:blipFill>
            </p:spPr>
            <p:txBody>
              <a:bodyPr/>
              <a:lstStyle/>
              <a:p>
                <a:r>
                  <a:rPr lang="en-IN">
                    <a:noFill/>
                  </a:rPr>
                  <a:t> </a:t>
                </a:r>
              </a:p>
            </p:txBody>
          </p:sp>
        </mc:Fallback>
      </mc:AlternateContent>
    </p:spTree>
    <p:extLst>
      <p:ext uri="{BB962C8B-B14F-4D97-AF65-F5344CB8AC3E}">
        <p14:creationId xmlns:p14="http://schemas.microsoft.com/office/powerpoint/2010/main" val="179074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38425-592A-4FF6-B90A-91BB86C94CFE}"/>
              </a:ext>
            </a:extLst>
          </p:cNvPr>
          <p:cNvSpPr>
            <a:spLocks noGrp="1"/>
          </p:cNvSpPr>
          <p:nvPr>
            <p:ph type="title"/>
          </p:nvPr>
        </p:nvSpPr>
        <p:spPr/>
        <p:txBody>
          <a:bodyPr/>
          <a:lstStyle/>
          <a:p>
            <a:r>
              <a:rPr lang="en-US" dirty="0"/>
              <a:t>Experiment</a:t>
            </a:r>
            <a:endParaRPr lang="en-IN"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D4CFF7A-5691-49D1-839D-21A36B9716C1}"/>
                  </a:ext>
                </a:extLst>
              </p:cNvPr>
              <p:cNvSpPr>
                <a:spLocks noGrp="1"/>
              </p:cNvSpPr>
              <p:nvPr>
                <p:ph idx="1"/>
              </p:nvPr>
            </p:nvSpPr>
            <p:spPr/>
            <p:txBody>
              <a:bodyPr>
                <a:normAutofit lnSpcReduction="10000"/>
              </a:bodyPr>
              <a:lstStyle/>
              <a:p>
                <a:r>
                  <a:rPr lang="en-US" dirty="0"/>
                  <a:t>Image size – </a:t>
                </a:r>
                <a14:m>
                  <m:oMath xmlns:m="http://schemas.openxmlformats.org/officeDocument/2006/math">
                    <m:r>
                      <a:rPr lang="en-US" b="0" i="1" smtClean="0">
                        <a:latin typeface="Cambria Math" panose="02040503050406030204" pitchFamily="18" charset="0"/>
                      </a:rPr>
                      <m:t>100×100</m:t>
                    </m:r>
                  </m:oMath>
                </a14:m>
                <a:endParaRPr lang="en-US" b="0" dirty="0"/>
              </a:p>
              <a:p>
                <a:r>
                  <a:rPr lang="en-US" dirty="0"/>
                  <a:t>No. of projections – 10000</a:t>
                </a:r>
              </a:p>
              <a:p>
                <a:r>
                  <a:rPr lang="en-US" dirty="0"/>
                  <a:t>Amount of noise – 40%</a:t>
                </a:r>
              </a:p>
              <a:p>
                <a:r>
                  <a:rPr lang="en-US" dirty="0"/>
                  <a:t>Non-uniform distribution of angles – Angles are uniformly distributed in (0,20), (40,60), (80,120), (140,160)</a:t>
                </a:r>
              </a:p>
              <a:p>
                <a:r>
                  <a:rPr lang="en-US" dirty="0"/>
                  <a:t>We do the reconstruction for three cases –</a:t>
                </a:r>
              </a:p>
              <a:p>
                <a:pPr lvl="1"/>
                <a:r>
                  <a:rPr lang="en-US" dirty="0"/>
                  <a:t>Without symmetry constraints</a:t>
                </a:r>
              </a:p>
              <a:p>
                <a:pPr lvl="1"/>
                <a:r>
                  <a:rPr lang="en-US" dirty="0"/>
                  <a:t>With single axis symmetry constraint</a:t>
                </a:r>
              </a:p>
              <a:p>
                <a:pPr lvl="1"/>
                <a:r>
                  <a:rPr lang="en-US" dirty="0"/>
                  <a:t>With double axis symmetry constraint</a:t>
                </a:r>
              </a:p>
              <a:p>
                <a:r>
                  <a:rPr lang="en-US" dirty="0"/>
                  <a:t>We will next see the reconstruction quality for all three cases.</a:t>
                </a:r>
                <a:endParaRPr lang="en-IN" dirty="0"/>
              </a:p>
            </p:txBody>
          </p:sp>
        </mc:Choice>
        <mc:Fallback xmlns="">
          <p:sp>
            <p:nvSpPr>
              <p:cNvPr id="5" name="Content Placeholder 4">
                <a:extLst>
                  <a:ext uri="{FF2B5EF4-FFF2-40B4-BE49-F238E27FC236}">
                    <a16:creationId xmlns:a16="http://schemas.microsoft.com/office/drawing/2014/main" id="{9D4CFF7A-5691-49D1-839D-21A36B9716C1}"/>
                  </a:ext>
                </a:extLst>
              </p:cNvPr>
              <p:cNvSpPr>
                <a:spLocks noGrp="1" noRot="1" noChangeAspect="1" noMove="1" noResize="1" noEditPoints="1" noAdjustHandles="1" noChangeArrowheads="1" noChangeShapeType="1" noTextEdit="1"/>
              </p:cNvSpPr>
              <p:nvPr>
                <p:ph idx="1"/>
              </p:nvPr>
            </p:nvSpPr>
            <p:spPr>
              <a:blipFill>
                <a:blip r:embed="rId2"/>
                <a:stretch>
                  <a:fillRect l="-1043" t="-3081" r="-812" b="-280"/>
                </a:stretch>
              </a:blipFill>
            </p:spPr>
            <p:txBody>
              <a:bodyPr/>
              <a:lstStyle/>
              <a:p>
                <a:r>
                  <a:rPr lang="en-IN">
                    <a:noFill/>
                  </a:rPr>
                  <a:t> </a:t>
                </a:r>
              </a:p>
            </p:txBody>
          </p:sp>
        </mc:Fallback>
      </mc:AlternateContent>
    </p:spTree>
    <p:extLst>
      <p:ext uri="{BB962C8B-B14F-4D97-AF65-F5344CB8AC3E}">
        <p14:creationId xmlns:p14="http://schemas.microsoft.com/office/powerpoint/2010/main" val="2461531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715</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Heterogeneity in Tomography</vt:lpstr>
      <vt:lpstr>Hierarchical Agglomerative Clustering</vt:lpstr>
      <vt:lpstr>Distance Metric and Linkage Criteria</vt:lpstr>
      <vt:lpstr>Linkage Criteria Performance</vt:lpstr>
      <vt:lpstr>Performance of Clustering algorithms</vt:lpstr>
      <vt:lpstr>Reasons for the success of single-linkage criteria</vt:lpstr>
      <vt:lpstr>Assigning classes to the clusters</vt:lpstr>
      <vt:lpstr>Refining class estimates</vt:lpstr>
      <vt:lpstr>Experiment</vt:lpstr>
      <vt:lpstr>Single symmetry constraint vs No symmetry constraint</vt:lpstr>
      <vt:lpstr>PowerPoint Presentation</vt:lpstr>
      <vt:lpstr>Double symmetry constraint vs No symmetry constraint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dc:title>
  <dc:creator>Arunabh Ghosh</dc:creator>
  <cp:lastModifiedBy>Arunabh Ghosh</cp:lastModifiedBy>
  <cp:revision>22</cp:revision>
  <dcterms:created xsi:type="dcterms:W3CDTF">2018-09-24T10:34:12Z</dcterms:created>
  <dcterms:modified xsi:type="dcterms:W3CDTF">2018-09-25T07:14:14Z</dcterms:modified>
</cp:coreProperties>
</file>