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7905-0B50-40C9-86C0-C1AF462158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F6E4BA-2327-4963-AA79-B06B7815F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A1A7F6-8C47-420F-A7AA-D16B107700A0}"/>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5" name="Footer Placeholder 4">
            <a:extLst>
              <a:ext uri="{FF2B5EF4-FFF2-40B4-BE49-F238E27FC236}">
                <a16:creationId xmlns:a16="http://schemas.microsoft.com/office/drawing/2014/main" id="{5396E039-E58D-4365-9D8C-902330695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B0531-81AD-4B1E-B1BF-5911807BE61B}"/>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274247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F024-9769-40F3-AAAF-3D7E163F19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27ACA3-95A3-47B3-8FD2-918DF763AF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44503-58C2-4973-907F-E6A4B54AD08A}"/>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5" name="Footer Placeholder 4">
            <a:extLst>
              <a:ext uri="{FF2B5EF4-FFF2-40B4-BE49-F238E27FC236}">
                <a16:creationId xmlns:a16="http://schemas.microsoft.com/office/drawing/2014/main" id="{669BF73B-9A48-4890-8A43-4F2752E7A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F4813-31E6-49A9-83B8-DC04B4EAA1F0}"/>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363006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41046-3467-41CF-825C-5BA0586606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F9905-AC8A-46FD-A5BA-FAEF4111DF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E2D17-68CF-4D14-9FFE-67E7303F2EBA}"/>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5" name="Footer Placeholder 4">
            <a:extLst>
              <a:ext uri="{FF2B5EF4-FFF2-40B4-BE49-F238E27FC236}">
                <a16:creationId xmlns:a16="http://schemas.microsoft.com/office/drawing/2014/main" id="{8F3B0A76-B535-4E8A-AE31-86F826F83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BB7BE-8D12-43E5-8CDC-CE9E1598C31A}"/>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230814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CECC-524C-426B-9A3F-A7688B359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6F521F-0A2C-41DC-B42B-34930D9728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EA082A-1C80-4394-8087-8139FDD97A5B}"/>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5" name="Footer Placeholder 4">
            <a:extLst>
              <a:ext uri="{FF2B5EF4-FFF2-40B4-BE49-F238E27FC236}">
                <a16:creationId xmlns:a16="http://schemas.microsoft.com/office/drawing/2014/main" id="{AF1FC47B-DBF6-4D03-AFFB-34F974733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AE8AF-3FD2-44C2-97DB-22DE52350DE4}"/>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20628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9A68-BB20-4312-A4F9-CFABE7025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CE0643-D720-4F86-AF09-9CD57CDFB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B033D0-3F03-45F1-8551-6DD1ACC40610}"/>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5" name="Footer Placeholder 4">
            <a:extLst>
              <a:ext uri="{FF2B5EF4-FFF2-40B4-BE49-F238E27FC236}">
                <a16:creationId xmlns:a16="http://schemas.microsoft.com/office/drawing/2014/main" id="{20063BE8-497D-4B16-9E75-26E055694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2C799-4635-445A-80A3-C8B7933995B5}"/>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278120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793E-145E-4037-9866-121A1A2C1A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BF7D9-63D2-42A5-BF1D-BA64F916B3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531DC1-8891-41BA-904A-EABD7C8BF8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D60F10-1E41-473F-8CF1-94B0952060C6}"/>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6" name="Footer Placeholder 5">
            <a:extLst>
              <a:ext uri="{FF2B5EF4-FFF2-40B4-BE49-F238E27FC236}">
                <a16:creationId xmlns:a16="http://schemas.microsoft.com/office/drawing/2014/main" id="{CE25E0B2-B513-4068-9968-3F73A2D23A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EB7E2-3757-43D2-A6D6-4F1E55E3E15A}"/>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305795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8917-36AF-4F8E-9A50-525633EEC9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D1886E-C1BF-45FA-8412-FAFECB94C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B77188-5352-4962-A3F6-9CFBCF12F4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77747B-FA6B-416F-B235-2281CF43C1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EBB1A2-8990-4A8C-B182-564EC85562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3560B1-7108-43C4-9B5A-275EE85A8B75}"/>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8" name="Footer Placeholder 7">
            <a:extLst>
              <a:ext uri="{FF2B5EF4-FFF2-40B4-BE49-F238E27FC236}">
                <a16:creationId xmlns:a16="http://schemas.microsoft.com/office/drawing/2014/main" id="{248C3141-6794-44F5-AFEC-87C269F144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652DF0-54CA-476C-9320-6DBD8A9FE57E}"/>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108997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3E73-C8B5-4AA7-8029-C60555AC37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EB3D2F-09ED-45BE-91E7-85B90C307808}"/>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4" name="Footer Placeholder 3">
            <a:extLst>
              <a:ext uri="{FF2B5EF4-FFF2-40B4-BE49-F238E27FC236}">
                <a16:creationId xmlns:a16="http://schemas.microsoft.com/office/drawing/2014/main" id="{B9967AA5-CA3F-491E-A0E2-FFA45F21C1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C9F03E-F1A7-40F6-A664-D8741627E9D2}"/>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403463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C6F571-2C91-4C34-841A-ECC0F147DBC0}"/>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3" name="Footer Placeholder 2">
            <a:extLst>
              <a:ext uri="{FF2B5EF4-FFF2-40B4-BE49-F238E27FC236}">
                <a16:creationId xmlns:a16="http://schemas.microsoft.com/office/drawing/2014/main" id="{A40AB142-ECFC-47F8-93E2-89470998C1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2C659F-93E4-4B49-8419-6365CB27E821}"/>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213630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AD1E-FE29-4D55-BD4D-8D8A7EE98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705BC6-D0FE-4F02-90DD-3CE86DBCD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1EB38D-2095-4521-9416-1EC217EB5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1AB6F-6597-490B-88E5-0A6AC3410BD9}"/>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6" name="Footer Placeholder 5">
            <a:extLst>
              <a:ext uri="{FF2B5EF4-FFF2-40B4-BE49-F238E27FC236}">
                <a16:creationId xmlns:a16="http://schemas.microsoft.com/office/drawing/2014/main" id="{C07483BD-CC1D-4F08-915E-494788920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94D9D5-A463-430B-8296-A35BBA17AB8F}"/>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345978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A27A-3281-4666-AE9D-E1E51B50B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18BBF3-C4D5-431B-BADC-FA44112C5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40D47B-8706-4EC3-A1EE-A1A86099C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DEBB1D-30CF-4E4A-B913-F1558F4977C9}"/>
              </a:ext>
            </a:extLst>
          </p:cNvPr>
          <p:cNvSpPr>
            <a:spLocks noGrp="1"/>
          </p:cNvSpPr>
          <p:nvPr>
            <p:ph type="dt" sz="half" idx="10"/>
          </p:nvPr>
        </p:nvSpPr>
        <p:spPr/>
        <p:txBody>
          <a:bodyPr/>
          <a:lstStyle/>
          <a:p>
            <a:fld id="{9AC6AB9F-9E63-4D22-AAAB-C3DFDD63A9BE}" type="datetimeFigureOut">
              <a:rPr lang="en-IN" smtClean="0"/>
              <a:t>28-09-2018</a:t>
            </a:fld>
            <a:endParaRPr lang="en-IN"/>
          </a:p>
        </p:txBody>
      </p:sp>
      <p:sp>
        <p:nvSpPr>
          <p:cNvPr id="6" name="Footer Placeholder 5">
            <a:extLst>
              <a:ext uri="{FF2B5EF4-FFF2-40B4-BE49-F238E27FC236}">
                <a16:creationId xmlns:a16="http://schemas.microsoft.com/office/drawing/2014/main" id="{2921065D-110F-486C-B60B-44AAB1931C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1E0942-8F60-4373-804C-205ACFEF88BF}"/>
              </a:ext>
            </a:extLst>
          </p:cNvPr>
          <p:cNvSpPr>
            <a:spLocks noGrp="1"/>
          </p:cNvSpPr>
          <p:nvPr>
            <p:ph type="sldNum" sz="quarter" idx="12"/>
          </p:nvPr>
        </p:nvSpPr>
        <p:spPr/>
        <p:txBody>
          <a:bodyPr/>
          <a:lstStyle/>
          <a:p>
            <a:fld id="{EFC7100C-97A9-4F0D-A74A-519C2961A159}" type="slidenum">
              <a:rPr lang="en-IN" smtClean="0"/>
              <a:t>‹#›</a:t>
            </a:fld>
            <a:endParaRPr lang="en-IN"/>
          </a:p>
        </p:txBody>
      </p:sp>
    </p:spTree>
    <p:extLst>
      <p:ext uri="{BB962C8B-B14F-4D97-AF65-F5344CB8AC3E}">
        <p14:creationId xmlns:p14="http://schemas.microsoft.com/office/powerpoint/2010/main" val="180931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F7E1F9-F672-4903-B215-6F3AAAB10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822F2D-6CB4-49FC-A7F6-9A6A2DE3B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AD7CF-1537-4272-BAE5-7BA53CF90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6AB9F-9E63-4D22-AAAB-C3DFDD63A9BE}" type="datetimeFigureOut">
              <a:rPr lang="en-IN" smtClean="0"/>
              <a:t>28-09-2018</a:t>
            </a:fld>
            <a:endParaRPr lang="en-IN"/>
          </a:p>
        </p:txBody>
      </p:sp>
      <p:sp>
        <p:nvSpPr>
          <p:cNvPr id="5" name="Footer Placeholder 4">
            <a:extLst>
              <a:ext uri="{FF2B5EF4-FFF2-40B4-BE49-F238E27FC236}">
                <a16:creationId xmlns:a16="http://schemas.microsoft.com/office/drawing/2014/main" id="{AAE930FD-E568-4503-BD79-103A18019E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169897-A0AB-4CEF-802E-ACE36EE48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7100C-97A9-4F0D-A74A-519C2961A159}" type="slidenum">
              <a:rPr lang="en-IN" smtClean="0"/>
              <a:t>‹#›</a:t>
            </a:fld>
            <a:endParaRPr lang="en-IN"/>
          </a:p>
        </p:txBody>
      </p:sp>
    </p:spTree>
    <p:extLst>
      <p:ext uri="{BB962C8B-B14F-4D97-AF65-F5344CB8AC3E}">
        <p14:creationId xmlns:p14="http://schemas.microsoft.com/office/powerpoint/2010/main" val="346271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643C-8FE1-4246-B9C9-34CD82C6B1FE}"/>
              </a:ext>
            </a:extLst>
          </p:cNvPr>
          <p:cNvSpPr>
            <a:spLocks noGrp="1"/>
          </p:cNvSpPr>
          <p:nvPr>
            <p:ph type="title"/>
          </p:nvPr>
        </p:nvSpPr>
        <p:spPr>
          <a:xfrm>
            <a:off x="838200" y="365125"/>
            <a:ext cx="10515600" cy="1325563"/>
          </a:xfrm>
        </p:spPr>
        <p:txBody>
          <a:bodyPr/>
          <a:lstStyle/>
          <a:p>
            <a:r>
              <a:rPr lang="en-US"/>
              <a:t>Assigning classes to the clusters</a:t>
            </a:r>
            <a:endParaRPr lang="en-IN" dirty="0"/>
          </a:p>
        </p:txBody>
      </p:sp>
      <p:sp>
        <p:nvSpPr>
          <p:cNvPr id="3" name="Content Placeholder 2">
            <a:extLst>
              <a:ext uri="{FF2B5EF4-FFF2-40B4-BE49-F238E27FC236}">
                <a16:creationId xmlns:a16="http://schemas.microsoft.com/office/drawing/2014/main" id="{E4A9F108-32C4-48A1-8CF8-28BE65359EF5}"/>
              </a:ext>
            </a:extLst>
          </p:cNvPr>
          <p:cNvSpPr>
            <a:spLocks noGrp="1"/>
          </p:cNvSpPr>
          <p:nvPr>
            <p:ph idx="1"/>
          </p:nvPr>
        </p:nvSpPr>
        <p:spPr>
          <a:xfrm>
            <a:off x="838200" y="1825625"/>
            <a:ext cx="10515600" cy="4351338"/>
          </a:xfrm>
        </p:spPr>
        <p:txBody>
          <a:bodyPr/>
          <a:lstStyle/>
          <a:p>
            <a:r>
              <a:rPr lang="en-US" dirty="0"/>
              <a:t>After creating pure clusters belonging exclusively to one object, we need to classify these clusters based on the object to which they belong. </a:t>
            </a:r>
          </a:p>
          <a:p>
            <a:r>
              <a:rPr lang="en-US" dirty="0"/>
              <a:t>The clusters are segregated in roughly three equal classes based on their zeroth order moment. This segregation is used as an initialization for the classes of projection. </a:t>
            </a:r>
          </a:p>
          <a:p>
            <a:endParaRPr lang="en-US" dirty="0"/>
          </a:p>
          <a:p>
            <a:endParaRPr lang="en-US" dirty="0"/>
          </a:p>
        </p:txBody>
      </p:sp>
      <p:graphicFrame>
        <p:nvGraphicFramePr>
          <p:cNvPr id="5" name="Table 4">
            <a:extLst>
              <a:ext uri="{FF2B5EF4-FFF2-40B4-BE49-F238E27FC236}">
                <a16:creationId xmlns:a16="http://schemas.microsoft.com/office/drawing/2014/main" id="{50CE8DE1-4A7C-4437-806A-0577A142E34A}"/>
              </a:ext>
            </a:extLst>
          </p:cNvPr>
          <p:cNvGraphicFramePr>
            <a:graphicFrameLocks noGrp="1"/>
          </p:cNvGraphicFramePr>
          <p:nvPr>
            <p:extLst/>
          </p:nvPr>
        </p:nvGraphicFramePr>
        <p:xfrm>
          <a:off x="2035438" y="4505643"/>
          <a:ext cx="8121123" cy="1671320"/>
        </p:xfrm>
        <a:graphic>
          <a:graphicData uri="http://schemas.openxmlformats.org/drawingml/2006/table">
            <a:tbl>
              <a:tblPr firstRow="1">
                <a:tableStyleId>{5C22544A-7EE6-4342-B048-85BDC9FD1C3A}</a:tableStyleId>
              </a:tblPr>
              <a:tblGrid>
                <a:gridCol w="946506">
                  <a:extLst>
                    <a:ext uri="{9D8B030D-6E8A-4147-A177-3AD203B41FA5}">
                      <a16:colId xmlns:a16="http://schemas.microsoft.com/office/drawing/2014/main" val="2012454076"/>
                    </a:ext>
                  </a:extLst>
                </a:gridCol>
                <a:gridCol w="1158814">
                  <a:extLst>
                    <a:ext uri="{9D8B030D-6E8A-4147-A177-3AD203B41FA5}">
                      <a16:colId xmlns:a16="http://schemas.microsoft.com/office/drawing/2014/main" val="4127941569"/>
                    </a:ext>
                  </a:extLst>
                </a:gridCol>
                <a:gridCol w="1979629">
                  <a:extLst>
                    <a:ext uri="{9D8B030D-6E8A-4147-A177-3AD203B41FA5}">
                      <a16:colId xmlns:a16="http://schemas.microsoft.com/office/drawing/2014/main" val="59949753"/>
                    </a:ext>
                  </a:extLst>
                </a:gridCol>
                <a:gridCol w="2177592">
                  <a:extLst>
                    <a:ext uri="{9D8B030D-6E8A-4147-A177-3AD203B41FA5}">
                      <a16:colId xmlns:a16="http://schemas.microsoft.com/office/drawing/2014/main" val="1062204800"/>
                    </a:ext>
                  </a:extLst>
                </a:gridCol>
                <a:gridCol w="1858582">
                  <a:extLst>
                    <a:ext uri="{9D8B030D-6E8A-4147-A177-3AD203B41FA5}">
                      <a16:colId xmlns:a16="http://schemas.microsoft.com/office/drawing/2014/main" val="1365450250"/>
                    </a:ext>
                  </a:extLst>
                </a:gridCol>
              </a:tblGrid>
              <a:tr h="184150">
                <a:tc>
                  <a:txBody>
                    <a:bodyPr/>
                    <a:lstStyle/>
                    <a:p>
                      <a:pPr algn="l" fontAlgn="b"/>
                      <a:r>
                        <a:rPr lang="en-US" sz="1800" b="1" u="none" strike="noStrike" kern="1200" baseline="0" dirty="0">
                          <a:solidFill>
                            <a:schemeClr val="lt1"/>
                          </a:solidFill>
                          <a:effectLst/>
                          <a:latin typeface="+mn-lt"/>
                          <a:ea typeface="+mn-ea"/>
                          <a:cs typeface="+mn-cs"/>
                        </a:rPr>
                        <a:t>Class</a:t>
                      </a:r>
                      <a:endParaRPr lang="en-IN" sz="1800" b="1" u="none" strike="noStrike" kern="1200" baseline="0" dirty="0">
                        <a:solidFill>
                          <a:schemeClr val="lt1"/>
                        </a:solidFill>
                        <a:effectLst/>
                        <a:latin typeface="+mn-lt"/>
                        <a:ea typeface="+mn-ea"/>
                        <a:cs typeface="+mn-cs"/>
                      </a:endParaRPr>
                    </a:p>
                  </a:txBody>
                  <a:tcPr marL="6350" marR="6350" marT="6350" marB="0" anchor="b"/>
                </a:tc>
                <a:tc>
                  <a:txBody>
                    <a:bodyPr/>
                    <a:lstStyle/>
                    <a:p>
                      <a:pPr algn="l" fontAlgn="b"/>
                      <a:r>
                        <a:rPr lang="en-US" sz="1800" b="1" u="none" strike="noStrike" kern="1200" baseline="0" dirty="0">
                          <a:solidFill>
                            <a:schemeClr val="lt1"/>
                          </a:solidFill>
                          <a:effectLst/>
                          <a:latin typeface="+mn-lt"/>
                          <a:ea typeface="+mn-ea"/>
                          <a:cs typeface="+mn-cs"/>
                        </a:rPr>
                        <a:t>Total number of Clusters</a:t>
                      </a:r>
                      <a:endParaRPr lang="en-IN" sz="1800" b="1" u="none" strike="noStrike" kern="1200" baseline="0" dirty="0">
                        <a:solidFill>
                          <a:schemeClr val="lt1"/>
                        </a:solidFill>
                        <a:effectLst/>
                        <a:latin typeface="+mn-lt"/>
                        <a:ea typeface="+mn-ea"/>
                        <a:cs typeface="+mn-cs"/>
                      </a:endParaRPr>
                    </a:p>
                  </a:txBody>
                  <a:tcPr marL="6350" marR="6350" marT="6350" marB="0" anchor="b"/>
                </a:tc>
                <a:tc>
                  <a:txBody>
                    <a:bodyPr/>
                    <a:lstStyle/>
                    <a:p>
                      <a:pPr algn="l" fontAlgn="b"/>
                      <a:r>
                        <a:rPr lang="en-IN" sz="1800" u="none" strike="noStrike" baseline="0" dirty="0">
                          <a:effectLst/>
                        </a:rPr>
                        <a:t>Correctly classified</a:t>
                      </a:r>
                      <a:endParaRPr lang="en-IN" sz="1800" b="0" i="0" u="none" strike="noStrike" baseline="0"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800" u="none" strike="noStrike" baseline="0" dirty="0">
                          <a:effectLst/>
                        </a:rPr>
                        <a:t>Incorrectly classified</a:t>
                      </a:r>
                      <a:endParaRPr lang="en-IN" sz="1800" b="0" i="0" u="none" strike="noStrike" baseline="0"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800" u="none" strike="noStrike" baseline="0">
                          <a:effectLst/>
                        </a:rPr>
                        <a:t>Percentage Correct</a:t>
                      </a:r>
                      <a:endParaRPr lang="en-IN" sz="1800" b="0" i="0" u="none" strike="noStrike" baseline="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15957570"/>
                  </a:ext>
                </a:extLst>
              </a:tr>
              <a:tr h="184150">
                <a:tc>
                  <a:txBody>
                    <a:bodyPr/>
                    <a:lstStyle/>
                    <a:p>
                      <a:pPr algn="r" fontAlgn="b"/>
                      <a:r>
                        <a:rPr lang="en-IN" sz="1800" u="none" strike="noStrike" baseline="0">
                          <a:effectLst/>
                        </a:rPr>
                        <a:t>1</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118</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94</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24</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79.66101695</a:t>
                      </a:r>
                      <a:endParaRPr lang="en-IN" sz="1800" b="0" i="0" u="none" strike="noStrike" baseline="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6195493"/>
                  </a:ext>
                </a:extLst>
              </a:tr>
              <a:tr h="184150">
                <a:tc>
                  <a:txBody>
                    <a:bodyPr/>
                    <a:lstStyle/>
                    <a:p>
                      <a:pPr algn="r" fontAlgn="b"/>
                      <a:r>
                        <a:rPr lang="en-IN" sz="1800" u="none" strike="noStrike" baseline="0">
                          <a:effectLst/>
                        </a:rPr>
                        <a:t>2</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90</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65</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25</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72.22222222</a:t>
                      </a:r>
                      <a:endParaRPr lang="en-IN" sz="1800" b="0" i="0" u="none" strike="noStrike" baseline="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38405554"/>
                  </a:ext>
                </a:extLst>
              </a:tr>
              <a:tr h="184150">
                <a:tc>
                  <a:txBody>
                    <a:bodyPr/>
                    <a:lstStyle/>
                    <a:p>
                      <a:pPr algn="r" fontAlgn="b"/>
                      <a:r>
                        <a:rPr lang="en-IN" sz="1800" u="none" strike="noStrike" baseline="0">
                          <a:effectLst/>
                        </a:rPr>
                        <a:t>3</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92</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51</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41</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dirty="0">
                          <a:effectLst/>
                        </a:rPr>
                        <a:t>55.43478261</a:t>
                      </a:r>
                      <a:endParaRPr lang="en-IN" sz="1800" b="0" i="0" u="none" strike="noStrike" baseline="0"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68628796"/>
                  </a:ext>
                </a:extLst>
              </a:tr>
            </a:tbl>
          </a:graphicData>
        </a:graphic>
      </p:graphicFrame>
    </p:spTree>
    <p:extLst>
      <p:ext uri="{BB962C8B-B14F-4D97-AF65-F5344CB8AC3E}">
        <p14:creationId xmlns:p14="http://schemas.microsoft.com/office/powerpoint/2010/main" val="240577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065C-41B3-492C-9957-94B6BFC6500C}"/>
              </a:ext>
            </a:extLst>
          </p:cNvPr>
          <p:cNvSpPr>
            <a:spLocks noGrp="1"/>
          </p:cNvSpPr>
          <p:nvPr>
            <p:ph type="title"/>
          </p:nvPr>
        </p:nvSpPr>
        <p:spPr/>
        <p:txBody>
          <a:bodyPr/>
          <a:lstStyle/>
          <a:p>
            <a:r>
              <a:rPr lang="en-US" dirty="0"/>
              <a:t>Refining class estimates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B42AC7-A10A-4B59-B5CB-88C146F23823}"/>
                  </a:ext>
                </a:extLst>
              </p:cNvPr>
              <p:cNvSpPr>
                <a:spLocks noGrp="1"/>
              </p:cNvSpPr>
              <p:nvPr>
                <p:ph idx="1"/>
              </p:nvPr>
            </p:nvSpPr>
            <p:spPr>
              <a:xfrm>
                <a:off x="838200" y="1863332"/>
                <a:ext cx="10515600" cy="4351338"/>
              </a:xfrm>
            </p:spPr>
            <p:txBody>
              <a:bodyPr/>
              <a:lstStyle/>
              <a:p>
                <a:r>
                  <a:rPr lang="en-US" dirty="0"/>
                  <a:t>We incorporate the class estimation problem in the ARP algorithm and effectively optimize the following problem-</a:t>
                </a:r>
              </a:p>
              <a:p>
                <a:pPr marL="0" indent="0" algn="ctr">
                  <a:buNone/>
                </a:pPr>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r>
                          <a:rPr lang="en-US" sz="2400" b="0" i="1" smtClean="0">
                            <a:latin typeface="Cambria Math" panose="02040503050406030204" pitchFamily="18" charset="0"/>
                          </a:rPr>
                          <m:t>, </m:t>
                        </m:r>
                        <m:r>
                          <a:rPr lang="en-US" sz="2400" b="0" i="1" smtClean="0">
                            <a:latin typeface="Cambria Math" panose="02040503050406030204" pitchFamily="18" charset="0"/>
                          </a:rPr>
                          <m:t>𝑣</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rPr>
                          <m:t>𝑘</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𝑚</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sub>
                              <m:sup>
                                <m:r>
                                  <a:rPr lang="en-US" sz="2400" b="0" i="1" smtClean="0">
                                    <a:latin typeface="Cambria Math" panose="02040503050406030204" pitchFamily="18" charset="0"/>
                                  </a:rPr>
                                  <m:t>𝑛</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𝑨</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sub>
                                          <m:sup>
                                            <m:r>
                                              <a:rPr lang="en-US" sz="2400" b="1"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e>
                                    </m:nary>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sub>
                                </m:sSub>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e>
                        </m:nary>
                      </m:e>
                    </m:nary>
                  </m:oMath>
                </a14:m>
                <a:r>
                  <a:rPr lang="en-US" sz="2400" dirty="0"/>
                  <a:t> +</a:t>
                </a:r>
              </a:p>
              <a:p>
                <a:pPr marL="0" indent="0" algn="ctr">
                  <a:buNone/>
                </a:pPr>
                <a:r>
                  <a:rPr lang="en-US" sz="2400" b="0" dirty="0"/>
                  <a:t>                    </a:t>
                </a:r>
                <a14:m>
                  <m:oMath xmlns:m="http://schemas.openxmlformats.org/officeDocument/2006/math">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rPr>
                          <m:t>𝑘</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𝑚</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sub>
                              <m:sup>
                                <m:r>
                                  <a:rPr lang="en-US" sz="2400" b="0" i="1" smtClean="0">
                                    <a:latin typeface="Cambria Math" panose="02040503050406030204" pitchFamily="18" charset="0"/>
                                  </a:rPr>
                                  <m:t>𝑛</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𝑨</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sub>
                                          <m:sup>
                                            <m:r>
                                              <a:rPr lang="en-US" sz="2400" b="1"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e>
                                    </m:nary>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sub>
                                </m:sSub>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e>
                        </m:nary>
                      </m:e>
                    </m:nary>
                    <m:r>
                      <a:rPr lang="en-US" sz="2400" b="0" i="1" smtClean="0">
                        <a:latin typeface="Cambria Math" panose="02040503050406030204" pitchFamily="18" charset="0"/>
                      </a:rPr>
                      <m:t> </m:t>
                    </m:r>
                  </m:oMath>
                </a14:m>
                <a:r>
                  <a:rPr lang="en-US" sz="2400" dirty="0"/>
                  <a:t>+</a:t>
                </a:r>
              </a:p>
              <a:p>
                <a:pPr marL="0" indent="0" algn="ctr">
                  <a:buNone/>
                </a:pPr>
                <a:r>
                  <a:rPr lang="en-US" sz="2400" b="0" dirty="0"/>
                  <a:t>	    </a:t>
                </a:r>
                <a14:m>
                  <m:oMath xmlns:m="http://schemas.openxmlformats.org/officeDocument/2006/math">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rPr>
                          <m:t>𝑘</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𝑚</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sub>
                              <m:sup>
                                <m:r>
                                  <a:rPr lang="en-US" sz="2400" b="0" i="1" smtClean="0">
                                    <a:latin typeface="Cambria Math" panose="02040503050406030204" pitchFamily="18" charset="0"/>
                                  </a:rPr>
                                  <m:t>𝑛</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𝑨</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sub>
                                          <m:sup>
                                            <m:r>
                                              <a:rPr lang="en-US" sz="2400" b="1"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e>
                                    </m:nary>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sub>
                                </m:sSub>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e>
                        </m:nary>
                      </m:e>
                    </m:nary>
                  </m:oMath>
                </a14:m>
                <a:r>
                  <a:rPr lang="en-US" sz="2400" dirty="0"/>
                  <a:t> </a:t>
                </a:r>
              </a:p>
              <a:p>
                <a:r>
                  <a:rPr lang="en-US" dirty="0"/>
                  <a:t>We refine the classes of the projections by employing a coordinate descent strategy in the addition to the already existing strategy for the angles of the projections.</a:t>
                </a:r>
                <a:endParaRPr lang="en-US" sz="1600" dirty="0"/>
              </a:p>
              <a:p>
                <a:endParaRPr lang="en-IN" dirty="0"/>
              </a:p>
            </p:txBody>
          </p:sp>
        </mc:Choice>
        <mc:Fallback xmlns="">
          <p:sp>
            <p:nvSpPr>
              <p:cNvPr id="3" name="Content Placeholder 2">
                <a:extLst>
                  <a:ext uri="{FF2B5EF4-FFF2-40B4-BE49-F238E27FC236}">
                    <a16:creationId xmlns:a16="http://schemas.microsoft.com/office/drawing/2014/main" id="{BEB42AC7-A10A-4B59-B5CB-88C146F23823}"/>
                  </a:ext>
                </a:extLst>
              </p:cNvPr>
              <p:cNvSpPr>
                <a:spLocks noGrp="1" noRot="1" noChangeAspect="1" noMove="1" noResize="1" noEditPoints="1" noAdjustHandles="1" noChangeArrowheads="1" noChangeShapeType="1" noTextEdit="1"/>
              </p:cNvSpPr>
              <p:nvPr>
                <p:ph idx="1"/>
              </p:nvPr>
            </p:nvSpPr>
            <p:spPr>
              <a:xfrm>
                <a:off x="838200" y="1863332"/>
                <a:ext cx="10515600" cy="4351338"/>
              </a:xfrm>
              <a:blipFill>
                <a:blip r:embed="rId2"/>
                <a:stretch>
                  <a:fillRect l="-1043" t="-2384"/>
                </a:stretch>
              </a:blipFill>
            </p:spPr>
            <p:txBody>
              <a:bodyPr/>
              <a:lstStyle/>
              <a:p>
                <a:r>
                  <a:rPr lang="en-IN">
                    <a:noFill/>
                  </a:rPr>
                  <a:t> </a:t>
                </a:r>
              </a:p>
            </p:txBody>
          </p:sp>
        </mc:Fallback>
      </mc:AlternateContent>
    </p:spTree>
    <p:extLst>
      <p:ext uri="{BB962C8B-B14F-4D97-AF65-F5344CB8AC3E}">
        <p14:creationId xmlns:p14="http://schemas.microsoft.com/office/powerpoint/2010/main" val="1790744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3B04-561D-4776-A39E-369F1C0F63D2}"/>
              </a:ext>
            </a:extLst>
          </p:cNvPr>
          <p:cNvSpPr>
            <a:spLocks noGrp="1"/>
          </p:cNvSpPr>
          <p:nvPr>
            <p:ph type="title"/>
          </p:nvPr>
        </p:nvSpPr>
        <p:spPr/>
        <p:txBody>
          <a:bodyPr/>
          <a:lstStyle/>
          <a:p>
            <a:r>
              <a:rPr lang="en-US" dirty="0"/>
              <a:t>Does not refine the classes…</a:t>
            </a:r>
            <a:endParaRPr lang="en-IN" dirty="0"/>
          </a:p>
        </p:txBody>
      </p:sp>
      <p:sp>
        <p:nvSpPr>
          <p:cNvPr id="3" name="Content Placeholder 2">
            <a:extLst>
              <a:ext uri="{FF2B5EF4-FFF2-40B4-BE49-F238E27FC236}">
                <a16:creationId xmlns:a16="http://schemas.microsoft.com/office/drawing/2014/main" id="{2A685954-449B-4AE2-8733-FD3082F87AE9}"/>
              </a:ext>
            </a:extLst>
          </p:cNvPr>
          <p:cNvSpPr>
            <a:spLocks noGrp="1"/>
          </p:cNvSpPr>
          <p:nvPr>
            <p:ph idx="1"/>
          </p:nvPr>
        </p:nvSpPr>
        <p:spPr/>
        <p:txBody>
          <a:bodyPr/>
          <a:lstStyle/>
          <a:p>
            <a:r>
              <a:rPr lang="en-US" dirty="0"/>
              <a:t>The optimization converges to the wrong solution.</a:t>
            </a:r>
          </a:p>
          <a:p>
            <a:r>
              <a:rPr lang="en-US" dirty="0"/>
              <a:t>It predicts the wrong class for each projection may be because of the noise in each of the projections as well as wrong assignment of classes initially. </a:t>
            </a:r>
          </a:p>
          <a:p>
            <a:r>
              <a:rPr lang="en-US" dirty="0"/>
              <a:t>Tried out various other things to improve the estimate such as, changing the optimization problem to min(three class errors) or only including error of the classes that are currently being changed. </a:t>
            </a:r>
          </a:p>
          <a:p>
            <a:r>
              <a:rPr lang="en-US" dirty="0"/>
              <a:t>Also, tried to change the clustering method, or including a bit of randomness in the initial estimate and performing a multi-start approach.</a:t>
            </a:r>
          </a:p>
        </p:txBody>
      </p:sp>
    </p:spTree>
    <p:extLst>
      <p:ext uri="{BB962C8B-B14F-4D97-AF65-F5344CB8AC3E}">
        <p14:creationId xmlns:p14="http://schemas.microsoft.com/office/powerpoint/2010/main" val="328405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20FC-B435-453E-8E34-D6E64F1BC93F}"/>
              </a:ext>
            </a:extLst>
          </p:cNvPr>
          <p:cNvSpPr>
            <a:spLocks noGrp="1"/>
          </p:cNvSpPr>
          <p:nvPr>
            <p:ph type="title"/>
          </p:nvPr>
        </p:nvSpPr>
        <p:spPr/>
        <p:txBody>
          <a:bodyPr/>
          <a:lstStyle/>
          <a:p>
            <a:r>
              <a:rPr lang="en-US" dirty="0"/>
              <a:t>Possible explanation and remedy</a:t>
            </a:r>
            <a:endParaRPr lang="en-IN" dirty="0"/>
          </a:p>
        </p:txBody>
      </p:sp>
      <p:sp>
        <p:nvSpPr>
          <p:cNvPr id="3" name="Content Placeholder 2">
            <a:extLst>
              <a:ext uri="{FF2B5EF4-FFF2-40B4-BE49-F238E27FC236}">
                <a16:creationId xmlns:a16="http://schemas.microsoft.com/office/drawing/2014/main" id="{9D7ADAB0-6557-4781-87C9-22307E1FD985}"/>
              </a:ext>
            </a:extLst>
          </p:cNvPr>
          <p:cNvSpPr>
            <a:spLocks noGrp="1"/>
          </p:cNvSpPr>
          <p:nvPr>
            <p:ph idx="1"/>
          </p:nvPr>
        </p:nvSpPr>
        <p:spPr/>
        <p:txBody>
          <a:bodyPr/>
          <a:lstStyle/>
          <a:p>
            <a:r>
              <a:rPr lang="en-US" dirty="0"/>
              <a:t>Maybe the refinement is too drastic at the start. We are assigning a class to a projection with complete confidence with affects all future predictions.</a:t>
            </a:r>
          </a:p>
          <a:p>
            <a:r>
              <a:rPr lang="en-US" dirty="0"/>
              <a:t>So, one possible solution is utilize a probability based approach, where instead of assigning a class to each projection we assign a probability of a projection belonging to a particular class. </a:t>
            </a:r>
          </a:p>
          <a:p>
            <a:r>
              <a:rPr lang="en-US" dirty="0"/>
              <a:t>This allows the algorithm to recover from a wrong estimate in later iterations. </a:t>
            </a:r>
          </a:p>
          <a:p>
            <a:r>
              <a:rPr lang="en-US" dirty="0"/>
              <a:t>Include a probability based approach in HLCC-optimization problem.</a:t>
            </a:r>
            <a:endParaRPr lang="en-IN" dirty="0"/>
          </a:p>
        </p:txBody>
      </p:sp>
    </p:spTree>
    <p:extLst>
      <p:ext uri="{BB962C8B-B14F-4D97-AF65-F5344CB8AC3E}">
        <p14:creationId xmlns:p14="http://schemas.microsoft.com/office/powerpoint/2010/main" val="2865594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303</Words>
  <Application>Microsoft Office PowerPoint</Application>
  <PresentationFormat>Widescreen</PresentationFormat>
  <Paragraphs>39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Assigning classes to the clusters</vt:lpstr>
      <vt:lpstr>Refining class estimates</vt:lpstr>
      <vt:lpstr>Does not refine the classes…</vt:lpstr>
      <vt:lpstr>Possible explanation and remedy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Assigning classes to the clusters</dc:title>
  <dc:creator>Arunabh Ghosh</dc:creator>
  <cp:lastModifiedBy>Arunabh Ghosh</cp:lastModifiedBy>
  <cp:revision>4</cp:revision>
  <dcterms:created xsi:type="dcterms:W3CDTF">2018-09-28T03:16:45Z</dcterms:created>
  <dcterms:modified xsi:type="dcterms:W3CDTF">2018-09-28T07:18:47Z</dcterms:modified>
</cp:coreProperties>
</file>