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sldIdLst>
    <p:sldId id="275" r:id="rId2"/>
    <p:sldId id="276" r:id="rId3"/>
    <p:sldId id="257" r:id="rId4"/>
    <p:sldId id="272" r:id="rId5"/>
    <p:sldId id="262" r:id="rId6"/>
    <p:sldId id="258" r:id="rId7"/>
    <p:sldId id="261" r:id="rId8"/>
    <p:sldId id="264" r:id="rId9"/>
    <p:sldId id="271" r:id="rId10"/>
    <p:sldId id="259" r:id="rId11"/>
    <p:sldId id="273" r:id="rId12"/>
    <p:sldId id="268" r:id="rId13"/>
    <p:sldId id="269" r:id="rId14"/>
    <p:sldId id="265" r:id="rId15"/>
    <p:sldId id="270" r:id="rId16"/>
    <p:sldId id="266" r:id="rId17"/>
    <p:sldId id="274" r:id="rId18"/>
    <p:sldId id="277"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152" autoAdjust="0"/>
    <p:restoredTop sz="94660"/>
  </p:normalViewPr>
  <p:slideViewPr>
    <p:cSldViewPr snapToGrid="0">
      <p:cViewPr varScale="1">
        <p:scale>
          <a:sx n="90" d="100"/>
          <a:sy n="90" d="100"/>
        </p:scale>
        <p:origin x="-394" y="-6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FB294A-EC95-48E5-99CD-70D19A98B6B3}" type="datetimeFigureOut">
              <a:rPr lang="en-IN" smtClean="0"/>
              <a:pPr/>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87B3D-3C79-4428-AEB9-FA33C857C9ED}" type="slidenum">
              <a:rPr lang="en-IN" smtClean="0"/>
              <a:pPr/>
              <a:t>‹#›</a:t>
            </a:fld>
            <a:endParaRPr lang="en-IN"/>
          </a:p>
        </p:txBody>
      </p:sp>
    </p:spTree>
    <p:extLst>
      <p:ext uri="{BB962C8B-B14F-4D97-AF65-F5344CB8AC3E}">
        <p14:creationId xmlns:p14="http://schemas.microsoft.com/office/powerpoint/2010/main" xmlns="" val="246136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B294A-EC95-48E5-99CD-70D19A98B6B3}" type="datetimeFigureOut">
              <a:rPr lang="en-IN" smtClean="0"/>
              <a:pPr/>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87B3D-3C79-4428-AEB9-FA33C857C9ED}" type="slidenum">
              <a:rPr lang="en-IN" smtClean="0"/>
              <a:pPr/>
              <a:t>‹#›</a:t>
            </a:fld>
            <a:endParaRPr lang="en-IN"/>
          </a:p>
        </p:txBody>
      </p:sp>
    </p:spTree>
    <p:extLst>
      <p:ext uri="{BB962C8B-B14F-4D97-AF65-F5344CB8AC3E}">
        <p14:creationId xmlns:p14="http://schemas.microsoft.com/office/powerpoint/2010/main" xmlns="" val="401702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B294A-EC95-48E5-99CD-70D19A98B6B3}" type="datetimeFigureOut">
              <a:rPr lang="en-IN" smtClean="0"/>
              <a:pPr/>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87B3D-3C79-4428-AEB9-FA33C857C9ED}"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3130726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B294A-EC95-48E5-99CD-70D19A98B6B3}" type="datetimeFigureOut">
              <a:rPr lang="en-IN" smtClean="0"/>
              <a:pPr/>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87B3D-3C79-4428-AEB9-FA33C857C9ED}" type="slidenum">
              <a:rPr lang="en-IN" smtClean="0"/>
              <a:pPr/>
              <a:t>‹#›</a:t>
            </a:fld>
            <a:endParaRPr lang="en-IN"/>
          </a:p>
        </p:txBody>
      </p:sp>
    </p:spTree>
    <p:extLst>
      <p:ext uri="{BB962C8B-B14F-4D97-AF65-F5344CB8AC3E}">
        <p14:creationId xmlns:p14="http://schemas.microsoft.com/office/powerpoint/2010/main" xmlns="" val="1832424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B294A-EC95-48E5-99CD-70D19A98B6B3}" type="datetimeFigureOut">
              <a:rPr lang="en-IN" smtClean="0"/>
              <a:pPr/>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87B3D-3C79-4428-AEB9-FA33C857C9ED}"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807716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B294A-EC95-48E5-99CD-70D19A98B6B3}" type="datetimeFigureOut">
              <a:rPr lang="en-IN" smtClean="0"/>
              <a:pPr/>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87B3D-3C79-4428-AEB9-FA33C857C9ED}" type="slidenum">
              <a:rPr lang="en-IN" smtClean="0"/>
              <a:pPr/>
              <a:t>‹#›</a:t>
            </a:fld>
            <a:endParaRPr lang="en-IN"/>
          </a:p>
        </p:txBody>
      </p:sp>
    </p:spTree>
    <p:extLst>
      <p:ext uri="{BB962C8B-B14F-4D97-AF65-F5344CB8AC3E}">
        <p14:creationId xmlns:p14="http://schemas.microsoft.com/office/powerpoint/2010/main" xmlns="" val="2580561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B294A-EC95-48E5-99CD-70D19A98B6B3}" type="datetimeFigureOut">
              <a:rPr lang="en-IN" smtClean="0"/>
              <a:pPr/>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87B3D-3C79-4428-AEB9-FA33C857C9ED}" type="slidenum">
              <a:rPr lang="en-IN" smtClean="0"/>
              <a:pPr/>
              <a:t>‹#›</a:t>
            </a:fld>
            <a:endParaRPr lang="en-IN"/>
          </a:p>
        </p:txBody>
      </p:sp>
    </p:spTree>
    <p:extLst>
      <p:ext uri="{BB962C8B-B14F-4D97-AF65-F5344CB8AC3E}">
        <p14:creationId xmlns:p14="http://schemas.microsoft.com/office/powerpoint/2010/main" xmlns="" val="3601617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B294A-EC95-48E5-99CD-70D19A98B6B3}" type="datetimeFigureOut">
              <a:rPr lang="en-IN" smtClean="0"/>
              <a:pPr/>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87B3D-3C79-4428-AEB9-FA33C857C9ED}" type="slidenum">
              <a:rPr lang="en-IN" smtClean="0"/>
              <a:pPr/>
              <a:t>‹#›</a:t>
            </a:fld>
            <a:endParaRPr lang="en-IN"/>
          </a:p>
        </p:txBody>
      </p:sp>
    </p:spTree>
    <p:extLst>
      <p:ext uri="{BB962C8B-B14F-4D97-AF65-F5344CB8AC3E}">
        <p14:creationId xmlns:p14="http://schemas.microsoft.com/office/powerpoint/2010/main" xmlns="" val="768649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FB294A-EC95-48E5-99CD-70D19A98B6B3}" type="datetimeFigureOut">
              <a:rPr lang="en-IN" smtClean="0"/>
              <a:pPr/>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87B3D-3C79-4428-AEB9-FA33C857C9ED}" type="slidenum">
              <a:rPr lang="en-IN" smtClean="0"/>
              <a:pPr/>
              <a:t>‹#›</a:t>
            </a:fld>
            <a:endParaRPr lang="en-IN"/>
          </a:p>
        </p:txBody>
      </p:sp>
    </p:spTree>
    <p:extLst>
      <p:ext uri="{BB962C8B-B14F-4D97-AF65-F5344CB8AC3E}">
        <p14:creationId xmlns:p14="http://schemas.microsoft.com/office/powerpoint/2010/main" xmlns="" val="2322263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B294A-EC95-48E5-99CD-70D19A98B6B3}" type="datetimeFigureOut">
              <a:rPr lang="en-IN" smtClean="0"/>
              <a:pPr/>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87B3D-3C79-4428-AEB9-FA33C857C9ED}" type="slidenum">
              <a:rPr lang="en-IN" smtClean="0"/>
              <a:pPr/>
              <a:t>‹#›</a:t>
            </a:fld>
            <a:endParaRPr lang="en-IN"/>
          </a:p>
        </p:txBody>
      </p:sp>
    </p:spTree>
    <p:extLst>
      <p:ext uri="{BB962C8B-B14F-4D97-AF65-F5344CB8AC3E}">
        <p14:creationId xmlns:p14="http://schemas.microsoft.com/office/powerpoint/2010/main" xmlns="" val="857752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FB294A-EC95-48E5-99CD-70D19A98B6B3}" type="datetimeFigureOut">
              <a:rPr lang="en-IN" smtClean="0"/>
              <a:pPr/>
              <a:t>20-05-2021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E87B3D-3C79-4428-AEB9-FA33C857C9ED}" type="slidenum">
              <a:rPr lang="en-IN" smtClean="0"/>
              <a:pPr/>
              <a:t>‹#›</a:t>
            </a:fld>
            <a:endParaRPr lang="en-IN"/>
          </a:p>
        </p:txBody>
      </p:sp>
    </p:spTree>
    <p:extLst>
      <p:ext uri="{BB962C8B-B14F-4D97-AF65-F5344CB8AC3E}">
        <p14:creationId xmlns:p14="http://schemas.microsoft.com/office/powerpoint/2010/main" xmlns="" val="3965405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FB294A-EC95-48E5-99CD-70D19A98B6B3}" type="datetimeFigureOut">
              <a:rPr lang="en-IN" smtClean="0"/>
              <a:pPr/>
              <a:t>20-05-2021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E87B3D-3C79-4428-AEB9-FA33C857C9ED}" type="slidenum">
              <a:rPr lang="en-IN" smtClean="0"/>
              <a:pPr/>
              <a:t>‹#›</a:t>
            </a:fld>
            <a:endParaRPr lang="en-IN"/>
          </a:p>
        </p:txBody>
      </p:sp>
    </p:spTree>
    <p:extLst>
      <p:ext uri="{BB962C8B-B14F-4D97-AF65-F5344CB8AC3E}">
        <p14:creationId xmlns:p14="http://schemas.microsoft.com/office/powerpoint/2010/main" xmlns="" val="3554156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FB294A-EC95-48E5-99CD-70D19A98B6B3}" type="datetimeFigureOut">
              <a:rPr lang="en-IN" smtClean="0"/>
              <a:pPr/>
              <a:t>20-05-2021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E87B3D-3C79-4428-AEB9-FA33C857C9ED}" type="slidenum">
              <a:rPr lang="en-IN" smtClean="0"/>
              <a:pPr/>
              <a:t>‹#›</a:t>
            </a:fld>
            <a:endParaRPr lang="en-IN"/>
          </a:p>
        </p:txBody>
      </p:sp>
    </p:spTree>
    <p:extLst>
      <p:ext uri="{BB962C8B-B14F-4D97-AF65-F5344CB8AC3E}">
        <p14:creationId xmlns:p14="http://schemas.microsoft.com/office/powerpoint/2010/main" xmlns="" val="4204581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FB294A-EC95-48E5-99CD-70D19A98B6B3}" type="datetimeFigureOut">
              <a:rPr lang="en-IN" smtClean="0"/>
              <a:pPr/>
              <a:t>20-05-2021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E87B3D-3C79-4428-AEB9-FA33C857C9ED}" type="slidenum">
              <a:rPr lang="en-IN" smtClean="0"/>
              <a:pPr/>
              <a:t>‹#›</a:t>
            </a:fld>
            <a:endParaRPr lang="en-IN"/>
          </a:p>
        </p:txBody>
      </p:sp>
    </p:spTree>
    <p:extLst>
      <p:ext uri="{BB962C8B-B14F-4D97-AF65-F5344CB8AC3E}">
        <p14:creationId xmlns:p14="http://schemas.microsoft.com/office/powerpoint/2010/main" xmlns="" val="4104576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FB294A-EC95-48E5-99CD-70D19A98B6B3}" type="datetimeFigureOut">
              <a:rPr lang="en-IN" smtClean="0"/>
              <a:pPr/>
              <a:t>20-05-2021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E87B3D-3C79-4428-AEB9-FA33C857C9ED}" type="slidenum">
              <a:rPr lang="en-IN" smtClean="0"/>
              <a:pPr/>
              <a:t>‹#›</a:t>
            </a:fld>
            <a:endParaRPr lang="en-IN"/>
          </a:p>
        </p:txBody>
      </p:sp>
    </p:spTree>
    <p:extLst>
      <p:ext uri="{BB962C8B-B14F-4D97-AF65-F5344CB8AC3E}">
        <p14:creationId xmlns:p14="http://schemas.microsoft.com/office/powerpoint/2010/main" xmlns="" val="2819053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E87B3D-3C79-4428-AEB9-FA33C857C9ED}" type="slidenum">
              <a:rPr lang="en-IN" smtClean="0"/>
              <a:pPr/>
              <a:t>‹#›</a:t>
            </a:fld>
            <a:endParaRPr lang="en-IN"/>
          </a:p>
        </p:txBody>
      </p:sp>
      <p:sp>
        <p:nvSpPr>
          <p:cNvPr id="5" name="Date Placeholder 4"/>
          <p:cNvSpPr>
            <a:spLocks noGrp="1"/>
          </p:cNvSpPr>
          <p:nvPr>
            <p:ph type="dt" sz="half" idx="10"/>
          </p:nvPr>
        </p:nvSpPr>
        <p:spPr/>
        <p:txBody>
          <a:bodyPr/>
          <a:lstStyle/>
          <a:p>
            <a:fld id="{54FB294A-EC95-48E5-99CD-70D19A98B6B3}" type="datetimeFigureOut">
              <a:rPr lang="en-IN" smtClean="0"/>
              <a:pPr/>
              <a:t>20-05-2021</a:t>
            </a:fld>
            <a:endParaRPr lang="en-IN"/>
          </a:p>
        </p:txBody>
      </p:sp>
    </p:spTree>
    <p:extLst>
      <p:ext uri="{BB962C8B-B14F-4D97-AF65-F5344CB8AC3E}">
        <p14:creationId xmlns:p14="http://schemas.microsoft.com/office/powerpoint/2010/main" xmlns="" val="2740684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FB294A-EC95-48E5-99CD-70D19A98B6B3}" type="datetimeFigureOut">
              <a:rPr lang="en-IN" smtClean="0"/>
              <a:pPr/>
              <a:t>20-05-2021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2E87B3D-3C79-4428-AEB9-FA33C857C9ED}" type="slidenum">
              <a:rPr lang="en-IN" smtClean="0"/>
              <a:pPr/>
              <a:t>‹#›</a:t>
            </a:fld>
            <a:endParaRPr lang="en-IN"/>
          </a:p>
        </p:txBody>
      </p:sp>
    </p:spTree>
    <p:extLst>
      <p:ext uri="{BB962C8B-B14F-4D97-AF65-F5344CB8AC3E}">
        <p14:creationId xmlns:p14="http://schemas.microsoft.com/office/powerpoint/2010/main" xmlns="" val="1220073144"/>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28EECCEE-1A22-40AA-878C-04B836142092}"/>
              </a:ext>
            </a:extLst>
          </p:cNvPr>
          <p:cNvSpPr>
            <a:spLocks noGrp="1"/>
          </p:cNvSpPr>
          <p:nvPr>
            <p:ph idx="1"/>
          </p:nvPr>
        </p:nvSpPr>
        <p:spPr>
          <a:xfrm>
            <a:off x="677333" y="245533"/>
            <a:ext cx="10193867" cy="6350000"/>
          </a:xfrm>
        </p:spPr>
        <p:txBody>
          <a:bodyPr/>
          <a:lstStyle/>
          <a:p>
            <a:pPr marL="0" indent="0" algn="ctr">
              <a:buNone/>
            </a:pPr>
            <a:r>
              <a:rPr lang="en-US" sz="2800" b="1" dirty="0"/>
              <a:t>Adamas University</a:t>
            </a:r>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b="1" u="sng" dirty="0"/>
          </a:p>
          <a:p>
            <a:pPr marL="0" indent="0" algn="ctr">
              <a:buNone/>
            </a:pPr>
            <a:r>
              <a:rPr lang="en-IN" b="1" u="sng" dirty="0"/>
              <a:t>Mini Project</a:t>
            </a:r>
          </a:p>
          <a:p>
            <a:pPr marL="0" indent="0" algn="ctr">
              <a:buNone/>
            </a:pPr>
            <a:r>
              <a:rPr lang="en-IN" sz="3200" b="1" dirty="0">
                <a:latin typeface="Times New Roman" pitchFamily="18" charset="0"/>
                <a:cs typeface="Times New Roman" pitchFamily="18" charset="0"/>
              </a:rPr>
              <a:t>Automatic Room Light Controller Using Arduino And PIR Sensor</a:t>
            </a:r>
          </a:p>
          <a:p>
            <a:pPr marL="0" indent="0">
              <a:buNone/>
            </a:pPr>
            <a:r>
              <a:rPr lang="en-IN" i="1" dirty="0"/>
              <a:t>                      </a:t>
            </a:r>
            <a:r>
              <a:rPr lang="en-IN" i="1" dirty="0" smtClean="0"/>
              <a:t>                   </a:t>
            </a:r>
            <a:r>
              <a:rPr lang="en-IN" sz="2800" b="1" dirty="0" smtClean="0"/>
              <a:t>Presented </a:t>
            </a:r>
            <a:r>
              <a:rPr lang="en-IN" sz="2800" b="1" dirty="0"/>
              <a:t>by</a:t>
            </a:r>
            <a:r>
              <a:rPr lang="en-IN" i="1" dirty="0"/>
              <a:t>:</a:t>
            </a:r>
          </a:p>
          <a:p>
            <a:pPr marL="0" indent="0" algn="just">
              <a:buNone/>
            </a:pPr>
            <a:r>
              <a:rPr lang="en-IN" sz="1600" dirty="0"/>
              <a:t>                          Pratik Das                                   UG/02/BTEE/2018/003</a:t>
            </a:r>
          </a:p>
          <a:p>
            <a:pPr marL="0" indent="0" algn="just">
              <a:buNone/>
            </a:pPr>
            <a:r>
              <a:rPr lang="en-IN" sz="1600" dirty="0"/>
              <a:t>                          Sachin Biswas                             UG/02/BTEE/2018/004</a:t>
            </a:r>
          </a:p>
          <a:p>
            <a:pPr marL="0" indent="0" algn="just">
              <a:buNone/>
            </a:pPr>
            <a:r>
              <a:rPr lang="en-IN" sz="1600" dirty="0"/>
              <a:t>                          Rakesh Kumar Mishra                  UG/02/BTEE/2018/007</a:t>
            </a:r>
          </a:p>
          <a:p>
            <a:pPr marL="0" indent="0" algn="just">
              <a:buNone/>
            </a:pPr>
            <a:r>
              <a:rPr lang="en-IN" sz="1600" dirty="0"/>
              <a:t>                          </a:t>
            </a:r>
            <a:r>
              <a:rPr lang="en-IN" sz="1600" dirty="0" err="1"/>
              <a:t>Arunabha</a:t>
            </a:r>
            <a:r>
              <a:rPr lang="en-IN" sz="1600" dirty="0"/>
              <a:t> Sarkar                         UG/02/BTEE/2018/011</a:t>
            </a:r>
          </a:p>
          <a:p>
            <a:pPr marL="0" indent="0" algn="just">
              <a:buNone/>
            </a:pPr>
            <a:r>
              <a:rPr lang="en-IN" sz="1600" dirty="0"/>
              <a:t>                          Aditi Biswas                                UG/02/BTEE/2018/017</a:t>
            </a:r>
          </a:p>
          <a:p>
            <a:pPr marL="0" indent="0" algn="ctr">
              <a:buNone/>
            </a:pPr>
            <a:endParaRPr lang="en-IN" b="1" dirty="0"/>
          </a:p>
        </p:txBody>
      </p:sp>
      <p:pic>
        <p:nvPicPr>
          <p:cNvPr id="7" name="Picture 6" descr="Logo, company name&#10;&#10;Description automatically generated">
            <a:extLst>
              <a:ext uri="{FF2B5EF4-FFF2-40B4-BE49-F238E27FC236}">
                <a16:creationId xmlns:a16="http://schemas.microsoft.com/office/drawing/2014/main" xmlns="" id="{16678E69-7BCD-4544-8C3E-C3DC993F42D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182976" y="794808"/>
            <a:ext cx="3295650" cy="1560158"/>
          </a:xfrm>
          <a:prstGeom prst="rect">
            <a:avLst/>
          </a:prstGeom>
        </p:spPr>
      </p:pic>
    </p:spTree>
    <p:extLst>
      <p:ext uri="{BB962C8B-B14F-4D97-AF65-F5344CB8AC3E}">
        <p14:creationId xmlns:p14="http://schemas.microsoft.com/office/powerpoint/2010/main" xmlns="" val="3788176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D69C9D-AD35-479D-8218-35CCB02F0983}"/>
              </a:ext>
            </a:extLst>
          </p:cNvPr>
          <p:cNvSpPr>
            <a:spLocks noGrp="1"/>
          </p:cNvSpPr>
          <p:nvPr>
            <p:ph type="title"/>
          </p:nvPr>
        </p:nvSpPr>
        <p:spPr/>
        <p:txBody>
          <a:bodyPr>
            <a:normAutofit/>
          </a:bodyPr>
          <a:lstStyle/>
          <a:p>
            <a:pPr algn="ctr"/>
            <a:r>
              <a:rPr lang="en-US" sz="2400" b="1" u="sng">
                <a:cs typeface="Times New Roman" panose="02020603050405020304" pitchFamily="18" charset="0"/>
              </a:rPr>
              <a:t>Circuit Diagram</a:t>
            </a:r>
            <a:endParaRPr lang="en-IN" sz="2400" b="1" u="sng" dirty="0">
              <a:cs typeface="Times New Roman" panose="02020603050405020304" pitchFamily="18" charset="0"/>
            </a:endParaRPr>
          </a:p>
        </p:txBody>
      </p:sp>
      <p:pic>
        <p:nvPicPr>
          <p:cNvPr id="6" name="Content Placeholder 5" descr="Arduino controlled light bulb using pir motion sensor">
            <a:extLst>
              <a:ext uri="{FF2B5EF4-FFF2-40B4-BE49-F238E27FC236}">
                <a16:creationId xmlns:a16="http://schemas.microsoft.com/office/drawing/2014/main" xmlns="" id="{68B8FEA7-CD05-461E-B603-1645A1C98309}"/>
              </a:ext>
            </a:extLst>
          </p:cNvPr>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965354" y="1488281"/>
            <a:ext cx="5630711" cy="3881437"/>
          </a:xfrm>
          <a:prstGeom prst="rect">
            <a:avLst/>
          </a:prstGeom>
          <a:noFill/>
          <a:ln>
            <a:noFill/>
          </a:ln>
        </p:spPr>
      </p:pic>
    </p:spTree>
    <p:extLst>
      <p:ext uri="{BB962C8B-B14F-4D97-AF65-F5344CB8AC3E}">
        <p14:creationId xmlns:p14="http://schemas.microsoft.com/office/powerpoint/2010/main" xmlns="" val="2109989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D8AD2D-A886-4C5B-8DB8-79319C0398BD}"/>
              </a:ext>
            </a:extLst>
          </p:cNvPr>
          <p:cNvSpPr>
            <a:spLocks noGrp="1"/>
          </p:cNvSpPr>
          <p:nvPr>
            <p:ph type="title"/>
          </p:nvPr>
        </p:nvSpPr>
        <p:spPr>
          <a:xfrm>
            <a:off x="677334" y="609600"/>
            <a:ext cx="8596668" cy="429087"/>
          </a:xfrm>
        </p:spPr>
        <p:txBody>
          <a:bodyPr>
            <a:normAutofit fontScale="90000"/>
          </a:bodyPr>
          <a:lstStyle/>
          <a:p>
            <a:pPr algn="ctr"/>
            <a:r>
              <a:rPr lang="en-US" sz="2400" b="1" u="sng"/>
              <a:t>Code</a:t>
            </a:r>
            <a:endParaRPr lang="en-IN" sz="2400" b="1" u="sng"/>
          </a:p>
        </p:txBody>
      </p:sp>
      <p:sp>
        <p:nvSpPr>
          <p:cNvPr id="3" name="Content Placeholder 2">
            <a:extLst>
              <a:ext uri="{FF2B5EF4-FFF2-40B4-BE49-F238E27FC236}">
                <a16:creationId xmlns:a16="http://schemas.microsoft.com/office/drawing/2014/main" xmlns="" id="{3C4AE323-F922-42C9-88D0-351B6A5A76F1}"/>
              </a:ext>
            </a:extLst>
          </p:cNvPr>
          <p:cNvSpPr>
            <a:spLocks noGrp="1"/>
          </p:cNvSpPr>
          <p:nvPr>
            <p:ph idx="1"/>
          </p:nvPr>
        </p:nvSpPr>
        <p:spPr>
          <a:xfrm>
            <a:off x="677334" y="1038688"/>
            <a:ext cx="8596668" cy="5672830"/>
          </a:xfrm>
        </p:spPr>
        <p:txBody>
          <a:bodyPr>
            <a:normAutofit fontScale="25000" lnSpcReduction="20000"/>
          </a:bodyPr>
          <a:lstStyle/>
          <a:p>
            <a:pPr marL="0" indent="0" algn="ctr">
              <a:lnSpc>
                <a:spcPct val="107000"/>
              </a:lnSpc>
              <a:spcAft>
                <a:spcPts val="800"/>
              </a:spcAft>
              <a:buNone/>
              <a:tabLst>
                <a:tab pos="723900" algn="l"/>
              </a:tabLs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225"/>
              </a:spcBef>
              <a:spcAft>
                <a:spcPts val="800"/>
              </a:spcAft>
              <a:buNone/>
            </a:pPr>
            <a:r>
              <a:rPr lang="en-IN" sz="5600">
                <a:solidFill>
                  <a:schemeClr val="tx1"/>
                </a:solidFill>
                <a:effectLst/>
                <a:latin typeface="Times New Roman" panose="02020603050405020304" pitchFamily="18" charset="0"/>
                <a:ea typeface="Times New Roman" panose="02020603050405020304" pitchFamily="18" charset="0"/>
              </a:rPr>
              <a:t>int sensor_pin = 8; // Initialized the pin for PIR sensor</a:t>
            </a:r>
            <a:br>
              <a:rPr lang="en-IN" sz="5600">
                <a:solidFill>
                  <a:schemeClr val="tx1"/>
                </a:solidFill>
                <a:effectLst/>
                <a:latin typeface="Times New Roman" panose="02020603050405020304" pitchFamily="18" charset="0"/>
                <a:ea typeface="Times New Roman" panose="02020603050405020304" pitchFamily="18" charset="0"/>
              </a:rPr>
            </a:br>
            <a:r>
              <a:rPr lang="en-IN" sz="5600">
                <a:solidFill>
                  <a:schemeClr val="tx1"/>
                </a:solidFill>
                <a:effectLst/>
                <a:latin typeface="Times New Roman" panose="02020603050405020304" pitchFamily="18" charset="0"/>
                <a:ea typeface="Times New Roman" panose="02020603050405020304" pitchFamily="18" charset="0"/>
              </a:rPr>
              <a:t>int relay_pin = 9; // Initialized the pin for Relay module</a:t>
            </a:r>
          </a:p>
          <a:p>
            <a:pPr marL="0" indent="0">
              <a:spcBef>
                <a:spcPts val="225"/>
              </a:spcBef>
              <a:spcAft>
                <a:spcPts val="800"/>
              </a:spcAft>
              <a:buNone/>
            </a:pPr>
            <a:r>
              <a:rPr lang="en-IN" sz="5600">
                <a:solidFill>
                  <a:schemeClr val="tx1"/>
                </a:solidFill>
                <a:effectLst/>
                <a:latin typeface="Times New Roman" panose="02020603050405020304" pitchFamily="18" charset="0"/>
                <a:ea typeface="Times New Roman" panose="02020603050405020304" pitchFamily="18" charset="0"/>
              </a:rPr>
              <a:t>int output = 0; // variable for reading the pin status</a:t>
            </a:r>
          </a:p>
          <a:p>
            <a:pPr marL="0" indent="0">
              <a:spcBef>
                <a:spcPts val="225"/>
              </a:spcBef>
              <a:spcAft>
                <a:spcPts val="800"/>
              </a:spcAft>
              <a:buNone/>
            </a:pPr>
            <a:r>
              <a:rPr lang="en-IN" sz="5600">
                <a:solidFill>
                  <a:schemeClr val="tx1"/>
                </a:solidFill>
                <a:effectLst/>
                <a:latin typeface="Times New Roman" panose="02020603050405020304" pitchFamily="18" charset="0"/>
                <a:ea typeface="Times New Roman" panose="02020603050405020304" pitchFamily="18" charset="0"/>
              </a:rPr>
              <a:t>void setup() {</a:t>
            </a:r>
          </a:p>
          <a:p>
            <a:pPr marL="0" indent="0">
              <a:spcBef>
                <a:spcPts val="225"/>
              </a:spcBef>
              <a:spcAft>
                <a:spcPts val="800"/>
              </a:spcAft>
              <a:buNone/>
            </a:pPr>
            <a:r>
              <a:rPr lang="en-IN" sz="5600">
                <a:solidFill>
                  <a:schemeClr val="tx1"/>
                </a:solidFill>
                <a:effectLst/>
                <a:latin typeface="Times New Roman" panose="02020603050405020304" pitchFamily="18" charset="0"/>
                <a:ea typeface="Times New Roman" panose="02020603050405020304" pitchFamily="18" charset="0"/>
              </a:rPr>
              <a:t>Serial.begin(9600);</a:t>
            </a:r>
          </a:p>
          <a:p>
            <a:pPr marL="0" indent="0">
              <a:spcBef>
                <a:spcPts val="225"/>
              </a:spcBef>
              <a:spcAft>
                <a:spcPts val="800"/>
              </a:spcAft>
              <a:buNone/>
            </a:pPr>
            <a:r>
              <a:rPr lang="en-IN" sz="5600">
                <a:solidFill>
                  <a:schemeClr val="tx1"/>
                </a:solidFill>
                <a:effectLst/>
                <a:latin typeface="Times New Roman" panose="02020603050405020304" pitchFamily="18" charset="0"/>
                <a:ea typeface="Times New Roman" panose="02020603050405020304" pitchFamily="18" charset="0"/>
              </a:rPr>
              <a:t>pinMode(sensor_pin, INPUT); //Declared the PIR sensor pin as Input pin</a:t>
            </a:r>
          </a:p>
          <a:p>
            <a:pPr marL="0" indent="0">
              <a:spcBef>
                <a:spcPts val="225"/>
              </a:spcBef>
              <a:spcAft>
                <a:spcPts val="800"/>
              </a:spcAft>
              <a:buNone/>
            </a:pPr>
            <a:r>
              <a:rPr lang="en-IN" sz="5600">
                <a:solidFill>
                  <a:schemeClr val="tx1"/>
                </a:solidFill>
                <a:effectLst/>
                <a:latin typeface="Times New Roman" panose="02020603050405020304" pitchFamily="18" charset="0"/>
                <a:ea typeface="Times New Roman" panose="02020603050405020304" pitchFamily="18" charset="0"/>
              </a:rPr>
              <a:t>pinMode(relay_pin, OUTPUT); // Declared the Relay module pin as Output pin</a:t>
            </a:r>
          </a:p>
          <a:p>
            <a:pPr marL="0" indent="0">
              <a:spcBef>
                <a:spcPts val="225"/>
              </a:spcBef>
              <a:spcAft>
                <a:spcPts val="800"/>
              </a:spcAft>
              <a:buNone/>
            </a:pPr>
            <a:r>
              <a:rPr lang="en-IN" sz="5600">
                <a:solidFill>
                  <a:schemeClr val="tx1"/>
                </a:solidFill>
                <a:effectLst/>
                <a:latin typeface="Times New Roman" panose="02020603050405020304" pitchFamily="18" charset="0"/>
                <a:ea typeface="Times New Roman" panose="02020603050405020304" pitchFamily="18" charset="0"/>
              </a:rPr>
              <a:t>}</a:t>
            </a:r>
          </a:p>
          <a:p>
            <a:pPr marL="0" indent="0">
              <a:spcBef>
                <a:spcPts val="225"/>
              </a:spcBef>
              <a:spcAft>
                <a:spcPts val="800"/>
              </a:spcAft>
              <a:buNone/>
            </a:pPr>
            <a:r>
              <a:rPr lang="en-IN" sz="5600">
                <a:solidFill>
                  <a:schemeClr val="tx1"/>
                </a:solidFill>
                <a:effectLst/>
                <a:latin typeface="Times New Roman" panose="02020603050405020304" pitchFamily="18" charset="0"/>
                <a:ea typeface="Times New Roman" panose="02020603050405020304" pitchFamily="18" charset="0"/>
              </a:rPr>
              <a:t>void loop(){</a:t>
            </a:r>
          </a:p>
          <a:p>
            <a:pPr marL="0" indent="0">
              <a:spcBef>
                <a:spcPts val="225"/>
              </a:spcBef>
              <a:spcAft>
                <a:spcPts val="800"/>
              </a:spcAft>
              <a:buNone/>
            </a:pPr>
            <a:r>
              <a:rPr lang="en-IN" sz="5600">
                <a:solidFill>
                  <a:schemeClr val="tx1"/>
                </a:solidFill>
                <a:effectLst/>
                <a:latin typeface="Times New Roman" panose="02020603050405020304" pitchFamily="18" charset="0"/>
                <a:ea typeface="Times New Roman" panose="02020603050405020304" pitchFamily="18" charset="0"/>
              </a:rPr>
              <a:t>output = digitalRead(sensor_pin); // Read the output state of PIR sensor</a:t>
            </a:r>
          </a:p>
          <a:p>
            <a:pPr marL="0" indent="0">
              <a:spcBef>
                <a:spcPts val="225"/>
              </a:spcBef>
              <a:spcAft>
                <a:spcPts val="800"/>
              </a:spcAft>
              <a:buNone/>
            </a:pPr>
            <a:r>
              <a:rPr lang="en-IN" sz="5600">
                <a:solidFill>
                  <a:schemeClr val="tx1"/>
                </a:solidFill>
                <a:effectLst/>
                <a:latin typeface="Times New Roman" panose="02020603050405020304" pitchFamily="18" charset="0"/>
                <a:ea typeface="Times New Roman" panose="02020603050405020304" pitchFamily="18" charset="0"/>
              </a:rPr>
              <a:t>// If output is High</a:t>
            </a:r>
          </a:p>
          <a:p>
            <a:pPr marL="0" indent="0">
              <a:spcBef>
                <a:spcPts val="225"/>
              </a:spcBef>
              <a:spcAft>
                <a:spcPts val="800"/>
              </a:spcAft>
              <a:buNone/>
            </a:pPr>
            <a:r>
              <a:rPr lang="en-IN" sz="5600">
                <a:solidFill>
                  <a:schemeClr val="tx1"/>
                </a:solidFill>
                <a:effectLst/>
                <a:latin typeface="Times New Roman" panose="02020603050405020304" pitchFamily="18" charset="0"/>
                <a:ea typeface="Times New Roman" panose="02020603050405020304" pitchFamily="18" charset="0"/>
              </a:rPr>
              <a:t>if( output==1) {</a:t>
            </a:r>
          </a:p>
          <a:p>
            <a:pPr marL="0" indent="0">
              <a:spcBef>
                <a:spcPts val="225"/>
              </a:spcBef>
              <a:spcAft>
                <a:spcPts val="800"/>
              </a:spcAft>
              <a:buNone/>
            </a:pPr>
            <a:r>
              <a:rPr lang="en-IN" sz="5600">
                <a:solidFill>
                  <a:schemeClr val="tx1"/>
                </a:solidFill>
                <a:effectLst/>
                <a:latin typeface="Times New Roman" panose="02020603050405020304" pitchFamily="18" charset="0"/>
                <a:ea typeface="Times New Roman" panose="02020603050405020304" pitchFamily="18" charset="0"/>
              </a:rPr>
              <a:t>digitalWrite(relay_pin,LOW); // Turn ON the lamp</a:t>
            </a:r>
          </a:p>
          <a:p>
            <a:pPr marL="0" indent="0">
              <a:spcBef>
                <a:spcPts val="225"/>
              </a:spcBef>
              <a:spcAft>
                <a:spcPts val="800"/>
              </a:spcAft>
              <a:buNone/>
            </a:pPr>
            <a:r>
              <a:rPr lang="en-IN" sz="5600">
                <a:solidFill>
                  <a:schemeClr val="tx1"/>
                </a:solidFill>
                <a:effectLst/>
                <a:latin typeface="Times New Roman" panose="02020603050405020304" pitchFamily="18" charset="0"/>
                <a:ea typeface="Times New Roman" panose="02020603050405020304" pitchFamily="18" charset="0"/>
              </a:rPr>
              <a:t>}</a:t>
            </a:r>
          </a:p>
          <a:p>
            <a:pPr marL="0" indent="0">
              <a:spcBef>
                <a:spcPts val="225"/>
              </a:spcBef>
              <a:spcAft>
                <a:spcPts val="800"/>
              </a:spcAft>
              <a:buNone/>
            </a:pPr>
            <a:r>
              <a:rPr lang="en-IN" sz="5600">
                <a:solidFill>
                  <a:schemeClr val="tx1"/>
                </a:solidFill>
                <a:effectLst/>
                <a:latin typeface="Times New Roman" panose="02020603050405020304" pitchFamily="18" charset="0"/>
                <a:ea typeface="Times New Roman" panose="02020603050405020304" pitchFamily="18" charset="0"/>
              </a:rPr>
              <a:t>// If output is Low</a:t>
            </a:r>
          </a:p>
          <a:p>
            <a:pPr marL="0" indent="0">
              <a:spcBef>
                <a:spcPts val="225"/>
              </a:spcBef>
              <a:spcAft>
                <a:spcPts val="800"/>
              </a:spcAft>
              <a:buNone/>
            </a:pPr>
            <a:r>
              <a:rPr lang="en-IN" sz="5600">
                <a:solidFill>
                  <a:schemeClr val="tx1"/>
                </a:solidFill>
                <a:effectLst/>
                <a:latin typeface="Times New Roman" panose="02020603050405020304" pitchFamily="18" charset="0"/>
                <a:ea typeface="Times New Roman" panose="02020603050405020304" pitchFamily="18" charset="0"/>
              </a:rPr>
              <a:t> else {</a:t>
            </a:r>
          </a:p>
          <a:p>
            <a:pPr marL="0" indent="0">
              <a:spcBef>
                <a:spcPts val="225"/>
              </a:spcBef>
              <a:spcAft>
                <a:spcPts val="800"/>
              </a:spcAft>
              <a:buNone/>
            </a:pPr>
            <a:r>
              <a:rPr lang="en-IN" sz="5600">
                <a:solidFill>
                  <a:schemeClr val="tx1"/>
                </a:solidFill>
                <a:effectLst/>
                <a:latin typeface="Times New Roman" panose="02020603050405020304" pitchFamily="18" charset="0"/>
                <a:ea typeface="Times New Roman" panose="02020603050405020304" pitchFamily="18" charset="0"/>
              </a:rPr>
              <a:t>digitalWrite(relay_pin,HIGH); // Turn OFF the lamp</a:t>
            </a:r>
          </a:p>
          <a:p>
            <a:pPr marL="0" indent="0">
              <a:spcBef>
                <a:spcPts val="225"/>
              </a:spcBef>
              <a:spcAft>
                <a:spcPts val="800"/>
              </a:spcAft>
              <a:buNone/>
            </a:pPr>
            <a:r>
              <a:rPr lang="en-IN" sz="5600">
                <a:solidFill>
                  <a:schemeClr val="tx1"/>
                </a:solidFill>
                <a:effectLst/>
                <a:latin typeface="Times New Roman" panose="02020603050405020304" pitchFamily="18" charset="0"/>
                <a:ea typeface="Times New Roman" panose="02020603050405020304" pitchFamily="18" charset="0"/>
              </a:rPr>
              <a:t>}</a:t>
            </a:r>
          </a:p>
          <a:p>
            <a:pPr marL="0" indent="0">
              <a:spcBef>
                <a:spcPts val="225"/>
              </a:spcBef>
              <a:spcAft>
                <a:spcPts val="800"/>
              </a:spcAft>
              <a:buNone/>
            </a:pPr>
            <a:r>
              <a:rPr lang="en-IN" sz="5600">
                <a:solidFill>
                  <a:schemeClr val="tx1"/>
                </a:solidFill>
                <a:effectLst/>
                <a:latin typeface="Times New Roman" panose="02020603050405020304" pitchFamily="18" charset="0"/>
                <a:ea typeface="Times New Roman" panose="02020603050405020304" pitchFamily="18" charset="0"/>
              </a:rPr>
              <a:t>}</a:t>
            </a:r>
          </a:p>
          <a:p>
            <a:pPr marL="0" indent="0">
              <a:buNone/>
            </a:pPr>
            <a:endParaRPr lang="en-IN"/>
          </a:p>
        </p:txBody>
      </p:sp>
    </p:spTree>
    <p:extLst>
      <p:ext uri="{BB962C8B-B14F-4D97-AF65-F5344CB8AC3E}">
        <p14:creationId xmlns:p14="http://schemas.microsoft.com/office/powerpoint/2010/main" xmlns="" val="2530813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21D8C6-D0B2-49CE-85CD-EB5D3375DFD9}"/>
              </a:ext>
            </a:extLst>
          </p:cNvPr>
          <p:cNvSpPr>
            <a:spLocks noGrp="1"/>
          </p:cNvSpPr>
          <p:nvPr>
            <p:ph type="title"/>
          </p:nvPr>
        </p:nvSpPr>
        <p:spPr/>
        <p:txBody>
          <a:bodyPr>
            <a:normAutofit/>
          </a:bodyPr>
          <a:lstStyle/>
          <a:p>
            <a:pPr algn="ctr"/>
            <a:r>
              <a:rPr lang="en-US" sz="2400" b="1" u="sng" dirty="0">
                <a:cs typeface="Times New Roman" panose="02020603050405020304" pitchFamily="18" charset="0"/>
              </a:rPr>
              <a:t>Explanation of Code</a:t>
            </a:r>
            <a:endParaRPr lang="en-IN" sz="2400" b="1" dirty="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14A8179-A250-4F59-87FB-BB48C3551C8A}"/>
              </a:ext>
            </a:extLst>
          </p:cNvPr>
          <p:cNvSpPr>
            <a:spLocks noGrp="1"/>
          </p:cNvSpPr>
          <p:nvPr>
            <p:ph idx="1"/>
          </p:nvPr>
        </p:nvSpPr>
        <p:spPr/>
        <p:txBody>
          <a:bodyPr/>
          <a:lstStyle/>
          <a:p>
            <a:pPr>
              <a:lnSpc>
                <a:spcPct val="107000"/>
              </a:lnSpc>
              <a:spcAft>
                <a:spcPts val="800"/>
              </a:spcAft>
              <a:buFont typeface="Arial" panose="020B0604020202020204" pitchFamily="34" charset="0"/>
              <a:buChar char="•"/>
              <a:tabLst>
                <a:tab pos="723900" algn="l"/>
              </a:tabLst>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 have i</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nitialized the pins where we have connected the PIR motion sensor and Relay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module</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Then we have initialized a variable name “output”.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tabLst>
                <a:tab pos="723900" algn="l"/>
              </a:tabLs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the setup function, we have declared the PIR sensor pin as input pin and we have declared the Relay pin as output pin.</a:t>
            </a:r>
          </a:p>
          <a:p>
            <a:pPr>
              <a:lnSpc>
                <a:spcPct val="107000"/>
              </a:lnSpc>
              <a:spcAft>
                <a:spcPts val="800"/>
              </a:spcAft>
              <a:buFont typeface="Arial" panose="020B0604020202020204" pitchFamily="34" charset="0"/>
              <a:buChar char="•"/>
              <a:tabLst>
                <a:tab pos="723900" algn="l"/>
              </a:tabLs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 the loop function, we have read the output of the PIR sensor and checked that whether the output is HIGH or LOW. If the output is HIGH, then the Relay will be turned on and if the output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LOW, then relay will be turned off.</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9050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41EAB2-ECAB-4908-9467-1A6BDD46E6C9}"/>
              </a:ext>
            </a:extLst>
          </p:cNvPr>
          <p:cNvSpPr>
            <a:spLocks noGrp="1"/>
          </p:cNvSpPr>
          <p:nvPr>
            <p:ph type="title"/>
          </p:nvPr>
        </p:nvSpPr>
        <p:spPr/>
        <p:txBody>
          <a:bodyPr>
            <a:normAutofit/>
          </a:bodyPr>
          <a:lstStyle/>
          <a:p>
            <a:pPr algn="ctr"/>
            <a:r>
              <a:rPr lang="en-US" sz="2400" b="1" u="sng"/>
              <a:t>Working of the system</a:t>
            </a:r>
            <a:endParaRPr lang="en-IN" sz="2400" b="1" u="sng"/>
          </a:p>
        </p:txBody>
      </p:sp>
      <p:sp>
        <p:nvSpPr>
          <p:cNvPr id="3" name="Content Placeholder 2">
            <a:extLst>
              <a:ext uri="{FF2B5EF4-FFF2-40B4-BE49-F238E27FC236}">
                <a16:creationId xmlns:a16="http://schemas.microsoft.com/office/drawing/2014/main" xmlns="" id="{076ACBC7-5E53-43CB-A51E-DD924D97035E}"/>
              </a:ext>
            </a:extLst>
          </p:cNvPr>
          <p:cNvSpPr>
            <a:spLocks noGrp="1"/>
          </p:cNvSpPr>
          <p:nvPr>
            <p:ph idx="1"/>
          </p:nvPr>
        </p:nvSpPr>
        <p:spPr>
          <a:xfrm>
            <a:off x="677334" y="1287262"/>
            <a:ext cx="8596668" cy="4607511"/>
          </a:xfrm>
        </p:spPr>
        <p:txBody>
          <a:bodyPr>
            <a:normAutofit/>
          </a:bodyPr>
          <a:lstStyle/>
          <a:p>
            <a:pPr marL="0" indent="0">
              <a:lnSpc>
                <a:spcPct val="107000"/>
              </a:lnSpc>
              <a:spcAft>
                <a:spcPts val="800"/>
              </a:spcAft>
              <a:buNone/>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Working of this project is very simple and is explained here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hen there is no human movement, the PIR Sensor doesn’t detect any person and its OUT pin stays LOW. As the person enters the room, the change in infrared radiation in the room is detected by the PIR Sensor.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utput of the PIR Sensor becomes HIGH. Arduino will activate the Relay.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will turn the light ON. The light stays turned ON as long as there is human movement in front of the sensor.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there no human movement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infront</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of the PIR Sensor, the IR Radiation will become stable and the Data OUT of the PIR Sensor will become LOW. Arduino </a:t>
            </a:r>
            <a:r>
              <a:rPr lang="en-I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will</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turn OFF the Relay and the room light will be turned OFF.</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434144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1EED93-4927-486E-A9F1-0D1504609916}"/>
              </a:ext>
            </a:extLst>
          </p:cNvPr>
          <p:cNvSpPr>
            <a:spLocks noGrp="1"/>
          </p:cNvSpPr>
          <p:nvPr>
            <p:ph type="title"/>
          </p:nvPr>
        </p:nvSpPr>
        <p:spPr/>
        <p:txBody>
          <a:bodyPr>
            <a:normAutofit/>
          </a:bodyPr>
          <a:lstStyle/>
          <a:p>
            <a:pPr algn="ctr"/>
            <a:r>
              <a:rPr lang="en-US" sz="2400" b="1" u="sng"/>
              <a:t>Applications</a:t>
            </a:r>
            <a:endParaRPr lang="en-IN" sz="2400" b="1" u="sng" dirty="0"/>
          </a:p>
        </p:txBody>
      </p:sp>
      <p:sp>
        <p:nvSpPr>
          <p:cNvPr id="3" name="Content Placeholder 2">
            <a:extLst>
              <a:ext uri="{FF2B5EF4-FFF2-40B4-BE49-F238E27FC236}">
                <a16:creationId xmlns:a16="http://schemas.microsoft.com/office/drawing/2014/main" xmlns="" id="{B336E75E-6D5F-48FF-9299-0BACD6299146}"/>
              </a:ext>
            </a:extLst>
          </p:cNvPr>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Application areas of this project are:</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Garage Light</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Bathroom Light</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Staircase Light</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Lift lobby Light</a:t>
            </a:r>
          </a:p>
          <a:p>
            <a:endParaRPr lang="en-IN" sz="1600" dirty="0"/>
          </a:p>
        </p:txBody>
      </p:sp>
    </p:spTree>
    <p:extLst>
      <p:ext uri="{BB962C8B-B14F-4D97-AF65-F5344CB8AC3E}">
        <p14:creationId xmlns:p14="http://schemas.microsoft.com/office/powerpoint/2010/main" xmlns="" val="1005627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357866-53FB-467A-8099-2ECFC801747E}"/>
              </a:ext>
            </a:extLst>
          </p:cNvPr>
          <p:cNvSpPr>
            <a:spLocks noGrp="1"/>
          </p:cNvSpPr>
          <p:nvPr>
            <p:ph type="title"/>
          </p:nvPr>
        </p:nvSpPr>
        <p:spPr/>
        <p:txBody>
          <a:bodyPr>
            <a:normAutofit/>
          </a:bodyPr>
          <a:lstStyle/>
          <a:p>
            <a:pPr algn="ctr"/>
            <a:r>
              <a:rPr lang="en-US" sz="2400" b="1" u="sng">
                <a:cs typeface="Times New Roman" panose="02020603050405020304" pitchFamily="18" charset="0"/>
              </a:rPr>
              <a:t>Future scope</a:t>
            </a:r>
            <a:endParaRPr lang="en-IN" sz="2400" b="1">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85CE4E0-958E-41A6-AC6C-015CE520F2AF}"/>
              </a:ext>
            </a:extLst>
          </p:cNvPr>
          <p:cNvSpPr>
            <a:spLocks noGrp="1"/>
          </p:cNvSpPr>
          <p:nvPr>
            <p:ph idx="1"/>
          </p:nvPr>
        </p:nvSpPr>
        <p:spPr/>
        <p:txBody>
          <a:bodyPr/>
          <a:lstStyle/>
          <a:p>
            <a:pPr>
              <a:lnSpc>
                <a:spcPct val="107000"/>
              </a:lnSpc>
              <a:spcAft>
                <a:spcPts val="800"/>
              </a:spcAft>
              <a:buFont typeface="Arial" panose="020B0604020202020204" pitchFamily="34" charset="0"/>
              <a:buChar char="•"/>
            </a:pPr>
            <a:r>
              <a:rPr lang="en-I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nterfacing LDR (Light Dependent Resistor) along with PIR sensor for better working of the system.</a:t>
            </a:r>
          </a:p>
          <a:p>
            <a:pPr>
              <a:lnSpc>
                <a:spcPct val="107000"/>
              </a:lnSpc>
              <a:spcAft>
                <a:spcPts val="800"/>
              </a:spcAft>
              <a:buFont typeface="Arial" panose="020B0604020202020204" pitchFamily="34" charset="0"/>
              <a:buChar char="•"/>
            </a:pPr>
            <a:r>
              <a:rPr lang="en-I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nterfacing with the Bluetooth module for controlling the system from mobile. </a:t>
            </a:r>
          </a:p>
        </p:txBody>
      </p:sp>
    </p:spTree>
    <p:extLst>
      <p:ext uri="{BB962C8B-B14F-4D97-AF65-F5344CB8AC3E}">
        <p14:creationId xmlns:p14="http://schemas.microsoft.com/office/powerpoint/2010/main" xmlns="" val="14069681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A8AEF1-9FF3-4B6F-85FF-E90678DB0B44}"/>
              </a:ext>
            </a:extLst>
          </p:cNvPr>
          <p:cNvSpPr>
            <a:spLocks noGrp="1"/>
          </p:cNvSpPr>
          <p:nvPr>
            <p:ph type="title"/>
          </p:nvPr>
        </p:nvSpPr>
        <p:spPr/>
        <p:txBody>
          <a:bodyPr>
            <a:normAutofit/>
          </a:bodyPr>
          <a:lstStyle/>
          <a:p>
            <a:pPr algn="ctr"/>
            <a:r>
              <a:rPr lang="en-US" sz="2400" b="1" u="sng" dirty="0"/>
              <a:t>Conclusion</a:t>
            </a:r>
            <a:endParaRPr lang="en-IN" sz="2400" b="1" u="sng" dirty="0"/>
          </a:p>
        </p:txBody>
      </p:sp>
      <p:sp>
        <p:nvSpPr>
          <p:cNvPr id="3" name="Content Placeholder 2">
            <a:extLst>
              <a:ext uri="{FF2B5EF4-FFF2-40B4-BE49-F238E27FC236}">
                <a16:creationId xmlns:a16="http://schemas.microsoft.com/office/drawing/2014/main" xmlns="" id="{C934A864-DF7A-4EBD-9CCC-A0195CAEDF1E}"/>
              </a:ext>
            </a:extLst>
          </p:cNvPr>
          <p:cNvSpPr>
            <a:spLocks noGrp="1"/>
          </p:cNvSpPr>
          <p:nvPr>
            <p:ph idx="1"/>
          </p:nvPr>
        </p:nvSpPr>
        <p:spPr/>
        <p:txBody>
          <a:bodyPr>
            <a:normAutofit/>
          </a:bodyPr>
          <a:lstStyle/>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Approach is taken to control the room lights using various devices. </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Energy wastage can be reduced.</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Effective cost of system is very less.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426461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639D2A-FFCB-4628-9045-F80198658AD4}"/>
              </a:ext>
            </a:extLst>
          </p:cNvPr>
          <p:cNvSpPr>
            <a:spLocks noGrp="1"/>
          </p:cNvSpPr>
          <p:nvPr>
            <p:ph type="title"/>
          </p:nvPr>
        </p:nvSpPr>
        <p:spPr/>
        <p:txBody>
          <a:bodyPr>
            <a:normAutofit/>
          </a:bodyPr>
          <a:lstStyle/>
          <a:p>
            <a:pPr algn="ctr"/>
            <a:r>
              <a:rPr lang="en-US" sz="2400" b="1" u="sng" dirty="0"/>
              <a:t>References</a:t>
            </a:r>
            <a:endParaRPr lang="en-IN" sz="2400" b="1" u="sng" dirty="0"/>
          </a:p>
        </p:txBody>
      </p:sp>
      <p:sp>
        <p:nvSpPr>
          <p:cNvPr id="3" name="Content Placeholder 2">
            <a:extLst>
              <a:ext uri="{FF2B5EF4-FFF2-40B4-BE49-F238E27FC236}">
                <a16:creationId xmlns:a16="http://schemas.microsoft.com/office/drawing/2014/main" xmlns="" id="{C7CC7C97-29B7-4B28-B207-304394C5ED7E}"/>
              </a:ext>
            </a:extLst>
          </p:cNvPr>
          <p:cNvSpPr>
            <a:spLocks noGrp="1"/>
          </p:cNvSpPr>
          <p:nvPr>
            <p:ph idx="1"/>
          </p:nvPr>
        </p:nvSpPr>
        <p:spPr/>
        <p:txBody>
          <a:bodyPr>
            <a:normAutofit/>
          </a:bodyPr>
          <a:lstStyle/>
          <a:p>
            <a:pPr lvl="0">
              <a:lnSpc>
                <a:spcPct val="107000"/>
              </a:lnSpc>
              <a:buSzPts val="1200"/>
              <a:buFont typeface="Arial" panose="020B0604020202020204" pitchFamily="34" charset="0"/>
              <a:buChar char="•"/>
            </a:pP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Jaeseok</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Yun and Sang-Shin Lee, “Human Movement Detection and Identification Using Pyroelectric Infrared Sensors” Sensors 2014</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buSzPts val="1200"/>
              <a:buFont typeface="Arial" panose="020B0604020202020204" pitchFamily="34" charset="0"/>
              <a:buChar char="•"/>
            </a:pP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Subitha</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M.B “Microcontroller based tracking system for the detection of Human presence in critical Areas” vol.2, Issue 4, IJEDR 2014</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buSzPts val="1200"/>
              <a:buFont typeface="Arial" panose="020B0604020202020204" pitchFamily="34" charset="0"/>
              <a:buChar char="•"/>
              <a:tabLst>
                <a:tab pos="723900" algn="l"/>
              </a:tabLst>
            </a:pP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Karthikeyan.R.A</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Saran Sriram K, </a:t>
            </a:r>
            <a:r>
              <a:rPr lang="en-IN"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Piyush.D</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“Automatic Lighting Using Arduino and PIR Sensor”, International Journal of Computer Science Trends and Technology, Volume 6, Sept-Oct 2018.</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xmlns="" val="29828462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800" y="228601"/>
            <a:ext cx="6129867" cy="1253066"/>
          </a:xfrm>
        </p:spPr>
        <p:txBody>
          <a:bodyPr/>
          <a:lstStyle/>
          <a:p>
            <a:r>
              <a:rPr lang="en-IN" sz="2400" b="1" u="sng" dirty="0" smtClean="0"/>
              <a:t>Demonstration</a:t>
            </a:r>
            <a:endParaRPr lang="en-US" sz="2400" b="1" u="sng" dirty="0"/>
          </a:p>
        </p:txBody>
      </p:sp>
      <p:sp>
        <p:nvSpPr>
          <p:cNvPr id="3" name="Subtitle 2"/>
          <p:cNvSpPr>
            <a:spLocks noGrp="1"/>
          </p:cNvSpPr>
          <p:nvPr>
            <p:ph type="subTitle" idx="1"/>
          </p:nvPr>
        </p:nvSpPr>
        <p:spPr>
          <a:xfrm>
            <a:off x="1236134" y="1989667"/>
            <a:ext cx="7766936" cy="2472265"/>
          </a:xfrm>
        </p:spPr>
        <p:txBody>
          <a:bodyPr>
            <a:normAutofit/>
          </a:bodyPr>
          <a:lstStyle/>
          <a:p>
            <a:pPr algn="l"/>
            <a:r>
              <a:rPr lang="en-IN" dirty="0" smtClean="0"/>
              <a:t>Link :  </a:t>
            </a:r>
            <a:endParaRPr lang="en-US" dirty="0"/>
          </a:p>
        </p:txBody>
      </p:sp>
      <p:sp>
        <p:nvSpPr>
          <p:cNvPr id="4" name="Rectangle 3"/>
          <p:cNvSpPr/>
          <p:nvPr/>
        </p:nvSpPr>
        <p:spPr>
          <a:xfrm>
            <a:off x="3048000" y="2828836"/>
            <a:ext cx="6096000" cy="1200329"/>
          </a:xfrm>
          <a:prstGeom prst="rect">
            <a:avLst/>
          </a:prstGeom>
        </p:spPr>
        <p:txBody>
          <a:bodyPr>
            <a:spAutoFit/>
          </a:bodyPr>
          <a:lstStyle/>
          <a:p>
            <a:r>
              <a:rPr lang="en-US" dirty="0" smtClean="0"/>
              <a:t>https://riceindia-my.sharepoint.com/:v:/g/personal/arunabha_sarkar_stu_adamasuniversity_ac_in/EUCtwDU9GWRBhUlJ8A3bSeEBv1DIoDg3xbC6wixlPcKkZg?e=BJpPdJ</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52BEC68-8E21-42FF-BAFB-94DE4F2BECF8}"/>
              </a:ext>
            </a:extLst>
          </p:cNvPr>
          <p:cNvSpPr>
            <a:spLocks noGrp="1"/>
          </p:cNvSpPr>
          <p:nvPr>
            <p:ph idx="1"/>
          </p:nvPr>
        </p:nvSpPr>
        <p:spPr>
          <a:xfrm>
            <a:off x="1103462" y="1488613"/>
            <a:ext cx="8596668" cy="3880773"/>
          </a:xfrm>
        </p:spPr>
        <p:txBody>
          <a:bodyPr/>
          <a:lstStyle/>
          <a:p>
            <a:pPr marL="0" indent="0" algn="ctr">
              <a:buNone/>
            </a:pPr>
            <a:endParaRPr lang="en-US" dirty="0"/>
          </a:p>
          <a:p>
            <a:pPr marL="0" indent="0" algn="ctr">
              <a:buNone/>
            </a:pPr>
            <a:endParaRPr lang="en-IN" dirty="0"/>
          </a:p>
          <a:p>
            <a:pPr marL="0" indent="0" algn="ctr">
              <a:buNone/>
            </a:pPr>
            <a:endParaRPr lang="en-IN" dirty="0"/>
          </a:p>
        </p:txBody>
      </p:sp>
      <p:pic>
        <p:nvPicPr>
          <p:cNvPr id="4" name="Picture 2" descr="Happy National Thank You Day! - Inventionland">
            <a:extLst>
              <a:ext uri="{FF2B5EF4-FFF2-40B4-BE49-F238E27FC236}">
                <a16:creationId xmlns:a16="http://schemas.microsoft.com/office/drawing/2014/main" xmlns="" id="{C1166F4E-888C-4A8D-9F93-A6CD1CC9AD5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46435" y="2724150"/>
            <a:ext cx="3238500" cy="1409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64219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024300-945C-4AF2-90CA-0553F8F87A97}"/>
              </a:ext>
            </a:extLst>
          </p:cNvPr>
          <p:cNvSpPr>
            <a:spLocks noGrp="1"/>
          </p:cNvSpPr>
          <p:nvPr>
            <p:ph type="title"/>
          </p:nvPr>
        </p:nvSpPr>
        <p:spPr/>
        <p:txBody>
          <a:bodyPr>
            <a:normAutofit/>
          </a:bodyPr>
          <a:lstStyle/>
          <a:p>
            <a:pPr algn="ctr"/>
            <a:r>
              <a:rPr lang="en-US" sz="2400" b="1" u="sng" dirty="0"/>
              <a:t>Table of content</a:t>
            </a:r>
            <a:endParaRPr lang="en-IN" sz="2400" b="1" u="sng" dirty="0"/>
          </a:p>
        </p:txBody>
      </p:sp>
      <p:sp>
        <p:nvSpPr>
          <p:cNvPr id="3" name="Content Placeholder 2">
            <a:extLst>
              <a:ext uri="{FF2B5EF4-FFF2-40B4-BE49-F238E27FC236}">
                <a16:creationId xmlns:a16="http://schemas.microsoft.com/office/drawing/2014/main" xmlns="" id="{60882B2A-AD31-47E0-BDD5-6BE84EBBE00D}"/>
              </a:ext>
            </a:extLst>
          </p:cNvPr>
          <p:cNvSpPr>
            <a:spLocks noGrp="1"/>
          </p:cNvSpPr>
          <p:nvPr>
            <p:ph idx="1"/>
          </p:nvPr>
        </p:nvSpPr>
        <p:spPr>
          <a:xfrm>
            <a:off x="677334" y="1296140"/>
            <a:ext cx="8596668" cy="5104659"/>
          </a:xfrm>
        </p:spPr>
        <p:txBody>
          <a:bodyPr>
            <a:normAutofit fontScale="92500" lnSpcReduction="10000"/>
          </a:bodyPr>
          <a:lstStyle/>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Image of the project</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Overview</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Aim</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Components required</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Specification of Components</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Software used</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Circuit diagram</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Code</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Explanation of Code</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Working of the system</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Application</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Future Scope</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References</a:t>
            </a:r>
          </a:p>
          <a:p>
            <a:pPr marL="0" indent="0">
              <a:buNone/>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83777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1E9647-937D-4533-A9D0-227074424631}"/>
              </a:ext>
            </a:extLst>
          </p:cNvPr>
          <p:cNvSpPr>
            <a:spLocks noGrp="1"/>
          </p:cNvSpPr>
          <p:nvPr>
            <p:ph type="title"/>
          </p:nvPr>
        </p:nvSpPr>
        <p:spPr/>
        <p:txBody>
          <a:bodyPr>
            <a:normAutofit/>
          </a:bodyPr>
          <a:lstStyle/>
          <a:p>
            <a:pPr algn="ctr"/>
            <a:r>
              <a:rPr lang="en-US" sz="2400" b="1" u="sng"/>
              <a:t>Abstract</a:t>
            </a:r>
            <a:endParaRPr lang="en-IN" sz="2400" b="1" u="sng" dirty="0"/>
          </a:p>
        </p:txBody>
      </p:sp>
      <p:sp>
        <p:nvSpPr>
          <p:cNvPr id="3" name="Content Placeholder 2">
            <a:extLst>
              <a:ext uri="{FF2B5EF4-FFF2-40B4-BE49-F238E27FC236}">
                <a16:creationId xmlns:a16="http://schemas.microsoft.com/office/drawing/2014/main" xmlns="" id="{4A551733-7C8C-433A-AE28-6C4C02298EC0}"/>
              </a:ext>
            </a:extLst>
          </p:cNvPr>
          <p:cNvSpPr>
            <a:spLocks noGrp="1"/>
          </p:cNvSpPr>
          <p:nvPr>
            <p:ph idx="1"/>
          </p:nvPr>
        </p:nvSpPr>
        <p:spPr>
          <a:xfrm>
            <a:off x="677334" y="1346201"/>
            <a:ext cx="8596668" cy="4695162"/>
          </a:xfrm>
        </p:spPr>
        <p:txBody>
          <a:bodyPr>
            <a:normAutofit/>
          </a:bodyPr>
          <a:lstStyle/>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Automatic room light control system using Arduino and PIR sensor can be used to turn ON and OFF the lighting system of home or office automatically by detecting the presence of human</a:t>
            </a:r>
            <a:r>
              <a:rPr lang="en-US" sz="16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System can be used in Garages, Staircase, Classroom, Faculty Cabin, Lift lobby, Bathrooms etc. </a:t>
            </a:r>
            <a:endParaRPr lang="en-US" sz="1600" dirty="0" smtClean="0">
              <a:latin typeface="Times New Roman" panose="02020603050405020304" pitchFamily="18" charset="0"/>
              <a:cs typeface="Times New Roman" panose="02020603050405020304" pitchFamily="18" charset="0"/>
            </a:endParaRPr>
          </a:p>
          <a:p>
            <a:pPr>
              <a:buNone/>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No need to worry about the electricity bills as the light get OFF when there is no human</a:t>
            </a:r>
            <a:r>
              <a:rPr lang="en-US" sz="1600" dirty="0" smtClean="0">
                <a:latin typeface="Times New Roman" panose="02020603050405020304" pitchFamily="18" charset="0"/>
                <a:cs typeface="Times New Roman" panose="02020603050405020304" pitchFamily="18" charset="0"/>
              </a:rPr>
              <a:t>.</a:t>
            </a:r>
          </a:p>
          <a:p>
            <a:pPr>
              <a:buNone/>
            </a:pPr>
            <a:endParaRPr lang="en-IN"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Automatic room light control system which is a part of home automation saves electricity power consumption.</a:t>
            </a:r>
          </a:p>
        </p:txBody>
      </p:sp>
    </p:spTree>
    <p:extLst>
      <p:ext uri="{BB962C8B-B14F-4D97-AF65-F5344CB8AC3E}">
        <p14:creationId xmlns:p14="http://schemas.microsoft.com/office/powerpoint/2010/main" xmlns="" val="2691305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746F96-04AC-4476-910D-2F40C1DC4133}"/>
              </a:ext>
            </a:extLst>
          </p:cNvPr>
          <p:cNvSpPr>
            <a:spLocks noGrp="1"/>
          </p:cNvSpPr>
          <p:nvPr>
            <p:ph type="title"/>
          </p:nvPr>
        </p:nvSpPr>
        <p:spPr>
          <a:xfrm>
            <a:off x="677334" y="609600"/>
            <a:ext cx="8596668" cy="5569258"/>
          </a:xfrm>
        </p:spPr>
        <p:txBody>
          <a:bodyPr>
            <a:normAutofit/>
          </a:bodyPr>
          <a:lstStyle/>
          <a:p>
            <a:pPr algn="ctr"/>
            <a:r>
              <a:rPr lang="en-US" sz="2400" b="1" u="sng" dirty="0"/>
              <a:t>Image of the project</a:t>
            </a: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r>
            <a:br>
              <a:rPr lang="en-US" sz="2400" b="1" dirty="0"/>
            </a:br>
            <a:r>
              <a:rPr lang="en-US" sz="2400" b="1" dirty="0"/>
              <a:t>          </a:t>
            </a:r>
            <a:r>
              <a:rPr lang="en-US" sz="1600" b="1" u="sng" dirty="0">
                <a:solidFill>
                  <a:schemeClr val="tx1"/>
                </a:solidFill>
                <a:latin typeface="Times New Roman" panose="02020603050405020304" pitchFamily="18" charset="0"/>
                <a:cs typeface="Times New Roman" panose="02020603050405020304" pitchFamily="18" charset="0"/>
              </a:rPr>
              <a:t>Automatic Room Light Controller Using Arduino And PIR Sensor</a:t>
            </a:r>
            <a:r>
              <a:rPr lang="en-US" sz="2400" b="1" dirty="0"/>
              <a:t/>
            </a:r>
            <a:br>
              <a:rPr lang="en-US" sz="2400" b="1" dirty="0"/>
            </a:br>
            <a:r>
              <a:rPr lang="en-US" sz="2400" b="1" dirty="0"/>
              <a:t>                </a:t>
            </a:r>
            <a:endParaRPr lang="en-IN" sz="2400" b="1" dirty="0"/>
          </a:p>
        </p:txBody>
      </p:sp>
      <p:pic>
        <p:nvPicPr>
          <p:cNvPr id="7" name="Content Placeholder 6">
            <a:extLst>
              <a:ext uri="{FF2B5EF4-FFF2-40B4-BE49-F238E27FC236}">
                <a16:creationId xmlns:a16="http://schemas.microsoft.com/office/drawing/2014/main" xmlns="" id="{D479AF97-27A2-41A7-AA31-4991AD5682BD}"/>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629727" y="1651247"/>
            <a:ext cx="5494362" cy="3076143"/>
          </a:xfrm>
        </p:spPr>
      </p:pic>
    </p:spTree>
    <p:extLst>
      <p:ext uri="{BB962C8B-B14F-4D97-AF65-F5344CB8AC3E}">
        <p14:creationId xmlns:p14="http://schemas.microsoft.com/office/powerpoint/2010/main" xmlns="" val="3552258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3892EC-3755-42F7-A9C3-05B4F708D1FB}"/>
              </a:ext>
            </a:extLst>
          </p:cNvPr>
          <p:cNvSpPr>
            <a:spLocks noGrp="1"/>
          </p:cNvSpPr>
          <p:nvPr>
            <p:ph type="title"/>
          </p:nvPr>
        </p:nvSpPr>
        <p:spPr/>
        <p:txBody>
          <a:bodyPr>
            <a:normAutofit/>
          </a:bodyPr>
          <a:lstStyle/>
          <a:p>
            <a:pPr algn="ctr"/>
            <a:r>
              <a:rPr lang="en-US" sz="2400" b="1" u="sng"/>
              <a:t>Overview</a:t>
            </a:r>
            <a:endParaRPr lang="en-IN" sz="2400" b="1" u="sng" dirty="0"/>
          </a:p>
        </p:txBody>
      </p:sp>
      <p:sp>
        <p:nvSpPr>
          <p:cNvPr id="3" name="Content Placeholder 2">
            <a:extLst>
              <a:ext uri="{FF2B5EF4-FFF2-40B4-BE49-F238E27FC236}">
                <a16:creationId xmlns:a16="http://schemas.microsoft.com/office/drawing/2014/main" xmlns="" id="{48F84F0B-1863-4C29-A989-A45138FBD222}"/>
              </a:ext>
            </a:extLst>
          </p:cNvPr>
          <p:cNvSpPr>
            <a:spLocks noGrp="1"/>
          </p:cNvSpPr>
          <p:nvPr>
            <p:ph idx="1"/>
          </p:nvPr>
        </p:nvSpPr>
        <p:spPr>
          <a:xfrm>
            <a:off x="677334" y="1261533"/>
            <a:ext cx="8596668" cy="4779829"/>
          </a:xfrm>
        </p:spPr>
        <p:txBody>
          <a:bodyPr>
            <a:normAutofit/>
          </a:bodyPr>
          <a:lstStyle/>
          <a:p>
            <a:pPr algn="l">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V</a:t>
            </a:r>
            <a:r>
              <a:rPr lang="en-US" sz="1600" b="0" i="0" dirty="0">
                <a:solidFill>
                  <a:srgbClr val="000000"/>
                </a:solidFill>
                <a:effectLst/>
                <a:latin typeface="Times New Roman" panose="02020603050405020304" pitchFamily="18" charset="0"/>
                <a:cs typeface="Times New Roman" panose="02020603050405020304" pitchFamily="18" charset="0"/>
              </a:rPr>
              <a:t>ery useful project as we need not to worry about turning on and off the switches every time. </a:t>
            </a:r>
            <a:endParaRPr lang="en-US" sz="1600" b="0" i="0" dirty="0" smtClean="0">
              <a:solidFill>
                <a:srgbClr val="000000"/>
              </a:solidFill>
              <a:effectLst/>
              <a:latin typeface="Times New Roman" panose="02020603050405020304" pitchFamily="18" charset="0"/>
              <a:cs typeface="Times New Roman" panose="02020603050405020304" pitchFamily="18" charset="0"/>
            </a:endParaRPr>
          </a:p>
          <a:p>
            <a:pPr algn="l">
              <a:buNone/>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M</a:t>
            </a:r>
            <a:r>
              <a:rPr lang="en-US" sz="1600" b="0" i="0" dirty="0">
                <a:solidFill>
                  <a:srgbClr val="000000"/>
                </a:solidFill>
                <a:effectLst/>
                <a:latin typeface="Times New Roman" panose="02020603050405020304" pitchFamily="18" charset="0"/>
                <a:cs typeface="Times New Roman" panose="02020603050405020304" pitchFamily="18" charset="0"/>
              </a:rPr>
              <a:t>ain components of the project are Arduino, PIR Sensor and the Relay Module</a:t>
            </a:r>
            <a:r>
              <a:rPr lang="en-US" sz="1600" b="0" i="0" dirty="0" smtClean="0">
                <a:solidFill>
                  <a:srgbClr val="000000"/>
                </a:solidFill>
                <a:effectLst/>
                <a:latin typeface="Times New Roman" panose="02020603050405020304" pitchFamily="18" charset="0"/>
                <a:cs typeface="Times New Roman" panose="02020603050405020304" pitchFamily="18" charset="0"/>
              </a:rPr>
              <a:t>.</a:t>
            </a:r>
          </a:p>
          <a:p>
            <a:pPr algn="l">
              <a:buNone/>
            </a:pPr>
            <a:endParaRPr lang="en-US" sz="1600" b="0" i="0" dirty="0">
              <a:solidFill>
                <a:srgbClr val="666666"/>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PIR Sensor is the main device that helps in detecting human motion</a:t>
            </a:r>
            <a:r>
              <a:rPr lang="en-US" sz="1600" b="0" i="0" dirty="0" smtClean="0">
                <a:solidFill>
                  <a:srgbClr val="000000"/>
                </a:solidFill>
                <a:effectLst/>
                <a:latin typeface="Times New Roman" panose="02020603050405020304" pitchFamily="18" charset="0"/>
                <a:cs typeface="Times New Roman" panose="02020603050405020304" pitchFamily="18" charset="0"/>
              </a:rPr>
              <a:t>.</a:t>
            </a:r>
          </a:p>
          <a:p>
            <a:pPr algn="l">
              <a:buNone/>
            </a:pPr>
            <a:endParaRPr lang="en-US" sz="1600" b="0" i="0" dirty="0">
              <a:solidFill>
                <a:srgbClr val="666666"/>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This project can be </a:t>
            </a:r>
            <a:r>
              <a:rPr lang="en-US" sz="1600" b="0" i="0" dirty="0">
                <a:solidFill>
                  <a:srgbClr val="000000"/>
                </a:solidFill>
                <a:effectLst/>
                <a:latin typeface="Times New Roman" panose="02020603050405020304" pitchFamily="18" charset="0"/>
                <a:cs typeface="Times New Roman" panose="02020603050405020304" pitchFamily="18" charset="0"/>
              </a:rPr>
              <a:t>considered as one major application of the PIR Sensor.</a:t>
            </a:r>
          </a:p>
          <a:p>
            <a:pPr marL="0" indent="0">
              <a:buNone/>
            </a:pPr>
            <a:endParaRPr lang="en-IN" dirty="0"/>
          </a:p>
        </p:txBody>
      </p:sp>
    </p:spTree>
    <p:extLst>
      <p:ext uri="{BB962C8B-B14F-4D97-AF65-F5344CB8AC3E}">
        <p14:creationId xmlns:p14="http://schemas.microsoft.com/office/powerpoint/2010/main" xmlns="" val="3491795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8EE7CD-DAB2-45CE-8F27-949E7C75E809}"/>
              </a:ext>
            </a:extLst>
          </p:cNvPr>
          <p:cNvSpPr>
            <a:spLocks noGrp="1"/>
          </p:cNvSpPr>
          <p:nvPr>
            <p:ph type="title"/>
          </p:nvPr>
        </p:nvSpPr>
        <p:spPr>
          <a:xfrm>
            <a:off x="677334" y="609600"/>
            <a:ext cx="8596668" cy="420873"/>
          </a:xfrm>
        </p:spPr>
        <p:txBody>
          <a:bodyPr>
            <a:normAutofit fontScale="90000"/>
          </a:bodyPr>
          <a:lstStyle/>
          <a:p>
            <a:pPr algn="ctr"/>
            <a:r>
              <a:rPr lang="en-US" sz="2400" b="1" u="sng" dirty="0"/>
              <a:t>Aim</a:t>
            </a:r>
            <a:r>
              <a:rPr lang="en-US" sz="2400" b="1" dirty="0"/>
              <a:t/>
            </a:r>
            <a:br>
              <a:rPr lang="en-US" sz="2400" b="1" dirty="0"/>
            </a:br>
            <a:endParaRPr lang="en-IN" sz="2000" b="1" u="sng" dirty="0">
              <a:solidFill>
                <a:schemeClr val="tx1"/>
              </a:solidFill>
              <a:latin typeface="Times New Roman" panose="02020603050405020304" pitchFamily="18" charset="0"/>
              <a:cs typeface="Times New Roman" panose="02020603050405020304" pitchFamily="18" charset="0"/>
            </a:endParaRPr>
          </a:p>
        </p:txBody>
      </p:sp>
      <p:sp>
        <p:nvSpPr>
          <p:cNvPr id="50" name="Content Placeholder 49">
            <a:extLst>
              <a:ext uri="{FF2B5EF4-FFF2-40B4-BE49-F238E27FC236}">
                <a16:creationId xmlns:a16="http://schemas.microsoft.com/office/drawing/2014/main" xmlns="" id="{21D1B683-0720-4FDD-834E-FBA3E1AB9C02}"/>
              </a:ext>
            </a:extLst>
          </p:cNvPr>
          <p:cNvSpPr>
            <a:spLocks noGrp="1"/>
          </p:cNvSpPr>
          <p:nvPr>
            <p:ph idx="1"/>
          </p:nvPr>
        </p:nvSpPr>
        <p:spPr>
          <a:xfrm>
            <a:off x="677334" y="1278385"/>
            <a:ext cx="8596668" cy="4970016"/>
          </a:xfrm>
        </p:spPr>
        <p:txBody>
          <a:bodyPr>
            <a:normAutofit/>
          </a:bodyPr>
          <a:lstStyle/>
          <a:p>
            <a:pPr marL="0" indent="0">
              <a:buNone/>
            </a:pPr>
            <a:r>
              <a:rPr lang="en-US" sz="1800" dirty="0">
                <a:solidFill>
                  <a:schemeClr val="tx1"/>
                </a:solidFill>
                <a:latin typeface="Times New Roman" panose="02020603050405020304" pitchFamily="18" charset="0"/>
                <a:cs typeface="Times New Roman" panose="02020603050405020304" pitchFamily="18" charset="0"/>
              </a:rPr>
              <a:t>To build a device that the light in room will be automatically turned on upon detecting a human motion and stay turned on until the person has left or there is no motion</a:t>
            </a:r>
            <a:endParaRPr lang="en-US" sz="1800" b="1" u="sng" dirty="0">
              <a:latin typeface="Times New Roman" panose="02020603050405020304" pitchFamily="18" charset="0"/>
              <a:cs typeface="Times New Roman" panose="02020603050405020304" pitchFamily="18" charset="0"/>
            </a:endParaRPr>
          </a:p>
          <a:p>
            <a:pPr marL="0" indent="0">
              <a:buNone/>
            </a:pPr>
            <a:endParaRPr lang="en-US" sz="1800" b="1" u="sng" dirty="0">
              <a:latin typeface="Times New Roman" panose="02020603050405020304" pitchFamily="18" charset="0"/>
              <a:cs typeface="Times New Roman" panose="02020603050405020304" pitchFamily="18" charset="0"/>
            </a:endParaRPr>
          </a:p>
          <a:p>
            <a:pPr marL="0" indent="0">
              <a:buNone/>
            </a:pPr>
            <a:r>
              <a:rPr lang="en-US" sz="1800" b="1" u="sng" dirty="0">
                <a:latin typeface="Times New Roman" panose="02020603050405020304" pitchFamily="18" charset="0"/>
                <a:cs typeface="Times New Roman" panose="02020603050405020304" pitchFamily="18" charset="0"/>
              </a:rPr>
              <a:t>Flowchart of the System:</a:t>
            </a:r>
          </a:p>
          <a:p>
            <a:pPr marL="0" indent="0">
              <a:buNone/>
            </a:pPr>
            <a:endParaRPr lang="en-US" sz="1800" dirty="0"/>
          </a:p>
          <a:p>
            <a:pPr marL="0" indent="0">
              <a:buNone/>
            </a:pPr>
            <a:endParaRPr lang="en-US" sz="1800" b="1" u="sng" dirty="0"/>
          </a:p>
          <a:p>
            <a:pPr marL="0" indent="0">
              <a:buNone/>
            </a:pPr>
            <a:endParaRPr lang="en-US" sz="1800" b="1" u="sng" dirty="0"/>
          </a:p>
          <a:p>
            <a:pPr marL="0" indent="0">
              <a:buNone/>
            </a:pPr>
            <a:endParaRPr lang="en-US" sz="1800" b="1" u="sng" dirty="0"/>
          </a:p>
          <a:p>
            <a:pPr marL="0" indent="0">
              <a:buNone/>
            </a:pPr>
            <a:r>
              <a:rPr lang="en-US" sz="1800" b="1" dirty="0"/>
              <a:t>                                               yes                               No</a:t>
            </a:r>
          </a:p>
          <a:p>
            <a:pPr marL="0" indent="0">
              <a:buNone/>
            </a:pPr>
            <a:r>
              <a:rPr lang="en-US" sz="1800" b="1" u="sng" dirty="0"/>
              <a:t>                                            </a:t>
            </a:r>
            <a:endParaRPr lang="en-US" sz="1800" dirty="0"/>
          </a:p>
          <a:p>
            <a:pPr marL="0" indent="0">
              <a:buNone/>
            </a:pPr>
            <a:r>
              <a:rPr lang="en-US" sz="1800" dirty="0"/>
              <a:t>                                                                                                                                                                                                                                                                                                          </a:t>
            </a:r>
            <a:endParaRPr lang="en-IN" sz="1800" dirty="0"/>
          </a:p>
        </p:txBody>
      </p:sp>
      <p:sp>
        <p:nvSpPr>
          <p:cNvPr id="4" name="Diamond 3">
            <a:extLst>
              <a:ext uri="{FF2B5EF4-FFF2-40B4-BE49-F238E27FC236}">
                <a16:creationId xmlns:a16="http://schemas.microsoft.com/office/drawing/2014/main" xmlns="" id="{962416CF-8E22-4FAD-985F-A3459E4E2993}"/>
              </a:ext>
            </a:extLst>
          </p:cNvPr>
          <p:cNvSpPr/>
          <p:nvPr/>
        </p:nvSpPr>
        <p:spPr>
          <a:xfrm>
            <a:off x="4471386" y="4026082"/>
            <a:ext cx="1624614" cy="1313896"/>
          </a:xfrm>
          <a:prstGeom prst="diamond">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a:solidFill>
                  <a:schemeClr val="tx1"/>
                </a:solidFill>
              </a:rPr>
              <a:t>Huma-n Presen-ce</a:t>
            </a:r>
            <a:endParaRPr lang="en-IN" sz="1600" dirty="0">
              <a:solidFill>
                <a:schemeClr val="tx1"/>
              </a:solidFill>
            </a:endParaRPr>
          </a:p>
        </p:txBody>
      </p:sp>
      <p:sp>
        <p:nvSpPr>
          <p:cNvPr id="5" name="Oval 4">
            <a:extLst>
              <a:ext uri="{FF2B5EF4-FFF2-40B4-BE49-F238E27FC236}">
                <a16:creationId xmlns:a16="http://schemas.microsoft.com/office/drawing/2014/main" xmlns="" id="{09939C21-2F54-4343-A09C-729ED3BDAB75}"/>
              </a:ext>
            </a:extLst>
          </p:cNvPr>
          <p:cNvSpPr/>
          <p:nvPr/>
        </p:nvSpPr>
        <p:spPr>
          <a:xfrm rot="10800000" flipV="1">
            <a:off x="4671132" y="2463200"/>
            <a:ext cx="1225119" cy="43002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start</a:t>
            </a:r>
            <a:endParaRPr lang="en-IN" sz="1600" dirty="0"/>
          </a:p>
        </p:txBody>
      </p:sp>
      <p:sp>
        <p:nvSpPr>
          <p:cNvPr id="8" name="Parallelogram 7">
            <a:extLst>
              <a:ext uri="{FF2B5EF4-FFF2-40B4-BE49-F238E27FC236}">
                <a16:creationId xmlns:a16="http://schemas.microsoft.com/office/drawing/2014/main" xmlns="" id="{526CCF8C-28D0-4786-AFA3-48E1AA615330}"/>
              </a:ext>
            </a:extLst>
          </p:cNvPr>
          <p:cNvSpPr/>
          <p:nvPr/>
        </p:nvSpPr>
        <p:spPr>
          <a:xfrm>
            <a:off x="4253888" y="3241011"/>
            <a:ext cx="2059610" cy="519735"/>
          </a:xfrm>
          <a:prstGeom prst="parallelogram">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Detection by PIR sensor</a:t>
            </a:r>
            <a:endParaRPr lang="en-IN" sz="1600" dirty="0"/>
          </a:p>
        </p:txBody>
      </p:sp>
      <p:cxnSp>
        <p:nvCxnSpPr>
          <p:cNvPr id="14" name="Straight Arrow Connector 13">
            <a:extLst>
              <a:ext uri="{FF2B5EF4-FFF2-40B4-BE49-F238E27FC236}">
                <a16:creationId xmlns:a16="http://schemas.microsoft.com/office/drawing/2014/main" xmlns="" id="{4DC44D23-242B-4EF2-8F30-E07A800CB221}"/>
              </a:ext>
            </a:extLst>
          </p:cNvPr>
          <p:cNvCxnSpPr>
            <a:endCxn id="8" idx="0"/>
          </p:cNvCxnSpPr>
          <p:nvPr/>
        </p:nvCxnSpPr>
        <p:spPr>
          <a:xfrm>
            <a:off x="5283693" y="2901667"/>
            <a:ext cx="0" cy="339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xmlns="" id="{A3C7E51A-42E6-4BCE-A82D-74EB8BA35270}"/>
              </a:ext>
            </a:extLst>
          </p:cNvPr>
          <p:cNvCxnSpPr>
            <a:cxnSpLocks/>
            <a:endCxn id="4" idx="0"/>
          </p:cNvCxnSpPr>
          <p:nvPr/>
        </p:nvCxnSpPr>
        <p:spPr>
          <a:xfrm>
            <a:off x="5283693" y="3785534"/>
            <a:ext cx="0" cy="240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xmlns="" id="{D58C9C44-C62F-4649-BF55-210670B78BAA}"/>
              </a:ext>
            </a:extLst>
          </p:cNvPr>
          <p:cNvCxnSpPr>
            <a:cxnSpLocks/>
          </p:cNvCxnSpPr>
          <p:nvPr/>
        </p:nvCxnSpPr>
        <p:spPr>
          <a:xfrm flipV="1">
            <a:off x="6107836" y="4667464"/>
            <a:ext cx="624396" cy="449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xmlns="" id="{A9CACE51-E280-438B-9311-4284556F4F5C}"/>
              </a:ext>
            </a:extLst>
          </p:cNvPr>
          <p:cNvCxnSpPr>
            <a:cxnSpLocks/>
            <a:stCxn id="4" idx="1"/>
          </p:cNvCxnSpPr>
          <p:nvPr/>
        </p:nvCxnSpPr>
        <p:spPr>
          <a:xfrm flipH="1">
            <a:off x="3835153" y="4683030"/>
            <a:ext cx="636233" cy="22135"/>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xmlns="" id="{E6A4555F-2C0B-49DA-9913-4E6D9F926312}"/>
              </a:ext>
            </a:extLst>
          </p:cNvPr>
          <p:cNvCxnSpPr/>
          <p:nvPr/>
        </p:nvCxnSpPr>
        <p:spPr>
          <a:xfrm>
            <a:off x="7468339" y="465639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EFEF9F14-8B5A-4292-B106-42F422B8520B}"/>
              </a:ext>
            </a:extLst>
          </p:cNvPr>
          <p:cNvCxnSpPr/>
          <p:nvPr/>
        </p:nvCxnSpPr>
        <p:spPr>
          <a:xfrm>
            <a:off x="3835153" y="4705616"/>
            <a:ext cx="0" cy="319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98988FAD-9F4D-41D8-B582-157D5EABA495}"/>
              </a:ext>
            </a:extLst>
          </p:cNvPr>
          <p:cNvCxnSpPr/>
          <p:nvPr/>
        </p:nvCxnSpPr>
        <p:spPr>
          <a:xfrm>
            <a:off x="6732232" y="4678532"/>
            <a:ext cx="0" cy="3195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xmlns="" id="{48AE0C2F-64E6-4F7B-B272-78FFEC09FA78}"/>
              </a:ext>
            </a:extLst>
          </p:cNvPr>
          <p:cNvSpPr/>
          <p:nvPr/>
        </p:nvSpPr>
        <p:spPr>
          <a:xfrm>
            <a:off x="3261801" y="5007456"/>
            <a:ext cx="1146703" cy="33735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Light ON</a:t>
            </a:r>
            <a:endParaRPr lang="en-IN" sz="1600" dirty="0"/>
          </a:p>
        </p:txBody>
      </p:sp>
      <p:sp>
        <p:nvSpPr>
          <p:cNvPr id="37" name="Rectangle 36">
            <a:extLst>
              <a:ext uri="{FF2B5EF4-FFF2-40B4-BE49-F238E27FC236}">
                <a16:creationId xmlns:a16="http://schemas.microsoft.com/office/drawing/2014/main" xmlns="" id="{EBBBB24F-93E8-497F-A34B-3A5E3EE10940}"/>
              </a:ext>
            </a:extLst>
          </p:cNvPr>
          <p:cNvSpPr/>
          <p:nvPr/>
        </p:nvSpPr>
        <p:spPr>
          <a:xfrm>
            <a:off x="6158882" y="5025212"/>
            <a:ext cx="1225858" cy="31959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Light OFF</a:t>
            </a:r>
            <a:endParaRPr lang="en-IN" sz="1600" dirty="0"/>
          </a:p>
        </p:txBody>
      </p:sp>
      <p:cxnSp>
        <p:nvCxnSpPr>
          <p:cNvPr id="42" name="Straight Arrow Connector 41">
            <a:extLst>
              <a:ext uri="{FF2B5EF4-FFF2-40B4-BE49-F238E27FC236}">
                <a16:creationId xmlns:a16="http://schemas.microsoft.com/office/drawing/2014/main" xmlns="" id="{913C791C-7F1F-4CF6-ABFE-2C6B054A1D1B}"/>
              </a:ext>
            </a:extLst>
          </p:cNvPr>
          <p:cNvCxnSpPr>
            <a:stCxn id="36" idx="2"/>
          </p:cNvCxnSpPr>
          <p:nvPr/>
        </p:nvCxnSpPr>
        <p:spPr>
          <a:xfrm>
            <a:off x="3835153" y="5344808"/>
            <a:ext cx="1065321" cy="4700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xmlns="" id="{2C2F4292-F2E0-4DD2-99AA-D812213E9D36}"/>
              </a:ext>
            </a:extLst>
          </p:cNvPr>
          <p:cNvCxnSpPr/>
          <p:nvPr/>
        </p:nvCxnSpPr>
        <p:spPr>
          <a:xfrm flipH="1">
            <a:off x="5699464" y="5354136"/>
            <a:ext cx="1072347" cy="473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xmlns="" id="{5EAF109D-B27F-4BF7-8982-A23CE55BFD7B}"/>
              </a:ext>
            </a:extLst>
          </p:cNvPr>
          <p:cNvSpPr/>
          <p:nvPr/>
        </p:nvSpPr>
        <p:spPr>
          <a:xfrm>
            <a:off x="4822054" y="5782888"/>
            <a:ext cx="923277" cy="307194"/>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Stop</a:t>
            </a:r>
            <a:endParaRPr lang="en-IN" dirty="0"/>
          </a:p>
        </p:txBody>
      </p:sp>
    </p:spTree>
    <p:extLst>
      <p:ext uri="{BB962C8B-B14F-4D97-AF65-F5344CB8AC3E}">
        <p14:creationId xmlns:p14="http://schemas.microsoft.com/office/powerpoint/2010/main" xmlns="" val="1090627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F5C227-A005-4432-83F5-6CDBC24B7299}"/>
              </a:ext>
            </a:extLst>
          </p:cNvPr>
          <p:cNvSpPr>
            <a:spLocks noGrp="1"/>
          </p:cNvSpPr>
          <p:nvPr>
            <p:ph type="title"/>
          </p:nvPr>
        </p:nvSpPr>
        <p:spPr/>
        <p:txBody>
          <a:bodyPr>
            <a:normAutofit/>
          </a:bodyPr>
          <a:lstStyle/>
          <a:p>
            <a:pPr algn="ctr"/>
            <a:r>
              <a:rPr lang="en-US" sz="2400" b="1" u="sng" dirty="0"/>
              <a:t>Components required</a:t>
            </a:r>
            <a:endParaRPr lang="en-IN" sz="2400" b="1" u="sng" dirty="0"/>
          </a:p>
        </p:txBody>
      </p:sp>
      <p:sp>
        <p:nvSpPr>
          <p:cNvPr id="3" name="Content Placeholder 2">
            <a:extLst>
              <a:ext uri="{FF2B5EF4-FFF2-40B4-BE49-F238E27FC236}">
                <a16:creationId xmlns:a16="http://schemas.microsoft.com/office/drawing/2014/main" xmlns="" id="{1039D000-4AB6-440C-A05F-06D68D74624E}"/>
              </a:ext>
            </a:extLst>
          </p:cNvPr>
          <p:cNvSpPr>
            <a:spLocks noGrp="1"/>
          </p:cNvSpPr>
          <p:nvPr>
            <p:ph sz="half" idx="1"/>
          </p:nvPr>
        </p:nvSpPr>
        <p:spPr/>
        <p:txBody>
          <a:bodyPr>
            <a:noAutofit/>
          </a:bodyPr>
          <a:lstStyle/>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Arduino UNO</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PIR sensor</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5v Relay Module</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9 Volt DC Battery</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Jumper wires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Breadboard</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 LED Bulb</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Bulb Holder</a:t>
            </a:r>
            <a:endParaRPr lang="en-IN"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AC Power supply</a:t>
            </a:r>
            <a:endParaRPr lang="en-US" sz="1600" dirty="0">
              <a:latin typeface="Times New Roman" panose="02020603050405020304" pitchFamily="18" charset="0"/>
              <a:cs typeface="Times New Roman" panose="02020603050405020304" pitchFamily="18" charset="0"/>
            </a:endParaRPr>
          </a:p>
        </p:txBody>
      </p:sp>
      <p:pic>
        <p:nvPicPr>
          <p:cNvPr id="6" name="Content Placeholder 5" descr="A picture containing text, electronics, circuit&#10;&#10;Description automatically generated">
            <a:extLst>
              <a:ext uri="{FF2B5EF4-FFF2-40B4-BE49-F238E27FC236}">
                <a16:creationId xmlns:a16="http://schemas.microsoft.com/office/drawing/2014/main" xmlns="" id="{D35E3C91-66F7-4506-905B-FCFF5E7B58DF}"/>
              </a:ext>
            </a:extLst>
          </p:cNvPr>
          <p:cNvPicPr>
            <a:picLocks noGrp="1" noChangeAspect="1"/>
          </p:cNvPicPr>
          <p:nvPr>
            <p:ph sz="half" idx="2"/>
          </p:nvPr>
        </p:nvPicPr>
        <p:blipFill>
          <a:blip r:embed="rId2" cstate="print">
            <a:extLst>
              <a:ext uri="{28A0092B-C50C-407E-A947-70E740481C1C}">
                <a14:useLocalDpi xmlns:a14="http://schemas.microsoft.com/office/drawing/2010/main" xmlns="" val="0"/>
              </a:ext>
            </a:extLst>
          </a:blip>
          <a:stretch>
            <a:fillRect/>
          </a:stretch>
        </p:blipFill>
        <p:spPr>
          <a:xfrm>
            <a:off x="5857278" y="1215868"/>
            <a:ext cx="3416724" cy="1612900"/>
          </a:xfrm>
        </p:spPr>
      </p:pic>
      <p:pic>
        <p:nvPicPr>
          <p:cNvPr id="10" name="Picture 9">
            <a:extLst>
              <a:ext uri="{FF2B5EF4-FFF2-40B4-BE49-F238E27FC236}">
                <a16:creationId xmlns:a16="http://schemas.microsoft.com/office/drawing/2014/main" xmlns="" id="{AAB5C763-538C-4225-8F51-AA78BC8B5E8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857278" y="3017924"/>
            <a:ext cx="3416685" cy="1612900"/>
          </a:xfrm>
          <a:prstGeom prst="rect">
            <a:avLst/>
          </a:prstGeom>
        </p:spPr>
      </p:pic>
      <p:pic>
        <p:nvPicPr>
          <p:cNvPr id="24" name="Picture 23" descr="A picture containing text, electronics, circuit&#10;&#10;Description automatically generated">
            <a:extLst>
              <a:ext uri="{FF2B5EF4-FFF2-40B4-BE49-F238E27FC236}">
                <a16:creationId xmlns:a16="http://schemas.microsoft.com/office/drawing/2014/main" xmlns="" id="{9C03A3DD-6A08-4FD1-8508-3262271B0B11}"/>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857278" y="4819980"/>
            <a:ext cx="3416685" cy="1612900"/>
          </a:xfrm>
          <a:prstGeom prst="rect">
            <a:avLst/>
          </a:prstGeom>
        </p:spPr>
      </p:pic>
    </p:spTree>
    <p:extLst>
      <p:ext uri="{BB962C8B-B14F-4D97-AF65-F5344CB8AC3E}">
        <p14:creationId xmlns:p14="http://schemas.microsoft.com/office/powerpoint/2010/main" xmlns="" val="3666455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B57397-BB5C-458D-B987-AB2AB4133C85}"/>
              </a:ext>
            </a:extLst>
          </p:cNvPr>
          <p:cNvSpPr>
            <a:spLocks noGrp="1"/>
          </p:cNvSpPr>
          <p:nvPr>
            <p:ph type="title"/>
          </p:nvPr>
        </p:nvSpPr>
        <p:spPr>
          <a:xfrm>
            <a:off x="385439" y="347369"/>
            <a:ext cx="10515600" cy="726557"/>
          </a:xfrm>
        </p:spPr>
        <p:txBody>
          <a:bodyPr>
            <a:normAutofit/>
          </a:bodyPr>
          <a:lstStyle/>
          <a:p>
            <a:pPr algn="ctr"/>
            <a:r>
              <a:rPr lang="en-US" sz="2400" b="1" u="sng" dirty="0"/>
              <a:t>Specification of the components:</a:t>
            </a:r>
            <a:endParaRPr lang="en-IN" sz="2400" b="1" u="sng" dirty="0"/>
          </a:p>
        </p:txBody>
      </p:sp>
      <p:graphicFrame>
        <p:nvGraphicFramePr>
          <p:cNvPr id="4" name="Content Placeholder 3">
            <a:extLst>
              <a:ext uri="{FF2B5EF4-FFF2-40B4-BE49-F238E27FC236}">
                <a16:creationId xmlns:a16="http://schemas.microsoft.com/office/drawing/2014/main" xmlns="" id="{C8C1BF0E-5E10-4A7E-9B8A-F8334C93B6AE}"/>
              </a:ext>
            </a:extLst>
          </p:cNvPr>
          <p:cNvGraphicFramePr>
            <a:graphicFrameLocks noGrp="1"/>
          </p:cNvGraphicFramePr>
          <p:nvPr>
            <p:ph idx="1"/>
            <p:extLst>
              <p:ext uri="{D42A27DB-BD31-4B8C-83A1-F6EECF244321}">
                <p14:modId xmlns:p14="http://schemas.microsoft.com/office/powerpoint/2010/main" xmlns="" val="1753955508"/>
              </p:ext>
            </p:extLst>
          </p:nvPr>
        </p:nvGraphicFramePr>
        <p:xfrm>
          <a:off x="2974019" y="1252662"/>
          <a:ext cx="5834078" cy="4537268"/>
        </p:xfrm>
        <a:graphic>
          <a:graphicData uri="http://schemas.openxmlformats.org/drawingml/2006/table">
            <a:tbl>
              <a:tblPr firstRow="1" firstCol="1" bandRow="1">
                <a:tableStyleId>{5C22544A-7EE6-4342-B048-85BDC9FD1C3A}</a:tableStyleId>
              </a:tblPr>
              <a:tblGrid>
                <a:gridCol w="556052">
                  <a:extLst>
                    <a:ext uri="{9D8B030D-6E8A-4147-A177-3AD203B41FA5}">
                      <a16:colId xmlns:a16="http://schemas.microsoft.com/office/drawing/2014/main" xmlns="" val="1759925724"/>
                    </a:ext>
                  </a:extLst>
                </a:gridCol>
                <a:gridCol w="1508333">
                  <a:extLst>
                    <a:ext uri="{9D8B030D-6E8A-4147-A177-3AD203B41FA5}">
                      <a16:colId xmlns:a16="http://schemas.microsoft.com/office/drawing/2014/main" xmlns="" val="2744598218"/>
                    </a:ext>
                  </a:extLst>
                </a:gridCol>
                <a:gridCol w="968829">
                  <a:extLst>
                    <a:ext uri="{9D8B030D-6E8A-4147-A177-3AD203B41FA5}">
                      <a16:colId xmlns:a16="http://schemas.microsoft.com/office/drawing/2014/main" xmlns="" val="1724497346"/>
                    </a:ext>
                  </a:extLst>
                </a:gridCol>
                <a:gridCol w="2800864">
                  <a:extLst>
                    <a:ext uri="{9D8B030D-6E8A-4147-A177-3AD203B41FA5}">
                      <a16:colId xmlns:a16="http://schemas.microsoft.com/office/drawing/2014/main" xmlns="" val="1178889452"/>
                    </a:ext>
                  </a:extLst>
                </a:gridCol>
              </a:tblGrid>
              <a:tr h="486848">
                <a:tc>
                  <a:txBody>
                    <a:bodyPr/>
                    <a:lstStyle/>
                    <a:p>
                      <a:pPr>
                        <a:lnSpc>
                          <a:spcPct val="107000"/>
                        </a:lnSpc>
                        <a:spcAft>
                          <a:spcPts val="800"/>
                        </a:spcAft>
                      </a:pPr>
                      <a:r>
                        <a:rPr lang="en-IN" sz="1600">
                          <a:effectLst/>
                          <a:latin typeface="Times New Roman" panose="02020603050405020304" pitchFamily="18" charset="0"/>
                          <a:cs typeface="Times New Roman" panose="02020603050405020304" pitchFamily="18" charset="0"/>
                        </a:rPr>
                        <a:t>Sl. No.</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latin typeface="Times New Roman" panose="02020603050405020304" pitchFamily="18" charset="0"/>
                          <a:cs typeface="Times New Roman" panose="02020603050405020304" pitchFamily="18" charset="0"/>
                        </a:rPr>
                        <a:t>Name of component</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latin typeface="Times New Roman" panose="02020603050405020304" pitchFamily="18" charset="0"/>
                          <a:cs typeface="Times New Roman" panose="02020603050405020304" pitchFamily="18" charset="0"/>
                        </a:rPr>
                        <a:t>Quantity</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Specification</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577166608"/>
                  </a:ext>
                </a:extLst>
              </a:tr>
              <a:tr h="984705">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latin typeface="Times New Roman" panose="02020603050405020304" pitchFamily="18" charset="0"/>
                          <a:cs typeface="Times New Roman" panose="02020603050405020304" pitchFamily="18" charset="0"/>
                        </a:rPr>
                        <a:t>Arduino UNO</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cs typeface="Times New Roman" panose="02020603050405020304" pitchFamily="18" charset="0"/>
                        </a:rPr>
                        <a:t>Microcontroller: Microchip ATmega328p, Operating voltage: 5V, Digital I/O pins:14, Analog Input Pins:6</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343062867"/>
                  </a:ext>
                </a:extLst>
              </a:tr>
              <a:tr h="486848">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2</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latin typeface="Times New Roman" panose="02020603050405020304" pitchFamily="18" charset="0"/>
                          <a:cs typeface="Times New Roman" panose="02020603050405020304" pitchFamily="18" charset="0"/>
                        </a:rPr>
                        <a:t>PIR Sensor (HC-SR501)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dirty="0">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4.5-20V, &lt;50µA, Sensing range:&lt;120°, within 7m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129011419"/>
                  </a:ext>
                </a:extLst>
              </a:tr>
              <a:tr h="846564">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3</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latin typeface="Times New Roman" panose="02020603050405020304" pitchFamily="18" charset="0"/>
                          <a:cs typeface="Times New Roman" panose="02020603050405020304" pitchFamily="18" charset="0"/>
                        </a:rPr>
                        <a:t>Single channel Relay Module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cs typeface="Times New Roman" panose="02020603050405020304" pitchFamily="18" charset="0"/>
                        </a:rPr>
                        <a:t>Voltage: 5V, Max. switching voltage:250V AC/30V DC,</a:t>
                      </a:r>
                    </a:p>
                    <a:p>
                      <a:pPr algn="l">
                        <a:lnSpc>
                          <a:spcPct val="107000"/>
                        </a:lnSpc>
                        <a:spcAft>
                          <a:spcPts val="800"/>
                        </a:spcAft>
                      </a:pPr>
                      <a:r>
                        <a:rPr lang="en-IN" sz="1600" dirty="0">
                          <a:effectLst/>
                          <a:latin typeface="Times New Roman" panose="02020603050405020304" pitchFamily="18" charset="0"/>
                          <a:cs typeface="Times New Roman" panose="02020603050405020304" pitchFamily="18" charset="0"/>
                        </a:rPr>
                        <a:t>Max switching current: 10A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778788816"/>
                  </a:ext>
                </a:extLst>
              </a:tr>
              <a:tr h="271848">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4</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latin typeface="Times New Roman" panose="02020603050405020304" pitchFamily="18" charset="0"/>
                          <a:cs typeface="Times New Roman" panose="02020603050405020304" pitchFamily="18" charset="0"/>
                        </a:rPr>
                        <a:t>AC LED Bulb</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9W,220-240V AC, Base Type: B22</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008817478"/>
                  </a:ext>
                </a:extLst>
              </a:tr>
              <a:tr h="237919">
                <a:tc>
                  <a:txBody>
                    <a:bodyPr/>
                    <a:lstStyle/>
                    <a:p>
                      <a:pPr algn="ctr">
                        <a:lnSpc>
                          <a:spcPct val="107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5</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latin typeface="Times New Roman" panose="02020603050405020304" pitchFamily="18" charset="0"/>
                          <a:cs typeface="Times New Roman" panose="02020603050405020304" pitchFamily="18" charset="0"/>
                        </a:rPr>
                        <a:t>Breadboard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400 points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109281359"/>
                  </a:ext>
                </a:extLst>
              </a:tr>
              <a:tr h="237919">
                <a:tc>
                  <a:txBody>
                    <a:bodyPr/>
                    <a:lstStyle/>
                    <a:p>
                      <a:pPr algn="ctr">
                        <a:lnSpc>
                          <a:spcPct val="107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latin typeface="Times New Roman" panose="02020603050405020304" pitchFamily="18" charset="0"/>
                          <a:cs typeface="Times New Roman" panose="02020603050405020304" pitchFamily="18" charset="0"/>
                        </a:rPr>
                        <a:t>Jumper wire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8</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a:effectLst/>
                          <a:latin typeface="Times New Roman" panose="02020603050405020304" pitchFamily="18" charset="0"/>
                          <a:cs typeface="Times New Roman" panose="02020603050405020304" pitchFamily="18" charset="0"/>
                        </a:rPr>
                        <a:t>Male to Male, Male to Female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965050321"/>
                  </a:ext>
                </a:extLst>
              </a:tr>
              <a:tr h="237919">
                <a:tc>
                  <a:txBody>
                    <a:bodyPr/>
                    <a:lstStyle/>
                    <a:p>
                      <a:pPr algn="ctr">
                        <a:lnSpc>
                          <a:spcPct val="107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7</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latin typeface="Times New Roman" panose="02020603050405020304" pitchFamily="18" charset="0"/>
                          <a:cs typeface="Times New Roman" panose="02020603050405020304" pitchFamily="18" charset="0"/>
                        </a:rPr>
                        <a:t>Lithium Battery</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cs typeface="Times New Roman" panose="02020603050405020304" pitchFamily="18" charset="0"/>
                        </a:rPr>
                        <a:t>9V DC</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225266840"/>
                  </a:ext>
                </a:extLst>
              </a:tr>
              <a:tr h="237919">
                <a:tc>
                  <a:txBody>
                    <a:bodyPr/>
                    <a:lstStyle/>
                    <a:p>
                      <a:pPr algn="ctr">
                        <a:lnSpc>
                          <a:spcPct val="107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8</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a:effectLst/>
                          <a:latin typeface="Times New Roman" panose="02020603050405020304" pitchFamily="18" charset="0"/>
                          <a:cs typeface="Times New Roman" panose="02020603050405020304" pitchFamily="18" charset="0"/>
                        </a:rPr>
                        <a:t>Bulb Holder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a:effectLst/>
                          <a:latin typeface="Times New Roman" panose="02020603050405020304" pitchFamily="18" charset="0"/>
                          <a:cs typeface="Times New Roman" panose="02020603050405020304" pitchFamily="18" charset="0"/>
                        </a:rPr>
                        <a:t>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dirty="0">
                          <a:effectLst/>
                          <a:latin typeface="Times New Roman" panose="02020603050405020304" pitchFamily="18" charset="0"/>
                          <a:cs typeface="Times New Roman" panose="02020603050405020304" pitchFamily="18" charset="0"/>
                        </a:rPr>
                        <a:t>Base type: B22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994688227"/>
                  </a:ext>
                </a:extLst>
              </a:tr>
            </a:tbl>
          </a:graphicData>
        </a:graphic>
      </p:graphicFrame>
    </p:spTree>
    <p:extLst>
      <p:ext uri="{BB962C8B-B14F-4D97-AF65-F5344CB8AC3E}">
        <p14:creationId xmlns:p14="http://schemas.microsoft.com/office/powerpoint/2010/main" xmlns="" val="3830899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2D1429-36DE-4BC1-900F-4CED7E2975E4}"/>
              </a:ext>
            </a:extLst>
          </p:cNvPr>
          <p:cNvSpPr>
            <a:spLocks noGrp="1"/>
          </p:cNvSpPr>
          <p:nvPr>
            <p:ph type="title"/>
          </p:nvPr>
        </p:nvSpPr>
        <p:spPr>
          <a:xfrm>
            <a:off x="677334" y="1026851"/>
            <a:ext cx="8596668" cy="864093"/>
          </a:xfrm>
        </p:spPr>
        <p:txBody>
          <a:bodyPr>
            <a:normAutofit/>
          </a:bodyPr>
          <a:lstStyle/>
          <a:p>
            <a:pPr algn="ctr"/>
            <a:r>
              <a:rPr lang="en-US" sz="2400" b="1" u="sng">
                <a:cs typeface="Times New Roman" panose="02020603050405020304" pitchFamily="18" charset="0"/>
              </a:rPr>
              <a:t>Software</a:t>
            </a:r>
            <a:r>
              <a:rPr lang="en-US" sz="2400" b="1" u="sng">
                <a:latin typeface="Times New Roman" panose="02020603050405020304" pitchFamily="18" charset="0"/>
                <a:cs typeface="Times New Roman" panose="02020603050405020304" pitchFamily="18" charset="0"/>
              </a:rPr>
              <a:t> used</a:t>
            </a:r>
            <a:endParaRPr lang="en-IN" sz="24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ACAAA37-4DE8-4374-AB8A-A637199A1E72}"/>
              </a:ext>
            </a:extLst>
          </p:cNvPr>
          <p:cNvSpPr>
            <a:spLocks noGrp="1"/>
          </p:cNvSpPr>
          <p:nvPr>
            <p:ph idx="1"/>
          </p:nvPr>
        </p:nvSpPr>
        <p:spPr/>
        <p:txBody>
          <a:bodyPr/>
          <a:lstStyle/>
          <a:p>
            <a:pPr marL="0" indent="0">
              <a:buNone/>
            </a:pPr>
            <a:r>
              <a:rPr lang="en-IN" sz="1600">
                <a:effectLst/>
                <a:latin typeface="Times New Roman" panose="02020603050405020304" pitchFamily="18" charset="0"/>
                <a:ea typeface="Calibri" panose="020F0502020204030204" pitchFamily="34" charset="0"/>
                <a:cs typeface="Times New Roman" panose="02020603050405020304" pitchFamily="18" charset="0"/>
              </a:rPr>
              <a:t>Software used to control this system is Arduino IDE (Integrated Development Environment). </a:t>
            </a:r>
            <a:endParaRPr lang="en-IN"/>
          </a:p>
        </p:txBody>
      </p:sp>
    </p:spTree>
    <p:extLst>
      <p:ext uri="{BB962C8B-B14F-4D97-AF65-F5344CB8AC3E}">
        <p14:creationId xmlns:p14="http://schemas.microsoft.com/office/powerpoint/2010/main" xmlns="" val="399966932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910</TotalTime>
  <Words>867</Words>
  <Application>Microsoft Office PowerPoint</Application>
  <PresentationFormat>Custom</PresentationFormat>
  <Paragraphs>167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Facet</vt:lpstr>
      <vt:lpstr>Slide 1</vt:lpstr>
      <vt:lpstr>Table of content</vt:lpstr>
      <vt:lpstr>Abstract</vt:lpstr>
      <vt:lpstr>Image of the project                      Automatic Room Light Controller Using Arduino And PIR Sensor                 </vt:lpstr>
      <vt:lpstr>Overview</vt:lpstr>
      <vt:lpstr>Aim </vt:lpstr>
      <vt:lpstr>Components required</vt:lpstr>
      <vt:lpstr>Specification of the components:</vt:lpstr>
      <vt:lpstr>Software used</vt:lpstr>
      <vt:lpstr>Circuit Diagram</vt:lpstr>
      <vt:lpstr>Code</vt:lpstr>
      <vt:lpstr>Explanation of Code</vt:lpstr>
      <vt:lpstr>Working of the system</vt:lpstr>
      <vt:lpstr>Applications</vt:lpstr>
      <vt:lpstr>Future scope</vt:lpstr>
      <vt:lpstr>Conclusion</vt:lpstr>
      <vt:lpstr>References</vt:lpstr>
      <vt:lpstr>Demonstration</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room light control system using Arduino and PIR sensor</dc:title>
  <dc:creator>Pratik Das</dc:creator>
  <cp:lastModifiedBy>ARUNABHA</cp:lastModifiedBy>
  <cp:revision>55</cp:revision>
  <dcterms:created xsi:type="dcterms:W3CDTF">2021-02-09T15:29:50Z</dcterms:created>
  <dcterms:modified xsi:type="dcterms:W3CDTF">2021-05-20T15:04:23Z</dcterms:modified>
</cp:coreProperties>
</file>