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490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479" r:id="rId13"/>
    <p:sldId id="4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FEB29-9D7F-4F42-A67A-5E1C25FF037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660A7C-DAA7-4109-9E8E-D91DD6AF95BD}">
      <dgm:prSet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b="1" i="0" dirty="0">
              <a:latin typeface="Arial" panose="020B0604020202020204" pitchFamily="34" charset="0"/>
              <a:cs typeface="Arial" panose="020B0604020202020204" pitchFamily="34" charset="0"/>
            </a:rPr>
            <a:t>RISC-V Compiler Toolchain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CCFAF5-1766-47A7-A378-10D940DA795D}" type="parTrans" cxnId="{0B203932-AF09-40D4-8912-EAA41A0BE123}">
      <dgm:prSet/>
      <dgm:spPr/>
      <dgm:t>
        <a:bodyPr/>
        <a:lstStyle/>
        <a:p>
          <a:endParaRPr lang="en-US"/>
        </a:p>
      </dgm:t>
    </dgm:pt>
    <dgm:pt modelId="{53FF23DE-9B20-4D9B-BA9E-410AD48531C8}" type="sibTrans" cxnId="{0B203932-AF09-40D4-8912-EAA41A0BE123}">
      <dgm:prSet/>
      <dgm:spPr/>
      <dgm:t>
        <a:bodyPr/>
        <a:lstStyle/>
        <a:p>
          <a:endParaRPr lang="en-US"/>
        </a:p>
      </dgm:t>
    </dgm:pt>
    <dgm:pt modelId="{EF3A70E9-563E-4B4B-972D-373CF32015B3}">
      <dgm:prSet/>
      <dgm:spPr/>
      <dgm:t>
        <a:bodyPr/>
        <a:lstStyle/>
        <a:p>
          <a:r>
            <a:rPr lang="en-US" b="1" i="0" dirty="0">
              <a:latin typeface="Arial" panose="020B0604020202020204" pitchFamily="34" charset="0"/>
              <a:cs typeface="Arial" panose="020B0604020202020204" pitchFamily="34" charset="0"/>
            </a:rPr>
            <a:t>RISC-V Compiler Addon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CB682D-F9D8-4E1F-869F-4E653680351A}" type="parTrans" cxnId="{8BB673FB-C6F9-4F3B-87BD-1F37639158C2}">
      <dgm:prSet/>
      <dgm:spPr/>
      <dgm:t>
        <a:bodyPr/>
        <a:lstStyle/>
        <a:p>
          <a:endParaRPr lang="en-US"/>
        </a:p>
      </dgm:t>
    </dgm:pt>
    <dgm:pt modelId="{BA6FE738-60F5-4E3F-BE47-D7C7B427692C}" type="sibTrans" cxnId="{8BB673FB-C6F9-4F3B-87BD-1F37639158C2}">
      <dgm:prSet/>
      <dgm:spPr/>
      <dgm:t>
        <a:bodyPr/>
        <a:lstStyle/>
        <a:p>
          <a:endParaRPr lang="en-US"/>
        </a:p>
      </dgm:t>
    </dgm:pt>
    <dgm:pt modelId="{BCA7DADD-AB19-4380-8236-57112453A3DB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latin typeface="Arial" panose="020B0604020202020204" pitchFamily="34" charset="0"/>
              <a:cs typeface="Arial" panose="020B0604020202020204" pitchFamily="34" charset="0"/>
            </a:rPr>
            <a:t>Physical Fault Modeling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44FAFE-688A-4639-A0CD-6C240603D38F}" type="parTrans" cxnId="{AAA8074D-4DA0-4D22-AB43-6AA98FD56DE3}">
      <dgm:prSet/>
      <dgm:spPr/>
      <dgm:t>
        <a:bodyPr/>
        <a:lstStyle/>
        <a:p>
          <a:endParaRPr lang="en-US"/>
        </a:p>
      </dgm:t>
    </dgm:pt>
    <dgm:pt modelId="{56988FF1-DA8D-4689-ACFC-B4DCC4FC150E}" type="sibTrans" cxnId="{AAA8074D-4DA0-4D22-AB43-6AA98FD56DE3}">
      <dgm:prSet/>
      <dgm:spPr/>
      <dgm:t>
        <a:bodyPr/>
        <a:lstStyle/>
        <a:p>
          <a:endParaRPr lang="en-US"/>
        </a:p>
      </dgm:t>
    </dgm:pt>
    <dgm:pt modelId="{70DAEE59-D0BE-44FD-967B-D01DF66437A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>
              <a:latin typeface="Arial" panose="020B0604020202020204" pitchFamily="34" charset="0"/>
              <a:cs typeface="Arial" panose="020B0604020202020204" pitchFamily="34" charset="0"/>
            </a:rPr>
            <a:t>Hardening Rules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13FD934-7EAA-413B-A068-7C288C9D2F74}" type="parTrans" cxnId="{CD492E47-BC2B-43E4-9928-28B8D776DA5C}">
      <dgm:prSet/>
      <dgm:spPr/>
      <dgm:t>
        <a:bodyPr/>
        <a:lstStyle/>
        <a:p>
          <a:endParaRPr lang="en-US"/>
        </a:p>
      </dgm:t>
    </dgm:pt>
    <dgm:pt modelId="{ADD5EBAA-9D6A-44A6-874C-DDC980455628}" type="sibTrans" cxnId="{CD492E47-BC2B-43E4-9928-28B8D776DA5C}">
      <dgm:prSet/>
      <dgm:spPr/>
      <dgm:t>
        <a:bodyPr/>
        <a:lstStyle/>
        <a:p>
          <a:endParaRPr lang="en-US"/>
        </a:p>
      </dgm:t>
    </dgm:pt>
    <dgm:pt modelId="{E6C7052A-5F8A-4820-A05F-36F769CF6EA8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GCC Cross Compiler built</a:t>
          </a:r>
        </a:p>
      </dgm:t>
    </dgm:pt>
    <dgm:pt modelId="{DCDA443C-0A0F-4BD7-8BF5-6E2401E130F8}" type="parTrans" cxnId="{B7BD1518-19AB-4F10-851E-DF944209B7FC}">
      <dgm:prSet/>
      <dgm:spPr/>
      <dgm:t>
        <a:bodyPr/>
        <a:lstStyle/>
        <a:p>
          <a:endParaRPr lang="en-US"/>
        </a:p>
      </dgm:t>
    </dgm:pt>
    <dgm:pt modelId="{DC63DA40-0444-4298-8332-ED92F63F146E}" type="sibTrans" cxnId="{B7BD1518-19AB-4F10-851E-DF944209B7FC}">
      <dgm:prSet/>
      <dgm:spPr/>
      <dgm:t>
        <a:bodyPr/>
        <a:lstStyle/>
        <a:p>
          <a:endParaRPr lang="en-US"/>
        </a:p>
      </dgm:t>
    </dgm:pt>
    <dgm:pt modelId="{9F86B62A-7BF2-4AE1-88A0-66592D96BAB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Cross compiler turns C code to RISC-V executable</a:t>
          </a:r>
        </a:p>
      </dgm:t>
    </dgm:pt>
    <dgm:pt modelId="{CA288059-A2B7-4B85-815E-C39BDB504F90}" type="parTrans" cxnId="{712BFB95-E5D5-4AAA-BE0E-4829711153FD}">
      <dgm:prSet/>
      <dgm:spPr/>
      <dgm:t>
        <a:bodyPr/>
        <a:lstStyle/>
        <a:p>
          <a:endParaRPr lang="en-US"/>
        </a:p>
      </dgm:t>
    </dgm:pt>
    <dgm:pt modelId="{A85F3BA4-C762-4017-82AB-E72912484ACF}" type="sibTrans" cxnId="{712BFB95-E5D5-4AAA-BE0E-4829711153FD}">
      <dgm:prSet/>
      <dgm:spPr/>
      <dgm:t>
        <a:bodyPr/>
        <a:lstStyle/>
        <a:p>
          <a:endParaRPr lang="en-US"/>
        </a:p>
      </dgm:t>
    </dgm:pt>
    <dgm:pt modelId="{29D9A929-E49D-45AE-BF91-E1F151A0EBA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Targets bare-metal RISC-V core on QEMU emulator </a:t>
          </a:r>
        </a:p>
      </dgm:t>
    </dgm:pt>
    <dgm:pt modelId="{6EFB00AB-8F1F-4F23-A564-D0F93DD0565F}" type="parTrans" cxnId="{22A7E633-A48C-415A-98F7-75D3BA223015}">
      <dgm:prSet/>
      <dgm:spPr/>
      <dgm:t>
        <a:bodyPr/>
        <a:lstStyle/>
        <a:p>
          <a:endParaRPr lang="en-US"/>
        </a:p>
      </dgm:t>
    </dgm:pt>
    <dgm:pt modelId="{A58EE285-C892-441E-A112-DCA99153B3B0}" type="sibTrans" cxnId="{22A7E633-A48C-415A-98F7-75D3BA223015}">
      <dgm:prSet/>
      <dgm:spPr/>
      <dgm:t>
        <a:bodyPr/>
        <a:lstStyle/>
        <a:p>
          <a:endParaRPr lang="en-US"/>
        </a:p>
      </dgm:t>
    </dgm:pt>
    <dgm:pt modelId="{08AEB24D-7566-4A2F-BE85-E1CBD21C6A0B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Security hardening implemented through GCC add-on</a:t>
          </a:r>
        </a:p>
      </dgm:t>
    </dgm:pt>
    <dgm:pt modelId="{09068288-F0B1-4D98-9890-A33BBF0CD708}" type="parTrans" cxnId="{A24F1AAB-6BCB-4D7B-B93C-AACDD5C642E1}">
      <dgm:prSet/>
      <dgm:spPr/>
      <dgm:t>
        <a:bodyPr/>
        <a:lstStyle/>
        <a:p>
          <a:endParaRPr lang="en-US"/>
        </a:p>
      </dgm:t>
    </dgm:pt>
    <dgm:pt modelId="{5D31F414-5CA9-4CAE-9FD0-E2B291480B6A}" type="sibTrans" cxnId="{A24F1AAB-6BCB-4D7B-B93C-AACDD5C642E1}">
      <dgm:prSet/>
      <dgm:spPr/>
      <dgm:t>
        <a:bodyPr/>
        <a:lstStyle/>
        <a:p>
          <a:endParaRPr lang="en-US"/>
        </a:p>
      </dgm:t>
    </dgm:pt>
    <dgm:pt modelId="{9C6D7A9F-7E85-4D76-A3A7-C1E33D076D4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Researching cross compiler stages and RV64I ISA</a:t>
          </a:r>
        </a:p>
      </dgm:t>
    </dgm:pt>
    <dgm:pt modelId="{1EA60291-EDE5-450B-B053-E0635D77E914}" type="parTrans" cxnId="{F5731794-8650-4C0F-AC6B-7DAAF93E2C07}">
      <dgm:prSet/>
      <dgm:spPr/>
      <dgm:t>
        <a:bodyPr/>
        <a:lstStyle/>
        <a:p>
          <a:endParaRPr lang="en-US"/>
        </a:p>
      </dgm:t>
    </dgm:pt>
    <dgm:pt modelId="{DCA0E2B9-5423-4850-BE0D-85FAA651D42F}" type="sibTrans" cxnId="{F5731794-8650-4C0F-AC6B-7DAAF93E2C07}">
      <dgm:prSet/>
      <dgm:spPr/>
      <dgm:t>
        <a:bodyPr/>
        <a:lstStyle/>
        <a:p>
          <a:endParaRPr lang="en-US"/>
        </a:p>
      </dgm:t>
    </dgm:pt>
    <dgm:pt modelId="{F386E108-0B5D-4742-932A-056EFA4F78EA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Physical Modeling of LFI</a:t>
          </a:r>
        </a:p>
      </dgm:t>
    </dgm:pt>
    <dgm:pt modelId="{2A5CFD0F-BEB2-4874-9F9C-DB50D960650F}" type="parTrans" cxnId="{CB94D0A2-E4B6-4886-951B-175823616EB0}">
      <dgm:prSet/>
      <dgm:spPr/>
      <dgm:t>
        <a:bodyPr/>
        <a:lstStyle/>
        <a:p>
          <a:endParaRPr lang="en-US"/>
        </a:p>
      </dgm:t>
    </dgm:pt>
    <dgm:pt modelId="{CA2E41EB-E0D6-44E8-981D-804828AC838D}" type="sibTrans" cxnId="{CB94D0A2-E4B6-4886-951B-175823616EB0}">
      <dgm:prSet/>
      <dgm:spPr/>
      <dgm:t>
        <a:bodyPr/>
        <a:lstStyle/>
        <a:p>
          <a:endParaRPr lang="en-US"/>
        </a:p>
      </dgm:t>
    </dgm:pt>
    <dgm:pt modelId="{A07629A1-4039-4EC8-A013-EF79DD4E0020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Memory mapping of faults</a:t>
          </a:r>
        </a:p>
      </dgm:t>
    </dgm:pt>
    <dgm:pt modelId="{599514EA-8755-4C41-8885-8551A505AC25}" type="parTrans" cxnId="{ED52C20E-6BFC-4A35-8196-17CDCCD127A0}">
      <dgm:prSet/>
      <dgm:spPr/>
      <dgm:t>
        <a:bodyPr/>
        <a:lstStyle/>
        <a:p>
          <a:endParaRPr lang="en-US"/>
        </a:p>
      </dgm:t>
    </dgm:pt>
    <dgm:pt modelId="{B8CEA0B2-66FD-4FDC-ABBC-3AA21508AAC6}" type="sibTrans" cxnId="{ED52C20E-6BFC-4A35-8196-17CDCCD127A0}">
      <dgm:prSet/>
      <dgm:spPr/>
      <dgm:t>
        <a:bodyPr/>
        <a:lstStyle/>
        <a:p>
          <a:endParaRPr lang="en-US"/>
        </a:p>
      </dgm:t>
    </dgm:pt>
    <dgm:pt modelId="{102EB502-272B-4672-8288-3EFA642C4E78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Assembler configuration </a:t>
          </a:r>
        </a:p>
      </dgm:t>
    </dgm:pt>
    <dgm:pt modelId="{936635D1-3F49-41A7-BACC-98F0864DFC0E}" type="parTrans" cxnId="{DB9F1F8F-E03F-44FA-B75B-BDEFA6A3B791}">
      <dgm:prSet/>
      <dgm:spPr/>
      <dgm:t>
        <a:bodyPr/>
        <a:lstStyle/>
        <a:p>
          <a:endParaRPr lang="en-US"/>
        </a:p>
      </dgm:t>
    </dgm:pt>
    <dgm:pt modelId="{4DB6BE70-AE8A-4FF8-9483-88DE7C3634DA}" type="sibTrans" cxnId="{DB9F1F8F-E03F-44FA-B75B-BDEFA6A3B791}">
      <dgm:prSet/>
      <dgm:spPr/>
      <dgm:t>
        <a:bodyPr/>
        <a:lstStyle/>
        <a:p>
          <a:endParaRPr lang="en-US"/>
        </a:p>
      </dgm:t>
    </dgm:pt>
    <dgm:pt modelId="{BBE3B9C3-A78B-4694-8CD1-5EB6BB05D5CB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Hardening rules</a:t>
          </a:r>
        </a:p>
      </dgm:t>
    </dgm:pt>
    <dgm:pt modelId="{ECEF9CE3-AB59-4120-B891-365AF2E888DA}" type="parTrans" cxnId="{8A198169-B10E-4CF3-A840-36CAA2F5240F}">
      <dgm:prSet/>
      <dgm:spPr/>
      <dgm:t>
        <a:bodyPr/>
        <a:lstStyle/>
        <a:p>
          <a:endParaRPr lang="en-US"/>
        </a:p>
      </dgm:t>
    </dgm:pt>
    <dgm:pt modelId="{797B406C-C8CF-4603-B988-22DA41CB29D9}" type="sibTrans" cxnId="{8A198169-B10E-4CF3-A840-36CAA2F5240F}">
      <dgm:prSet/>
      <dgm:spPr/>
      <dgm:t>
        <a:bodyPr/>
        <a:lstStyle/>
        <a:p>
          <a:endParaRPr lang="en-US"/>
        </a:p>
      </dgm:t>
    </dgm:pt>
    <dgm:pt modelId="{4E385F40-3145-44D3-A266-2B8192AEB5EE}" type="pres">
      <dgm:prSet presAssocID="{3A6FEB29-9D7F-4F42-A67A-5E1C25FF0376}" presName="linearFlow" presStyleCnt="0">
        <dgm:presLayoutVars>
          <dgm:dir/>
          <dgm:animLvl val="lvl"/>
          <dgm:resizeHandles val="exact"/>
        </dgm:presLayoutVars>
      </dgm:prSet>
      <dgm:spPr/>
    </dgm:pt>
    <dgm:pt modelId="{2E81902F-563B-4AC2-9523-5913B22C4482}" type="pres">
      <dgm:prSet presAssocID="{B7660A7C-DAA7-4109-9E8E-D91DD6AF95BD}" presName="composite" presStyleCnt="0"/>
      <dgm:spPr/>
    </dgm:pt>
    <dgm:pt modelId="{4F038406-8441-414C-AAE5-922ECA4584B3}" type="pres">
      <dgm:prSet presAssocID="{B7660A7C-DAA7-4109-9E8E-D91DD6AF95BD}" presName="parentText" presStyleLbl="alignNode1" presStyleIdx="0" presStyleCnt="4" custScaleX="98510">
        <dgm:presLayoutVars>
          <dgm:chMax val="1"/>
          <dgm:bulletEnabled val="1"/>
        </dgm:presLayoutVars>
      </dgm:prSet>
      <dgm:spPr/>
    </dgm:pt>
    <dgm:pt modelId="{585D742C-6F5B-4F57-96AC-50C21E50DDAC}" type="pres">
      <dgm:prSet presAssocID="{B7660A7C-DAA7-4109-9E8E-D91DD6AF95BD}" presName="descendantText" presStyleLbl="alignAcc1" presStyleIdx="0" presStyleCnt="4" custLinFactNeighborX="0" custLinFactNeighborY="0">
        <dgm:presLayoutVars>
          <dgm:bulletEnabled val="1"/>
        </dgm:presLayoutVars>
      </dgm:prSet>
      <dgm:spPr/>
    </dgm:pt>
    <dgm:pt modelId="{6DDB0E97-F052-4767-8D1C-DE3F151F0D97}" type="pres">
      <dgm:prSet presAssocID="{53FF23DE-9B20-4D9B-BA9E-410AD48531C8}" presName="sp" presStyleCnt="0"/>
      <dgm:spPr/>
    </dgm:pt>
    <dgm:pt modelId="{7539EF04-5C6E-4041-8B78-E53D5048BAE9}" type="pres">
      <dgm:prSet presAssocID="{EF3A70E9-563E-4B4B-972D-373CF32015B3}" presName="composite" presStyleCnt="0"/>
      <dgm:spPr/>
    </dgm:pt>
    <dgm:pt modelId="{D3D9E36E-F382-4067-81B0-BF6D78E91A21}" type="pres">
      <dgm:prSet presAssocID="{EF3A70E9-563E-4B4B-972D-373CF32015B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18869A1-A53C-4586-9AA6-5B652C5B212F}" type="pres">
      <dgm:prSet presAssocID="{EF3A70E9-563E-4B4B-972D-373CF32015B3}" presName="descendantText" presStyleLbl="alignAcc1" presStyleIdx="1" presStyleCnt="4">
        <dgm:presLayoutVars>
          <dgm:bulletEnabled val="1"/>
        </dgm:presLayoutVars>
      </dgm:prSet>
      <dgm:spPr/>
    </dgm:pt>
    <dgm:pt modelId="{A2CABC30-978A-467D-9F85-F3D95E63E403}" type="pres">
      <dgm:prSet presAssocID="{BA6FE738-60F5-4E3F-BE47-D7C7B427692C}" presName="sp" presStyleCnt="0"/>
      <dgm:spPr/>
    </dgm:pt>
    <dgm:pt modelId="{DEED7EE1-8364-4432-8555-625736139B9A}" type="pres">
      <dgm:prSet presAssocID="{BCA7DADD-AB19-4380-8236-57112453A3DB}" presName="composite" presStyleCnt="0"/>
      <dgm:spPr/>
    </dgm:pt>
    <dgm:pt modelId="{D428EE12-A1E6-4F73-AC72-D7ECE2C427C6}" type="pres">
      <dgm:prSet presAssocID="{BCA7DADD-AB19-4380-8236-57112453A3D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641A597-2AE1-4F2A-B1B1-E9FE84BFC2BC}" type="pres">
      <dgm:prSet presAssocID="{BCA7DADD-AB19-4380-8236-57112453A3DB}" presName="descendantText" presStyleLbl="alignAcc1" presStyleIdx="2" presStyleCnt="4">
        <dgm:presLayoutVars>
          <dgm:bulletEnabled val="1"/>
        </dgm:presLayoutVars>
      </dgm:prSet>
      <dgm:spPr/>
    </dgm:pt>
    <dgm:pt modelId="{7D14DEA6-6E26-495D-8B9F-FFB5E6D0C50E}" type="pres">
      <dgm:prSet presAssocID="{56988FF1-DA8D-4689-ACFC-B4DCC4FC150E}" presName="sp" presStyleCnt="0"/>
      <dgm:spPr/>
    </dgm:pt>
    <dgm:pt modelId="{F1476392-462B-46D1-AD4A-0FF68AACF2F4}" type="pres">
      <dgm:prSet presAssocID="{70DAEE59-D0BE-44FD-967B-D01DF66437AC}" presName="composite" presStyleCnt="0"/>
      <dgm:spPr/>
    </dgm:pt>
    <dgm:pt modelId="{91C7D8BB-0EE8-4C5B-B036-AA0C3DD0868B}" type="pres">
      <dgm:prSet presAssocID="{70DAEE59-D0BE-44FD-967B-D01DF66437A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6164C5D-6EAA-4598-8758-CE5D312CA1A7}" type="pres">
      <dgm:prSet presAssocID="{70DAEE59-D0BE-44FD-967B-D01DF66437A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694AB0D-F316-4B27-8292-198F8A68C1D6}" type="presOf" srcId="{3A6FEB29-9D7F-4F42-A67A-5E1C25FF0376}" destId="{4E385F40-3145-44D3-A266-2B8192AEB5EE}" srcOrd="0" destOrd="0" presId="urn:microsoft.com/office/officeart/2005/8/layout/chevron2"/>
    <dgm:cxn modelId="{ED52C20E-6BFC-4A35-8196-17CDCCD127A0}" srcId="{BCA7DADD-AB19-4380-8236-57112453A3DB}" destId="{A07629A1-4039-4EC8-A013-EF79DD4E0020}" srcOrd="1" destOrd="0" parTransId="{599514EA-8755-4C41-8885-8551A505AC25}" sibTransId="{B8CEA0B2-66FD-4FDC-ABBC-3AA21508AAC6}"/>
    <dgm:cxn modelId="{B7BD1518-19AB-4F10-851E-DF944209B7FC}" srcId="{B7660A7C-DAA7-4109-9E8E-D91DD6AF95BD}" destId="{E6C7052A-5F8A-4820-A05F-36F769CF6EA8}" srcOrd="0" destOrd="0" parTransId="{DCDA443C-0A0F-4BD7-8BF5-6E2401E130F8}" sibTransId="{DC63DA40-0444-4298-8332-ED92F63F146E}"/>
    <dgm:cxn modelId="{0B203932-AF09-40D4-8912-EAA41A0BE123}" srcId="{3A6FEB29-9D7F-4F42-A67A-5E1C25FF0376}" destId="{B7660A7C-DAA7-4109-9E8E-D91DD6AF95BD}" srcOrd="0" destOrd="0" parTransId="{4ACCFAF5-1766-47A7-A378-10D940DA795D}" sibTransId="{53FF23DE-9B20-4D9B-BA9E-410AD48531C8}"/>
    <dgm:cxn modelId="{0D41AB32-4705-4AB5-88CD-28C21A5B189F}" type="presOf" srcId="{BCA7DADD-AB19-4380-8236-57112453A3DB}" destId="{D428EE12-A1E6-4F73-AC72-D7ECE2C427C6}" srcOrd="0" destOrd="0" presId="urn:microsoft.com/office/officeart/2005/8/layout/chevron2"/>
    <dgm:cxn modelId="{22A7E633-A48C-415A-98F7-75D3BA223015}" srcId="{B7660A7C-DAA7-4109-9E8E-D91DD6AF95BD}" destId="{29D9A929-E49D-45AE-BF91-E1F151A0EBA7}" srcOrd="2" destOrd="0" parTransId="{6EFB00AB-8F1F-4F23-A564-D0F93DD0565F}" sibTransId="{A58EE285-C892-441E-A112-DCA99153B3B0}"/>
    <dgm:cxn modelId="{4FE23D3A-017F-4C86-8EF6-24DA065F2D7E}" type="presOf" srcId="{E6C7052A-5F8A-4820-A05F-36F769CF6EA8}" destId="{585D742C-6F5B-4F57-96AC-50C21E50DDAC}" srcOrd="0" destOrd="0" presId="urn:microsoft.com/office/officeart/2005/8/layout/chevron2"/>
    <dgm:cxn modelId="{0C93CC3E-49E1-48D4-946C-03D796A0E212}" type="presOf" srcId="{EF3A70E9-563E-4B4B-972D-373CF32015B3}" destId="{D3D9E36E-F382-4067-81B0-BF6D78E91A21}" srcOrd="0" destOrd="0" presId="urn:microsoft.com/office/officeart/2005/8/layout/chevron2"/>
    <dgm:cxn modelId="{FA12DE66-566B-4CFB-B644-7AF9E97E84F6}" type="presOf" srcId="{70DAEE59-D0BE-44FD-967B-D01DF66437AC}" destId="{91C7D8BB-0EE8-4C5B-B036-AA0C3DD0868B}" srcOrd="0" destOrd="0" presId="urn:microsoft.com/office/officeart/2005/8/layout/chevron2"/>
    <dgm:cxn modelId="{CD492E47-BC2B-43E4-9928-28B8D776DA5C}" srcId="{3A6FEB29-9D7F-4F42-A67A-5E1C25FF0376}" destId="{70DAEE59-D0BE-44FD-967B-D01DF66437AC}" srcOrd="3" destOrd="0" parTransId="{413FD934-7EAA-413B-A068-7C288C9D2F74}" sibTransId="{ADD5EBAA-9D6A-44A6-874C-DDC980455628}"/>
    <dgm:cxn modelId="{8A198169-B10E-4CF3-A840-36CAA2F5240F}" srcId="{70DAEE59-D0BE-44FD-967B-D01DF66437AC}" destId="{BBE3B9C3-A78B-4694-8CD1-5EB6BB05D5CB}" srcOrd="0" destOrd="0" parTransId="{ECEF9CE3-AB59-4120-B891-365AF2E888DA}" sibTransId="{797B406C-C8CF-4603-B988-22DA41CB29D9}"/>
    <dgm:cxn modelId="{AAA8074D-4DA0-4D22-AB43-6AA98FD56DE3}" srcId="{3A6FEB29-9D7F-4F42-A67A-5E1C25FF0376}" destId="{BCA7DADD-AB19-4380-8236-57112453A3DB}" srcOrd="2" destOrd="0" parTransId="{BA44FAFE-688A-4639-A0CD-6C240603D38F}" sibTransId="{56988FF1-DA8D-4689-ACFC-B4DCC4FC150E}"/>
    <dgm:cxn modelId="{412DBF6D-9B84-4886-B6D3-3B7DF7598C1C}" type="presOf" srcId="{B7660A7C-DAA7-4109-9E8E-D91DD6AF95BD}" destId="{4F038406-8441-414C-AAE5-922ECA4584B3}" srcOrd="0" destOrd="0" presId="urn:microsoft.com/office/officeart/2005/8/layout/chevron2"/>
    <dgm:cxn modelId="{B32FE656-7674-454A-8E40-06F535F7F087}" type="presOf" srcId="{F386E108-0B5D-4742-932A-056EFA4F78EA}" destId="{F641A597-2AE1-4F2A-B1B1-E9FE84BFC2BC}" srcOrd="0" destOrd="0" presId="urn:microsoft.com/office/officeart/2005/8/layout/chevron2"/>
    <dgm:cxn modelId="{DB9F1F8F-E03F-44FA-B75B-BDEFA6A3B791}" srcId="{BCA7DADD-AB19-4380-8236-57112453A3DB}" destId="{102EB502-272B-4672-8288-3EFA642C4E78}" srcOrd="2" destOrd="0" parTransId="{936635D1-3F49-41A7-BACC-98F0864DFC0E}" sibTransId="{4DB6BE70-AE8A-4FF8-9483-88DE7C3634DA}"/>
    <dgm:cxn modelId="{F5731794-8650-4C0F-AC6B-7DAAF93E2C07}" srcId="{EF3A70E9-563E-4B4B-972D-373CF32015B3}" destId="{9C6D7A9F-7E85-4D76-A3A7-C1E33D076D41}" srcOrd="1" destOrd="0" parTransId="{1EA60291-EDE5-450B-B053-E0635D77E914}" sibTransId="{DCA0E2B9-5423-4850-BE0D-85FAA651D42F}"/>
    <dgm:cxn modelId="{712BFB95-E5D5-4AAA-BE0E-4829711153FD}" srcId="{B7660A7C-DAA7-4109-9E8E-D91DD6AF95BD}" destId="{9F86B62A-7BF2-4AE1-88A0-66592D96BAB9}" srcOrd="1" destOrd="0" parTransId="{CA288059-A2B7-4B85-815E-C39BDB504F90}" sibTransId="{A85F3BA4-C762-4017-82AB-E72912484ACF}"/>
    <dgm:cxn modelId="{CB94D0A2-E4B6-4886-951B-175823616EB0}" srcId="{BCA7DADD-AB19-4380-8236-57112453A3DB}" destId="{F386E108-0B5D-4742-932A-056EFA4F78EA}" srcOrd="0" destOrd="0" parTransId="{2A5CFD0F-BEB2-4874-9F9C-DB50D960650F}" sibTransId="{CA2E41EB-E0D6-44E8-981D-804828AC838D}"/>
    <dgm:cxn modelId="{A24F1AAB-6BCB-4D7B-B93C-AACDD5C642E1}" srcId="{EF3A70E9-563E-4B4B-972D-373CF32015B3}" destId="{08AEB24D-7566-4A2F-BE85-E1CBD21C6A0B}" srcOrd="0" destOrd="0" parTransId="{09068288-F0B1-4D98-9890-A33BBF0CD708}" sibTransId="{5D31F414-5CA9-4CAE-9FD0-E2B291480B6A}"/>
    <dgm:cxn modelId="{639482AD-97CF-4E85-8DAF-B013D893DE97}" type="presOf" srcId="{102EB502-272B-4672-8288-3EFA642C4E78}" destId="{F641A597-2AE1-4F2A-B1B1-E9FE84BFC2BC}" srcOrd="0" destOrd="2" presId="urn:microsoft.com/office/officeart/2005/8/layout/chevron2"/>
    <dgm:cxn modelId="{8590CFB5-BE56-455C-B699-6E5AF8B340A8}" type="presOf" srcId="{A07629A1-4039-4EC8-A013-EF79DD4E0020}" destId="{F641A597-2AE1-4F2A-B1B1-E9FE84BFC2BC}" srcOrd="0" destOrd="1" presId="urn:microsoft.com/office/officeart/2005/8/layout/chevron2"/>
    <dgm:cxn modelId="{94031CD3-239F-4725-BB47-32527E0E1B1F}" type="presOf" srcId="{BBE3B9C3-A78B-4694-8CD1-5EB6BB05D5CB}" destId="{66164C5D-6EAA-4598-8758-CE5D312CA1A7}" srcOrd="0" destOrd="0" presId="urn:microsoft.com/office/officeart/2005/8/layout/chevron2"/>
    <dgm:cxn modelId="{57F7ACD5-7615-4AE0-9397-7FC7A0473D4A}" type="presOf" srcId="{9C6D7A9F-7E85-4D76-A3A7-C1E33D076D41}" destId="{018869A1-A53C-4586-9AA6-5B652C5B212F}" srcOrd="0" destOrd="1" presId="urn:microsoft.com/office/officeart/2005/8/layout/chevron2"/>
    <dgm:cxn modelId="{9B6EF9D7-50CB-402E-8E95-37977F0BD124}" type="presOf" srcId="{29D9A929-E49D-45AE-BF91-E1F151A0EBA7}" destId="{585D742C-6F5B-4F57-96AC-50C21E50DDAC}" srcOrd="0" destOrd="2" presId="urn:microsoft.com/office/officeart/2005/8/layout/chevron2"/>
    <dgm:cxn modelId="{639B17F7-8340-48D7-89F8-3B944C187767}" type="presOf" srcId="{08AEB24D-7566-4A2F-BE85-E1CBD21C6A0B}" destId="{018869A1-A53C-4586-9AA6-5B652C5B212F}" srcOrd="0" destOrd="0" presId="urn:microsoft.com/office/officeart/2005/8/layout/chevron2"/>
    <dgm:cxn modelId="{7053D9F8-F3AF-47A4-97DA-D11081ABEB14}" type="presOf" srcId="{9F86B62A-7BF2-4AE1-88A0-66592D96BAB9}" destId="{585D742C-6F5B-4F57-96AC-50C21E50DDAC}" srcOrd="0" destOrd="1" presId="urn:microsoft.com/office/officeart/2005/8/layout/chevron2"/>
    <dgm:cxn modelId="{8BB673FB-C6F9-4F3B-87BD-1F37639158C2}" srcId="{3A6FEB29-9D7F-4F42-A67A-5E1C25FF0376}" destId="{EF3A70E9-563E-4B4B-972D-373CF32015B3}" srcOrd="1" destOrd="0" parTransId="{4ECB682D-F9D8-4E1F-869F-4E653680351A}" sibTransId="{BA6FE738-60F5-4E3F-BE47-D7C7B427692C}"/>
    <dgm:cxn modelId="{94B5F0AC-1171-4D5A-A88B-79107ED36606}" type="presParOf" srcId="{4E385F40-3145-44D3-A266-2B8192AEB5EE}" destId="{2E81902F-563B-4AC2-9523-5913B22C4482}" srcOrd="0" destOrd="0" presId="urn:microsoft.com/office/officeart/2005/8/layout/chevron2"/>
    <dgm:cxn modelId="{6AF3155E-65CD-4265-95AD-0239978E201C}" type="presParOf" srcId="{2E81902F-563B-4AC2-9523-5913B22C4482}" destId="{4F038406-8441-414C-AAE5-922ECA4584B3}" srcOrd="0" destOrd="0" presId="urn:microsoft.com/office/officeart/2005/8/layout/chevron2"/>
    <dgm:cxn modelId="{93C3C85D-CDD9-452D-BEF3-D5C804F10E6E}" type="presParOf" srcId="{2E81902F-563B-4AC2-9523-5913B22C4482}" destId="{585D742C-6F5B-4F57-96AC-50C21E50DDAC}" srcOrd="1" destOrd="0" presId="urn:microsoft.com/office/officeart/2005/8/layout/chevron2"/>
    <dgm:cxn modelId="{A726D751-6354-440F-BE37-2A43643AFF87}" type="presParOf" srcId="{4E385F40-3145-44D3-A266-2B8192AEB5EE}" destId="{6DDB0E97-F052-4767-8D1C-DE3F151F0D97}" srcOrd="1" destOrd="0" presId="urn:microsoft.com/office/officeart/2005/8/layout/chevron2"/>
    <dgm:cxn modelId="{5A2A693F-66AE-42AD-9500-561C70559492}" type="presParOf" srcId="{4E385F40-3145-44D3-A266-2B8192AEB5EE}" destId="{7539EF04-5C6E-4041-8B78-E53D5048BAE9}" srcOrd="2" destOrd="0" presId="urn:microsoft.com/office/officeart/2005/8/layout/chevron2"/>
    <dgm:cxn modelId="{EF0DB430-86A7-490A-AE49-415AE54E93A4}" type="presParOf" srcId="{7539EF04-5C6E-4041-8B78-E53D5048BAE9}" destId="{D3D9E36E-F382-4067-81B0-BF6D78E91A21}" srcOrd="0" destOrd="0" presId="urn:microsoft.com/office/officeart/2005/8/layout/chevron2"/>
    <dgm:cxn modelId="{BAF3E200-E0B5-4FDC-AE51-B63B9A92FC05}" type="presParOf" srcId="{7539EF04-5C6E-4041-8B78-E53D5048BAE9}" destId="{018869A1-A53C-4586-9AA6-5B652C5B212F}" srcOrd="1" destOrd="0" presId="urn:microsoft.com/office/officeart/2005/8/layout/chevron2"/>
    <dgm:cxn modelId="{A8026866-A04B-4BBF-820B-DF40DC6A5739}" type="presParOf" srcId="{4E385F40-3145-44D3-A266-2B8192AEB5EE}" destId="{A2CABC30-978A-467D-9F85-F3D95E63E403}" srcOrd="3" destOrd="0" presId="urn:microsoft.com/office/officeart/2005/8/layout/chevron2"/>
    <dgm:cxn modelId="{696D557C-0EED-476C-AABE-ADB440A55E7A}" type="presParOf" srcId="{4E385F40-3145-44D3-A266-2B8192AEB5EE}" destId="{DEED7EE1-8364-4432-8555-625736139B9A}" srcOrd="4" destOrd="0" presId="urn:microsoft.com/office/officeart/2005/8/layout/chevron2"/>
    <dgm:cxn modelId="{3227CEC0-F64B-40A3-9A5D-D612FD60A33E}" type="presParOf" srcId="{DEED7EE1-8364-4432-8555-625736139B9A}" destId="{D428EE12-A1E6-4F73-AC72-D7ECE2C427C6}" srcOrd="0" destOrd="0" presId="urn:microsoft.com/office/officeart/2005/8/layout/chevron2"/>
    <dgm:cxn modelId="{7EF4DA90-60BB-4843-953C-470007098B1B}" type="presParOf" srcId="{DEED7EE1-8364-4432-8555-625736139B9A}" destId="{F641A597-2AE1-4F2A-B1B1-E9FE84BFC2BC}" srcOrd="1" destOrd="0" presId="urn:microsoft.com/office/officeart/2005/8/layout/chevron2"/>
    <dgm:cxn modelId="{AB95F9FB-327D-414C-ADB8-B2001A5C6197}" type="presParOf" srcId="{4E385F40-3145-44D3-A266-2B8192AEB5EE}" destId="{7D14DEA6-6E26-495D-8B9F-FFB5E6D0C50E}" srcOrd="5" destOrd="0" presId="urn:microsoft.com/office/officeart/2005/8/layout/chevron2"/>
    <dgm:cxn modelId="{26A79C64-215A-4A87-AA85-60F8A8283B4F}" type="presParOf" srcId="{4E385F40-3145-44D3-A266-2B8192AEB5EE}" destId="{F1476392-462B-46D1-AD4A-0FF68AACF2F4}" srcOrd="6" destOrd="0" presId="urn:microsoft.com/office/officeart/2005/8/layout/chevron2"/>
    <dgm:cxn modelId="{5841EEE1-1252-40A5-A1E7-60925C7C48BB}" type="presParOf" srcId="{F1476392-462B-46D1-AD4A-0FF68AACF2F4}" destId="{91C7D8BB-0EE8-4C5B-B036-AA0C3DD0868B}" srcOrd="0" destOrd="0" presId="urn:microsoft.com/office/officeart/2005/8/layout/chevron2"/>
    <dgm:cxn modelId="{852FFCAE-CFB5-4BB7-839D-EB2B723D22E1}" type="presParOf" srcId="{F1476392-462B-46D1-AD4A-0FF68AACF2F4}" destId="{66164C5D-6EAA-4598-8758-CE5D312CA1A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38406-8441-414C-AAE5-922ECA4584B3}">
      <dsp:nvSpPr>
        <dsp:cNvPr id="0" name=""/>
        <dsp:cNvSpPr/>
      </dsp:nvSpPr>
      <dsp:spPr>
        <a:xfrm rot="5400000">
          <a:off x="-211843" y="212953"/>
          <a:ext cx="1321114" cy="897426"/>
        </a:xfrm>
        <a:prstGeom prst="chevron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latin typeface="Arial" panose="020B0604020202020204" pitchFamily="34" charset="0"/>
              <a:cs typeface="Arial" panose="020B0604020202020204" pitchFamily="34" charset="0"/>
            </a:rPr>
            <a:t>RISC-V Compiler Toolchain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449822"/>
        <a:ext cx="897426" cy="423688"/>
      </dsp:txXfrm>
    </dsp:sp>
    <dsp:sp modelId="{585D742C-6F5B-4F57-96AC-50C21E50DDAC}">
      <dsp:nvSpPr>
        <dsp:cNvPr id="0" name=""/>
        <dsp:cNvSpPr/>
      </dsp:nvSpPr>
      <dsp:spPr>
        <a:xfrm rot="5400000">
          <a:off x="3457921" y="-2545811"/>
          <a:ext cx="865613" cy="59594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GCC Cross Compiler built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Cross compiler turns C code to RISC-V executable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Targets bare-metal RISC-V core on QEMU emulator </a:t>
          </a:r>
        </a:p>
      </dsp:txBody>
      <dsp:txXfrm rot="-5400000">
        <a:off x="911000" y="43366"/>
        <a:ext cx="5917200" cy="781101"/>
      </dsp:txXfrm>
    </dsp:sp>
    <dsp:sp modelId="{D3D9E36E-F382-4067-81B0-BF6D78E91A21}">
      <dsp:nvSpPr>
        <dsp:cNvPr id="0" name=""/>
        <dsp:cNvSpPr/>
      </dsp:nvSpPr>
      <dsp:spPr>
        <a:xfrm rot="5400000">
          <a:off x="-205056" y="1381328"/>
          <a:ext cx="1321114" cy="911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latin typeface="Arial" panose="020B0604020202020204" pitchFamily="34" charset="0"/>
              <a:cs typeface="Arial" panose="020B0604020202020204" pitchFamily="34" charset="0"/>
            </a:rPr>
            <a:t>RISC-V Compiler Addon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1631771"/>
        <a:ext cx="911000" cy="410114"/>
      </dsp:txXfrm>
    </dsp:sp>
    <dsp:sp modelId="{018869A1-A53C-4586-9AA6-5B652C5B212F}">
      <dsp:nvSpPr>
        <dsp:cNvPr id="0" name=""/>
        <dsp:cNvSpPr/>
      </dsp:nvSpPr>
      <dsp:spPr>
        <a:xfrm rot="5400000">
          <a:off x="3457921" y="-1370649"/>
          <a:ext cx="865613" cy="59594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Security hardening implemented through GCC add-on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Researching cross compiler stages and RV64I ISA</a:t>
          </a:r>
        </a:p>
      </dsp:txBody>
      <dsp:txXfrm rot="-5400000">
        <a:off x="911000" y="1218528"/>
        <a:ext cx="5917200" cy="781101"/>
      </dsp:txXfrm>
    </dsp:sp>
    <dsp:sp modelId="{D428EE12-A1E6-4F73-AC72-D7ECE2C427C6}">
      <dsp:nvSpPr>
        <dsp:cNvPr id="0" name=""/>
        <dsp:cNvSpPr/>
      </dsp:nvSpPr>
      <dsp:spPr>
        <a:xfrm rot="5400000">
          <a:off x="-205056" y="2556490"/>
          <a:ext cx="1321114" cy="911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latin typeface="Arial" panose="020B0604020202020204" pitchFamily="34" charset="0"/>
              <a:cs typeface="Arial" panose="020B0604020202020204" pitchFamily="34" charset="0"/>
            </a:rPr>
            <a:t>Physical Fault Modeling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2806933"/>
        <a:ext cx="911000" cy="410114"/>
      </dsp:txXfrm>
    </dsp:sp>
    <dsp:sp modelId="{F641A597-2AE1-4F2A-B1B1-E9FE84BFC2BC}">
      <dsp:nvSpPr>
        <dsp:cNvPr id="0" name=""/>
        <dsp:cNvSpPr/>
      </dsp:nvSpPr>
      <dsp:spPr>
        <a:xfrm rot="5400000">
          <a:off x="3457921" y="-195487"/>
          <a:ext cx="865613" cy="59594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Physical Modeling of LFI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Memory mapping of faults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Assembler configuration </a:t>
          </a:r>
        </a:p>
      </dsp:txBody>
      <dsp:txXfrm rot="-5400000">
        <a:off x="911000" y="2393690"/>
        <a:ext cx="5917200" cy="781101"/>
      </dsp:txXfrm>
    </dsp:sp>
    <dsp:sp modelId="{91C7D8BB-0EE8-4C5B-B036-AA0C3DD0868B}">
      <dsp:nvSpPr>
        <dsp:cNvPr id="0" name=""/>
        <dsp:cNvSpPr/>
      </dsp:nvSpPr>
      <dsp:spPr>
        <a:xfrm rot="5400000">
          <a:off x="-205056" y="3731652"/>
          <a:ext cx="1321114" cy="911000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latin typeface="Arial" panose="020B0604020202020204" pitchFamily="34" charset="0"/>
              <a:cs typeface="Arial" panose="020B0604020202020204" pitchFamily="34" charset="0"/>
            </a:rPr>
            <a:t>Hardening Rules</a:t>
          </a:r>
          <a:endParaRPr lang="en-US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" y="3982095"/>
        <a:ext cx="911000" cy="410114"/>
      </dsp:txXfrm>
    </dsp:sp>
    <dsp:sp modelId="{66164C5D-6EAA-4598-8758-CE5D312CA1A7}">
      <dsp:nvSpPr>
        <dsp:cNvPr id="0" name=""/>
        <dsp:cNvSpPr/>
      </dsp:nvSpPr>
      <dsp:spPr>
        <a:xfrm rot="5400000">
          <a:off x="3457921" y="979674"/>
          <a:ext cx="865613" cy="59594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Hardening rules</a:t>
          </a:r>
        </a:p>
      </dsp:txBody>
      <dsp:txXfrm rot="-5400000">
        <a:off x="911000" y="3568851"/>
        <a:ext cx="5917200" cy="781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 userDrawn="1"/>
        </p:nvSpPr>
        <p:spPr>
          <a:xfrm>
            <a:off x="-11906" y="-35717"/>
            <a:ext cx="12203906" cy="473040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12"/>
          </a:p>
        </p:txBody>
      </p:sp>
      <p:sp>
        <p:nvSpPr>
          <p:cNvPr id="23" name="Shape 23"/>
          <p:cNvSpPr/>
          <p:nvPr/>
        </p:nvSpPr>
        <p:spPr>
          <a:xfrm>
            <a:off x="0" y="6527602"/>
            <a:ext cx="12227719" cy="330398"/>
          </a:xfrm>
          <a:prstGeom prst="rect">
            <a:avLst/>
          </a:prstGeom>
          <a:solidFill>
            <a:srgbClr val="191EA2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 lang="en-US" sz="1687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sz="1687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190625" y="833878"/>
            <a:ext cx="9810750" cy="2321719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defRPr sz="48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5906"/>
              <a:t>Title Text</a:t>
            </a:r>
            <a:endParaRPr sz="590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0D210-42C1-480C-961F-8FD90CF58593}"/>
              </a:ext>
            </a:extLst>
          </p:cNvPr>
          <p:cNvGrpSpPr/>
          <p:nvPr userDrawn="1"/>
        </p:nvGrpSpPr>
        <p:grpSpPr>
          <a:xfrm>
            <a:off x="4544724" y="4679203"/>
            <a:ext cx="3102552" cy="1014026"/>
            <a:chOff x="4427207" y="4559460"/>
            <a:chExt cx="3102552" cy="1014026"/>
          </a:xfrm>
        </p:grpSpPr>
        <p:pic>
          <p:nvPicPr>
            <p:cNvPr id="21" name="droppedImage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19450" y="4559460"/>
              <a:ext cx="1010309" cy="1012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207" y="4560748"/>
              <a:ext cx="1670072" cy="10127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F14677-353E-6346-9FB7-9ECD12D04C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08364" y="4559460"/>
              <a:ext cx="0" cy="1012738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31811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>
            <a:lvl1pPr>
              <a:spcBef>
                <a:spcPts val="844"/>
              </a:spcBef>
              <a:buSzPct val="100000"/>
              <a:defRPr sz="2400" b="1" i="0">
                <a:latin typeface="Arial"/>
                <a:cs typeface="Arial"/>
              </a:defRPr>
            </a:lvl1pPr>
            <a:lvl2pPr>
              <a:spcBef>
                <a:spcPts val="844"/>
              </a:spcBef>
              <a:buSzPct val="100000"/>
              <a:defRPr sz="2000" b="1"/>
            </a:lvl2pPr>
            <a:lvl3pPr>
              <a:spcBef>
                <a:spcPts val="844"/>
              </a:spcBef>
              <a:buSzPct val="100000"/>
              <a:defRPr sz="1800" b="1"/>
            </a:lvl3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1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59024" y="-1"/>
            <a:ext cx="10280564" cy="72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41271" y="1116211"/>
            <a:ext cx="11788792" cy="484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953"/>
              <a:t>Body Level One</a:t>
            </a:r>
          </a:p>
          <a:p>
            <a:pPr lvl="1">
              <a:defRPr sz="1800"/>
            </a:pPr>
            <a:r>
              <a:rPr sz="2953"/>
              <a:t>Body Level Two</a:t>
            </a:r>
          </a:p>
          <a:p>
            <a:pPr lvl="2">
              <a:defRPr sz="1800"/>
            </a:pPr>
            <a:r>
              <a:rPr sz="2953"/>
              <a:t>Body Level Three</a:t>
            </a:r>
          </a:p>
          <a:p>
            <a:pPr lvl="3">
              <a:defRPr sz="1800"/>
            </a:pPr>
            <a:r>
              <a:rPr sz="2953"/>
              <a:t>Body Level Four</a:t>
            </a:r>
          </a:p>
          <a:p>
            <a:pPr lvl="4">
              <a:defRPr sz="1800"/>
            </a:pPr>
            <a:r>
              <a:rPr sz="2953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Shape 2"/>
          <p:cNvSpPr/>
          <p:nvPr/>
        </p:nvSpPr>
        <p:spPr>
          <a:xfrm>
            <a:off x="159024" y="678260"/>
            <a:ext cx="10280564" cy="45719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E0B38-F2DE-4476-B1A3-D20E07EDDCAF}"/>
              </a:ext>
            </a:extLst>
          </p:cNvPr>
          <p:cNvGrpSpPr/>
          <p:nvPr userDrawn="1"/>
        </p:nvGrpSpPr>
        <p:grpSpPr>
          <a:xfrm>
            <a:off x="10624419" y="187121"/>
            <a:ext cx="1385681" cy="438727"/>
            <a:chOff x="10560835" y="238594"/>
            <a:chExt cx="1385681" cy="438727"/>
          </a:xfrm>
        </p:grpSpPr>
        <p:pic>
          <p:nvPicPr>
            <p:cNvPr id="19" name="droppedImage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514770" y="238594"/>
              <a:ext cx="431746" cy="43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0835" y="245901"/>
              <a:ext cx="711440" cy="43142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D036EF-15C7-594A-9336-DFC7BB9275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93522" y="238594"/>
              <a:ext cx="0" cy="431257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05235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defTabSz="410751" eaLnBrk="1" hangingPunct="1">
        <a:defRPr sz="4400" b="1">
          <a:solidFill>
            <a:srgbClr val="002060"/>
          </a:solidFill>
          <a:latin typeface="Arial"/>
          <a:ea typeface="+mn-ea"/>
          <a:cs typeface="Arial"/>
          <a:sym typeface="Gill Sans Light"/>
        </a:defRPr>
      </a:lvl1pPr>
      <a:lvl2pPr indent="1607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57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86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915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43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72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101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8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56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1pPr>
      <a:lvl2pPr marL="937584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2pPr>
      <a:lvl3pPr marL="1250112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3pPr>
      <a:lvl4pPr marL="1562640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4pPr>
      <a:lvl5pPr marL="1875168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5pPr>
      <a:lvl6pPr marL="2125190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212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235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257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57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86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915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43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72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101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8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iscv.org/blog/2022/04/xuantie-virtualzone-risc-v-based-security-extensions-xuan-jian-alibab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78AE8-7675-29C2-0BD6-3A5EA5D96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AC4C-D2C9-00A3-7555-0D3DB59E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754357"/>
            <a:ext cx="9810750" cy="2321719"/>
          </a:xfrm>
        </p:spPr>
        <p:txBody>
          <a:bodyPr/>
          <a:lstStyle/>
          <a:p>
            <a:r>
              <a:rPr lang="en-US" dirty="0"/>
              <a:t>Compiler Project Updates</a:t>
            </a:r>
            <a:br>
              <a:rPr lang="en-US" dirty="0"/>
            </a:br>
            <a:r>
              <a:rPr lang="en-US" dirty="0"/>
              <a:t>Nov 4th</a:t>
            </a:r>
            <a:br>
              <a:rPr lang="en-US" dirty="0"/>
            </a:b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518F4-0424-4ED9-0858-0A821765B302}"/>
              </a:ext>
            </a:extLst>
          </p:cNvPr>
          <p:cNvSpPr txBox="1"/>
          <p:nvPr/>
        </p:nvSpPr>
        <p:spPr>
          <a:xfrm>
            <a:off x="4374375" y="4094531"/>
            <a:ext cx="3443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457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Florida Institute of Cybersecurity Research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Electrical and Computer Engineering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734D1-7937-53AA-B66B-06543CC88198}"/>
              </a:ext>
            </a:extLst>
          </p:cNvPr>
          <p:cNvSpPr txBox="1"/>
          <p:nvPr/>
        </p:nvSpPr>
        <p:spPr>
          <a:xfrm>
            <a:off x="2865539" y="3561052"/>
            <a:ext cx="6460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457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Arunabho Basu</a:t>
            </a:r>
          </a:p>
        </p:txBody>
      </p:sp>
    </p:spTree>
    <p:extLst>
      <p:ext uri="{BB962C8B-B14F-4D97-AF65-F5344CB8AC3E}">
        <p14:creationId xmlns:p14="http://schemas.microsoft.com/office/powerpoint/2010/main" val="24432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304A-7C6D-B94E-8786-2892A56B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506" y="3074502"/>
            <a:ext cx="3004987" cy="70899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1C972-92BD-F09D-87F2-5CAAD99CE6C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FEE2-2301-DACE-B658-9A37BA67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at a glance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DA5A25-F08F-11FC-1503-01C75EC015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60771" y="1349293"/>
          <a:ext cx="6870457" cy="4848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F0DB2-776E-9ED3-23F9-1E2C761F442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2803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5181-AAEE-6291-1280-03278086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RISC-V Cross Compiler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3B40-8C6D-6CCB-BA1F-E3B10D5B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76" y="900358"/>
            <a:ext cx="11837247" cy="4848820"/>
          </a:xfrm>
        </p:spPr>
        <p:txBody>
          <a:bodyPr/>
          <a:lstStyle/>
          <a:p>
            <a:r>
              <a:rPr lang="en-US" dirty="0"/>
              <a:t>riscv64-linux-gnu</a:t>
            </a:r>
          </a:p>
          <a:p>
            <a:pPr lvl="1"/>
            <a:r>
              <a:rPr lang="en-US" dirty="0"/>
              <a:t>Targets Linux OS on RISC-V</a:t>
            </a:r>
          </a:p>
          <a:p>
            <a:pPr lvl="1"/>
            <a:r>
              <a:rPr lang="en-US" dirty="0"/>
              <a:t>Lightweight embedded </a:t>
            </a:r>
            <a:r>
              <a:rPr lang="en-US" dirty="0" err="1"/>
              <a:t>linux</a:t>
            </a:r>
            <a:r>
              <a:rPr lang="en-US" dirty="0"/>
              <a:t> like </a:t>
            </a:r>
            <a:r>
              <a:rPr lang="en-US" dirty="0" err="1"/>
              <a:t>petalinux</a:t>
            </a:r>
            <a:r>
              <a:rPr lang="en-US" dirty="0"/>
              <a:t> preferred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riscv64-unknown-elf-gcc</a:t>
            </a:r>
          </a:p>
          <a:p>
            <a:pPr lvl="1"/>
            <a:r>
              <a:rPr lang="en-US" dirty="0"/>
              <a:t>Targets bare-metal RISC-V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qemu</a:t>
            </a:r>
            <a:r>
              <a:rPr lang="en-US" dirty="0"/>
              <a:t> emulator to run riscv64 executables</a:t>
            </a:r>
          </a:p>
          <a:p>
            <a:pPr lvl="1"/>
            <a:r>
              <a:rPr lang="en-US" dirty="0"/>
              <a:t>Yet to try it on actual </a:t>
            </a:r>
            <a:r>
              <a:rPr lang="en-US" dirty="0" err="1"/>
              <a:t>riscv</a:t>
            </a:r>
            <a:r>
              <a:rPr lang="en-US" dirty="0"/>
              <a:t> hardware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Another notable </a:t>
            </a:r>
            <a:r>
              <a:rPr lang="en-US" dirty="0" err="1"/>
              <a:t>riscv</a:t>
            </a:r>
            <a:r>
              <a:rPr lang="en-US" dirty="0"/>
              <a:t> cross compiler project</a:t>
            </a:r>
          </a:p>
          <a:p>
            <a:pPr lvl="1"/>
            <a:r>
              <a:rPr lang="en-US" dirty="0" err="1"/>
              <a:t>xPack</a:t>
            </a:r>
            <a:r>
              <a:rPr lang="en-US" dirty="0"/>
              <a:t> </a:t>
            </a:r>
            <a:r>
              <a:rPr lang="en-US" dirty="0" err="1"/>
              <a:t>riscv</a:t>
            </a:r>
            <a:r>
              <a:rPr lang="en-US" dirty="0"/>
              <a:t>-none-elf-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https://github.com/xpack-dev-tools/riscv-none-elf-gcc-xpack/releases/tag/v14.2.0-2 </a:t>
            </a:r>
            <a:br>
              <a:rPr lang="en-US" dirty="0"/>
            </a:br>
            <a:endParaRPr lang="en-US" dirty="0"/>
          </a:p>
          <a:p>
            <a:pPr lvl="1"/>
            <a:r>
              <a:rPr lang="en-US" u="sng" dirty="0"/>
              <a:t>Questions about hardware in use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3E737-019B-A108-7C84-6EDCB79053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8992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E704-269B-C9E5-2402-2A0B679C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31F5-5492-E16B-0AF4-60611C39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 </a:t>
            </a:r>
          </a:p>
          <a:p>
            <a:pPr lvl="1"/>
            <a:r>
              <a:rPr lang="en-US" dirty="0"/>
              <a:t>Replaces macros and includes header files, resulting in a pure C source file with no preprocessor directives. </a:t>
            </a:r>
          </a:p>
          <a:p>
            <a:pPr lvl="1"/>
            <a:r>
              <a:rPr lang="en-US" b="0" i="1" dirty="0"/>
              <a:t>riscv64-unknown-elf-gcc -E </a:t>
            </a:r>
            <a:r>
              <a:rPr lang="en-US" b="0" i="1" dirty="0" err="1"/>
              <a:t>fics.c</a:t>
            </a:r>
            <a:r>
              <a:rPr lang="en-US" b="0" i="1" dirty="0"/>
              <a:t> -o </a:t>
            </a:r>
            <a:r>
              <a:rPr lang="en-US" b="0" i="1" dirty="0" err="1"/>
              <a:t>fics.i</a:t>
            </a:r>
            <a:endParaRPr lang="en-US" b="0" i="1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Translates the preprocessed C code into assembly code for the RISC-V architecture</a:t>
            </a:r>
          </a:p>
          <a:p>
            <a:pPr lvl="1"/>
            <a:r>
              <a:rPr lang="en-US" b="0" i="1" dirty="0"/>
              <a:t>riscv64-unknown-elf-gcc -S </a:t>
            </a:r>
            <a:r>
              <a:rPr lang="en-US" b="0" i="1" dirty="0" err="1"/>
              <a:t>fics.i</a:t>
            </a:r>
            <a:r>
              <a:rPr lang="en-US" b="0" i="1" dirty="0"/>
              <a:t> -o </a:t>
            </a:r>
            <a:r>
              <a:rPr lang="en-US" b="0" i="1" dirty="0" err="1"/>
              <a:t>fics.s</a:t>
            </a:r>
            <a:endParaRPr lang="en-US" b="0" i="1" dirty="0"/>
          </a:p>
          <a:p>
            <a:r>
              <a:rPr lang="en-US" dirty="0">
                <a:solidFill>
                  <a:srgbClr val="0070C0"/>
                </a:solidFill>
              </a:rPr>
              <a:t>Assembly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Converts the assembly code into machine code, resulting in an object file</a:t>
            </a:r>
          </a:p>
          <a:p>
            <a:pPr lvl="1"/>
            <a:r>
              <a:rPr lang="en-US" b="0" i="1" dirty="0"/>
              <a:t>riscv64-unknown-elf-as </a:t>
            </a:r>
            <a:r>
              <a:rPr lang="en-US" b="0" i="1" dirty="0" err="1"/>
              <a:t>fics.s</a:t>
            </a:r>
            <a:r>
              <a:rPr lang="en-US" b="0" i="1" dirty="0"/>
              <a:t> -o </a:t>
            </a:r>
            <a:r>
              <a:rPr lang="en-US" b="0" i="1" dirty="0" err="1"/>
              <a:t>fics.o</a:t>
            </a:r>
            <a:endParaRPr lang="en-US" b="0" i="1" dirty="0"/>
          </a:p>
          <a:p>
            <a:r>
              <a:rPr lang="en-US" dirty="0">
                <a:solidFill>
                  <a:srgbClr val="0070C0"/>
                </a:solidFill>
              </a:rPr>
              <a:t>Linking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combines one or more object files (and any required libraries) into a final executable file</a:t>
            </a:r>
          </a:p>
          <a:p>
            <a:pPr lvl="1"/>
            <a:r>
              <a:rPr lang="en-US" b="0" i="1" dirty="0"/>
              <a:t>riscv64-unknown-elf-gcc </a:t>
            </a:r>
            <a:r>
              <a:rPr lang="en-US" b="0" i="1" dirty="0" err="1"/>
              <a:t>fics.o</a:t>
            </a:r>
            <a:r>
              <a:rPr lang="en-US" b="0" i="1" dirty="0"/>
              <a:t> -o </a:t>
            </a:r>
            <a:r>
              <a:rPr lang="en-US" b="0" i="1" dirty="0" err="1"/>
              <a:t>fics</a:t>
            </a:r>
            <a:endParaRPr lang="en-US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1118E-2A39-5CEE-535A-4E51833C5D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5299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08F7-A8BD-50EF-51B8-90705CA7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RV64I -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6A63-3476-3C0A-0614-91810F28C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116211"/>
            <a:ext cx="11048010" cy="4848820"/>
          </a:xfrm>
        </p:spPr>
        <p:txBody>
          <a:bodyPr/>
          <a:lstStyle/>
          <a:p>
            <a:r>
              <a:rPr lang="en-US" dirty="0"/>
              <a:t>Unique feature of RISCV ISA – </a:t>
            </a:r>
            <a:br>
              <a:rPr lang="en-US" dirty="0"/>
            </a:br>
            <a:r>
              <a:rPr lang="en-US" dirty="0"/>
              <a:t>Base ISA can be expanded using extensions</a:t>
            </a:r>
          </a:p>
          <a:p>
            <a:r>
              <a:rPr lang="en-US" dirty="0"/>
              <a:t>Extensions can be customized for suitable use cases</a:t>
            </a:r>
          </a:p>
          <a:p>
            <a:r>
              <a:rPr lang="en-US" dirty="0"/>
              <a:t>There is a </a:t>
            </a:r>
            <a:r>
              <a:rPr lang="en-US" u="sng" dirty="0"/>
              <a:t>possibility of using extensions to implement hardening</a:t>
            </a:r>
            <a:r>
              <a:rPr lang="en-US" sz="1800" b="0" baseline="30000" dirty="0">
                <a:hlinkClick r:id="rId2"/>
              </a:rPr>
              <a:t>[1]</a:t>
            </a:r>
            <a:endParaRPr lang="en-US" b="0" baseline="30000" dirty="0"/>
          </a:p>
          <a:p>
            <a:r>
              <a:rPr lang="en-US" u="sng" dirty="0">
                <a:solidFill>
                  <a:srgbClr val="0070C0"/>
                </a:solidFill>
              </a:rPr>
              <a:t>Hardened RISCV ISA</a:t>
            </a:r>
          </a:p>
          <a:p>
            <a:r>
              <a:rPr lang="en-US" dirty="0">
                <a:solidFill>
                  <a:schemeClr val="tx1"/>
                </a:solidFill>
              </a:rPr>
              <a:t>In this case compiler would not compile to base RISCV ISA, it will compile to hardened RISCV ISA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[1] </a:t>
            </a:r>
            <a:r>
              <a:rPr lang="en-US" sz="1600" b="1" dirty="0" err="1"/>
              <a:t>XuanTie</a:t>
            </a:r>
            <a:r>
              <a:rPr lang="en-US" sz="1600" b="1" dirty="0"/>
              <a:t> </a:t>
            </a:r>
            <a:r>
              <a:rPr lang="en-US" sz="1600" b="1" dirty="0" err="1"/>
              <a:t>VirtualZone</a:t>
            </a:r>
            <a:r>
              <a:rPr lang="en-US" sz="1600" b="1" dirty="0"/>
              <a:t>: RISC-V-based Security Extensions | Xuan Jian, Alibaba Cloud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https://riscv.org/blog/2022/04/xuantie-virtualzone-risc-v-based-security-extensions-xuan-jian-alibaba/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345C7-E005-4EB3-E85E-7D5D4F1A691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253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2099-3A7F-4504-5C4E-35E4405E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Extension Table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64383D-DE89-BA91-B44D-1144DEA2A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47" y="1071189"/>
            <a:ext cx="5499042" cy="53825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D8AD9-2973-A97B-AE58-349AAB89FF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4161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EAC9A-7B05-F0BE-EEB4-2AA360EB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56AC-9485-C432-F5F6-8A5B579D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RISCV Extension Downside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64E75-CB56-A0CC-EAA8-072ACCC481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80C96-7AFC-2383-4FE6-1B831C02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Instruction Set – requires Special Hardware!</a:t>
            </a:r>
          </a:p>
          <a:p>
            <a:r>
              <a:rPr lang="en-US" dirty="0"/>
              <a:t>Custom RISCV core needed</a:t>
            </a:r>
          </a:p>
          <a:p>
            <a:r>
              <a:rPr lang="en-US" dirty="0"/>
              <a:t>Compatibility issues expected</a:t>
            </a:r>
          </a:p>
        </p:txBody>
      </p:sp>
    </p:spTree>
    <p:extLst>
      <p:ext uri="{BB962C8B-B14F-4D97-AF65-F5344CB8AC3E}">
        <p14:creationId xmlns:p14="http://schemas.microsoft.com/office/powerpoint/2010/main" val="53986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DA57-83B5-456A-440E-6440C588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Direction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7F86-37F8-EC39-7CE5-E9CB78E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113" y="2221111"/>
            <a:ext cx="6186338" cy="4848820"/>
          </a:xfrm>
        </p:spPr>
        <p:txBody>
          <a:bodyPr/>
          <a:lstStyle/>
          <a:p>
            <a:pPr marL="223234" indent="0">
              <a:buNone/>
            </a:pPr>
            <a:r>
              <a:rPr lang="en-US" dirty="0"/>
              <a:t>Implement hardening :</a:t>
            </a:r>
            <a:br>
              <a:rPr lang="en-US" dirty="0"/>
            </a:br>
            <a:endParaRPr lang="en-US" dirty="0"/>
          </a:p>
          <a:p>
            <a:pPr marL="535762" lvl="1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In the Instruction Set itself?</a:t>
            </a:r>
          </a:p>
          <a:p>
            <a:pPr marL="535762" lvl="1" indent="0">
              <a:buNone/>
            </a:pPr>
            <a:r>
              <a:rPr lang="en-US" sz="2800" dirty="0"/>
              <a:t>			                OR</a:t>
            </a:r>
          </a:p>
          <a:p>
            <a:pPr marL="535762" lvl="1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        Compiler Addon?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6D31B-58E2-EDA6-8783-B0A0BCDCCF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6893-0053-6AD8-CB90-B4AB4AF5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Physical Fault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07CB-7F36-2AF7-39DA-6342E6E9E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01" y="1116211"/>
            <a:ext cx="4600235" cy="4848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23234" indent="0">
              <a:buNone/>
            </a:pPr>
            <a:endParaRPr lang="en-US" u="sng" dirty="0"/>
          </a:p>
          <a:p>
            <a:pPr marL="223234" indent="0">
              <a:buNone/>
            </a:pPr>
            <a:r>
              <a:rPr lang="en-US" u="sng" dirty="0"/>
              <a:t>Existing GCC Options</a:t>
            </a:r>
          </a:p>
          <a:p>
            <a:r>
              <a:rPr lang="en-US" dirty="0"/>
              <a:t>Compile time Options</a:t>
            </a:r>
          </a:p>
          <a:p>
            <a:r>
              <a:rPr lang="en-US" dirty="0"/>
              <a:t>Run time Options</a:t>
            </a:r>
          </a:p>
          <a:p>
            <a:r>
              <a:rPr lang="en-US" dirty="0"/>
              <a:t>Control Flow Options</a:t>
            </a:r>
          </a:p>
          <a:p>
            <a:r>
              <a:rPr lang="en-US" dirty="0"/>
              <a:t>Stack Hardening</a:t>
            </a:r>
          </a:p>
          <a:p>
            <a:r>
              <a:rPr lang="en-US" dirty="0"/>
              <a:t>Function hardening</a:t>
            </a:r>
          </a:p>
          <a:p>
            <a:r>
              <a:rPr lang="en-US" dirty="0"/>
              <a:t>Jump statement hardening</a:t>
            </a:r>
          </a:p>
          <a:p>
            <a:r>
              <a:rPr lang="en-US" dirty="0"/>
              <a:t>Loop Hardening</a:t>
            </a:r>
          </a:p>
          <a:p>
            <a:r>
              <a:rPr lang="en-US" dirty="0"/>
              <a:t>Pointer Hardening</a:t>
            </a:r>
          </a:p>
          <a:p>
            <a:endParaRPr lang="en-US" dirty="0"/>
          </a:p>
          <a:p>
            <a:pPr marL="223234" indent="0">
              <a:buNone/>
            </a:pP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6858-8BE6-5097-E380-35BEC36466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ctr" defTabSz="4107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3A6CE-FA7F-4521-8D91-BD78BED4306F}" type="slidenum">
              <a:rPr kumimoji="0" lang="en-US" sz="1266" b="0" i="0" u="none" strike="noStrike" kern="1200" cap="none" spc="0" normalizeH="0" baseline="0" noProof="0" smtClean="0">
                <a:ln>
                  <a:noFill/>
                </a:ln>
                <a:solidFill>
                  <a:srgbClr val="003893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4107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66" b="0" i="0" u="none" strike="noStrike" kern="1200" cap="none" spc="0" normalizeH="0" baseline="0" noProof="0">
              <a:ln>
                <a:noFill/>
              </a:ln>
              <a:solidFill>
                <a:srgbClr val="003893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90FC30-0433-48A8-3248-877F3054C608}"/>
              </a:ext>
            </a:extLst>
          </p:cNvPr>
          <p:cNvSpPr txBox="1">
            <a:spLocks/>
          </p:cNvSpPr>
          <p:nvPr/>
        </p:nvSpPr>
        <p:spPr>
          <a:xfrm>
            <a:off x="6899305" y="1116211"/>
            <a:ext cx="3658968" cy="484882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>
            <a:lvl1pPr marL="625056" indent="-401822" defTabSz="410751" eaLnBrk="1" hangingPunct="1">
              <a:spcBef>
                <a:spcPts val="844"/>
              </a:spcBef>
              <a:buSzPct val="100000"/>
              <a:buChar char="•"/>
              <a:defRPr sz="2400" b="1" i="0">
                <a:solidFill>
                  <a:schemeClr val="dk1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Char char="•"/>
              <a:defRPr sz="2000" b="1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Char char="•"/>
              <a:defRPr sz="1800" b="1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34" marR="0" lvl="0" indent="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  <a:p>
            <a:pPr marL="223234" marR="0" lvl="0" indent="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Gill Sans Light"/>
              </a:rPr>
              <a:t>FI/SCA model vectors</a:t>
            </a:r>
          </a:p>
          <a:p>
            <a:pPr marL="625056" marR="0" lvl="0" indent="-401822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Gill Sans Light"/>
              </a:rPr>
              <a:t>FI</a:t>
            </a:r>
          </a:p>
          <a:p>
            <a:pPr marL="937584" marR="0" lvl="1" indent="-401822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sym typeface="Gill Sans Light"/>
              </a:rPr>
              <a:t>Laser</a:t>
            </a:r>
          </a:p>
          <a:p>
            <a:pPr marL="937584" marR="0" lvl="1" indent="-401822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sym typeface="Gill Sans Light"/>
              </a:rPr>
              <a:t>Clock</a:t>
            </a:r>
          </a:p>
          <a:p>
            <a:pPr marL="937584" marR="0" lvl="1" indent="-401822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sym typeface="Gill Sans Light"/>
              </a:rPr>
              <a:t>Voltage</a:t>
            </a:r>
          </a:p>
          <a:p>
            <a:pPr marL="625056" marR="0" lvl="0" indent="-401822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Gill Sans Light"/>
              </a:rPr>
              <a:t>SCA</a:t>
            </a:r>
          </a:p>
          <a:p>
            <a:pPr marL="937584" marR="0" lvl="1" indent="-401822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sym typeface="Gill Sans Light"/>
              </a:rPr>
              <a:t>EM Wave</a:t>
            </a:r>
          </a:p>
          <a:p>
            <a:pPr marL="937584" marR="0" lvl="1" indent="-401822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sym typeface="Gill Sans Light"/>
              </a:rPr>
              <a:t>Power</a:t>
            </a:r>
          </a:p>
          <a:p>
            <a:pPr marL="937584" marR="0" lvl="1" indent="-401822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sym typeface="Gill Sans Light"/>
              </a:rPr>
              <a:t>Time</a:t>
            </a:r>
          </a:p>
          <a:p>
            <a:pPr marL="223234" marR="0" lvl="0" indent="0" algn="l" defTabSz="410751" rtl="0" eaLnBrk="1" fontAlgn="auto" latinLnBrk="0" hangingPunct="1">
              <a:lnSpc>
                <a:spcPct val="100000"/>
              </a:lnSpc>
              <a:spcBef>
                <a:spcPts val="844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Gill Sans Ligh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EF6DC5-8A12-041C-1CC4-E79B22BE7E85}"/>
              </a:ext>
            </a:extLst>
          </p:cNvPr>
          <p:cNvSpPr/>
          <p:nvPr/>
        </p:nvSpPr>
        <p:spPr>
          <a:xfrm>
            <a:off x="5662214" y="3317735"/>
            <a:ext cx="962106" cy="465292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22BC01-F90E-F6EC-9BB0-07034DEACD4A}"/>
              </a:ext>
            </a:extLst>
          </p:cNvPr>
          <p:cNvSpPr/>
          <p:nvPr/>
        </p:nvSpPr>
        <p:spPr>
          <a:xfrm rot="10800000">
            <a:off x="5384800" y="3317735"/>
            <a:ext cx="962106" cy="465292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EB0F8-6D81-86F0-4AD7-DF4E1909FAD5}"/>
              </a:ext>
            </a:extLst>
          </p:cNvPr>
          <p:cNvSpPr txBox="1"/>
          <p:nvPr/>
        </p:nvSpPr>
        <p:spPr>
          <a:xfrm>
            <a:off x="5330694" y="3850420"/>
            <a:ext cx="141545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457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Attacks which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can be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detected/prevented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by these options </a:t>
            </a:r>
          </a:p>
        </p:txBody>
      </p:sp>
    </p:spTree>
    <p:extLst>
      <p:ext uri="{BB962C8B-B14F-4D97-AF65-F5344CB8AC3E}">
        <p14:creationId xmlns:p14="http://schemas.microsoft.com/office/powerpoint/2010/main" val="14030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ICS Research template - wide.pptx" id="{7454FCA8-590D-4451-9206-889B825FDFD7}" vid="{D2508B6E-59A3-4D46-9DD4-65346D92BB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EBA82C16DE9242B81A25B8A5763B1A" ma:contentTypeVersion="16" ma:contentTypeDescription="Create a new document." ma:contentTypeScope="" ma:versionID="c9310f2a13f6f028e0b0d364b7724ec9">
  <xsd:schema xmlns:xsd="http://www.w3.org/2001/XMLSchema" xmlns:xs="http://www.w3.org/2001/XMLSchema" xmlns:p="http://schemas.microsoft.com/office/2006/metadata/properties" xmlns:ns3="bebd5768-0f3c-43fb-b385-0202dfdd8ad6" xmlns:ns4="2d6b95d7-6194-4f58-9ee9-db2e9f607ec2" targetNamespace="http://schemas.microsoft.com/office/2006/metadata/properties" ma:root="true" ma:fieldsID="9f3c3d9b2b39c2da4ac7904a22616439" ns3:_="" ns4:_="">
    <xsd:import namespace="bebd5768-0f3c-43fb-b385-0202dfdd8ad6"/>
    <xsd:import namespace="2d6b95d7-6194-4f58-9ee9-db2e9f607e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d5768-0f3c-43fb-b385-0202dfdd8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b95d7-6194-4f58-9ee9-db2e9f607ec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bd5768-0f3c-43fb-b385-0202dfdd8ad6" xsi:nil="true"/>
  </documentManagement>
</p:properties>
</file>

<file path=customXml/itemProps1.xml><?xml version="1.0" encoding="utf-8"?>
<ds:datastoreItem xmlns:ds="http://schemas.openxmlformats.org/officeDocument/2006/customXml" ds:itemID="{D13004C7-7574-44A0-9196-3432837098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d5768-0f3c-43fb-b385-0202dfdd8ad6"/>
    <ds:schemaRef ds:uri="2d6b95d7-6194-4f58-9ee9-db2e9f607e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68F515-BB57-4FD4-A730-A8C3D64D30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CCDD1-C9BC-4BCA-92FF-3F65BBE33D3F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bebd5768-0f3c-43fb-b385-0202dfdd8ad6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2d6b95d7-6194-4f58-9ee9-db2e9f607ec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453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</vt:lpstr>
      <vt:lpstr>Gill Sans Light</vt:lpstr>
      <vt:lpstr>Helvetica</vt:lpstr>
      <vt:lpstr>White</vt:lpstr>
      <vt:lpstr>Compiler Project Updates Nov 4th </vt:lpstr>
      <vt:lpstr>Progress at a glance</vt:lpstr>
      <vt:lpstr>GCC RISC-V Cross Compiler Toolchain</vt:lpstr>
      <vt:lpstr>RISC-V compilation</vt:lpstr>
      <vt:lpstr>RV64I - Extensions</vt:lpstr>
      <vt:lpstr>RISCV Extension Table</vt:lpstr>
      <vt:lpstr>RISCV Extension Downside</vt:lpstr>
      <vt:lpstr>Research Direction Question</vt:lpstr>
      <vt:lpstr>Physical Fault Modelling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Project Updates Nov 4th </dc:title>
  <dc:creator>Basu, Arunabho</dc:creator>
  <cp:lastModifiedBy>Basu, Arunabho</cp:lastModifiedBy>
  <cp:revision>1</cp:revision>
  <dcterms:created xsi:type="dcterms:W3CDTF">2024-11-04T21:11:54Z</dcterms:created>
  <dcterms:modified xsi:type="dcterms:W3CDTF">2024-11-04T23:05:25Z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0x01010096EBA82C16DE9242B81A25B8A5763B1A</vt:lpwstr>
  </property>
</Properties>
</file>