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7" r:id="rId2"/>
    <p:sldId id="282" r:id="rId3"/>
    <p:sldId id="292" r:id="rId4"/>
    <p:sldId id="291" r:id="rId5"/>
    <p:sldId id="293" r:id="rId6"/>
    <p:sldId id="294" r:id="rId7"/>
    <p:sldId id="295" r:id="rId8"/>
    <p:sldId id="297" r:id="rId9"/>
    <p:sldId id="296" r:id="rId10"/>
    <p:sldId id="298" r:id="rId11"/>
    <p:sldId id="299" r:id="rId12"/>
    <p:sldId id="300" r:id="rId13"/>
    <p:sldId id="289" r:id="rId14"/>
    <p:sldId id="301" r:id="rId15"/>
    <p:sldId id="279" r:id="rId16"/>
    <p:sldId id="281" r:id="rId17"/>
    <p:sldId id="285" r:id="rId18"/>
    <p:sldId id="288" r:id="rId19"/>
    <p:sldId id="290" r:id="rId20"/>
    <p:sldId id="283" r:id="rId21"/>
    <p:sldId id="261" r:id="rId22"/>
    <p:sldId id="263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87" r:id="rId31"/>
    <p:sldId id="258" r:id="rId32"/>
    <p:sldId id="259" r:id="rId33"/>
    <p:sldId id="274" r:id="rId34"/>
    <p:sldId id="276" r:id="rId35"/>
    <p:sldId id="277" r:id="rId36"/>
    <p:sldId id="278" r:id="rId37"/>
    <p:sldId id="260" r:id="rId38"/>
    <p:sldId id="262" r:id="rId39"/>
    <p:sldId id="265" r:id="rId40"/>
    <p:sldId id="264" r:id="rId41"/>
    <p:sldId id="280" r:id="rId42"/>
    <p:sldId id="286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eb 17" id="{5B3D2141-AB3D-4D3C-BB6F-6391C7F5F2AC}">
          <p14:sldIdLst>
            <p14:sldId id="257"/>
            <p14:sldId id="282"/>
            <p14:sldId id="292"/>
            <p14:sldId id="291"/>
            <p14:sldId id="293"/>
            <p14:sldId id="294"/>
            <p14:sldId id="295"/>
            <p14:sldId id="297"/>
            <p14:sldId id="296"/>
            <p14:sldId id="298"/>
            <p14:sldId id="299"/>
            <p14:sldId id="300"/>
            <p14:sldId id="289"/>
            <p14:sldId id="301"/>
            <p14:sldId id="279"/>
          </p14:sldIdLst>
        </p14:section>
        <p14:section name="Older" id="{7AFF769C-3A78-4CAA-809C-96B99D878E61}">
          <p14:sldIdLst>
            <p14:sldId id="281"/>
            <p14:sldId id="285"/>
            <p14:sldId id="288"/>
            <p14:sldId id="290"/>
            <p14:sldId id="283"/>
            <p14:sldId id="261"/>
            <p14:sldId id="263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Default Section" id="{1D5196D3-512A-44A2-89E6-40B63DBB27C6}">
          <p14:sldIdLst>
            <p14:sldId id="287"/>
            <p14:sldId id="258"/>
            <p14:sldId id="259"/>
            <p14:sldId id="274"/>
            <p14:sldId id="276"/>
            <p14:sldId id="277"/>
            <p14:sldId id="278"/>
            <p14:sldId id="260"/>
            <p14:sldId id="262"/>
            <p14:sldId id="265"/>
            <p14:sldId id="264"/>
            <p14:sldId id="280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838" y="7697"/>
            <a:ext cx="10216866" cy="708995"/>
          </a:xfrm>
        </p:spPr>
        <p:txBody>
          <a:bodyPr/>
          <a:lstStyle>
            <a:lvl1pPr>
              <a:defRPr sz="3200" b="1"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837" y="1116211"/>
            <a:ext cx="11837247" cy="4848820"/>
          </a:xfrm>
        </p:spPr>
        <p:txBody>
          <a:bodyPr/>
          <a:lstStyle>
            <a:lvl1pPr>
              <a:spcBef>
                <a:spcPts val="844"/>
              </a:spcBef>
              <a:buSzPct val="100000"/>
              <a:defRPr sz="2400" b="1" i="0">
                <a:latin typeface="Arial"/>
                <a:cs typeface="Arial"/>
              </a:defRPr>
            </a:lvl1pPr>
            <a:lvl2pPr>
              <a:spcBef>
                <a:spcPts val="844"/>
              </a:spcBef>
              <a:buSzPct val="100000"/>
              <a:defRPr sz="2000" b="1"/>
            </a:lvl2pPr>
            <a:lvl3pPr>
              <a:spcBef>
                <a:spcPts val="844"/>
              </a:spcBef>
              <a:buSzPct val="100000"/>
              <a:defRPr sz="1800" b="1"/>
            </a:lvl3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hape 14"/>
          <p:cNvSpPr>
            <a:spLocks noGrp="1"/>
          </p:cNvSpPr>
          <p:nvPr>
            <p:ph type="sldNum" sz="quarter" idx="2"/>
          </p:nvPr>
        </p:nvSpPr>
        <p:spPr>
          <a:xfrm>
            <a:off x="11658035" y="6567394"/>
            <a:ext cx="198772" cy="19479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410751">
              <a:defRPr sz="1266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3F03A6CE-FA7F-4521-8D91-BD78BED43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07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 userDrawn="1"/>
        </p:nvSpPr>
        <p:spPr>
          <a:xfrm>
            <a:off x="-11906" y="-35717"/>
            <a:ext cx="12203906" cy="473040"/>
          </a:xfrm>
          <a:prstGeom prst="rect">
            <a:avLst/>
          </a:prstGeom>
          <a:solidFill>
            <a:srgbClr val="191EA2"/>
          </a:solidFill>
          <a:ln w="25400" cap="flat">
            <a:solidFill>
              <a:srgbClr val="000000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5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812"/>
          </a:p>
        </p:txBody>
      </p:sp>
      <p:sp>
        <p:nvSpPr>
          <p:cNvPr id="23" name="Shape 23"/>
          <p:cNvSpPr/>
          <p:nvPr/>
        </p:nvSpPr>
        <p:spPr>
          <a:xfrm>
            <a:off x="0" y="6527602"/>
            <a:ext cx="12227719" cy="330398"/>
          </a:xfrm>
          <a:prstGeom prst="rect">
            <a:avLst/>
          </a:prstGeom>
          <a:solidFill>
            <a:srgbClr val="191EA2"/>
          </a:solidFill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defRPr sz="1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 Light"/>
              </a:defRPr>
            </a:lvl1pPr>
          </a:lstStyle>
          <a:p>
            <a:pPr lvl="0">
              <a:defRPr>
                <a:solidFill>
                  <a:srgbClr val="000000"/>
                </a:solidFill>
                <a:effectLst/>
              </a:defRPr>
            </a:pPr>
            <a:r>
              <a:rPr lang="en-US" sz="1687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rPr>
              <a:t>  </a:t>
            </a:r>
            <a:endParaRPr sz="1687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1190625" y="833878"/>
            <a:ext cx="9810750" cy="2321719"/>
          </a:xfrm>
          <a:prstGeom prst="rect">
            <a:avLst/>
          </a:prstGeom>
        </p:spPr>
        <p:txBody>
          <a:bodyPr lIns="50800" tIns="50800" rIns="50800" bIns="50800"/>
          <a:lstStyle>
            <a:lvl1pPr algn="ctr">
              <a:defRPr sz="48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lang="en-US" sz="5906"/>
              <a:t>Title Text</a:t>
            </a:r>
            <a:endParaRPr sz="5906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3E0D210-42C1-480C-961F-8FD90CF58593}"/>
              </a:ext>
            </a:extLst>
          </p:cNvPr>
          <p:cNvGrpSpPr/>
          <p:nvPr userDrawn="1"/>
        </p:nvGrpSpPr>
        <p:grpSpPr>
          <a:xfrm>
            <a:off x="4544724" y="4679203"/>
            <a:ext cx="3102552" cy="1014026"/>
            <a:chOff x="4427207" y="4559460"/>
            <a:chExt cx="3102552" cy="1014026"/>
          </a:xfrm>
        </p:grpSpPr>
        <p:pic>
          <p:nvPicPr>
            <p:cNvPr id="21" name="droppedImage.png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6519450" y="4559460"/>
              <a:ext cx="1010309" cy="101273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27207" y="4560748"/>
              <a:ext cx="1670072" cy="1012738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F14677-353E-6346-9FB7-9ECD12D04CA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308364" y="4559460"/>
              <a:ext cx="0" cy="1012738"/>
            </a:xfrm>
            <a:prstGeom prst="line">
              <a:avLst/>
            </a:prstGeom>
            <a:noFill/>
            <a:ln w="38100" cap="flat">
              <a:solidFill>
                <a:schemeClr val="accent1">
                  <a:lumMod val="75000"/>
                </a:schemeClr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4083099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159024" y="-1"/>
            <a:ext cx="10280564" cy="723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0" tIns="127000" rIns="127000" bIns="1270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781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xfrm>
            <a:off x="141271" y="1116211"/>
            <a:ext cx="11788792" cy="4848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/>
            </a:pPr>
            <a:r>
              <a:rPr sz="2953"/>
              <a:t>Body Level One</a:t>
            </a:r>
          </a:p>
          <a:p>
            <a:pPr lvl="1">
              <a:defRPr sz="1800"/>
            </a:pPr>
            <a:r>
              <a:rPr sz="2953"/>
              <a:t>Body Level Two</a:t>
            </a:r>
          </a:p>
          <a:p>
            <a:pPr lvl="2">
              <a:defRPr sz="1800"/>
            </a:pPr>
            <a:r>
              <a:rPr sz="2953"/>
              <a:t>Body Level Three</a:t>
            </a:r>
          </a:p>
          <a:p>
            <a:pPr lvl="3">
              <a:defRPr sz="1800"/>
            </a:pPr>
            <a:r>
              <a:rPr sz="2953"/>
              <a:t>Body Level Four</a:t>
            </a:r>
          </a:p>
          <a:p>
            <a:pPr lvl="4">
              <a:defRPr sz="1800"/>
            </a:pPr>
            <a:r>
              <a:rPr sz="2953"/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1658035" y="6567394"/>
            <a:ext cx="198772" cy="19479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410751">
              <a:defRPr sz="1266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3F03A6CE-FA7F-4521-8D91-BD78BED4306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Shape 2"/>
          <p:cNvSpPr/>
          <p:nvPr/>
        </p:nvSpPr>
        <p:spPr>
          <a:xfrm>
            <a:off x="159024" y="678260"/>
            <a:ext cx="10280564" cy="45719"/>
          </a:xfrm>
          <a:prstGeom prst="rect">
            <a:avLst/>
          </a:prstGeom>
          <a:solidFill>
            <a:srgbClr val="191EA2"/>
          </a:solidFill>
          <a:ln w="25400" cap="flat">
            <a:solidFill>
              <a:srgbClr val="000000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5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>
              <a:effectLst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71E0B38-F2DE-4476-B1A3-D20E07EDDCAF}"/>
              </a:ext>
            </a:extLst>
          </p:cNvPr>
          <p:cNvGrpSpPr/>
          <p:nvPr userDrawn="1"/>
        </p:nvGrpSpPr>
        <p:grpSpPr>
          <a:xfrm>
            <a:off x="10624419" y="187121"/>
            <a:ext cx="1385681" cy="438727"/>
            <a:chOff x="10560835" y="238594"/>
            <a:chExt cx="1385681" cy="438727"/>
          </a:xfrm>
        </p:grpSpPr>
        <p:pic>
          <p:nvPicPr>
            <p:cNvPr id="19" name="droppedImage.png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1514770" y="238594"/>
              <a:ext cx="431746" cy="43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560835" y="245901"/>
              <a:ext cx="711440" cy="431420"/>
            </a:xfrm>
            <a:prstGeom prst="rect">
              <a:avLst/>
            </a:prstGeom>
          </p:spPr>
        </p:pic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FED036EF-15C7-594A-9336-DFC7BB92752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393522" y="238594"/>
              <a:ext cx="0" cy="431257"/>
            </a:xfrm>
            <a:prstGeom prst="line">
              <a:avLst/>
            </a:prstGeom>
            <a:noFill/>
            <a:ln w="38100" cap="flat">
              <a:solidFill>
                <a:schemeClr val="accent1">
                  <a:lumMod val="75000"/>
                </a:schemeClr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97049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hf hdr="0" ftr="0" dt="0"/>
  <p:txStyles>
    <p:titleStyle>
      <a:lvl1pPr defTabSz="410751" eaLnBrk="1" hangingPunct="1">
        <a:defRPr sz="4400" b="1">
          <a:solidFill>
            <a:srgbClr val="002060"/>
          </a:solidFill>
          <a:latin typeface="Arial"/>
          <a:ea typeface="+mn-ea"/>
          <a:cs typeface="Arial"/>
          <a:sym typeface="Gill Sans Light"/>
        </a:defRPr>
      </a:lvl1pPr>
      <a:lvl2pPr indent="160729" defTabSz="410751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57" defTabSz="410751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86" defTabSz="410751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915" defTabSz="410751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43" defTabSz="410751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72" defTabSz="410751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101" defTabSz="410751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829" defTabSz="410751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625056" indent="-401822" defTabSz="410751" eaLnBrk="1" hangingPunct="1">
        <a:spcBef>
          <a:spcPts val="844"/>
        </a:spcBef>
        <a:buSzPct val="100000"/>
        <a:buChar char="•"/>
        <a:defRPr sz="1969">
          <a:latin typeface="Arial"/>
          <a:ea typeface="+mn-ea"/>
          <a:cs typeface="Arial"/>
          <a:sym typeface="Gill Sans Light"/>
        </a:defRPr>
      </a:lvl1pPr>
      <a:lvl2pPr marL="937584" indent="-401822" defTabSz="410751" eaLnBrk="1" hangingPunct="1">
        <a:spcBef>
          <a:spcPts val="844"/>
        </a:spcBef>
        <a:buSzPct val="100000"/>
        <a:buChar char="•"/>
        <a:defRPr sz="1969">
          <a:latin typeface="Arial"/>
          <a:ea typeface="+mn-ea"/>
          <a:cs typeface="Arial"/>
          <a:sym typeface="Gill Sans Light"/>
        </a:defRPr>
      </a:lvl2pPr>
      <a:lvl3pPr marL="1250112" indent="-401822" defTabSz="410751" eaLnBrk="1" hangingPunct="1">
        <a:spcBef>
          <a:spcPts val="844"/>
        </a:spcBef>
        <a:buSzPct val="100000"/>
        <a:buChar char="•"/>
        <a:defRPr sz="1969">
          <a:latin typeface="Arial"/>
          <a:ea typeface="+mn-ea"/>
          <a:cs typeface="Arial"/>
          <a:sym typeface="Gill Sans Light"/>
        </a:defRPr>
      </a:lvl3pPr>
      <a:lvl4pPr marL="1562640" indent="-401822" defTabSz="410751" eaLnBrk="1" hangingPunct="1">
        <a:spcBef>
          <a:spcPts val="844"/>
        </a:spcBef>
        <a:buSzPct val="100000"/>
        <a:buChar char="•"/>
        <a:defRPr sz="1969">
          <a:latin typeface="Arial"/>
          <a:ea typeface="+mn-ea"/>
          <a:cs typeface="Arial"/>
          <a:sym typeface="Gill Sans Light"/>
        </a:defRPr>
      </a:lvl4pPr>
      <a:lvl5pPr marL="1875168" indent="-401822" defTabSz="410751" eaLnBrk="1" hangingPunct="1">
        <a:spcBef>
          <a:spcPts val="844"/>
        </a:spcBef>
        <a:buSzPct val="100000"/>
        <a:buChar char="•"/>
        <a:defRPr sz="1969">
          <a:latin typeface="Arial"/>
          <a:ea typeface="+mn-ea"/>
          <a:cs typeface="Arial"/>
          <a:sym typeface="Gill Sans Light"/>
        </a:defRPr>
      </a:lvl5pPr>
      <a:lvl6pPr marL="2125190" indent="-401822" defTabSz="410751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212" indent="-401822" defTabSz="410751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235" indent="-401822" defTabSz="410751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257" indent="-401822" defTabSz="410751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51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9" algn="ctr" defTabSz="410751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57" algn="ctr" defTabSz="410751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86" algn="ctr" defTabSz="410751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915" algn="ctr" defTabSz="410751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43" algn="ctr" defTabSz="410751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72" algn="ctr" defTabSz="410751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101" algn="ctr" defTabSz="410751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829" algn="ctr" defTabSz="410751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18" Type="http://schemas.openxmlformats.org/officeDocument/2006/relationships/image" Target="../media/image2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27.sv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5" Type="http://schemas.openxmlformats.org/officeDocument/2006/relationships/image" Target="../media/image25.svg"/><Relationship Id="rId10" Type="http://schemas.openxmlformats.org/officeDocument/2006/relationships/image" Target="../media/image20.png"/><Relationship Id="rId19" Type="http://schemas.openxmlformats.org/officeDocument/2006/relationships/image" Target="../media/image29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27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27.sv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5" Type="http://schemas.openxmlformats.org/officeDocument/2006/relationships/image" Target="../media/image2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9.sv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3.svg"/><Relationship Id="rId5" Type="http://schemas.openxmlformats.org/officeDocument/2006/relationships/image" Target="../media/image15.svg"/><Relationship Id="rId10" Type="http://schemas.openxmlformats.org/officeDocument/2006/relationships/image" Target="../media/image22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9.sv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3.svg"/><Relationship Id="rId5" Type="http://schemas.openxmlformats.org/officeDocument/2006/relationships/image" Target="../media/image15.svg"/><Relationship Id="rId15" Type="http://schemas.openxmlformats.org/officeDocument/2006/relationships/image" Target="../media/image31.png"/><Relationship Id="rId10" Type="http://schemas.openxmlformats.org/officeDocument/2006/relationships/image" Target="../media/image22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28388-E562-D447-69C9-9DB0FE1DB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0D34-F718-0839-1F9E-17DA484C5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625" y="754357"/>
            <a:ext cx="9810750" cy="2321719"/>
          </a:xfrm>
        </p:spPr>
        <p:txBody>
          <a:bodyPr/>
          <a:lstStyle/>
          <a:p>
            <a:r>
              <a:rPr lang="en-US" dirty="0"/>
              <a:t>Compiler Project Updates</a:t>
            </a:r>
            <a:br>
              <a:rPr lang="en-US" dirty="0"/>
            </a:br>
            <a:r>
              <a:rPr lang="en-US" dirty="0"/>
              <a:t>Mar 24th</a:t>
            </a:r>
            <a:br>
              <a:rPr lang="en-US" dirty="0"/>
            </a:br>
            <a:endParaRPr lang="en-US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F06F0C-CF5B-9D52-413F-36983D7A0AA6}"/>
              </a:ext>
            </a:extLst>
          </p:cNvPr>
          <p:cNvSpPr txBox="1"/>
          <p:nvPr/>
        </p:nvSpPr>
        <p:spPr>
          <a:xfrm>
            <a:off x="4374375" y="4094531"/>
            <a:ext cx="344325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Florida Institute of Cybersecurity Research</a:t>
            </a:r>
            <a:b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</a:b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Electrical and Computer Engineering Department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5B07B1-E808-9676-CCB4-E0A802BFD94F}"/>
              </a:ext>
            </a:extLst>
          </p:cNvPr>
          <p:cNvSpPr txBox="1"/>
          <p:nvPr/>
        </p:nvSpPr>
        <p:spPr>
          <a:xfrm>
            <a:off x="2865539" y="3561052"/>
            <a:ext cx="646092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457200" latinLnBrk="1" hangingPunct="0"/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Arunabho Basu</a:t>
            </a:r>
          </a:p>
        </p:txBody>
      </p:sp>
    </p:spTree>
    <p:extLst>
      <p:ext uri="{BB962C8B-B14F-4D97-AF65-F5344CB8AC3E}">
        <p14:creationId xmlns:p14="http://schemas.microsoft.com/office/powerpoint/2010/main" val="303837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2FF1A-7C65-86ED-5373-9A304987B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005D4-1791-C64E-8CEB-074CCCEC9E1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68CDAD-51BA-3A61-A851-4AC4C01D1237}"/>
              </a:ext>
            </a:extLst>
          </p:cNvPr>
          <p:cNvSpPr txBox="1"/>
          <p:nvPr/>
        </p:nvSpPr>
        <p:spPr>
          <a:xfrm>
            <a:off x="383173" y="1375195"/>
            <a:ext cx="9256128" cy="341683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b="1" u="sng" dirty="0">
                <a:latin typeface="Arial" charset="0"/>
                <a:cs typeface="Arial" charset="0"/>
              </a:rPr>
              <a:t>Hardening</a:t>
            </a:r>
            <a:r>
              <a:rPr lang="en-US" altLang="zh-CN" sz="1600" b="1" u="sng" dirty="0">
                <a:latin typeface="Arial" charset="0"/>
                <a:cs typeface="Arial" charset="0"/>
              </a:rPr>
              <a:t> :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charset="0"/>
                <a:cs typeface="Arial" charset="0"/>
              </a:rPr>
              <a:t>Simple naïve solution : </a:t>
            </a:r>
            <a:r>
              <a:rPr lang="en-US" altLang="zh-CN" sz="1600" u="sng" dirty="0">
                <a:latin typeface="Arial" charset="0"/>
                <a:cs typeface="Arial" charset="0"/>
              </a:rPr>
              <a:t>Turn off</a:t>
            </a:r>
            <a:r>
              <a:rPr lang="en-US" altLang="zh-CN" sz="1600" dirty="0">
                <a:latin typeface="Arial" charset="0"/>
                <a:cs typeface="Arial" charset="0"/>
              </a:rPr>
              <a:t> Branch Prediction Optimization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charset="0"/>
                <a:cs typeface="Arial" charset="0"/>
              </a:rPr>
              <a:t>Advanced solution : If there is a </a:t>
            </a:r>
            <a:r>
              <a:rPr lang="en-US" altLang="zh-CN" sz="1600" u="sng" dirty="0">
                <a:latin typeface="Arial" charset="0"/>
                <a:cs typeface="Arial" charset="0"/>
              </a:rPr>
              <a:t>security asset, assign it always cold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u="sng" dirty="0">
                <a:latin typeface="Arial" charset="0"/>
                <a:cs typeface="Arial" charset="0"/>
              </a:rPr>
              <a:t>Static</a:t>
            </a:r>
            <a:r>
              <a:rPr lang="en-US" altLang="zh-CN" sz="1600" dirty="0">
                <a:latin typeface="Arial" charset="0"/>
                <a:cs typeface="Arial" charset="0"/>
              </a:rPr>
              <a:t> Branch Prediction Hint : </a:t>
            </a:r>
            <a:r>
              <a:rPr lang="en-US" altLang="zh-CN" sz="1600" b="1" dirty="0">
                <a:latin typeface="Arial" charset="0"/>
                <a:cs typeface="Arial" charset="0"/>
              </a:rPr>
              <a:t>__</a:t>
            </a:r>
            <a:r>
              <a:rPr lang="en-US" altLang="zh-CN" sz="1600" b="1" dirty="0" err="1">
                <a:latin typeface="Arial" charset="0"/>
                <a:cs typeface="Arial" charset="0"/>
              </a:rPr>
              <a:t>builtin_expect</a:t>
            </a:r>
            <a:r>
              <a:rPr lang="en-US" altLang="zh-CN" sz="1600" b="1" dirty="0">
                <a:latin typeface="Arial" charset="0"/>
                <a:cs typeface="Arial" charset="0"/>
              </a:rPr>
              <a:t>(branch condition, 0)   </a:t>
            </a:r>
            <a:r>
              <a:rPr lang="en-US" altLang="zh-CN" sz="1600" dirty="0">
                <a:latin typeface="Arial" charset="0"/>
                <a:cs typeface="Arial" charset="0"/>
              </a:rPr>
              <a:t>- (</a:t>
            </a:r>
            <a:r>
              <a:rPr lang="en-US" altLang="zh-CN" sz="1600" i="1" dirty="0">
                <a:latin typeface="Arial" charset="0"/>
                <a:cs typeface="Arial" charset="0"/>
              </a:rPr>
              <a:t>this is what we implemented in our example)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>
                <a:latin typeface="Arial" charset="0"/>
                <a:cs typeface="Arial" charset="0"/>
              </a:rPr>
              <a:t>Profile guided Optimization (Dynamic) : </a:t>
            </a:r>
            <a:r>
              <a:rPr lang="en-US" altLang="zh-CN" sz="1600" b="1" dirty="0">
                <a:latin typeface="Arial" charset="0"/>
                <a:cs typeface="Arial" charset="0"/>
              </a:rPr>
              <a:t>Branch Prediction is guided by a profile</a:t>
            </a:r>
            <a:r>
              <a:rPr lang="en-US" altLang="zh-CN" sz="1600" dirty="0">
                <a:latin typeface="Arial" charset="0"/>
                <a:cs typeface="Arial" charset="0"/>
              </a:rPr>
              <a:t> containing branch weights (customizable)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u="sng" dirty="0">
              <a:latin typeface="Arial" charset="0"/>
              <a:cs typeface="Arial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1600" b="1" u="sng" dirty="0">
              <a:latin typeface="Arial" charset="0"/>
              <a:cs typeface="Arial" charset="0"/>
            </a:endParaRP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0C2EA40A-504F-EC7F-C0B5-4EFF98CA526B}"/>
              </a:ext>
            </a:extLst>
          </p:cNvPr>
          <p:cNvSpPr txBox="1">
            <a:spLocks/>
          </p:cNvSpPr>
          <p:nvPr/>
        </p:nvSpPr>
        <p:spPr>
          <a:xfrm>
            <a:off x="128983" y="7026"/>
            <a:ext cx="10216866" cy="708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0" tIns="127000" rIns="127000" bIns="127000" anchor="ctr"/>
          <a:lstStyle>
            <a:lvl1pPr defTabSz="410751" eaLnBrk="1" hangingPunct="1">
              <a:defRPr sz="3200" b="1">
                <a:solidFill>
                  <a:srgbClr val="002060"/>
                </a:solidFill>
                <a:latin typeface="Arial"/>
                <a:ea typeface="+mn-ea"/>
                <a:cs typeface="Arial"/>
                <a:sym typeface="Gill Sans Light"/>
              </a:defRPr>
            </a:lvl1pPr>
            <a:lvl2pPr indent="1607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2pPr>
            <a:lvl3pPr indent="321457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3pPr>
            <a:lvl4pPr indent="482186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4pPr>
            <a:lvl5pPr indent="642915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5pPr>
            <a:lvl6pPr indent="803643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6pPr>
            <a:lvl7pPr indent="964372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7pPr>
            <a:lvl8pPr indent="1125101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8pPr>
            <a:lvl9pPr indent="12858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r>
              <a:rPr lang="en-US" kern="0" dirty="0"/>
              <a:t>Branch Prediction Optimization - Hardening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D53C28-A283-E465-E430-4EFDE5ADD5B6}"/>
              </a:ext>
            </a:extLst>
          </p:cNvPr>
          <p:cNvSpPr txBox="1"/>
          <p:nvPr/>
        </p:nvSpPr>
        <p:spPr>
          <a:xfrm>
            <a:off x="555849" y="4464218"/>
            <a:ext cx="11080302" cy="785343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sz="1600" b="1" dirty="0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Security Property Hardened : Default fall-through branch handles error rather than security asset </a:t>
            </a:r>
            <a:endParaRPr lang="en-US" altLang="zh-CN" sz="1600" dirty="0">
              <a:solidFill>
                <a:schemeClr val="accent2">
                  <a:lumMod val="75000"/>
                </a:schemeClr>
              </a:solidFill>
              <a:latin typeface="Arial" charset="0"/>
              <a:cs typeface="Arial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1600" b="1" u="sng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041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1C01DD-1CA7-AD75-378E-FF89E9A8C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CD2099-3A27-2378-C816-F16807E0F8A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11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3444B7-6C24-EC82-7521-03719E8AB4A5}"/>
              </a:ext>
            </a:extLst>
          </p:cNvPr>
          <p:cNvSpPr txBox="1"/>
          <p:nvPr/>
        </p:nvSpPr>
        <p:spPr>
          <a:xfrm>
            <a:off x="468898" y="2060995"/>
            <a:ext cx="10846802" cy="15701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b="1" u="sng" dirty="0">
                <a:latin typeface="Arial" charset="0"/>
                <a:cs typeface="Arial" charset="0"/>
              </a:rPr>
              <a:t>Evaluating the Hardening</a:t>
            </a:r>
            <a:r>
              <a:rPr lang="en-US" altLang="zh-CN" sz="1600" b="1" u="sng" dirty="0">
                <a:latin typeface="Arial" charset="0"/>
                <a:cs typeface="Arial" charset="0"/>
              </a:rPr>
              <a:t> :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b="1" dirty="0">
                <a:latin typeface="Arial" charset="0"/>
                <a:cs typeface="Arial" charset="0"/>
              </a:rPr>
              <a:t>Impact on </a:t>
            </a:r>
            <a:r>
              <a:rPr lang="en-US" altLang="zh-CN" sz="1600" b="1" u="sng" dirty="0">
                <a:latin typeface="Arial" charset="0"/>
                <a:cs typeface="Arial" charset="0"/>
              </a:rPr>
              <a:t>performance</a:t>
            </a:r>
            <a:r>
              <a:rPr lang="en-US" altLang="zh-CN" sz="1600" b="1" dirty="0">
                <a:latin typeface="Arial" charset="0"/>
                <a:cs typeface="Arial" charset="0"/>
              </a:rPr>
              <a:t> – time taken and resources used measured before and after hardening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b="1" dirty="0">
                <a:latin typeface="Arial" charset="0"/>
                <a:cs typeface="Arial" charset="0"/>
              </a:rPr>
              <a:t>Impact on </a:t>
            </a:r>
            <a:r>
              <a:rPr lang="en-US" altLang="zh-CN" sz="1600" b="1" u="sng" dirty="0">
                <a:latin typeface="Arial" charset="0"/>
                <a:cs typeface="Arial" charset="0"/>
              </a:rPr>
              <a:t>Fault Injection Resilience</a:t>
            </a:r>
            <a:r>
              <a:rPr lang="en-US" altLang="zh-CN" sz="1600" b="1" dirty="0">
                <a:latin typeface="Arial" charset="0"/>
                <a:cs typeface="Arial" charset="0"/>
              </a:rPr>
              <a:t> – measured using </a:t>
            </a:r>
            <a:r>
              <a:rPr lang="en-US" altLang="zh-CN" sz="1600" b="1" dirty="0" err="1">
                <a:latin typeface="Arial" charset="0"/>
                <a:cs typeface="Arial" charset="0"/>
              </a:rPr>
              <a:t>SoFI</a:t>
            </a:r>
            <a:r>
              <a:rPr lang="en-US" altLang="zh-CN" sz="1600" b="1" dirty="0">
                <a:latin typeface="Arial" charset="0"/>
                <a:cs typeface="Arial" charset="0"/>
              </a:rPr>
              <a:t> before and after hardening</a:t>
            </a:r>
            <a:endParaRPr lang="en-US" altLang="zh-CN" sz="1600" dirty="0">
              <a:latin typeface="Arial" charset="0"/>
              <a:cs typeface="Arial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1600" b="1" u="sng" dirty="0">
              <a:latin typeface="Arial" charset="0"/>
              <a:cs typeface="Arial" charset="0"/>
            </a:endParaRP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66C1A233-6702-61D1-4252-D33D38785114}"/>
              </a:ext>
            </a:extLst>
          </p:cNvPr>
          <p:cNvSpPr txBox="1">
            <a:spLocks/>
          </p:cNvSpPr>
          <p:nvPr/>
        </p:nvSpPr>
        <p:spPr>
          <a:xfrm>
            <a:off x="128983" y="7026"/>
            <a:ext cx="10216866" cy="708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0" tIns="127000" rIns="127000" bIns="127000" anchor="ctr"/>
          <a:lstStyle>
            <a:lvl1pPr defTabSz="410751" eaLnBrk="1" hangingPunct="1">
              <a:defRPr sz="3200" b="1">
                <a:solidFill>
                  <a:srgbClr val="002060"/>
                </a:solidFill>
                <a:latin typeface="Arial"/>
                <a:ea typeface="+mn-ea"/>
                <a:cs typeface="Arial"/>
                <a:sym typeface="Gill Sans Light"/>
              </a:defRPr>
            </a:lvl1pPr>
            <a:lvl2pPr indent="1607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2pPr>
            <a:lvl3pPr indent="321457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3pPr>
            <a:lvl4pPr indent="482186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4pPr>
            <a:lvl5pPr indent="642915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5pPr>
            <a:lvl6pPr indent="803643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6pPr>
            <a:lvl7pPr indent="964372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7pPr>
            <a:lvl8pPr indent="1125101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8pPr>
            <a:lvl9pPr indent="12858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r>
              <a:rPr lang="en-US" kern="0" dirty="0"/>
              <a:t>Next step – Evaluation of Hardening</a:t>
            </a:r>
          </a:p>
        </p:txBody>
      </p:sp>
    </p:spTree>
    <p:extLst>
      <p:ext uri="{BB962C8B-B14F-4D97-AF65-F5344CB8AC3E}">
        <p14:creationId xmlns:p14="http://schemas.microsoft.com/office/powerpoint/2010/main" val="280932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58B12-E103-F8C8-B2BB-94D69DDAF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571DE-5014-3899-EAC3-C103012BCBD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12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5F6B09-B852-664A-EB52-B1FC67825221}"/>
              </a:ext>
            </a:extLst>
          </p:cNvPr>
          <p:cNvSpPr txBox="1"/>
          <p:nvPr/>
        </p:nvSpPr>
        <p:spPr>
          <a:xfrm>
            <a:off x="-90092" y="934570"/>
            <a:ext cx="10435941" cy="526349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b="1" u="sng" dirty="0">
                <a:latin typeface="Arial" charset="0"/>
                <a:cs typeface="Arial" charset="0"/>
              </a:rPr>
              <a:t>Evaluating the Hardening</a:t>
            </a:r>
            <a:r>
              <a:rPr lang="en-US" altLang="zh-CN" sz="1600" b="1" u="sng" dirty="0">
                <a:latin typeface="Arial" charset="0"/>
                <a:cs typeface="Arial" charset="0"/>
              </a:rPr>
              <a:t> :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b="1" dirty="0">
                <a:latin typeface="Arial" charset="0"/>
                <a:cs typeface="Arial" charset="0"/>
              </a:rPr>
              <a:t>Impact on </a:t>
            </a:r>
            <a:r>
              <a:rPr lang="en-US" altLang="zh-CN" sz="1600" b="1" u="sng" dirty="0">
                <a:latin typeface="Arial" charset="0"/>
                <a:cs typeface="Arial" charset="0"/>
              </a:rPr>
              <a:t>performance</a:t>
            </a:r>
            <a:r>
              <a:rPr lang="en-US" altLang="zh-CN" sz="1600" b="1" dirty="0">
                <a:latin typeface="Arial" charset="0"/>
                <a:cs typeface="Arial" charset="0"/>
              </a:rPr>
              <a:t> – time taken and resources used measured before and after hardening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Arial" charset="0"/>
                <a:cs typeface="Arial" charset="0"/>
              </a:rPr>
              <a:t>Time measured showed negligible overhead 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Arial" charset="0"/>
                <a:cs typeface="Arial" charset="0"/>
              </a:rPr>
              <a:t>Possible reasons : short and lightweight program, maybe parallel processing was involved(?)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Arial" charset="0"/>
                <a:cs typeface="Arial" charset="0"/>
              </a:rPr>
              <a:t>Performance measured using perf : slightly </a:t>
            </a:r>
            <a:r>
              <a:rPr lang="en-US" altLang="zh-CN" sz="1600" b="1" u="sng" dirty="0">
                <a:latin typeface="Arial" charset="0"/>
                <a:cs typeface="Arial" charset="0"/>
              </a:rPr>
              <a:t>increased cache-miss</a:t>
            </a:r>
            <a:r>
              <a:rPr lang="en-US" altLang="zh-CN" sz="1600" b="1" dirty="0">
                <a:latin typeface="Arial" charset="0"/>
                <a:cs typeface="Arial" charset="0"/>
              </a:rPr>
              <a:t> because now security asset needs to be loaded from cold branch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Next step : evaluate other heavier programs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600" b="1" dirty="0">
              <a:latin typeface="Arial" charset="0"/>
              <a:cs typeface="Arial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600" b="1" dirty="0">
              <a:latin typeface="Arial" charset="0"/>
              <a:cs typeface="Arial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600" b="1" dirty="0">
              <a:latin typeface="Arial" charset="0"/>
              <a:cs typeface="Arial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600" b="1" dirty="0">
              <a:latin typeface="Arial" charset="0"/>
              <a:cs typeface="Arial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b="1" dirty="0">
                <a:latin typeface="Arial" charset="0"/>
                <a:cs typeface="Arial" charset="0"/>
              </a:rPr>
              <a:t>Impact on </a:t>
            </a:r>
            <a:r>
              <a:rPr lang="en-US" altLang="zh-CN" sz="1600" b="1" u="sng" dirty="0">
                <a:latin typeface="Arial" charset="0"/>
                <a:cs typeface="Arial" charset="0"/>
              </a:rPr>
              <a:t>Fault Injection Resilience</a:t>
            </a:r>
            <a:r>
              <a:rPr lang="en-US" altLang="zh-CN" sz="1600" b="1" dirty="0">
                <a:latin typeface="Arial" charset="0"/>
                <a:cs typeface="Arial" charset="0"/>
              </a:rPr>
              <a:t> – measured using </a:t>
            </a:r>
            <a:r>
              <a:rPr lang="en-US" altLang="zh-CN" sz="1600" b="1" dirty="0" err="1">
                <a:latin typeface="Arial" charset="0"/>
                <a:cs typeface="Arial" charset="0"/>
              </a:rPr>
              <a:t>SoFI</a:t>
            </a:r>
            <a:r>
              <a:rPr lang="en-US" altLang="zh-CN" sz="1600" b="1" dirty="0">
                <a:latin typeface="Arial" charset="0"/>
                <a:cs typeface="Arial" charset="0"/>
              </a:rPr>
              <a:t> before and after hardening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Working with Pantha to troubleshoot </a:t>
            </a:r>
            <a:r>
              <a:rPr lang="en-US" altLang="zh-CN" sz="1600" b="1" dirty="0" err="1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SoFI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  <a:latin typeface="Arial" charset="0"/>
              <a:cs typeface="Arial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1600" b="1" u="sng" dirty="0">
              <a:latin typeface="Arial" charset="0"/>
              <a:cs typeface="Arial" charset="0"/>
            </a:endParaRP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C49B8C7-6E81-AA99-BB7F-119BDC89D4B2}"/>
              </a:ext>
            </a:extLst>
          </p:cNvPr>
          <p:cNvSpPr txBox="1">
            <a:spLocks/>
          </p:cNvSpPr>
          <p:nvPr/>
        </p:nvSpPr>
        <p:spPr>
          <a:xfrm>
            <a:off x="100408" y="9525"/>
            <a:ext cx="10216866" cy="708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0" tIns="127000" rIns="127000" bIns="127000" anchor="ctr"/>
          <a:lstStyle>
            <a:lvl1pPr defTabSz="410751" eaLnBrk="1" hangingPunct="1">
              <a:defRPr sz="3200" b="1">
                <a:solidFill>
                  <a:srgbClr val="002060"/>
                </a:solidFill>
                <a:latin typeface="Arial"/>
                <a:ea typeface="+mn-ea"/>
                <a:cs typeface="Arial"/>
                <a:sym typeface="Gill Sans Light"/>
              </a:defRPr>
            </a:lvl1pPr>
            <a:lvl2pPr indent="1607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2pPr>
            <a:lvl3pPr indent="321457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3pPr>
            <a:lvl4pPr indent="482186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4pPr>
            <a:lvl5pPr indent="642915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5pPr>
            <a:lvl6pPr indent="803643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6pPr>
            <a:lvl7pPr indent="964372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7pPr>
            <a:lvl8pPr indent="1125101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8pPr>
            <a:lvl9pPr indent="12858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r>
              <a:rPr lang="en-US" kern="0" dirty="0"/>
              <a:t>Next step – Evaluating Performance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761584-83E9-6B40-E607-950F7B22B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2612" y="866488"/>
            <a:ext cx="1467055" cy="41153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A7BB426-76EE-291B-ED76-5B6147907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105" y="3118641"/>
            <a:ext cx="4469696" cy="151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04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8AD79D-39B6-E505-592B-3CC695C5B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A6849-2B11-1E82-6B04-FE4A58E8EF3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13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B41DF53-2D47-83B0-0752-33B0D40ED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– Evaluating Fault Resiliency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2A0DC7-AD58-C295-58C5-D0FFC8B0F2AF}"/>
              </a:ext>
            </a:extLst>
          </p:cNvPr>
          <p:cNvSpPr txBox="1"/>
          <p:nvPr/>
        </p:nvSpPr>
        <p:spPr>
          <a:xfrm>
            <a:off x="3409564" y="5777426"/>
            <a:ext cx="3540911" cy="138550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400" b="1" dirty="0">
                <a:latin typeface="Arial" charset="0"/>
                <a:cs typeface="Arial" charset="0"/>
              </a:rPr>
              <a:t>Input – </a:t>
            </a:r>
            <a:r>
              <a:rPr lang="en-US" altLang="zh-CN" sz="1400" b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Design File, Security Properties File, Fault List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400" b="1" dirty="0">
                <a:latin typeface="Arial" charset="0"/>
                <a:cs typeface="Arial" charset="0"/>
              </a:rPr>
              <a:t>Output – Fault Assessment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1600" b="1" u="sng" dirty="0">
              <a:latin typeface="Arial" charset="0"/>
              <a:cs typeface="Arial" charset="0"/>
            </a:endParaRPr>
          </a:p>
        </p:txBody>
      </p:sp>
      <p:pic>
        <p:nvPicPr>
          <p:cNvPr id="7" name="Graphic 6" descr="Processor with solid fill">
            <a:extLst>
              <a:ext uri="{FF2B5EF4-FFF2-40B4-BE49-F238E27FC236}">
                <a16:creationId xmlns:a16="http://schemas.microsoft.com/office/drawing/2014/main" id="{29116314-B437-94C4-27C3-C12AA8A40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79933" y="789794"/>
            <a:ext cx="1400175" cy="1400175"/>
          </a:xfrm>
          <a:prstGeom prst="rect">
            <a:avLst/>
          </a:prstGeom>
        </p:spPr>
      </p:pic>
      <p:pic>
        <p:nvPicPr>
          <p:cNvPr id="14" name="Graphic 13" descr="Database with solid fill">
            <a:extLst>
              <a:ext uri="{FF2B5EF4-FFF2-40B4-BE49-F238E27FC236}">
                <a16:creationId xmlns:a16="http://schemas.microsoft.com/office/drawing/2014/main" id="{1748B7C7-620C-CCB3-2D08-AB25A04C0A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41546" y="1042586"/>
            <a:ext cx="1033378" cy="1033378"/>
          </a:xfrm>
          <a:prstGeom prst="rect">
            <a:avLst/>
          </a:prstGeom>
        </p:spPr>
      </p:pic>
      <p:pic>
        <p:nvPicPr>
          <p:cNvPr id="15" name="Graphic 14" descr="Processor with solid fill">
            <a:extLst>
              <a:ext uri="{FF2B5EF4-FFF2-40B4-BE49-F238E27FC236}">
                <a16:creationId xmlns:a16="http://schemas.microsoft.com/office/drawing/2014/main" id="{1E3A353D-2CA6-04F4-6D87-7D35AB027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2692" y="922223"/>
            <a:ext cx="1267746" cy="1267746"/>
          </a:xfrm>
          <a:prstGeom prst="rect">
            <a:avLst/>
          </a:prstGeom>
        </p:spPr>
      </p:pic>
      <p:pic>
        <p:nvPicPr>
          <p:cNvPr id="18" name="Graphic 17" descr="Add with solid fill">
            <a:extLst>
              <a:ext uri="{FF2B5EF4-FFF2-40B4-BE49-F238E27FC236}">
                <a16:creationId xmlns:a16="http://schemas.microsoft.com/office/drawing/2014/main" id="{95C6A302-1D55-8CF0-A46A-AF40B98FBC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56739" y="1419195"/>
            <a:ext cx="273801" cy="273801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CD7437A2-15C3-6629-8F28-C2290B790232}"/>
              </a:ext>
            </a:extLst>
          </p:cNvPr>
          <p:cNvSpPr/>
          <p:nvPr/>
        </p:nvSpPr>
        <p:spPr>
          <a:xfrm>
            <a:off x="3462457" y="1329033"/>
            <a:ext cx="747593" cy="320300"/>
          </a:xfrm>
          <a:prstGeom prst="rightArrow">
            <a:avLst/>
          </a:prstGeom>
          <a:solidFill>
            <a:schemeClr val="tx1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FF8B06-EFD2-B8FE-8E6B-F4BE34E43276}"/>
              </a:ext>
            </a:extLst>
          </p:cNvPr>
          <p:cNvSpPr txBox="1"/>
          <p:nvPr/>
        </p:nvSpPr>
        <p:spPr>
          <a:xfrm>
            <a:off x="7736259" y="2133856"/>
            <a:ext cx="3540776" cy="10917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742950" lvl="1" indent="-285750" algn="ctr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Analyze the waveforms to </a:t>
            </a:r>
            <a:r>
              <a:rPr lang="en-US" altLang="zh-CN" sz="1400" b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identify LFI target signals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1600" b="1" u="sng" dirty="0">
              <a:latin typeface="Arial" charset="0"/>
              <a:cs typeface="Arial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B00036-BA1F-C308-7747-949FCE98C570}"/>
              </a:ext>
            </a:extLst>
          </p:cNvPr>
          <p:cNvSpPr txBox="1"/>
          <p:nvPr/>
        </p:nvSpPr>
        <p:spPr>
          <a:xfrm>
            <a:off x="8215616" y="5565461"/>
            <a:ext cx="4594360" cy="138550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LFI Target list used to generate :</a:t>
            </a:r>
            <a:b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</a:br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- </a:t>
            </a:r>
            <a:r>
              <a:rPr lang="en-US" altLang="zh-CN" sz="1400" b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security properties</a:t>
            </a:r>
            <a:r>
              <a:rPr lang="en-US" altLang="zh-CN" sz="1400" b="1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and </a:t>
            </a:r>
            <a:b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</a:br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- </a:t>
            </a:r>
            <a:r>
              <a:rPr lang="en-US" altLang="zh-CN" sz="1400" b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hardening rules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1600" b="1" u="sng" dirty="0">
              <a:latin typeface="Arial" charset="0"/>
              <a:cs typeface="Arial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E9CF2B-34A7-E8A3-BC6E-B06A1DDF5D36}"/>
              </a:ext>
            </a:extLst>
          </p:cNvPr>
          <p:cNvSpPr txBox="1"/>
          <p:nvPr/>
        </p:nvSpPr>
        <p:spPr>
          <a:xfrm>
            <a:off x="3488977" y="2168811"/>
            <a:ext cx="3038475" cy="102188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742950" lvl="1" indent="-285750" algn="ctr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PicoRV32 CPU with test program loaded into memory</a:t>
            </a:r>
          </a:p>
        </p:txBody>
      </p:sp>
      <p:pic>
        <p:nvPicPr>
          <p:cNvPr id="8" name="Graphic 7" descr="Aquarius outline">
            <a:extLst>
              <a:ext uri="{FF2B5EF4-FFF2-40B4-BE49-F238E27FC236}">
                <a16:creationId xmlns:a16="http://schemas.microsoft.com/office/drawing/2014/main" id="{45CDFACE-6C47-3666-F1FB-CCADE851C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17422" y="1024675"/>
            <a:ext cx="914400" cy="91440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EE699491-B646-4964-5028-4D38AE6D9DE3}"/>
              </a:ext>
            </a:extLst>
          </p:cNvPr>
          <p:cNvSpPr/>
          <p:nvPr/>
        </p:nvSpPr>
        <p:spPr>
          <a:xfrm>
            <a:off x="6643741" y="1387671"/>
            <a:ext cx="1904892" cy="320300"/>
          </a:xfrm>
          <a:prstGeom prst="rightArrow">
            <a:avLst/>
          </a:prstGeom>
          <a:solidFill>
            <a:schemeClr val="tx1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CA3146-25F9-DE61-6A73-F4546EB2AD8B}"/>
              </a:ext>
            </a:extLst>
          </p:cNvPr>
          <p:cNvSpPr txBox="1"/>
          <p:nvPr/>
        </p:nvSpPr>
        <p:spPr>
          <a:xfrm>
            <a:off x="5741128" y="812231"/>
            <a:ext cx="3038475" cy="61215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628650" lvl="1" indent="-171450" algn="ctr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sz="1200" b="1" dirty="0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Co-simulation using suitable Verilog simulator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589B577-9EB4-AE2A-7A4E-31B11BD20F48}"/>
              </a:ext>
            </a:extLst>
          </p:cNvPr>
          <p:cNvSpPr/>
          <p:nvPr/>
        </p:nvSpPr>
        <p:spPr>
          <a:xfrm rot="5400000">
            <a:off x="9224290" y="3544611"/>
            <a:ext cx="1318701" cy="320300"/>
          </a:xfrm>
          <a:prstGeom prst="rightArrow">
            <a:avLst/>
          </a:prstGeom>
          <a:solidFill>
            <a:schemeClr val="tx1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6" name="Graphic 15" descr="List outline">
            <a:extLst>
              <a:ext uri="{FF2B5EF4-FFF2-40B4-BE49-F238E27FC236}">
                <a16:creationId xmlns:a16="http://schemas.microsoft.com/office/drawing/2014/main" id="{6E3A5BBA-0BD4-49AF-6B6E-D7B29F72DC1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74621" y="4673277"/>
            <a:ext cx="914401" cy="914401"/>
          </a:xfrm>
          <a:prstGeom prst="rect">
            <a:avLst/>
          </a:prstGeom>
        </p:spPr>
      </p:pic>
      <p:pic>
        <p:nvPicPr>
          <p:cNvPr id="23" name="Graphic 22" descr="Monitor with solid fill">
            <a:extLst>
              <a:ext uri="{FF2B5EF4-FFF2-40B4-BE49-F238E27FC236}">
                <a16:creationId xmlns:a16="http://schemas.microsoft.com/office/drawing/2014/main" id="{006B1FE2-0F48-8D98-4BF8-0C6F9C53717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83554" y="879652"/>
            <a:ext cx="1400175" cy="1400175"/>
          </a:xfrm>
          <a:prstGeom prst="rect">
            <a:avLst/>
          </a:prstGeom>
        </p:spPr>
      </p:pic>
      <p:pic>
        <p:nvPicPr>
          <p:cNvPr id="25" name="Graphic 24" descr="List with solid fill">
            <a:extLst>
              <a:ext uri="{FF2B5EF4-FFF2-40B4-BE49-F238E27FC236}">
                <a16:creationId xmlns:a16="http://schemas.microsoft.com/office/drawing/2014/main" id="{16A88F03-E780-837C-BECA-2A7EC243800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129390" y="4679525"/>
            <a:ext cx="914401" cy="91440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C777ADD-9843-A9F2-88F9-0F94FA5EA4CA}"/>
              </a:ext>
            </a:extLst>
          </p:cNvPr>
          <p:cNvSpPr/>
          <p:nvPr/>
        </p:nvSpPr>
        <p:spPr>
          <a:xfrm>
            <a:off x="4298475" y="4532527"/>
            <a:ext cx="1893442" cy="1195900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7C0EF7-0579-4FF5-4DC3-7440198C64EC}"/>
              </a:ext>
            </a:extLst>
          </p:cNvPr>
          <p:cNvSpPr txBox="1"/>
          <p:nvPr/>
        </p:nvSpPr>
        <p:spPr>
          <a:xfrm>
            <a:off x="4496593" y="4971459"/>
            <a:ext cx="1497205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err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SoFI</a:t>
            </a:r>
            <a:r>
              <a:rPr lang="en-US" sz="1400" b="1" dirty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 Framework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827B4FD2-6905-62EE-F6B2-B7AE83BD0756}"/>
              </a:ext>
            </a:extLst>
          </p:cNvPr>
          <p:cNvSpPr/>
          <p:nvPr/>
        </p:nvSpPr>
        <p:spPr>
          <a:xfrm rot="10800000">
            <a:off x="6840996" y="4970327"/>
            <a:ext cx="1468026" cy="320300"/>
          </a:xfrm>
          <a:prstGeom prst="rightArrow">
            <a:avLst/>
          </a:prstGeom>
          <a:solidFill>
            <a:schemeClr val="tx1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73FD5DD2-1E36-29CE-0820-6754E6C30D4A}"/>
              </a:ext>
            </a:extLst>
          </p:cNvPr>
          <p:cNvSpPr/>
          <p:nvPr/>
        </p:nvSpPr>
        <p:spPr>
          <a:xfrm rot="5400000">
            <a:off x="4794166" y="3582726"/>
            <a:ext cx="771708" cy="320300"/>
          </a:xfrm>
          <a:prstGeom prst="rightArrow">
            <a:avLst/>
          </a:prstGeom>
          <a:solidFill>
            <a:schemeClr val="tx1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FC0ECE7C-85AE-808F-06C8-EC1A9AFC1DC2}"/>
              </a:ext>
            </a:extLst>
          </p:cNvPr>
          <p:cNvSpPr/>
          <p:nvPr/>
        </p:nvSpPr>
        <p:spPr>
          <a:xfrm rot="10800000">
            <a:off x="2559117" y="4909582"/>
            <a:ext cx="1146143" cy="320300"/>
          </a:xfrm>
          <a:prstGeom prst="rightArrow">
            <a:avLst/>
          </a:prstGeom>
          <a:solidFill>
            <a:schemeClr val="tx1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2" name="Graphic 31" descr="Clipboard Checked with solid fill">
            <a:extLst>
              <a:ext uri="{FF2B5EF4-FFF2-40B4-BE49-F238E27FC236}">
                <a16:creationId xmlns:a16="http://schemas.microsoft.com/office/drawing/2014/main" id="{EDA7F555-A092-3874-9579-3E363A589C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53149" y="4448152"/>
            <a:ext cx="1077391" cy="107739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FCEBEC5-9C15-3E75-45A4-FA8C407B13B0}"/>
              </a:ext>
            </a:extLst>
          </p:cNvPr>
          <p:cNvSpPr txBox="1"/>
          <p:nvPr/>
        </p:nvSpPr>
        <p:spPr>
          <a:xfrm>
            <a:off x="82780" y="5529955"/>
            <a:ext cx="2470112" cy="106234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400" b="1" dirty="0">
                <a:latin typeface="Arial" charset="0"/>
                <a:cs typeface="Arial" charset="0"/>
              </a:rPr>
              <a:t>Quantified hardening analysis and report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1600" b="1" u="sng" dirty="0">
              <a:latin typeface="Arial" charset="0"/>
              <a:cs typeface="Arial" charset="0"/>
            </a:endParaRPr>
          </a:p>
        </p:txBody>
      </p:sp>
      <p:pic>
        <p:nvPicPr>
          <p:cNvPr id="2" name="Graphic 1" descr="Warning with solid fill">
            <a:extLst>
              <a:ext uri="{FF2B5EF4-FFF2-40B4-BE49-F238E27FC236}">
                <a16:creationId xmlns:a16="http://schemas.microsoft.com/office/drawing/2014/main" id="{F81CA1D5-ED7A-36AC-C30E-BE429B76B8F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435991" y="2539493"/>
            <a:ext cx="273643" cy="273643"/>
          </a:xfrm>
          <a:prstGeom prst="rect">
            <a:avLst/>
          </a:prstGeom>
        </p:spPr>
      </p:pic>
      <p:pic>
        <p:nvPicPr>
          <p:cNvPr id="3" name="Graphic 2" descr="Warning with solid fill">
            <a:extLst>
              <a:ext uri="{FF2B5EF4-FFF2-40B4-BE49-F238E27FC236}">
                <a16:creationId xmlns:a16="http://schemas.microsoft.com/office/drawing/2014/main" id="{5131188E-57F6-599F-FA30-5C08FB099D0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700531" y="6121392"/>
            <a:ext cx="273643" cy="2736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D46CF9-D60A-8300-E009-A59C0C40926B}"/>
              </a:ext>
            </a:extLst>
          </p:cNvPr>
          <p:cNvSpPr txBox="1"/>
          <p:nvPr/>
        </p:nvSpPr>
        <p:spPr>
          <a:xfrm>
            <a:off x="-330997" y="2072863"/>
            <a:ext cx="2658221" cy="1177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100" b="1" dirty="0" err="1">
                <a:latin typeface="Arial" charset="0"/>
                <a:cs typeface="Arial" charset="0"/>
              </a:rPr>
              <a:t>PicoRISC</a:t>
            </a:r>
            <a:r>
              <a:rPr lang="en-US" altLang="zh-CN" sz="1100" b="1" dirty="0">
                <a:latin typeface="Arial" charset="0"/>
                <a:cs typeface="Arial" charset="0"/>
              </a:rPr>
              <a:t>-V CPU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100" b="1" dirty="0">
                <a:latin typeface="Arial" charset="0"/>
                <a:cs typeface="Arial" charset="0"/>
              </a:rPr>
              <a:t>Verilog softcore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100" b="1" dirty="0">
                <a:latin typeface="Arial" charset="0"/>
                <a:cs typeface="Arial" charset="0"/>
              </a:rPr>
              <a:t>RV32i ISA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1600" b="1" u="sng" dirty="0">
              <a:latin typeface="Arial" charset="0"/>
              <a:cs typeface="Arial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577F7E-DA67-CD36-838C-F2AE29AE373B}"/>
              </a:ext>
            </a:extLst>
          </p:cNvPr>
          <p:cNvSpPr txBox="1"/>
          <p:nvPr/>
        </p:nvSpPr>
        <p:spPr>
          <a:xfrm>
            <a:off x="1199915" y="1970194"/>
            <a:ext cx="2574604" cy="219342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100" b="1" dirty="0">
                <a:latin typeface="Arial" charset="0"/>
                <a:cs typeface="Arial" charset="0"/>
              </a:rPr>
              <a:t>Test program (for FIA)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100" b="1" dirty="0">
                <a:latin typeface="Arial" charset="0"/>
                <a:cs typeface="Arial" charset="0"/>
              </a:rPr>
              <a:t>Runs on RISCV (written in C, compiled using </a:t>
            </a:r>
            <a:r>
              <a:rPr lang="en-US" altLang="zh-CN" sz="1100" b="1" dirty="0" err="1">
                <a:latin typeface="Arial" charset="0"/>
                <a:cs typeface="Arial" charset="0"/>
              </a:rPr>
              <a:t>riscv</a:t>
            </a:r>
            <a:r>
              <a:rPr lang="en-US" altLang="zh-CN" sz="1100" b="1" dirty="0">
                <a:latin typeface="Arial" charset="0"/>
                <a:cs typeface="Arial" charset="0"/>
              </a:rPr>
              <a:t> cross compiler)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100" b="1" dirty="0">
                <a:latin typeface="Arial" charset="0"/>
                <a:cs typeface="Arial" charset="0"/>
              </a:rPr>
              <a:t>Compiled code converted to 32bit firmware in hex format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1600" b="1" u="sng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007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2D22C-5334-421A-1FE2-F9B1BC41D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08B4F-3C43-A5BC-605B-212D7932C4D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14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8E1665A-A3C5-BA4F-38D7-5A807A38B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issues with </a:t>
            </a:r>
            <a:r>
              <a:rPr lang="en-US" dirty="0" err="1"/>
              <a:t>SoFI</a:t>
            </a:r>
            <a:endParaRPr lang="en-US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66501EF-F56F-C18D-803D-DB80B67808DC}"/>
              </a:ext>
            </a:extLst>
          </p:cNvPr>
          <p:cNvSpPr/>
          <p:nvPr/>
        </p:nvSpPr>
        <p:spPr>
          <a:xfrm>
            <a:off x="3132188" y="3329466"/>
            <a:ext cx="1058812" cy="320300"/>
          </a:xfrm>
          <a:prstGeom prst="rightArrow">
            <a:avLst/>
          </a:prstGeom>
          <a:solidFill>
            <a:schemeClr val="tx1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9EC6898-8A1E-280E-85BF-2B7FD29B86CF}"/>
              </a:ext>
            </a:extLst>
          </p:cNvPr>
          <p:cNvSpPr/>
          <p:nvPr/>
        </p:nvSpPr>
        <p:spPr>
          <a:xfrm>
            <a:off x="6840995" y="3271752"/>
            <a:ext cx="979030" cy="320300"/>
          </a:xfrm>
          <a:prstGeom prst="rightArrow">
            <a:avLst/>
          </a:prstGeom>
          <a:solidFill>
            <a:schemeClr val="tx1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E24E6EC-EAD7-B80D-ED14-4C3DC2B4590D}"/>
              </a:ext>
            </a:extLst>
          </p:cNvPr>
          <p:cNvSpPr/>
          <p:nvPr/>
        </p:nvSpPr>
        <p:spPr>
          <a:xfrm rot="5400000">
            <a:off x="5672514" y="2189108"/>
            <a:ext cx="771708" cy="320300"/>
          </a:xfrm>
          <a:prstGeom prst="rightArrow">
            <a:avLst/>
          </a:prstGeom>
          <a:solidFill>
            <a:schemeClr val="tx1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6" name="Graphic 15" descr="List outline">
            <a:extLst>
              <a:ext uri="{FF2B5EF4-FFF2-40B4-BE49-F238E27FC236}">
                <a16:creationId xmlns:a16="http://schemas.microsoft.com/office/drawing/2014/main" id="{F7417DA3-9D18-87F0-A056-C5DF7743B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3085" y="903968"/>
            <a:ext cx="914401" cy="914401"/>
          </a:xfrm>
          <a:prstGeom prst="rect">
            <a:avLst/>
          </a:prstGeom>
        </p:spPr>
      </p:pic>
      <p:pic>
        <p:nvPicPr>
          <p:cNvPr id="25" name="Graphic 24" descr="List with solid fill">
            <a:extLst>
              <a:ext uri="{FF2B5EF4-FFF2-40B4-BE49-F238E27FC236}">
                <a16:creationId xmlns:a16="http://schemas.microsoft.com/office/drawing/2014/main" id="{BADA5975-2BB3-31C2-47A7-56138B01B2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89393" y="907993"/>
            <a:ext cx="914401" cy="91440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BAF4A96-48AE-399B-C138-4FD7C0A4277F}"/>
              </a:ext>
            </a:extLst>
          </p:cNvPr>
          <p:cNvSpPr/>
          <p:nvPr/>
        </p:nvSpPr>
        <p:spPr>
          <a:xfrm>
            <a:off x="4502116" y="2841445"/>
            <a:ext cx="1893442" cy="1195900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DDFF57-AD94-0A57-808B-63BDF82552BA}"/>
              </a:ext>
            </a:extLst>
          </p:cNvPr>
          <p:cNvSpPr txBox="1"/>
          <p:nvPr/>
        </p:nvSpPr>
        <p:spPr>
          <a:xfrm>
            <a:off x="4674015" y="3328789"/>
            <a:ext cx="1497205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err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SoFI</a:t>
            </a:r>
            <a:r>
              <a:rPr lang="en-US" sz="1400" b="1" dirty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 Framework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ADF6ADC-C906-D9E9-B2E6-545826197657}"/>
              </a:ext>
            </a:extLst>
          </p:cNvPr>
          <p:cNvSpPr/>
          <p:nvPr/>
        </p:nvSpPr>
        <p:spPr>
          <a:xfrm rot="5400000">
            <a:off x="4541953" y="2209218"/>
            <a:ext cx="771708" cy="320300"/>
          </a:xfrm>
          <a:prstGeom prst="rightArrow">
            <a:avLst/>
          </a:prstGeom>
          <a:solidFill>
            <a:schemeClr val="tx1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2" name="Graphic 31" descr="Clipboard Checked with solid fill">
            <a:extLst>
              <a:ext uri="{FF2B5EF4-FFF2-40B4-BE49-F238E27FC236}">
                <a16:creationId xmlns:a16="http://schemas.microsoft.com/office/drawing/2014/main" id="{48439779-C839-8165-D81D-B8F4F8890D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38714" y="2827344"/>
            <a:ext cx="1077391" cy="107739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DFBBFCF-2D6E-CE4C-3EF6-5B39B0A03AA7}"/>
              </a:ext>
            </a:extLst>
          </p:cNvPr>
          <p:cNvSpPr txBox="1"/>
          <p:nvPr/>
        </p:nvSpPr>
        <p:spPr>
          <a:xfrm>
            <a:off x="7454335" y="3884825"/>
            <a:ext cx="2470112" cy="106234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400" b="1" dirty="0">
                <a:latin typeface="Arial" charset="0"/>
                <a:cs typeface="Arial" charset="0"/>
              </a:rPr>
              <a:t>Quantified fault resiliency report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1600" b="1" u="sng" dirty="0">
              <a:latin typeface="Arial" charset="0"/>
              <a:cs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81442-BC03-24BB-E3C3-2668D08FC79A}"/>
              </a:ext>
            </a:extLst>
          </p:cNvPr>
          <p:cNvSpPr txBox="1"/>
          <p:nvPr/>
        </p:nvSpPr>
        <p:spPr>
          <a:xfrm>
            <a:off x="1369931" y="1016603"/>
            <a:ext cx="3393311" cy="1685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100" b="1" dirty="0">
                <a:latin typeface="Arial" charset="0"/>
                <a:cs typeface="Arial" charset="0"/>
              </a:rPr>
              <a:t>INPUT 2 : </a:t>
            </a:r>
            <a:r>
              <a:rPr lang="en-US" altLang="zh-CN" sz="1100" b="1" u="sng" dirty="0">
                <a:latin typeface="Arial" charset="0"/>
                <a:cs typeface="Arial" charset="0"/>
              </a:rPr>
              <a:t>Critical Locations/Fault list</a:t>
            </a:r>
          </a:p>
          <a:p>
            <a:pPr marL="628650" lvl="1" indent="-1714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Identifying critical locations from waveform analysis – local fault targeting our security property or global faults?</a:t>
            </a:r>
          </a:p>
          <a:p>
            <a:pPr marL="628650" lvl="1" indent="-1714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CN" sz="1100" b="1" dirty="0">
              <a:latin typeface="Arial" charset="0"/>
              <a:cs typeface="Arial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1600" b="1" u="sng" dirty="0">
              <a:latin typeface="Arial" charset="0"/>
              <a:cs typeface="Arial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C065E4-1660-3FD8-5331-515883215B63}"/>
              </a:ext>
            </a:extLst>
          </p:cNvPr>
          <p:cNvSpPr txBox="1"/>
          <p:nvPr/>
        </p:nvSpPr>
        <p:spPr>
          <a:xfrm>
            <a:off x="6029164" y="1013761"/>
            <a:ext cx="3393311" cy="19395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100" b="1" dirty="0">
                <a:latin typeface="Arial" charset="0"/>
                <a:cs typeface="Arial" charset="0"/>
              </a:rPr>
              <a:t>INPUT 3 : </a:t>
            </a:r>
            <a:r>
              <a:rPr lang="en-US" altLang="zh-CN" sz="1100" b="1" u="sng" dirty="0">
                <a:latin typeface="Arial" charset="0"/>
                <a:cs typeface="Arial" charset="0"/>
              </a:rPr>
              <a:t>Security Properties File</a:t>
            </a:r>
          </a:p>
          <a:p>
            <a:pPr marL="628650" lvl="1" indent="-1714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Defining security property in a way </a:t>
            </a:r>
            <a:r>
              <a:rPr lang="en-US" altLang="zh-CN" sz="1100" dirty="0" err="1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SoFI</a:t>
            </a:r>
            <a:r>
              <a:rPr lang="en-US" altLang="zh-CN" sz="1100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 can understand. </a:t>
            </a:r>
            <a:r>
              <a:rPr lang="en-US" altLang="zh-CN" sz="1100" dirty="0" err="1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Henian</a:t>
            </a:r>
            <a:r>
              <a:rPr lang="en-US" altLang="zh-CN" sz="1100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 suggested editing his file but I am not sure if its working</a:t>
            </a:r>
          </a:p>
          <a:p>
            <a:pPr marL="628650" lvl="1" indent="-1714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CN" sz="1100" b="1" dirty="0">
              <a:latin typeface="Arial" charset="0"/>
              <a:cs typeface="Arial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1600" b="1" u="sng" dirty="0">
              <a:latin typeface="Arial" charset="0"/>
              <a:cs typeface="Arial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27928E-10C9-15B0-F6A4-EFDA086C1C7F}"/>
              </a:ext>
            </a:extLst>
          </p:cNvPr>
          <p:cNvSpPr txBox="1"/>
          <p:nvPr/>
        </p:nvSpPr>
        <p:spPr>
          <a:xfrm>
            <a:off x="-309032" y="2846128"/>
            <a:ext cx="3393311" cy="143167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100" b="1" dirty="0">
                <a:latin typeface="Arial" charset="0"/>
                <a:cs typeface="Arial" charset="0"/>
              </a:rPr>
              <a:t>INPUT 1 : </a:t>
            </a:r>
            <a:r>
              <a:rPr lang="en-US" altLang="zh-CN" sz="1100" b="1" u="sng" dirty="0">
                <a:latin typeface="Arial" charset="0"/>
                <a:cs typeface="Arial" charset="0"/>
              </a:rPr>
              <a:t>Design File</a:t>
            </a:r>
          </a:p>
          <a:p>
            <a:pPr marL="628650" lvl="1" indent="-1714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100" dirty="0" err="1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Henian’s</a:t>
            </a:r>
            <a:r>
              <a:rPr lang="en-US" altLang="zh-CN" sz="1100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 work show gate level netlist of design is accepted. Our RTL level design was </a:t>
            </a:r>
            <a:r>
              <a:rPr lang="en-US" altLang="zh-CN" sz="1100" b="1" u="sng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synthesized</a:t>
            </a:r>
            <a:r>
              <a:rPr lang="en-US" altLang="zh-CN" sz="1100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 to Gate level netlist. </a:t>
            </a:r>
            <a:endParaRPr lang="en-US" altLang="zh-CN" sz="1100" dirty="0">
              <a:latin typeface="Arial" charset="0"/>
              <a:cs typeface="Arial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1600" b="1" u="sng" dirty="0">
              <a:latin typeface="Arial" charset="0"/>
              <a:cs typeface="Arial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8F7413-900B-8C7F-1183-32E8ABDBBB4C}"/>
              </a:ext>
            </a:extLst>
          </p:cNvPr>
          <p:cNvSpPr txBox="1"/>
          <p:nvPr/>
        </p:nvSpPr>
        <p:spPr>
          <a:xfrm>
            <a:off x="1486974" y="5492110"/>
            <a:ext cx="3393311" cy="92384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100" b="1" dirty="0">
                <a:latin typeface="Arial" charset="0"/>
                <a:cs typeface="Arial" charset="0"/>
              </a:rPr>
              <a:t>The synthesis process directly impacts the physical modelling of faults</a:t>
            </a:r>
            <a:endParaRPr lang="en-US" altLang="zh-CN" sz="1100" dirty="0">
              <a:latin typeface="Arial" charset="0"/>
              <a:cs typeface="Arial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1600" b="1" u="sng" dirty="0">
              <a:latin typeface="Arial" charset="0"/>
              <a:cs typeface="Arial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84DE323-A747-A64E-5608-18FD328FC594}"/>
              </a:ext>
            </a:extLst>
          </p:cNvPr>
          <p:cNvCxnSpPr/>
          <p:nvPr/>
        </p:nvCxnSpPr>
        <p:spPr>
          <a:xfrm>
            <a:off x="1002638" y="4037345"/>
            <a:ext cx="876300" cy="156210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743510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B8C924-03C0-4778-F416-FCFEB1EC7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77415-6EFC-296B-FA79-7B481251B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506" y="3074502"/>
            <a:ext cx="3004987" cy="708995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B0362D-4E78-5471-8BE2-1E50B40A02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60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11EB4AD-613C-A170-9FCC-7AE4D6C1AF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2B0C54-4A86-CC9F-C20D-A7DF183CAE4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16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4F4520C-EA64-0827-83BA-3BB402491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Framework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CF4D00-36F4-47CF-6EF3-08EB1B73E25C}"/>
              </a:ext>
            </a:extLst>
          </p:cNvPr>
          <p:cNvSpPr txBox="1"/>
          <p:nvPr/>
        </p:nvSpPr>
        <p:spPr>
          <a:xfrm>
            <a:off x="-205753" y="2604129"/>
            <a:ext cx="2643917" cy="152400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600" b="1" dirty="0" err="1">
                <a:latin typeface="Arial" charset="0"/>
                <a:cs typeface="Arial" charset="0"/>
              </a:rPr>
              <a:t>PicoRISC</a:t>
            </a:r>
            <a:r>
              <a:rPr lang="en-US" altLang="zh-CN" sz="1600" b="1" dirty="0">
                <a:latin typeface="Arial" charset="0"/>
                <a:cs typeface="Arial" charset="0"/>
              </a:rPr>
              <a:t>-V CPU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Arial" charset="0"/>
                <a:cs typeface="Arial" charset="0"/>
              </a:rPr>
              <a:t>Verilog softcore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Arial" charset="0"/>
                <a:cs typeface="Arial" charset="0"/>
              </a:rPr>
              <a:t>RV32i ISA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1600" b="1" u="sng" dirty="0">
              <a:latin typeface="Arial" charset="0"/>
              <a:cs typeface="Arial" charset="0"/>
            </a:endParaRPr>
          </a:p>
        </p:txBody>
      </p:sp>
      <p:pic>
        <p:nvPicPr>
          <p:cNvPr id="7" name="Graphic 6" descr="Processor with solid fill">
            <a:extLst>
              <a:ext uri="{FF2B5EF4-FFF2-40B4-BE49-F238E27FC236}">
                <a16:creationId xmlns:a16="http://schemas.microsoft.com/office/drawing/2014/main" id="{5CE14CCD-8563-CB98-2982-EC6D2A801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53562" y="1329033"/>
            <a:ext cx="1400175" cy="1400175"/>
          </a:xfrm>
          <a:prstGeom prst="rect">
            <a:avLst/>
          </a:prstGeom>
        </p:spPr>
      </p:pic>
      <p:pic>
        <p:nvPicPr>
          <p:cNvPr id="14" name="Graphic 13" descr="Database with solid fill">
            <a:extLst>
              <a:ext uri="{FF2B5EF4-FFF2-40B4-BE49-F238E27FC236}">
                <a16:creationId xmlns:a16="http://schemas.microsoft.com/office/drawing/2014/main" id="{03AD5914-9CBB-1C5C-9BE5-C8DC141AC8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71460" y="1435935"/>
            <a:ext cx="1033378" cy="1033378"/>
          </a:xfrm>
          <a:prstGeom prst="rect">
            <a:avLst/>
          </a:prstGeom>
        </p:spPr>
      </p:pic>
      <p:pic>
        <p:nvPicPr>
          <p:cNvPr id="15" name="Graphic 14" descr="Processor with solid fill">
            <a:extLst>
              <a:ext uri="{FF2B5EF4-FFF2-40B4-BE49-F238E27FC236}">
                <a16:creationId xmlns:a16="http://schemas.microsoft.com/office/drawing/2014/main" id="{545AABD3-B65E-DDB7-26C5-31115C0A3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175" y="1252537"/>
            <a:ext cx="1400175" cy="1400175"/>
          </a:xfrm>
          <a:prstGeom prst="rect">
            <a:avLst/>
          </a:prstGeom>
        </p:spPr>
      </p:pic>
      <p:pic>
        <p:nvPicPr>
          <p:cNvPr id="18" name="Graphic 17" descr="Add with solid fill">
            <a:extLst>
              <a:ext uri="{FF2B5EF4-FFF2-40B4-BE49-F238E27FC236}">
                <a16:creationId xmlns:a16="http://schemas.microsoft.com/office/drawing/2014/main" id="{83DF4B8D-2A25-B0BC-D791-999F92F41E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09214" y="1900437"/>
            <a:ext cx="273801" cy="273801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FE20BE5D-638B-F84F-C406-89C3F60F0A74}"/>
              </a:ext>
            </a:extLst>
          </p:cNvPr>
          <p:cNvSpPr/>
          <p:nvPr/>
        </p:nvSpPr>
        <p:spPr>
          <a:xfrm>
            <a:off x="6395861" y="1912415"/>
            <a:ext cx="1257300" cy="320300"/>
          </a:xfrm>
          <a:prstGeom prst="rightArrow">
            <a:avLst/>
          </a:prstGeom>
          <a:solidFill>
            <a:schemeClr val="tx1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3C59CA-9984-17F4-AB6E-DD50BE2EE239}"/>
              </a:ext>
            </a:extLst>
          </p:cNvPr>
          <p:cNvSpPr txBox="1"/>
          <p:nvPr/>
        </p:nvSpPr>
        <p:spPr>
          <a:xfrm>
            <a:off x="2236796" y="2604129"/>
            <a:ext cx="3038475" cy="3739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Arial" charset="0"/>
                <a:cs typeface="Arial" charset="0"/>
              </a:rPr>
              <a:t>Test program (for FIA)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Arial" charset="0"/>
                <a:cs typeface="Arial" charset="0"/>
              </a:rPr>
              <a:t>Runs on RISCV (written in C, compiled using </a:t>
            </a:r>
            <a:r>
              <a:rPr lang="en-US" altLang="zh-CN" sz="1600" b="1" dirty="0" err="1">
                <a:latin typeface="Arial" charset="0"/>
                <a:cs typeface="Arial" charset="0"/>
              </a:rPr>
              <a:t>riscv</a:t>
            </a:r>
            <a:r>
              <a:rPr lang="en-US" altLang="zh-CN" sz="1600" b="1" dirty="0">
                <a:latin typeface="Arial" charset="0"/>
                <a:cs typeface="Arial" charset="0"/>
              </a:rPr>
              <a:t> cross compiler)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Arial" charset="0"/>
                <a:cs typeface="Arial" charset="0"/>
              </a:rPr>
              <a:t>Compiled code converted to 32bit firmware in hex format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1600" b="1" u="sng" dirty="0">
              <a:latin typeface="Arial" charset="0"/>
              <a:cs typeface="Arial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880B1F-6497-38B0-E431-AED79074202E}"/>
              </a:ext>
            </a:extLst>
          </p:cNvPr>
          <p:cNvSpPr txBox="1"/>
          <p:nvPr/>
        </p:nvSpPr>
        <p:spPr>
          <a:xfrm>
            <a:off x="5459962" y="2355169"/>
            <a:ext cx="3038475" cy="106234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1400" b="1" dirty="0">
                <a:latin typeface="Arial" charset="0"/>
                <a:cs typeface="Arial" charset="0"/>
              </a:rPr>
              <a:t>Firmware loaded on to memory of CPU core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1600" b="1" u="sng" dirty="0">
              <a:latin typeface="Arial" charset="0"/>
              <a:cs typeface="Arial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69EE50-56C2-D090-5E09-FC24C1C44574}"/>
              </a:ext>
            </a:extLst>
          </p:cNvPr>
          <p:cNvSpPr txBox="1"/>
          <p:nvPr/>
        </p:nvSpPr>
        <p:spPr>
          <a:xfrm>
            <a:off x="8435966" y="2729208"/>
            <a:ext cx="3038475" cy="102188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1400" b="1" dirty="0">
                <a:latin typeface="Arial" charset="0"/>
                <a:cs typeface="Arial" charset="0"/>
              </a:rPr>
              <a:t>PicoRV32 CPU with test program loaded into memory</a:t>
            </a:r>
          </a:p>
        </p:txBody>
      </p:sp>
    </p:spTree>
    <p:extLst>
      <p:ext uri="{BB962C8B-B14F-4D97-AF65-F5344CB8AC3E}">
        <p14:creationId xmlns:p14="http://schemas.microsoft.com/office/powerpoint/2010/main" val="3622676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6FD99F7-9FE7-1C77-4B04-DB0F5B7D2E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2F21B2-ECF5-5AB7-6FC5-F5138E1566F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17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FB3E5E-C940-20D7-838C-86033967D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Framework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FA4DB0-5CCD-9B73-9AD0-3632FECFEC04}"/>
              </a:ext>
            </a:extLst>
          </p:cNvPr>
          <p:cNvSpPr txBox="1"/>
          <p:nvPr/>
        </p:nvSpPr>
        <p:spPr>
          <a:xfrm>
            <a:off x="3409564" y="5777426"/>
            <a:ext cx="3540911" cy="138550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400" b="1" dirty="0">
                <a:latin typeface="Arial" charset="0"/>
                <a:cs typeface="Arial" charset="0"/>
              </a:rPr>
              <a:t>Input – Design File, Security Properties File, Fault List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400" b="1" dirty="0">
                <a:latin typeface="Arial" charset="0"/>
                <a:cs typeface="Arial" charset="0"/>
              </a:rPr>
              <a:t>Output – Fault Assessment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1600" b="1" u="sng" dirty="0">
              <a:latin typeface="Arial" charset="0"/>
              <a:cs typeface="Arial" charset="0"/>
            </a:endParaRPr>
          </a:p>
        </p:txBody>
      </p:sp>
      <p:pic>
        <p:nvPicPr>
          <p:cNvPr id="7" name="Graphic 6" descr="Processor with solid fill">
            <a:extLst>
              <a:ext uri="{FF2B5EF4-FFF2-40B4-BE49-F238E27FC236}">
                <a16:creationId xmlns:a16="http://schemas.microsoft.com/office/drawing/2014/main" id="{E609F4E5-5F1D-AA16-BA2B-03B40CB89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79933" y="789794"/>
            <a:ext cx="1400175" cy="1400175"/>
          </a:xfrm>
          <a:prstGeom prst="rect">
            <a:avLst/>
          </a:prstGeom>
        </p:spPr>
      </p:pic>
      <p:pic>
        <p:nvPicPr>
          <p:cNvPr id="14" name="Graphic 13" descr="Database with solid fill">
            <a:extLst>
              <a:ext uri="{FF2B5EF4-FFF2-40B4-BE49-F238E27FC236}">
                <a16:creationId xmlns:a16="http://schemas.microsoft.com/office/drawing/2014/main" id="{97C32AA2-F3FB-A8E0-F7B4-791F57027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41546" y="1042586"/>
            <a:ext cx="1033378" cy="1033378"/>
          </a:xfrm>
          <a:prstGeom prst="rect">
            <a:avLst/>
          </a:prstGeom>
        </p:spPr>
      </p:pic>
      <p:pic>
        <p:nvPicPr>
          <p:cNvPr id="15" name="Graphic 14" descr="Processor with solid fill">
            <a:extLst>
              <a:ext uri="{FF2B5EF4-FFF2-40B4-BE49-F238E27FC236}">
                <a16:creationId xmlns:a16="http://schemas.microsoft.com/office/drawing/2014/main" id="{E4E08ECB-E8FC-3362-6B60-FAC0D5226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2692" y="922223"/>
            <a:ext cx="1267746" cy="1267746"/>
          </a:xfrm>
          <a:prstGeom prst="rect">
            <a:avLst/>
          </a:prstGeom>
        </p:spPr>
      </p:pic>
      <p:pic>
        <p:nvPicPr>
          <p:cNvPr id="18" name="Graphic 17" descr="Add with solid fill">
            <a:extLst>
              <a:ext uri="{FF2B5EF4-FFF2-40B4-BE49-F238E27FC236}">
                <a16:creationId xmlns:a16="http://schemas.microsoft.com/office/drawing/2014/main" id="{3462A3DB-DB4C-2DA9-5F09-DB55440E67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56739" y="1419195"/>
            <a:ext cx="273801" cy="273801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1A5E95D1-25B8-15B1-F5A5-80615B02DAD0}"/>
              </a:ext>
            </a:extLst>
          </p:cNvPr>
          <p:cNvSpPr/>
          <p:nvPr/>
        </p:nvSpPr>
        <p:spPr>
          <a:xfrm>
            <a:off x="3462457" y="1329033"/>
            <a:ext cx="747593" cy="320300"/>
          </a:xfrm>
          <a:prstGeom prst="rightArrow">
            <a:avLst/>
          </a:prstGeom>
          <a:solidFill>
            <a:schemeClr val="tx1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E3FE2B-BB3B-BBE5-A31B-3AE8FA993CAE}"/>
              </a:ext>
            </a:extLst>
          </p:cNvPr>
          <p:cNvSpPr txBox="1"/>
          <p:nvPr/>
        </p:nvSpPr>
        <p:spPr>
          <a:xfrm>
            <a:off x="8117259" y="2189969"/>
            <a:ext cx="3038475" cy="106234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1400" b="1" dirty="0">
                <a:latin typeface="Arial" charset="0"/>
                <a:cs typeface="Arial" charset="0"/>
              </a:rPr>
              <a:t>Analyze the waveforms to identify LFI target signals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1600" b="1" u="sng" dirty="0">
              <a:latin typeface="Arial" charset="0"/>
              <a:cs typeface="Arial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D712FF-D25A-62D8-3DE4-89F6D839C96F}"/>
              </a:ext>
            </a:extLst>
          </p:cNvPr>
          <p:cNvSpPr txBox="1"/>
          <p:nvPr/>
        </p:nvSpPr>
        <p:spPr>
          <a:xfrm>
            <a:off x="8215616" y="5565461"/>
            <a:ext cx="4594360" cy="138550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400" b="1" dirty="0">
                <a:latin typeface="Arial" charset="0"/>
                <a:cs typeface="Arial" charset="0"/>
              </a:rPr>
              <a:t>LFI Target list used to generate :</a:t>
            </a:r>
            <a:br>
              <a:rPr lang="en-US" altLang="zh-CN" sz="1400" b="1" dirty="0">
                <a:latin typeface="Arial" charset="0"/>
                <a:cs typeface="Arial" charset="0"/>
              </a:rPr>
            </a:br>
            <a:r>
              <a:rPr lang="en-US" altLang="zh-CN" sz="1400" b="1" dirty="0">
                <a:latin typeface="Arial" charset="0"/>
                <a:cs typeface="Arial" charset="0"/>
              </a:rPr>
              <a:t>- security properties and </a:t>
            </a:r>
            <a:br>
              <a:rPr lang="en-US" altLang="zh-CN" sz="1400" b="1" dirty="0">
                <a:latin typeface="Arial" charset="0"/>
                <a:cs typeface="Arial" charset="0"/>
              </a:rPr>
            </a:br>
            <a:r>
              <a:rPr lang="en-US" altLang="zh-CN" sz="1400" b="1" dirty="0">
                <a:latin typeface="Arial" charset="0"/>
                <a:cs typeface="Arial" charset="0"/>
              </a:rPr>
              <a:t>- hardening rules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1600" b="1" u="sng" dirty="0">
              <a:latin typeface="Arial" charset="0"/>
              <a:cs typeface="Arial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41636E-B09C-4F5D-5135-C668CE9F9D09}"/>
              </a:ext>
            </a:extLst>
          </p:cNvPr>
          <p:cNvSpPr txBox="1"/>
          <p:nvPr/>
        </p:nvSpPr>
        <p:spPr>
          <a:xfrm>
            <a:off x="3488977" y="2168811"/>
            <a:ext cx="3038475" cy="102188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1400" b="1" dirty="0">
                <a:latin typeface="Arial" charset="0"/>
                <a:cs typeface="Arial" charset="0"/>
              </a:rPr>
              <a:t>PicoRV32 CPU with test program loaded into memory</a:t>
            </a:r>
          </a:p>
        </p:txBody>
      </p:sp>
      <p:pic>
        <p:nvPicPr>
          <p:cNvPr id="8" name="Graphic 7" descr="Aquarius outline">
            <a:extLst>
              <a:ext uri="{FF2B5EF4-FFF2-40B4-BE49-F238E27FC236}">
                <a16:creationId xmlns:a16="http://schemas.microsoft.com/office/drawing/2014/main" id="{E2C64FDB-8A1F-11C7-C97E-BEB716AE8A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17422" y="1024675"/>
            <a:ext cx="914400" cy="91440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CB1E9327-BA8A-BE10-E354-50364C57A937}"/>
              </a:ext>
            </a:extLst>
          </p:cNvPr>
          <p:cNvSpPr/>
          <p:nvPr/>
        </p:nvSpPr>
        <p:spPr>
          <a:xfrm>
            <a:off x="6643741" y="1387671"/>
            <a:ext cx="1904892" cy="320300"/>
          </a:xfrm>
          <a:prstGeom prst="rightArrow">
            <a:avLst/>
          </a:prstGeom>
          <a:solidFill>
            <a:schemeClr val="tx1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114FE3-27E9-5B85-7F68-55295D1EFF79}"/>
              </a:ext>
            </a:extLst>
          </p:cNvPr>
          <p:cNvSpPr txBox="1"/>
          <p:nvPr/>
        </p:nvSpPr>
        <p:spPr>
          <a:xfrm>
            <a:off x="5741128" y="812231"/>
            <a:ext cx="3038475" cy="61215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1200" b="1" dirty="0">
                <a:latin typeface="Arial" charset="0"/>
                <a:cs typeface="Arial" charset="0"/>
              </a:rPr>
              <a:t>Co-simulation using suitable Verilog simulator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DB5EA99-F22D-4A0E-8E5F-9888CBA7A8B8}"/>
              </a:ext>
            </a:extLst>
          </p:cNvPr>
          <p:cNvSpPr/>
          <p:nvPr/>
        </p:nvSpPr>
        <p:spPr>
          <a:xfrm rot="5400000">
            <a:off x="9224290" y="3544611"/>
            <a:ext cx="1318701" cy="320300"/>
          </a:xfrm>
          <a:prstGeom prst="rightArrow">
            <a:avLst/>
          </a:prstGeom>
          <a:solidFill>
            <a:schemeClr val="tx1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6" name="Graphic 15" descr="List outline">
            <a:extLst>
              <a:ext uri="{FF2B5EF4-FFF2-40B4-BE49-F238E27FC236}">
                <a16:creationId xmlns:a16="http://schemas.microsoft.com/office/drawing/2014/main" id="{96BAF208-2AB8-433D-4E08-7F60A976B7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74621" y="4673277"/>
            <a:ext cx="914401" cy="914401"/>
          </a:xfrm>
          <a:prstGeom prst="rect">
            <a:avLst/>
          </a:prstGeom>
        </p:spPr>
      </p:pic>
      <p:pic>
        <p:nvPicPr>
          <p:cNvPr id="23" name="Graphic 22" descr="Monitor with solid fill">
            <a:extLst>
              <a:ext uri="{FF2B5EF4-FFF2-40B4-BE49-F238E27FC236}">
                <a16:creationId xmlns:a16="http://schemas.microsoft.com/office/drawing/2014/main" id="{F17E3DE0-296D-7720-3EF8-DBDA92EB623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83554" y="879652"/>
            <a:ext cx="1400175" cy="1400175"/>
          </a:xfrm>
          <a:prstGeom prst="rect">
            <a:avLst/>
          </a:prstGeom>
        </p:spPr>
      </p:pic>
      <p:pic>
        <p:nvPicPr>
          <p:cNvPr id="25" name="Graphic 24" descr="List with solid fill">
            <a:extLst>
              <a:ext uri="{FF2B5EF4-FFF2-40B4-BE49-F238E27FC236}">
                <a16:creationId xmlns:a16="http://schemas.microsoft.com/office/drawing/2014/main" id="{B0824B95-FBB3-2ECE-4904-F5EC943253B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129390" y="4679525"/>
            <a:ext cx="914401" cy="91440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F4C4959-DDF9-8F3C-FEFC-15B261E55AAD}"/>
              </a:ext>
            </a:extLst>
          </p:cNvPr>
          <p:cNvSpPr/>
          <p:nvPr/>
        </p:nvSpPr>
        <p:spPr>
          <a:xfrm>
            <a:off x="4298475" y="4532527"/>
            <a:ext cx="1893442" cy="1195900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ABDAAA-8A3A-A0E6-E347-A6189FEDC387}"/>
              </a:ext>
            </a:extLst>
          </p:cNvPr>
          <p:cNvSpPr txBox="1"/>
          <p:nvPr/>
        </p:nvSpPr>
        <p:spPr>
          <a:xfrm>
            <a:off x="4496593" y="4971459"/>
            <a:ext cx="1497205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 err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SoFI</a:t>
            </a:r>
            <a:r>
              <a:rPr lang="en-US" sz="1400" b="1" dirty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 Framework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87A39CFF-5AA1-83CC-158E-2210E78004D8}"/>
              </a:ext>
            </a:extLst>
          </p:cNvPr>
          <p:cNvSpPr/>
          <p:nvPr/>
        </p:nvSpPr>
        <p:spPr>
          <a:xfrm rot="10800000">
            <a:off x="6840996" y="4970327"/>
            <a:ext cx="1468026" cy="320300"/>
          </a:xfrm>
          <a:prstGeom prst="rightArrow">
            <a:avLst/>
          </a:prstGeom>
          <a:solidFill>
            <a:schemeClr val="tx1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AD93996F-E1DC-4B57-3141-CCDBF2974EBB}"/>
              </a:ext>
            </a:extLst>
          </p:cNvPr>
          <p:cNvSpPr/>
          <p:nvPr/>
        </p:nvSpPr>
        <p:spPr>
          <a:xfrm rot="5400000">
            <a:off x="4794166" y="3582726"/>
            <a:ext cx="771708" cy="320300"/>
          </a:xfrm>
          <a:prstGeom prst="rightArrow">
            <a:avLst/>
          </a:prstGeom>
          <a:solidFill>
            <a:schemeClr val="tx1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0EE6978-A9DA-33D1-49C4-2F6F76822EA6}"/>
              </a:ext>
            </a:extLst>
          </p:cNvPr>
          <p:cNvSpPr/>
          <p:nvPr/>
        </p:nvSpPr>
        <p:spPr>
          <a:xfrm rot="10800000">
            <a:off x="2559117" y="4909582"/>
            <a:ext cx="1146143" cy="320300"/>
          </a:xfrm>
          <a:prstGeom prst="rightArrow">
            <a:avLst/>
          </a:prstGeom>
          <a:solidFill>
            <a:schemeClr val="tx1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2" name="Graphic 31" descr="Clipboard Checked with solid fill">
            <a:extLst>
              <a:ext uri="{FF2B5EF4-FFF2-40B4-BE49-F238E27FC236}">
                <a16:creationId xmlns:a16="http://schemas.microsoft.com/office/drawing/2014/main" id="{DD23717E-5FE1-54C2-FEB2-35956E48B73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53149" y="4448152"/>
            <a:ext cx="1077391" cy="107739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B187345-245B-C0E5-80C0-9A3AADC9B6D9}"/>
              </a:ext>
            </a:extLst>
          </p:cNvPr>
          <p:cNvSpPr txBox="1"/>
          <p:nvPr/>
        </p:nvSpPr>
        <p:spPr>
          <a:xfrm>
            <a:off x="82780" y="5529955"/>
            <a:ext cx="2470112" cy="106234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400" b="1" dirty="0">
                <a:latin typeface="Arial" charset="0"/>
                <a:cs typeface="Arial" charset="0"/>
              </a:rPr>
              <a:t>Quantified hardening analysis and report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1600" b="1" u="sng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949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1B0DEAB-EAB2-3351-6DF8-090237F9E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C1BA86-14D4-9B83-88F2-36A5AB162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Roadblock</a:t>
            </a:r>
          </a:p>
        </p:txBody>
      </p:sp>
      <p:pic>
        <p:nvPicPr>
          <p:cNvPr id="7" name="Graphic 6" descr="Processor with solid fill">
            <a:extLst>
              <a:ext uri="{FF2B5EF4-FFF2-40B4-BE49-F238E27FC236}">
                <a16:creationId xmlns:a16="http://schemas.microsoft.com/office/drawing/2014/main" id="{60AD24C8-ADAD-4A84-DDE9-AD628AC60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79933" y="789794"/>
            <a:ext cx="1400175" cy="1400175"/>
          </a:xfrm>
          <a:prstGeom prst="rect">
            <a:avLst/>
          </a:prstGeom>
        </p:spPr>
      </p:pic>
      <p:pic>
        <p:nvPicPr>
          <p:cNvPr id="14" name="Graphic 13" descr="Database with solid fill">
            <a:extLst>
              <a:ext uri="{FF2B5EF4-FFF2-40B4-BE49-F238E27FC236}">
                <a16:creationId xmlns:a16="http://schemas.microsoft.com/office/drawing/2014/main" id="{39C5A6F7-A81E-7CA8-98C8-52DC34A3E1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41546" y="1042586"/>
            <a:ext cx="1033378" cy="1033378"/>
          </a:xfrm>
          <a:prstGeom prst="rect">
            <a:avLst/>
          </a:prstGeom>
        </p:spPr>
      </p:pic>
      <p:pic>
        <p:nvPicPr>
          <p:cNvPr id="15" name="Graphic 14" descr="Processor with solid fill">
            <a:extLst>
              <a:ext uri="{FF2B5EF4-FFF2-40B4-BE49-F238E27FC236}">
                <a16:creationId xmlns:a16="http://schemas.microsoft.com/office/drawing/2014/main" id="{00E7A17D-B947-BBA3-9F92-C50D8AB2F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2692" y="922223"/>
            <a:ext cx="1267746" cy="1267746"/>
          </a:xfrm>
          <a:prstGeom prst="rect">
            <a:avLst/>
          </a:prstGeom>
        </p:spPr>
      </p:pic>
      <p:pic>
        <p:nvPicPr>
          <p:cNvPr id="18" name="Graphic 17" descr="Add with solid fill">
            <a:extLst>
              <a:ext uri="{FF2B5EF4-FFF2-40B4-BE49-F238E27FC236}">
                <a16:creationId xmlns:a16="http://schemas.microsoft.com/office/drawing/2014/main" id="{11895D44-10F6-9792-9652-203044C927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56739" y="1419195"/>
            <a:ext cx="273801" cy="273801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0EDEE28B-C48F-6A4E-137F-B3FAC95724CB}"/>
              </a:ext>
            </a:extLst>
          </p:cNvPr>
          <p:cNvSpPr/>
          <p:nvPr/>
        </p:nvSpPr>
        <p:spPr>
          <a:xfrm>
            <a:off x="3462457" y="1329033"/>
            <a:ext cx="747593" cy="320300"/>
          </a:xfrm>
          <a:prstGeom prst="rightArrow">
            <a:avLst/>
          </a:prstGeom>
          <a:solidFill>
            <a:schemeClr val="tx1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5C6E6B-11C8-A44C-862E-100BFC4EB41E}"/>
              </a:ext>
            </a:extLst>
          </p:cNvPr>
          <p:cNvSpPr txBox="1"/>
          <p:nvPr/>
        </p:nvSpPr>
        <p:spPr>
          <a:xfrm>
            <a:off x="8258175" y="2189969"/>
            <a:ext cx="2897559" cy="106234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1400" b="1" dirty="0">
                <a:solidFill>
                  <a:schemeClr val="accent5">
                    <a:lumMod val="75000"/>
                  </a:schemeClr>
                </a:solidFill>
                <a:latin typeface="Arial" charset="0"/>
                <a:cs typeface="Arial" charset="0"/>
              </a:rPr>
              <a:t>Analyze the waveforms to identify LFI target signals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1600" b="1" u="sng" dirty="0">
              <a:solidFill>
                <a:schemeClr val="accent5">
                  <a:lumMod val="75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036FA8-CDB1-5EAE-E80A-DC64265ADD33}"/>
              </a:ext>
            </a:extLst>
          </p:cNvPr>
          <p:cNvSpPr txBox="1"/>
          <p:nvPr/>
        </p:nvSpPr>
        <p:spPr>
          <a:xfrm>
            <a:off x="3488977" y="2168811"/>
            <a:ext cx="3038475" cy="102188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1400" b="1" dirty="0">
                <a:latin typeface="Arial" charset="0"/>
                <a:cs typeface="Arial" charset="0"/>
              </a:rPr>
              <a:t>PicoRV32 CPU with test program loaded into memory</a:t>
            </a:r>
          </a:p>
        </p:txBody>
      </p:sp>
      <p:pic>
        <p:nvPicPr>
          <p:cNvPr id="8" name="Graphic 7" descr="Aquarius outline">
            <a:extLst>
              <a:ext uri="{FF2B5EF4-FFF2-40B4-BE49-F238E27FC236}">
                <a16:creationId xmlns:a16="http://schemas.microsoft.com/office/drawing/2014/main" id="{A97ACC4E-5FB1-CEF9-FEF1-294AEC81C5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17422" y="1024675"/>
            <a:ext cx="914400" cy="91440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5C827EF1-F4A2-11AE-5FD0-8748DFF1721D}"/>
              </a:ext>
            </a:extLst>
          </p:cNvPr>
          <p:cNvSpPr/>
          <p:nvPr/>
        </p:nvSpPr>
        <p:spPr>
          <a:xfrm>
            <a:off x="6643741" y="1387671"/>
            <a:ext cx="1904892" cy="320300"/>
          </a:xfrm>
          <a:prstGeom prst="rightArrow">
            <a:avLst/>
          </a:prstGeom>
          <a:solidFill>
            <a:schemeClr val="tx1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5E265B-0353-E538-34B4-DB7A7002253B}"/>
              </a:ext>
            </a:extLst>
          </p:cNvPr>
          <p:cNvSpPr txBox="1"/>
          <p:nvPr/>
        </p:nvSpPr>
        <p:spPr>
          <a:xfrm>
            <a:off x="5741128" y="812231"/>
            <a:ext cx="3038475" cy="61215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1200" b="1" dirty="0">
                <a:solidFill>
                  <a:schemeClr val="accent5">
                    <a:lumMod val="75000"/>
                  </a:schemeClr>
                </a:solidFill>
                <a:latin typeface="Arial" charset="0"/>
                <a:cs typeface="Arial" charset="0"/>
              </a:rPr>
              <a:t>Co-simulation using suitable Verilog simulator</a:t>
            </a:r>
          </a:p>
        </p:txBody>
      </p:sp>
      <p:pic>
        <p:nvPicPr>
          <p:cNvPr id="23" name="Graphic 22" descr="Monitor with solid fill">
            <a:extLst>
              <a:ext uri="{FF2B5EF4-FFF2-40B4-BE49-F238E27FC236}">
                <a16:creationId xmlns:a16="http://schemas.microsoft.com/office/drawing/2014/main" id="{1B919A50-01B9-82C2-670F-DFC35A386E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83554" y="879652"/>
            <a:ext cx="1400175" cy="1400175"/>
          </a:xfrm>
          <a:prstGeom prst="rect">
            <a:avLst/>
          </a:prstGeom>
        </p:spPr>
      </p:pic>
      <p:pic>
        <p:nvPicPr>
          <p:cNvPr id="3" name="Graphic 2" descr="Warning with solid fill">
            <a:extLst>
              <a:ext uri="{FF2B5EF4-FFF2-40B4-BE49-F238E27FC236}">
                <a16:creationId xmlns:a16="http://schemas.microsoft.com/office/drawing/2014/main" id="{C5D8E88A-2FBB-8609-63C3-AC63E8D017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548633" y="2279827"/>
            <a:ext cx="273643" cy="273643"/>
          </a:xfrm>
          <a:prstGeom prst="rect">
            <a:avLst/>
          </a:prstGeom>
        </p:spPr>
      </p:pic>
      <p:pic>
        <p:nvPicPr>
          <p:cNvPr id="6" name="Graphic 5" descr="Warning with solid fill">
            <a:extLst>
              <a:ext uri="{FF2B5EF4-FFF2-40B4-BE49-F238E27FC236}">
                <a16:creationId xmlns:a16="http://schemas.microsoft.com/office/drawing/2014/main" id="{A2289C70-1EFF-C1AF-0233-E2A350E371F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133067" y="879652"/>
            <a:ext cx="273643" cy="27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065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9A0EE3E-4D11-B474-9541-7D08C9014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06EB9A-5A36-2810-CC69-F5E34256D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Roadblock</a:t>
            </a:r>
          </a:p>
        </p:txBody>
      </p:sp>
      <p:pic>
        <p:nvPicPr>
          <p:cNvPr id="7" name="Graphic 6" descr="Processor with solid fill">
            <a:extLst>
              <a:ext uri="{FF2B5EF4-FFF2-40B4-BE49-F238E27FC236}">
                <a16:creationId xmlns:a16="http://schemas.microsoft.com/office/drawing/2014/main" id="{5D012782-20F0-CE82-779B-874AEB23F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79933" y="789794"/>
            <a:ext cx="1400175" cy="1400175"/>
          </a:xfrm>
          <a:prstGeom prst="rect">
            <a:avLst/>
          </a:prstGeom>
        </p:spPr>
      </p:pic>
      <p:pic>
        <p:nvPicPr>
          <p:cNvPr id="14" name="Graphic 13" descr="Database with solid fill">
            <a:extLst>
              <a:ext uri="{FF2B5EF4-FFF2-40B4-BE49-F238E27FC236}">
                <a16:creationId xmlns:a16="http://schemas.microsoft.com/office/drawing/2014/main" id="{939996B5-2B79-DB69-6D44-D656FF9CFC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41546" y="1042586"/>
            <a:ext cx="1033378" cy="1033378"/>
          </a:xfrm>
          <a:prstGeom prst="rect">
            <a:avLst/>
          </a:prstGeom>
        </p:spPr>
      </p:pic>
      <p:pic>
        <p:nvPicPr>
          <p:cNvPr id="15" name="Graphic 14" descr="Processor with solid fill">
            <a:extLst>
              <a:ext uri="{FF2B5EF4-FFF2-40B4-BE49-F238E27FC236}">
                <a16:creationId xmlns:a16="http://schemas.microsoft.com/office/drawing/2014/main" id="{61A29100-0B18-5088-07CE-383AE55D0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2692" y="922223"/>
            <a:ext cx="1267746" cy="1267746"/>
          </a:xfrm>
          <a:prstGeom prst="rect">
            <a:avLst/>
          </a:prstGeom>
        </p:spPr>
      </p:pic>
      <p:pic>
        <p:nvPicPr>
          <p:cNvPr id="18" name="Graphic 17" descr="Add with solid fill">
            <a:extLst>
              <a:ext uri="{FF2B5EF4-FFF2-40B4-BE49-F238E27FC236}">
                <a16:creationId xmlns:a16="http://schemas.microsoft.com/office/drawing/2014/main" id="{A19CB9C6-471B-00A8-A229-B5C55B16D9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56739" y="1419195"/>
            <a:ext cx="273801" cy="273801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21CB3936-6C8C-05FE-5866-52B0E9991D58}"/>
              </a:ext>
            </a:extLst>
          </p:cNvPr>
          <p:cNvSpPr/>
          <p:nvPr/>
        </p:nvSpPr>
        <p:spPr>
          <a:xfrm>
            <a:off x="3462457" y="1329033"/>
            <a:ext cx="747593" cy="320300"/>
          </a:xfrm>
          <a:prstGeom prst="rightArrow">
            <a:avLst/>
          </a:prstGeom>
          <a:solidFill>
            <a:schemeClr val="tx1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9E2AF5-C76E-4411-5EC3-F44FBBF64047}"/>
              </a:ext>
            </a:extLst>
          </p:cNvPr>
          <p:cNvSpPr txBox="1"/>
          <p:nvPr/>
        </p:nvSpPr>
        <p:spPr>
          <a:xfrm>
            <a:off x="8258175" y="2189969"/>
            <a:ext cx="2897559" cy="106234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1400" b="1" dirty="0">
                <a:solidFill>
                  <a:schemeClr val="accent5">
                    <a:lumMod val="75000"/>
                  </a:schemeClr>
                </a:solidFill>
                <a:latin typeface="Arial" charset="0"/>
                <a:cs typeface="Arial" charset="0"/>
              </a:rPr>
              <a:t>Analyze the waveforms to identify LFI target signals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1600" b="1" u="sng" dirty="0">
              <a:solidFill>
                <a:schemeClr val="accent5">
                  <a:lumMod val="75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4403E0-026E-1C68-720F-8B48ADF87569}"/>
              </a:ext>
            </a:extLst>
          </p:cNvPr>
          <p:cNvSpPr txBox="1"/>
          <p:nvPr/>
        </p:nvSpPr>
        <p:spPr>
          <a:xfrm>
            <a:off x="3488977" y="2168811"/>
            <a:ext cx="3038475" cy="102188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1400" b="1" dirty="0">
                <a:latin typeface="Arial" charset="0"/>
                <a:cs typeface="Arial" charset="0"/>
              </a:rPr>
              <a:t>PicoRV32 CPU with test program loaded into memory</a:t>
            </a:r>
          </a:p>
        </p:txBody>
      </p:sp>
      <p:pic>
        <p:nvPicPr>
          <p:cNvPr id="8" name="Graphic 7" descr="Aquarius outline">
            <a:extLst>
              <a:ext uri="{FF2B5EF4-FFF2-40B4-BE49-F238E27FC236}">
                <a16:creationId xmlns:a16="http://schemas.microsoft.com/office/drawing/2014/main" id="{3A3E2E99-5095-2C9B-7B63-9404832358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17422" y="1024675"/>
            <a:ext cx="914400" cy="91440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E91260F0-7A6E-CEEE-4E66-540AFEA1C606}"/>
              </a:ext>
            </a:extLst>
          </p:cNvPr>
          <p:cNvSpPr/>
          <p:nvPr/>
        </p:nvSpPr>
        <p:spPr>
          <a:xfrm>
            <a:off x="6643741" y="1387671"/>
            <a:ext cx="1904892" cy="320300"/>
          </a:xfrm>
          <a:prstGeom prst="rightArrow">
            <a:avLst/>
          </a:prstGeom>
          <a:solidFill>
            <a:schemeClr val="tx1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970CC9-7E10-A304-27D1-669C62529BFD}"/>
              </a:ext>
            </a:extLst>
          </p:cNvPr>
          <p:cNvSpPr txBox="1"/>
          <p:nvPr/>
        </p:nvSpPr>
        <p:spPr>
          <a:xfrm>
            <a:off x="5741128" y="812231"/>
            <a:ext cx="3038475" cy="61215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1200" b="1" dirty="0">
                <a:solidFill>
                  <a:schemeClr val="accent5">
                    <a:lumMod val="75000"/>
                  </a:schemeClr>
                </a:solidFill>
                <a:latin typeface="Arial" charset="0"/>
                <a:cs typeface="Arial" charset="0"/>
              </a:rPr>
              <a:t>Co-simulation using suitable Verilog simulator</a:t>
            </a:r>
          </a:p>
        </p:txBody>
      </p:sp>
      <p:pic>
        <p:nvPicPr>
          <p:cNvPr id="23" name="Graphic 22" descr="Monitor with solid fill">
            <a:extLst>
              <a:ext uri="{FF2B5EF4-FFF2-40B4-BE49-F238E27FC236}">
                <a16:creationId xmlns:a16="http://schemas.microsoft.com/office/drawing/2014/main" id="{453976AB-150A-99FB-117B-02C7852876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83554" y="879652"/>
            <a:ext cx="1400175" cy="1400175"/>
          </a:xfrm>
          <a:prstGeom prst="rect">
            <a:avLst/>
          </a:prstGeom>
        </p:spPr>
      </p:pic>
      <p:pic>
        <p:nvPicPr>
          <p:cNvPr id="3" name="Graphic 2" descr="Warning with solid fill">
            <a:extLst>
              <a:ext uri="{FF2B5EF4-FFF2-40B4-BE49-F238E27FC236}">
                <a16:creationId xmlns:a16="http://schemas.microsoft.com/office/drawing/2014/main" id="{360B411B-A1B5-E8BF-262A-0BA27393139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548633" y="2279827"/>
            <a:ext cx="273643" cy="273643"/>
          </a:xfrm>
          <a:prstGeom prst="rect">
            <a:avLst/>
          </a:prstGeom>
        </p:spPr>
      </p:pic>
      <p:pic>
        <p:nvPicPr>
          <p:cNvPr id="6" name="Graphic 5" descr="Warning with solid fill">
            <a:extLst>
              <a:ext uri="{FF2B5EF4-FFF2-40B4-BE49-F238E27FC236}">
                <a16:creationId xmlns:a16="http://schemas.microsoft.com/office/drawing/2014/main" id="{6E4AC5D7-5111-AA56-A2B4-0262817321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133067" y="879652"/>
            <a:ext cx="273643" cy="2736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6D37F28-00B4-647A-F991-F452AC81777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29402" y="4642813"/>
            <a:ext cx="3765507" cy="62880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0103ED4-8A95-53B0-B59D-3906489B2FE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60365" y="4535241"/>
            <a:ext cx="3486637" cy="100979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A3D9061-8DBD-E308-AD65-C663F6A59C51}"/>
              </a:ext>
            </a:extLst>
          </p:cNvPr>
          <p:cNvSpPr txBox="1"/>
          <p:nvPr/>
        </p:nvSpPr>
        <p:spPr>
          <a:xfrm>
            <a:off x="2141546" y="5572419"/>
            <a:ext cx="1938031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Simulation using </a:t>
            </a:r>
            <a:r>
              <a:rPr lang="en-US" sz="1200" b="1" dirty="0" err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Iverilog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3E48AA-C72C-03B3-9C57-A6F7E2E99CAB}"/>
              </a:ext>
            </a:extLst>
          </p:cNvPr>
          <p:cNvSpPr txBox="1"/>
          <p:nvPr/>
        </p:nvSpPr>
        <p:spPr>
          <a:xfrm>
            <a:off x="8330756" y="5573467"/>
            <a:ext cx="1705595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Simulation using VCS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917B45A-4A2F-CA20-0B86-1088844AFBE0}"/>
              </a:ext>
            </a:extLst>
          </p:cNvPr>
          <p:cNvSpPr txBox="1"/>
          <p:nvPr/>
        </p:nvSpPr>
        <p:spPr>
          <a:xfrm>
            <a:off x="6134200" y="4752878"/>
            <a:ext cx="272510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vs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3F4E7DF-34F0-F6B3-9CF0-971D044B70A8}"/>
              </a:ext>
            </a:extLst>
          </p:cNvPr>
          <p:cNvSpPr txBox="1"/>
          <p:nvPr/>
        </p:nvSpPr>
        <p:spPr>
          <a:xfrm>
            <a:off x="4403999" y="3797379"/>
            <a:ext cx="2952218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Example (using Hello World):</a:t>
            </a:r>
            <a:endParaRPr kumimoji="0" lang="en-US" sz="1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421534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45F01-0405-8EDF-6515-06395F03D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A449E-EA55-A1EB-6117-2E2F5940C1B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F06762B-205D-BB4F-17D6-98C1723D9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at a glance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6267BB-1E18-4BEB-4F4A-3C4B7854C111}"/>
              </a:ext>
            </a:extLst>
          </p:cNvPr>
          <p:cNvSpPr txBox="1"/>
          <p:nvPr/>
        </p:nvSpPr>
        <p:spPr>
          <a:xfrm>
            <a:off x="654713" y="1719400"/>
            <a:ext cx="10403811" cy="4847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sz="1600" b="1" dirty="0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Making decent progress, on track to meet first quarter deliverables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Deliverables :  1) SRC first quarter report by April **</a:t>
            </a:r>
          </a:p>
          <a:p>
            <a:pPr lvl="6">
              <a:lnSpc>
                <a:spcPct val="150000"/>
              </a:lnSpc>
            </a:pP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**Need access to SRC project on pillar science website</a:t>
            </a:r>
            <a:br>
              <a:rPr lang="en-US" altLang="zh-CN" sz="1600" dirty="0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</a:br>
            <a:endParaRPr lang="en-US" altLang="zh-CN" sz="1600" dirty="0">
              <a:solidFill>
                <a:schemeClr val="accent2">
                  <a:lumMod val="75000"/>
                </a:schemeClr>
              </a:solidFill>
              <a:latin typeface="Arial" charset="0"/>
              <a:cs typeface="Arial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600" b="1" dirty="0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Detailed analysis of GCC compiler introduced vulnerability and its corresponding hardening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600" b="1" u="sng" dirty="0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How </a:t>
            </a:r>
            <a:r>
              <a:rPr lang="en-US" altLang="zh-CN" sz="1600" b="1" u="sng" dirty="0">
                <a:solidFill>
                  <a:schemeClr val="accent1">
                    <a:lumMod val="50000"/>
                  </a:schemeClr>
                </a:solidFill>
                <a:latin typeface="Arial" charset="0"/>
                <a:cs typeface="Arial" charset="0"/>
              </a:rPr>
              <a:t>Branch Prediction Optimization </a:t>
            </a:r>
            <a:r>
              <a:rPr lang="en-US" altLang="zh-CN" sz="1600" b="1" u="sng" dirty="0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makes code more vulnerable to LFI  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600" b="1" u="sng" dirty="0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Our hardening against Branch Prediction Optimization at Compilation</a:t>
            </a:r>
          </a:p>
          <a:p>
            <a:pPr lvl="2">
              <a:lnSpc>
                <a:spcPct val="150000"/>
              </a:lnSpc>
            </a:pPr>
            <a:endParaRPr lang="en-US" altLang="zh-CN" sz="1600" b="1" u="sng" dirty="0">
              <a:solidFill>
                <a:schemeClr val="accent2">
                  <a:lumMod val="75000"/>
                </a:schemeClr>
              </a:solidFill>
              <a:latin typeface="Arial" charset="0"/>
              <a:cs typeface="Arial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600" b="1" dirty="0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Shared reading materials with </a:t>
            </a:r>
            <a:r>
              <a:rPr lang="en-US" altLang="zh-CN" sz="1600" b="1" dirty="0" err="1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Mashahed</a:t>
            </a:r>
            <a:r>
              <a:rPr lang="en-US" altLang="zh-CN" sz="1600" b="1" dirty="0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 and bringing him </a:t>
            </a:r>
            <a:r>
              <a:rPr lang="en-US" altLang="zh-CN" sz="1600" b="1" dirty="0" err="1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upto</a:t>
            </a:r>
            <a:r>
              <a:rPr lang="en-US" altLang="zh-CN" sz="1600" b="1" dirty="0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 speed on the project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600" b="1" dirty="0">
                <a:solidFill>
                  <a:schemeClr val="accent5">
                    <a:lumMod val="75000"/>
                  </a:schemeClr>
                </a:solidFill>
                <a:latin typeface="Arial" charset="0"/>
                <a:cs typeface="Arial" charset="0"/>
              </a:rPr>
              <a:t>Making the </a:t>
            </a:r>
            <a:r>
              <a:rPr lang="en-US" altLang="zh-CN" sz="1600" b="1" dirty="0" err="1">
                <a:solidFill>
                  <a:schemeClr val="accent5">
                    <a:lumMod val="75000"/>
                  </a:schemeClr>
                </a:solidFill>
                <a:latin typeface="Arial" charset="0"/>
                <a:cs typeface="Arial" charset="0"/>
              </a:rPr>
              <a:t>toolflow</a:t>
            </a:r>
            <a:r>
              <a:rPr lang="en-US" altLang="zh-CN" sz="1600" b="1" dirty="0">
                <a:solidFill>
                  <a:schemeClr val="accent5">
                    <a:lumMod val="75000"/>
                  </a:schemeClr>
                </a:solidFill>
                <a:latin typeface="Arial" charset="0"/>
                <a:cs typeface="Arial" charset="0"/>
              </a:rPr>
              <a:t> setup accessible to Pantha and </a:t>
            </a:r>
            <a:r>
              <a:rPr lang="en-US" altLang="zh-CN" sz="1600" b="1" dirty="0" err="1">
                <a:solidFill>
                  <a:schemeClr val="accent5">
                    <a:lumMod val="75000"/>
                  </a:schemeClr>
                </a:solidFill>
                <a:latin typeface="Arial" charset="0"/>
                <a:cs typeface="Arial" charset="0"/>
              </a:rPr>
              <a:t>Mashahed</a:t>
            </a:r>
            <a:r>
              <a:rPr lang="en-US" altLang="zh-CN" sz="1600" b="1" dirty="0">
                <a:solidFill>
                  <a:schemeClr val="accent5">
                    <a:lumMod val="75000"/>
                  </a:schemeClr>
                </a:solidFill>
                <a:latin typeface="Arial" charset="0"/>
                <a:cs typeface="Arial" charset="0"/>
              </a:rPr>
              <a:t> so we can work together</a:t>
            </a:r>
            <a:br>
              <a:rPr lang="en-US" altLang="zh-CN" sz="1600" b="1" dirty="0">
                <a:latin typeface="Arial" charset="0"/>
                <a:cs typeface="Arial" charset="0"/>
              </a:rPr>
            </a:br>
            <a:endParaRPr lang="en-US" altLang="zh-CN" sz="1600" b="1" dirty="0">
              <a:latin typeface="Arial" charset="0"/>
              <a:cs typeface="Arial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1600" b="1" u="sng" dirty="0">
              <a:latin typeface="Arial" charset="0"/>
              <a:cs typeface="Arial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1600" b="1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636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0AF95A3-C3C4-CA2F-5019-FD7B3C6AA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3E2E5-0552-116F-794D-D6DA132D51F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20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71BBE98-9598-6EC5-F4F1-5DA047392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Troubleshooting update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076F03-9667-6AE8-D1B6-4C40F405F96D}"/>
              </a:ext>
            </a:extLst>
          </p:cNvPr>
          <p:cNvSpPr txBox="1"/>
          <p:nvPr/>
        </p:nvSpPr>
        <p:spPr>
          <a:xfrm>
            <a:off x="683289" y="2999242"/>
            <a:ext cx="4828782" cy="78534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1600" b="1" dirty="0">
              <a:latin typeface="Arial" charset="0"/>
              <a:cs typeface="Arial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1600" b="1" u="sng" dirty="0">
              <a:latin typeface="Arial" charset="0"/>
              <a:cs typeface="Arial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F277C5-1A17-D11A-DB4A-20900B1E53C3}"/>
              </a:ext>
            </a:extLst>
          </p:cNvPr>
          <p:cNvSpPr txBox="1"/>
          <p:nvPr/>
        </p:nvSpPr>
        <p:spPr>
          <a:xfrm>
            <a:off x="-164436" y="978989"/>
            <a:ext cx="6260436" cy="4847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 dirty="0">
                <a:latin typeface="Arial" charset="0"/>
                <a:cs typeface="Arial" charset="0"/>
              </a:rPr>
              <a:t>What we know : 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Arial" charset="0"/>
                <a:cs typeface="Arial" charset="0"/>
              </a:rPr>
              <a:t>VCS not </a:t>
            </a:r>
            <a:r>
              <a:rPr lang="en-US" altLang="zh-CN" sz="1600" b="1" dirty="0" err="1">
                <a:latin typeface="Arial" charset="0"/>
                <a:cs typeface="Arial" charset="0"/>
              </a:rPr>
              <a:t>cosimulating</a:t>
            </a:r>
            <a:r>
              <a:rPr lang="en-US" altLang="zh-CN" sz="1600" b="1" dirty="0">
                <a:latin typeface="Arial" charset="0"/>
                <a:cs typeface="Arial" charset="0"/>
              </a:rPr>
              <a:t> it correctly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Arial" charset="0"/>
                <a:cs typeface="Arial" charset="0"/>
              </a:rPr>
              <a:t>Not an issue with machine </a:t>
            </a:r>
            <a:r>
              <a:rPr lang="en-US" altLang="zh-CN" sz="1600" dirty="0">
                <a:latin typeface="Arial" charset="0"/>
                <a:cs typeface="Arial" charset="0"/>
              </a:rPr>
              <a:t>– same error reproduced on </a:t>
            </a:r>
            <a:r>
              <a:rPr lang="en-US" altLang="zh-CN" sz="1600" dirty="0" err="1">
                <a:latin typeface="Arial" charset="0"/>
                <a:cs typeface="Arial" charset="0"/>
              </a:rPr>
              <a:t>Henian’s</a:t>
            </a:r>
            <a:r>
              <a:rPr lang="en-US" altLang="zh-CN" sz="1600" dirty="0">
                <a:latin typeface="Arial" charset="0"/>
                <a:cs typeface="Arial" charset="0"/>
              </a:rPr>
              <a:t> machine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Arial" charset="0"/>
                <a:cs typeface="Arial" charset="0"/>
              </a:rPr>
              <a:t>Not an issue with test program code</a:t>
            </a:r>
            <a:r>
              <a:rPr lang="en-US" altLang="zh-CN" sz="1600" dirty="0">
                <a:latin typeface="Arial" charset="0"/>
                <a:cs typeface="Arial" charset="0"/>
              </a:rPr>
              <a:t>, all programs </a:t>
            </a:r>
            <a:r>
              <a:rPr lang="en-US" altLang="zh-CN" sz="1600" dirty="0" err="1">
                <a:latin typeface="Arial" charset="0"/>
                <a:cs typeface="Arial" charset="0"/>
              </a:rPr>
              <a:t>cosimulated</a:t>
            </a:r>
            <a:r>
              <a:rPr lang="en-US" altLang="zh-CN" sz="1600" dirty="0">
                <a:latin typeface="Arial" charset="0"/>
                <a:cs typeface="Arial" charset="0"/>
              </a:rPr>
              <a:t> on VCS giving </a:t>
            </a:r>
            <a:r>
              <a:rPr lang="en-US" altLang="zh-CN" sz="1600" dirty="0" err="1">
                <a:latin typeface="Arial" charset="0"/>
                <a:cs typeface="Arial" charset="0"/>
              </a:rPr>
              <a:t>erranous</a:t>
            </a:r>
            <a:r>
              <a:rPr lang="en-US" altLang="zh-CN" sz="1600" dirty="0">
                <a:latin typeface="Arial" charset="0"/>
                <a:cs typeface="Arial" charset="0"/>
              </a:rPr>
              <a:t> results while its working on </a:t>
            </a:r>
            <a:r>
              <a:rPr lang="en-US" altLang="zh-CN" sz="1600" dirty="0" err="1">
                <a:latin typeface="Arial" charset="0"/>
                <a:cs typeface="Arial" charset="0"/>
              </a:rPr>
              <a:t>iverilog</a:t>
            </a:r>
            <a:endParaRPr lang="en-US" altLang="zh-CN" sz="1600" dirty="0">
              <a:latin typeface="Arial" charset="0"/>
              <a:cs typeface="Arial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CN" sz="1600" b="1" dirty="0">
              <a:latin typeface="Arial" charset="0"/>
              <a:cs typeface="Arial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Arial" charset="0"/>
                <a:cs typeface="Arial" charset="0"/>
              </a:rPr>
              <a:t>       What we’re trying :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Arial" charset="0"/>
                <a:cs typeface="Arial" charset="0"/>
              </a:rPr>
              <a:t>        </a:t>
            </a:r>
            <a:r>
              <a:rPr lang="en-US" altLang="zh-CN" sz="1600" dirty="0">
                <a:latin typeface="Arial" charset="0"/>
                <a:cs typeface="Arial" charset="0"/>
              </a:rPr>
              <a:t>-   Troubleshooting using error codes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charset="0"/>
                <a:cs typeface="Arial" charset="0"/>
              </a:rPr>
              <a:t>        -   Checking VCS options from man page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charset="0"/>
                <a:cs typeface="Arial" charset="0"/>
              </a:rPr>
              <a:t>        -   Modifying testbench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rial" charset="0"/>
                <a:cs typeface="Arial" charset="0"/>
              </a:rPr>
              <a:t>        -   Check other simulators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D08E0B-6E9B-5D4E-25AD-3C67C0B6BAB2}"/>
              </a:ext>
            </a:extLst>
          </p:cNvPr>
          <p:cNvSpPr txBox="1"/>
          <p:nvPr/>
        </p:nvSpPr>
        <p:spPr>
          <a:xfrm>
            <a:off x="8470182" y="3568632"/>
            <a:ext cx="1938031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Simulation using </a:t>
            </a:r>
            <a:r>
              <a:rPr lang="en-US" sz="1200" b="1" dirty="0" err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Iverilog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BF40D4-D57A-A829-DD08-46571347EBFF}"/>
              </a:ext>
            </a:extLst>
          </p:cNvPr>
          <p:cNvSpPr txBox="1"/>
          <p:nvPr/>
        </p:nvSpPr>
        <p:spPr>
          <a:xfrm>
            <a:off x="8659325" y="5445340"/>
            <a:ext cx="1705595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Simulation using VCS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64D29A-01D4-CA2F-26E5-1E8A47C40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878" y="2159520"/>
            <a:ext cx="3848637" cy="13527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C1CE65-3D39-10F9-31BF-9C48A60EADC5}"/>
              </a:ext>
            </a:extLst>
          </p:cNvPr>
          <p:cNvSpPr txBox="1"/>
          <p:nvPr/>
        </p:nvSpPr>
        <p:spPr>
          <a:xfrm>
            <a:off x="7765555" y="1233452"/>
            <a:ext cx="3070136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Another Example (using AES):</a:t>
            </a:r>
            <a:endParaRPr kumimoji="0" lang="en-US" sz="1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9A2F3B-57EA-A9D7-D697-C88187575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863" y="4294723"/>
            <a:ext cx="12192000" cy="89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475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08DCE-1412-0BC0-C5F9-43B3A09B0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F9DE4-F03C-F9AC-F4DC-8BDB9D85A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753" y="1718574"/>
            <a:ext cx="11837247" cy="4848820"/>
          </a:xfrm>
        </p:spPr>
        <p:txBody>
          <a:bodyPr/>
          <a:lstStyle/>
          <a:p>
            <a:r>
              <a:rPr lang="en-US" dirty="0"/>
              <a:t>Reading up on </a:t>
            </a:r>
            <a:r>
              <a:rPr lang="en-US" u="sng" dirty="0" err="1"/>
              <a:t>SoFI</a:t>
            </a:r>
            <a:r>
              <a:rPr lang="en-US" u="sng" dirty="0"/>
              <a:t> tool</a:t>
            </a:r>
            <a:r>
              <a:rPr lang="en-US" dirty="0"/>
              <a:t> and how to use it</a:t>
            </a:r>
          </a:p>
          <a:p>
            <a:pPr marL="223234" indent="0">
              <a:buNone/>
            </a:pPr>
            <a:endParaRPr lang="en-US" dirty="0"/>
          </a:p>
          <a:p>
            <a:r>
              <a:rPr lang="en-US" dirty="0"/>
              <a:t>Researching </a:t>
            </a:r>
            <a:r>
              <a:rPr lang="en-US" u="sng" dirty="0"/>
              <a:t>FIA Vulnerability Analysis</a:t>
            </a:r>
            <a:r>
              <a:rPr lang="en-US" dirty="0"/>
              <a:t> : </a:t>
            </a:r>
          </a:p>
          <a:p>
            <a:pPr lvl="1"/>
            <a:r>
              <a:rPr lang="en-US" dirty="0"/>
              <a:t>Features/Characteristics that help in 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quantifying hardening</a:t>
            </a:r>
          </a:p>
          <a:p>
            <a:pPr lvl="1"/>
            <a:r>
              <a:rPr lang="en-US" dirty="0"/>
              <a:t>Features that help in 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improving physical attack model</a:t>
            </a:r>
          </a:p>
          <a:p>
            <a:pPr lvl="1"/>
            <a:r>
              <a:rPr lang="en-US" dirty="0"/>
              <a:t>Features whose impact can </a:t>
            </a:r>
            <a:r>
              <a:rPr lang="en-US" dirty="0">
                <a:solidFill>
                  <a:schemeClr val="tx1"/>
                </a:solidFill>
              </a:rPr>
              <a:t>be 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augmented by compiler level hardening</a:t>
            </a:r>
          </a:p>
          <a:p>
            <a:pPr lvl="1"/>
            <a:endParaRPr lang="en-US" dirty="0"/>
          </a:p>
          <a:p>
            <a:r>
              <a:rPr lang="en-US" dirty="0"/>
              <a:t>Reading up on </a:t>
            </a:r>
            <a:r>
              <a:rPr lang="en-US" u="sng" dirty="0"/>
              <a:t>LFI</a:t>
            </a:r>
            <a:r>
              <a:rPr lang="en-US" dirty="0"/>
              <a:t> and </a:t>
            </a:r>
            <a:r>
              <a:rPr lang="en-US" u="sng" dirty="0"/>
              <a:t>Physical Modeling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159C2-9634-8AAC-8971-B98A7743D4E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802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4C54A-5CA8-6C48-329D-FBA2ED8C5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7FC3E-DA44-68B5-3C43-595780527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838" y="1718574"/>
            <a:ext cx="11837247" cy="4848820"/>
          </a:xfrm>
        </p:spPr>
        <p:txBody>
          <a:bodyPr/>
          <a:lstStyle/>
          <a:p>
            <a:r>
              <a:rPr lang="en-US" dirty="0"/>
              <a:t>Identifying Critical Instructions/Locations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Developing a framework that can </a:t>
            </a:r>
            <a:r>
              <a:rPr lang="en-US" i="1" dirty="0">
                <a:solidFill>
                  <a:srgbClr val="002060"/>
                </a:solidFill>
              </a:rPr>
              <a:t>identify critical instructions</a:t>
            </a:r>
            <a:r>
              <a:rPr lang="en-US" dirty="0"/>
              <a:t> in code</a:t>
            </a:r>
          </a:p>
          <a:p>
            <a:endParaRPr lang="en-US" dirty="0"/>
          </a:p>
          <a:p>
            <a:r>
              <a:rPr lang="en-US" dirty="0"/>
              <a:t>Identifying </a:t>
            </a:r>
            <a:r>
              <a:rPr lang="en-US" u="sng" dirty="0"/>
              <a:t>hardening technique </a:t>
            </a:r>
            <a:r>
              <a:rPr lang="en-US" dirty="0"/>
              <a:t>– replacement/addition/rewriting</a:t>
            </a:r>
          </a:p>
          <a:p>
            <a:pPr lvl="1"/>
            <a:r>
              <a:rPr lang="en-US" dirty="0"/>
              <a:t>which gives </a:t>
            </a:r>
            <a:r>
              <a:rPr lang="en-US" i="1" dirty="0">
                <a:solidFill>
                  <a:srgbClr val="002060"/>
                </a:solidFill>
              </a:rPr>
              <a:t>positive change in hardening metrics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while </a:t>
            </a:r>
            <a:r>
              <a:rPr lang="en-US" i="1" dirty="0">
                <a:solidFill>
                  <a:srgbClr val="002060"/>
                </a:solidFill>
              </a:rPr>
              <a:t>keeping overhead low</a:t>
            </a:r>
            <a:r>
              <a:rPr lang="en-US" dirty="0"/>
              <a:t>, and</a:t>
            </a:r>
          </a:p>
          <a:p>
            <a:pPr lvl="1"/>
            <a:r>
              <a:rPr lang="en-US" i="1" dirty="0">
                <a:solidFill>
                  <a:srgbClr val="002060"/>
                </a:solidFill>
              </a:rPr>
              <a:t>implementable during compilation </a:t>
            </a:r>
            <a:r>
              <a:rPr lang="en-US" dirty="0"/>
              <a:t>stage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7AFB9-5830-00A4-448D-F572996CB1C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33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FBAC6-FAE1-5BD7-A68A-CCD444175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Hardening example</a:t>
            </a:r>
          </a:p>
        </p:txBody>
      </p:sp>
      <p:pic>
        <p:nvPicPr>
          <p:cNvPr id="6" name="Content Placeholder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3C628BF-3404-96B9-D3FD-B07A5985C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745" y="1259449"/>
            <a:ext cx="3962415" cy="48482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9C1DC-0354-6FA5-F692-C7808EE4952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23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8AD0AD-FFF9-ACCD-6711-0AB2A7871B34}"/>
              </a:ext>
            </a:extLst>
          </p:cNvPr>
          <p:cNvSpPr txBox="1">
            <a:spLocks/>
          </p:cNvSpPr>
          <p:nvPr/>
        </p:nvSpPr>
        <p:spPr>
          <a:xfrm>
            <a:off x="166837" y="1116211"/>
            <a:ext cx="6646339" cy="4848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marL="625056" indent="-401822" defTabSz="410751" eaLnBrk="1" hangingPunct="1">
              <a:spcBef>
                <a:spcPts val="844"/>
              </a:spcBef>
              <a:buSzPct val="100000"/>
              <a:buChar char="•"/>
              <a:defRPr sz="2400" b="1" i="0">
                <a:latin typeface="Arial"/>
                <a:ea typeface="+mn-ea"/>
                <a:cs typeface="Arial"/>
                <a:sym typeface="Gill Sans Light"/>
              </a:defRPr>
            </a:lvl1pPr>
            <a:lvl2pPr marL="937584" indent="-401822" defTabSz="410751" eaLnBrk="1" hangingPunct="1">
              <a:spcBef>
                <a:spcPts val="844"/>
              </a:spcBef>
              <a:buSzPct val="100000"/>
              <a:buChar char="•"/>
              <a:defRPr sz="2000" b="1">
                <a:latin typeface="Arial"/>
                <a:ea typeface="+mn-ea"/>
                <a:cs typeface="Arial"/>
                <a:sym typeface="Gill Sans Light"/>
              </a:defRPr>
            </a:lvl2pPr>
            <a:lvl3pPr marL="1250112" indent="-401822" defTabSz="410751" eaLnBrk="1" hangingPunct="1">
              <a:spcBef>
                <a:spcPts val="844"/>
              </a:spcBef>
              <a:buSzPct val="100000"/>
              <a:buChar char="•"/>
              <a:defRPr sz="1800" b="1">
                <a:latin typeface="Arial"/>
                <a:ea typeface="+mn-ea"/>
                <a:cs typeface="Arial"/>
                <a:sym typeface="Gill Sans Light"/>
              </a:defRPr>
            </a:lvl3pPr>
            <a:lvl4pPr marL="1562640" indent="-401822" defTabSz="410751" eaLnBrk="1" hangingPunct="1">
              <a:spcBef>
                <a:spcPts val="844"/>
              </a:spcBef>
              <a:buSzPct val="100000"/>
              <a:buChar char="•"/>
              <a:defRPr sz="1969">
                <a:latin typeface="Arial"/>
                <a:ea typeface="+mn-ea"/>
                <a:cs typeface="Arial"/>
                <a:sym typeface="Gill Sans Light"/>
              </a:defRPr>
            </a:lvl4pPr>
            <a:lvl5pPr marL="1875168" indent="-401822" defTabSz="410751" eaLnBrk="1" hangingPunct="1">
              <a:spcBef>
                <a:spcPts val="844"/>
              </a:spcBef>
              <a:buSzPct val="100000"/>
              <a:buChar char="•"/>
              <a:defRPr sz="1969">
                <a:latin typeface="Arial"/>
                <a:ea typeface="+mn-ea"/>
                <a:cs typeface="Arial"/>
                <a:sym typeface="Gill Sans Light"/>
              </a:defRPr>
            </a:lvl5pPr>
            <a:lvl6pPr marL="2125190" indent="-401822" defTabSz="410751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212" indent="-401822" defTabSz="410751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235" indent="-401822" defTabSz="410751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257" indent="-401822" defTabSz="410751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r>
              <a:rPr lang="en-US" kern="0" dirty="0">
                <a:solidFill>
                  <a:sysClr val="windowText" lastClr="000000"/>
                </a:solidFill>
              </a:rPr>
              <a:t>Develop a </a:t>
            </a:r>
            <a:r>
              <a:rPr lang="en-US" kern="0" dirty="0">
                <a:solidFill>
                  <a:schemeClr val="accent1">
                    <a:lumMod val="75000"/>
                  </a:schemeClr>
                </a:solidFill>
              </a:rPr>
              <a:t>GCC plugin </a:t>
            </a:r>
            <a:r>
              <a:rPr lang="en-US" kern="0" dirty="0">
                <a:solidFill>
                  <a:sysClr val="windowText" lastClr="000000"/>
                </a:solidFill>
              </a:rPr>
              <a:t>that takes the</a:t>
            </a:r>
            <a:br>
              <a:rPr lang="en-US" kern="0" dirty="0">
                <a:solidFill>
                  <a:sysClr val="windowText" lastClr="000000"/>
                </a:solidFill>
              </a:rPr>
            </a:br>
            <a:r>
              <a:rPr lang="en-US" kern="0" dirty="0">
                <a:solidFill>
                  <a:sysClr val="windowText" lastClr="000000"/>
                </a:solidFill>
              </a:rPr>
              <a:t>non-hardened version and hardens it</a:t>
            </a:r>
            <a:br>
              <a:rPr lang="en-US" kern="0" dirty="0">
                <a:solidFill>
                  <a:sysClr val="windowText" lastClr="000000"/>
                </a:solidFill>
              </a:rPr>
            </a:br>
            <a:endParaRPr lang="en-US" kern="0" dirty="0">
              <a:solidFill>
                <a:sysClr val="windowText" lastClr="000000"/>
              </a:solidFill>
            </a:endParaRPr>
          </a:p>
          <a:p>
            <a:r>
              <a:rPr lang="en-US" kern="0" dirty="0">
                <a:solidFill>
                  <a:sysClr val="windowText" lastClr="000000"/>
                </a:solidFill>
              </a:rPr>
              <a:t>Very similar approach to </a:t>
            </a:r>
            <a:r>
              <a:rPr lang="en-US" u="sng" kern="0" dirty="0">
                <a:solidFill>
                  <a:sysClr val="windowText" lastClr="000000"/>
                </a:solidFill>
              </a:rPr>
              <a:t>linting software</a:t>
            </a:r>
            <a:br>
              <a:rPr lang="en-US" u="sng" kern="0" dirty="0">
                <a:solidFill>
                  <a:sysClr val="windowText" lastClr="000000"/>
                </a:solidFill>
              </a:rPr>
            </a:br>
            <a:endParaRPr lang="en-US" u="sng" kern="0" dirty="0">
              <a:solidFill>
                <a:sysClr val="windowText" lastClr="000000"/>
              </a:solidFill>
            </a:endParaRPr>
          </a:p>
          <a:p>
            <a:r>
              <a:rPr lang="en-US" kern="0" dirty="0">
                <a:solidFill>
                  <a:sysClr val="windowText" lastClr="000000"/>
                </a:solidFill>
              </a:rPr>
              <a:t>Required : Clear understanding of </a:t>
            </a:r>
            <a:r>
              <a:rPr lang="en-US" kern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pre-processing stage</a:t>
            </a:r>
            <a:r>
              <a:rPr lang="en-US" kern="0" dirty="0">
                <a:solidFill>
                  <a:sysClr val="windowText" lastClr="000000"/>
                </a:solidFill>
              </a:rPr>
              <a:t> and </a:t>
            </a:r>
            <a:r>
              <a:rPr lang="en-US" kern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compilation stage </a:t>
            </a:r>
            <a:r>
              <a:rPr lang="en-US" kern="0" dirty="0">
                <a:solidFill>
                  <a:sysClr val="windowText" lastClr="000000"/>
                </a:solidFill>
              </a:rPr>
              <a:t>of </a:t>
            </a:r>
            <a:r>
              <a:rPr lang="en-US" kern="0" dirty="0">
                <a:solidFill>
                  <a:schemeClr val="accent1">
                    <a:lumMod val="75000"/>
                  </a:schemeClr>
                </a:solidFill>
              </a:rPr>
              <a:t>gcc-riscv32 compiler </a:t>
            </a:r>
            <a:r>
              <a:rPr lang="en-US" kern="0" dirty="0">
                <a:solidFill>
                  <a:sysClr val="windowText" lastClr="000000"/>
                </a:solidFill>
              </a:rPr>
              <a:t>– </a:t>
            </a:r>
            <a:r>
              <a:rPr lang="en-US" u="sng" kern="0" dirty="0">
                <a:solidFill>
                  <a:sysClr val="windowText" lastClr="000000"/>
                </a:solidFill>
              </a:rPr>
              <a:t>how source code is translated to </a:t>
            </a:r>
            <a:r>
              <a:rPr lang="en-US" u="sng" kern="0" dirty="0" err="1">
                <a:solidFill>
                  <a:sysClr val="windowText" lastClr="000000"/>
                </a:solidFill>
              </a:rPr>
              <a:t>riscv</a:t>
            </a:r>
            <a:r>
              <a:rPr lang="en-US" u="sng" kern="0" dirty="0">
                <a:solidFill>
                  <a:sysClr val="windowText" lastClr="000000"/>
                </a:solidFill>
              </a:rPr>
              <a:t> instruction </a:t>
            </a:r>
            <a:br>
              <a:rPr lang="en-US" u="sng" kern="0" dirty="0">
                <a:solidFill>
                  <a:sysClr val="windowText" lastClr="000000"/>
                </a:solidFill>
              </a:rPr>
            </a:br>
            <a:br>
              <a:rPr lang="en-US" u="sng" kern="0" dirty="0">
                <a:solidFill>
                  <a:sysClr val="windowText" lastClr="000000"/>
                </a:solidFill>
              </a:rPr>
            </a:br>
            <a:endParaRPr lang="en-US" u="sng" kern="0" dirty="0">
              <a:solidFill>
                <a:sysClr val="windowText" lastClr="000000"/>
              </a:solidFill>
            </a:endParaRPr>
          </a:p>
          <a:p>
            <a:r>
              <a:rPr lang="en-US" kern="0" dirty="0">
                <a:solidFill>
                  <a:sysClr val="windowText" lastClr="000000"/>
                </a:solidFill>
              </a:rPr>
              <a:t>Other hardening rules?</a:t>
            </a:r>
          </a:p>
          <a:p>
            <a:endParaRPr lang="en-US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90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43C54-04B1-9837-C429-7F6927F2C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1 – Compiler Toolchain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457EA-2F58-708C-782E-B518CD9A0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Architecture in use : RISC-V</a:t>
            </a:r>
          </a:p>
          <a:p>
            <a:r>
              <a:rPr lang="en-US" dirty="0"/>
              <a:t>Core in use : PicoRV32</a:t>
            </a:r>
          </a:p>
          <a:p>
            <a:r>
              <a:rPr lang="en-US" dirty="0"/>
              <a:t>GCC Cross-Compiler toolchain : gcc-riscv32-unknown-elf</a:t>
            </a:r>
          </a:p>
          <a:p>
            <a:endParaRPr lang="en-US" dirty="0"/>
          </a:p>
          <a:p>
            <a:r>
              <a:rPr lang="en-US" u="sng" dirty="0"/>
              <a:t>Current Tasks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Getting familiar with RISC-V ISA and the GCC cross compiler toolchain</a:t>
            </a:r>
          </a:p>
          <a:p>
            <a:pPr lvl="1"/>
            <a:r>
              <a:rPr lang="en-US" dirty="0"/>
              <a:t>Have started compiling simple programs to better understand pre-processing and compiling stage </a:t>
            </a:r>
          </a:p>
          <a:p>
            <a:pPr lvl="1"/>
            <a:r>
              <a:rPr lang="en-US" dirty="0"/>
              <a:t>Goal is :</a:t>
            </a:r>
          </a:p>
          <a:p>
            <a:pPr marL="1191190" lvl="2" indent="-342900">
              <a:buAutoNum type="arabicParenR"/>
            </a:pPr>
            <a:r>
              <a:rPr lang="en-US" dirty="0"/>
              <a:t>Compile an AES program with a LFI vulnerable instruction</a:t>
            </a:r>
          </a:p>
          <a:p>
            <a:pPr marL="1191190" lvl="2" indent="-342900">
              <a:buAutoNum type="arabicParenR"/>
            </a:pPr>
            <a:r>
              <a:rPr lang="en-US" dirty="0"/>
              <a:t>Develop a plugin that hardens the said instruction</a:t>
            </a:r>
          </a:p>
          <a:p>
            <a:pPr marL="1191190" lvl="2" indent="-342900">
              <a:buAutoNum type="arabicParenR"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35F32-409B-6E84-B5C5-5FB710645B3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01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F6893-0053-6AD8-CB90-B4AB4AF5C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Physical Fault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307CB-7F36-2AF7-39DA-6342E6E9E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301" y="1116211"/>
            <a:ext cx="4600235" cy="484882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223234" indent="0">
              <a:buNone/>
            </a:pPr>
            <a:endParaRPr lang="en-US" u="sng" dirty="0"/>
          </a:p>
          <a:p>
            <a:pPr marL="223234" indent="0">
              <a:buNone/>
            </a:pPr>
            <a:r>
              <a:rPr lang="en-US" u="sng" dirty="0"/>
              <a:t>Existing GCC Options</a:t>
            </a:r>
          </a:p>
          <a:p>
            <a:r>
              <a:rPr lang="en-US" dirty="0"/>
              <a:t>Compile time Options</a:t>
            </a:r>
          </a:p>
          <a:p>
            <a:r>
              <a:rPr lang="en-US" dirty="0"/>
              <a:t>Run time Options</a:t>
            </a:r>
          </a:p>
          <a:p>
            <a:r>
              <a:rPr lang="en-US" dirty="0"/>
              <a:t>Control Flow Options</a:t>
            </a:r>
          </a:p>
          <a:p>
            <a:r>
              <a:rPr lang="en-US" dirty="0"/>
              <a:t>Stack Hardening</a:t>
            </a:r>
          </a:p>
          <a:p>
            <a:r>
              <a:rPr lang="en-US" dirty="0"/>
              <a:t>Function hardening</a:t>
            </a:r>
          </a:p>
          <a:p>
            <a:r>
              <a:rPr lang="en-US" dirty="0"/>
              <a:t>Jump statement hardening</a:t>
            </a:r>
          </a:p>
          <a:p>
            <a:r>
              <a:rPr lang="en-US" dirty="0"/>
              <a:t>Loop Hardening</a:t>
            </a:r>
          </a:p>
          <a:p>
            <a:r>
              <a:rPr lang="en-US" dirty="0"/>
              <a:t>Pointer Hardening</a:t>
            </a:r>
          </a:p>
          <a:p>
            <a:endParaRPr lang="en-US" dirty="0"/>
          </a:p>
          <a:p>
            <a:pPr marL="223234" indent="0">
              <a:buNone/>
            </a:pPr>
            <a:endParaRPr lang="en-US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36858-8BE6-5097-E380-35BEC364663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25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90FC30-0433-48A8-3248-877F3054C608}"/>
              </a:ext>
            </a:extLst>
          </p:cNvPr>
          <p:cNvSpPr txBox="1">
            <a:spLocks/>
          </p:cNvSpPr>
          <p:nvPr/>
        </p:nvSpPr>
        <p:spPr>
          <a:xfrm>
            <a:off x="6899305" y="1116211"/>
            <a:ext cx="3658968" cy="4848820"/>
          </a:xfrm>
          <a:prstGeom prst="rect">
            <a:avLst/>
          </a:prstGeom>
          <a:ln w="25400" cap="flat" cmpd="sng" algn="ctr">
            <a:solidFill>
              <a:schemeClr val="accent2"/>
            </a:solidFill>
            <a:prstDash val="solid"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/>
          <a:lstStyle>
            <a:lvl1pPr marL="625056" indent="-401822" defTabSz="410751" eaLnBrk="1" hangingPunct="1">
              <a:spcBef>
                <a:spcPts val="844"/>
              </a:spcBef>
              <a:buSzPct val="100000"/>
              <a:buChar char="•"/>
              <a:defRPr sz="2400" b="1" i="0">
                <a:solidFill>
                  <a:schemeClr val="dk1"/>
                </a:solidFill>
                <a:latin typeface="Arial"/>
                <a:ea typeface="+mn-ea"/>
                <a:cs typeface="Arial"/>
                <a:sym typeface="Gill Sans Light"/>
              </a:defRPr>
            </a:lvl1pPr>
            <a:lvl2pPr marL="937584" indent="-401822" defTabSz="410751" eaLnBrk="1" hangingPunct="1">
              <a:spcBef>
                <a:spcPts val="844"/>
              </a:spcBef>
              <a:buSzPct val="100000"/>
              <a:buChar char="•"/>
              <a:defRPr sz="2000" b="1">
                <a:solidFill>
                  <a:schemeClr val="dk1"/>
                </a:solidFill>
                <a:latin typeface="+mn-lt"/>
                <a:ea typeface="+mn-ea"/>
                <a:cs typeface="+mn-cs"/>
                <a:sym typeface="Gill Sans Light"/>
              </a:defRPr>
            </a:lvl2pPr>
            <a:lvl3pPr marL="1250112" indent="-401822" defTabSz="410751" eaLnBrk="1" hangingPunct="1">
              <a:spcBef>
                <a:spcPts val="844"/>
              </a:spcBef>
              <a:buSzPct val="100000"/>
              <a:buChar char="•"/>
              <a:defRPr sz="1800" b="1">
                <a:solidFill>
                  <a:schemeClr val="dk1"/>
                </a:solidFill>
                <a:latin typeface="+mn-lt"/>
                <a:ea typeface="+mn-ea"/>
                <a:cs typeface="+mn-cs"/>
                <a:sym typeface="Gill Sans Light"/>
              </a:defRPr>
            </a:lvl3pPr>
            <a:lvl4pPr marL="1562640" indent="-401822" defTabSz="410751" eaLnBrk="1" hangingPunct="1">
              <a:spcBef>
                <a:spcPts val="844"/>
              </a:spcBef>
              <a:buSzPct val="100000"/>
              <a:buChar char="•"/>
              <a:defRPr sz="1969">
                <a:solidFill>
                  <a:schemeClr val="dk1"/>
                </a:solidFill>
                <a:latin typeface="+mn-lt"/>
                <a:ea typeface="+mn-ea"/>
                <a:cs typeface="+mn-cs"/>
                <a:sym typeface="Gill Sans Light"/>
              </a:defRPr>
            </a:lvl4pPr>
            <a:lvl5pPr marL="1875168" indent="-401822" defTabSz="410751" eaLnBrk="1" hangingPunct="1">
              <a:spcBef>
                <a:spcPts val="844"/>
              </a:spcBef>
              <a:buSzPct val="100000"/>
              <a:buChar char="•"/>
              <a:defRPr sz="1969">
                <a:solidFill>
                  <a:schemeClr val="dk1"/>
                </a:solidFill>
                <a:latin typeface="+mn-lt"/>
                <a:ea typeface="+mn-ea"/>
                <a:cs typeface="+mn-cs"/>
                <a:sym typeface="Gill Sans Light"/>
              </a:defRPr>
            </a:lvl5pPr>
            <a:lvl6pPr marL="2125190" indent="-401822" defTabSz="410751" eaLnBrk="1" hangingPunct="1">
              <a:spcBef>
                <a:spcPts val="1687"/>
              </a:spcBef>
              <a:buSzPct val="171000"/>
              <a:buChar char="•"/>
              <a:defRPr sz="2953">
                <a:solidFill>
                  <a:schemeClr val="dk1"/>
                </a:solidFill>
                <a:latin typeface="+mn-lt"/>
                <a:ea typeface="+mn-ea"/>
                <a:cs typeface="+mn-cs"/>
                <a:sym typeface="Gill Sans Light"/>
              </a:defRPr>
            </a:lvl6pPr>
            <a:lvl7pPr marL="2375212" indent="-401822" defTabSz="410751" eaLnBrk="1" hangingPunct="1">
              <a:spcBef>
                <a:spcPts val="1687"/>
              </a:spcBef>
              <a:buSzPct val="171000"/>
              <a:buChar char="•"/>
              <a:defRPr sz="2953">
                <a:solidFill>
                  <a:schemeClr val="dk1"/>
                </a:solidFill>
                <a:latin typeface="+mn-lt"/>
                <a:ea typeface="+mn-ea"/>
                <a:cs typeface="+mn-cs"/>
                <a:sym typeface="Gill Sans Light"/>
              </a:defRPr>
            </a:lvl7pPr>
            <a:lvl8pPr marL="2625235" indent="-401822" defTabSz="410751" eaLnBrk="1" hangingPunct="1">
              <a:spcBef>
                <a:spcPts val="1687"/>
              </a:spcBef>
              <a:buSzPct val="171000"/>
              <a:buChar char="•"/>
              <a:defRPr sz="2953">
                <a:solidFill>
                  <a:schemeClr val="dk1"/>
                </a:solidFill>
                <a:latin typeface="+mn-lt"/>
                <a:ea typeface="+mn-ea"/>
                <a:cs typeface="+mn-cs"/>
                <a:sym typeface="Gill Sans Light"/>
              </a:defRPr>
            </a:lvl8pPr>
            <a:lvl9pPr marL="2875257" indent="-401822" defTabSz="410751" eaLnBrk="1" hangingPunct="1">
              <a:spcBef>
                <a:spcPts val="1687"/>
              </a:spcBef>
              <a:buSzPct val="171000"/>
              <a:buChar char="•"/>
              <a:defRPr sz="2953">
                <a:solidFill>
                  <a:schemeClr val="dk1"/>
                </a:solidFill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223234" indent="0">
              <a:buFontTx/>
              <a:buNone/>
            </a:pPr>
            <a:endParaRPr lang="en-US" u="sng" kern="0" dirty="0"/>
          </a:p>
          <a:p>
            <a:pPr marL="223234" indent="0">
              <a:buFontTx/>
              <a:buNone/>
            </a:pPr>
            <a:r>
              <a:rPr lang="en-US" u="sng" kern="0" dirty="0"/>
              <a:t>FI/SCA model vectors</a:t>
            </a:r>
          </a:p>
          <a:p>
            <a:r>
              <a:rPr lang="en-US" kern="0" dirty="0"/>
              <a:t>FI</a:t>
            </a:r>
          </a:p>
          <a:p>
            <a:pPr lvl="1"/>
            <a:r>
              <a:rPr lang="en-US" kern="0" dirty="0"/>
              <a:t>Laser</a:t>
            </a:r>
          </a:p>
          <a:p>
            <a:pPr lvl="1"/>
            <a:r>
              <a:rPr lang="en-US" kern="0" dirty="0"/>
              <a:t>Clock</a:t>
            </a:r>
          </a:p>
          <a:p>
            <a:pPr lvl="1"/>
            <a:r>
              <a:rPr lang="en-US" kern="0" dirty="0"/>
              <a:t>Voltage</a:t>
            </a:r>
          </a:p>
          <a:p>
            <a:r>
              <a:rPr lang="en-US" kern="0" dirty="0"/>
              <a:t>SCA</a:t>
            </a:r>
          </a:p>
          <a:p>
            <a:pPr lvl="1"/>
            <a:r>
              <a:rPr lang="en-US" kern="0" dirty="0"/>
              <a:t>EM Wave</a:t>
            </a:r>
          </a:p>
          <a:p>
            <a:pPr lvl="1"/>
            <a:r>
              <a:rPr lang="en-US" kern="0" dirty="0"/>
              <a:t>Power</a:t>
            </a:r>
          </a:p>
          <a:p>
            <a:pPr lvl="1"/>
            <a:r>
              <a:rPr lang="en-US" kern="0" dirty="0"/>
              <a:t>Time</a:t>
            </a:r>
          </a:p>
          <a:p>
            <a:pPr marL="223234" indent="0">
              <a:buNone/>
            </a:pPr>
            <a:endParaRPr lang="en-US" kern="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6EF6DC5-8A12-041C-1CC4-E79B22BE7E85}"/>
              </a:ext>
            </a:extLst>
          </p:cNvPr>
          <p:cNvSpPr/>
          <p:nvPr/>
        </p:nvSpPr>
        <p:spPr>
          <a:xfrm>
            <a:off x="5662214" y="3317735"/>
            <a:ext cx="962106" cy="465292"/>
          </a:xfrm>
          <a:prstGeom prst="rightArrow">
            <a:avLst/>
          </a:prstGeom>
          <a:solidFill>
            <a:srgbClr val="00B050"/>
          </a:solidFill>
          <a:ln w="25400" cap="flat">
            <a:solidFill>
              <a:srgbClr val="00B05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922BC01-F90E-F6EC-9BB0-07034DEACD4A}"/>
              </a:ext>
            </a:extLst>
          </p:cNvPr>
          <p:cNvSpPr/>
          <p:nvPr/>
        </p:nvSpPr>
        <p:spPr>
          <a:xfrm rot="10800000">
            <a:off x="5384800" y="3317735"/>
            <a:ext cx="962106" cy="465292"/>
          </a:xfrm>
          <a:prstGeom prst="rightArrow">
            <a:avLst/>
          </a:prstGeom>
          <a:solidFill>
            <a:srgbClr val="00B050"/>
          </a:solidFill>
          <a:ln w="25400" cap="flat">
            <a:solidFill>
              <a:srgbClr val="00B05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0EB0F8-6D81-86F0-4AD7-DF4E1909FAD5}"/>
              </a:ext>
            </a:extLst>
          </p:cNvPr>
          <p:cNvSpPr txBox="1"/>
          <p:nvPr/>
        </p:nvSpPr>
        <p:spPr>
          <a:xfrm>
            <a:off x="5330694" y="3850420"/>
            <a:ext cx="141545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Attacks which </a:t>
            </a:r>
            <a:b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</a:b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can be </a:t>
            </a:r>
            <a:b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</a:b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detected/prevented</a:t>
            </a:r>
            <a:b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</a:b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by these options </a:t>
            </a:r>
          </a:p>
        </p:txBody>
      </p:sp>
    </p:spTree>
    <p:extLst>
      <p:ext uri="{BB962C8B-B14F-4D97-AF65-F5344CB8AC3E}">
        <p14:creationId xmlns:p14="http://schemas.microsoft.com/office/powerpoint/2010/main" val="1403057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C3089-73B6-731C-4AC9-248F16A8B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in security Hardening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89B5A-CC68-EE79-9E25-80B25E29D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376" y="1004590"/>
            <a:ext cx="11837247" cy="4848820"/>
          </a:xfrm>
        </p:spPr>
        <p:txBody>
          <a:bodyPr/>
          <a:lstStyle/>
          <a:p>
            <a:r>
              <a:rPr lang="en-US" dirty="0"/>
              <a:t>Hardening </a:t>
            </a:r>
            <a:r>
              <a:rPr lang="en-US" dirty="0" err="1"/>
              <a:t>Toolflow</a:t>
            </a:r>
            <a:r>
              <a:rPr lang="en-US" dirty="0"/>
              <a:t> :</a:t>
            </a:r>
          </a:p>
          <a:p>
            <a:pPr lvl="1"/>
            <a:r>
              <a:rPr lang="en-US" u="sng" dirty="0"/>
              <a:t>Identify and locate </a:t>
            </a:r>
            <a:r>
              <a:rPr lang="en-US" dirty="0"/>
              <a:t>critical instructions, </a:t>
            </a:r>
            <a:br>
              <a:rPr lang="en-US" dirty="0"/>
            </a:br>
            <a:r>
              <a:rPr lang="en-US" dirty="0"/>
              <a:t>vulnerable to fault injection</a:t>
            </a:r>
          </a:p>
          <a:p>
            <a:pPr lvl="1"/>
            <a:r>
              <a:rPr lang="en-US" dirty="0"/>
              <a:t>Harden the critical instruction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Going from C code to </a:t>
            </a:r>
            <a:br>
              <a:rPr lang="en-US" dirty="0"/>
            </a:br>
            <a:r>
              <a:rPr lang="en-US" dirty="0"/>
              <a:t>RV32i assembly code, </a:t>
            </a:r>
            <a:br>
              <a:rPr lang="en-US" dirty="0"/>
            </a:br>
            <a:r>
              <a:rPr lang="en-US" u="sng" dirty="0"/>
              <a:t>locating critical instruction</a:t>
            </a:r>
            <a:br>
              <a:rPr lang="en-US" dirty="0"/>
            </a:br>
            <a:r>
              <a:rPr lang="en-US" dirty="0"/>
              <a:t>is not very straightforward</a:t>
            </a:r>
            <a:br>
              <a:rPr lang="en-US" dirty="0"/>
            </a:br>
            <a:endParaRPr lang="en-US" dirty="0"/>
          </a:p>
          <a:p>
            <a:r>
              <a:rPr lang="en-US" u="sng" dirty="0">
                <a:solidFill>
                  <a:srgbClr val="FF0000"/>
                </a:solidFill>
              </a:rPr>
              <a:t>Pre-silicon vs Post-silicon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RTL simulation cycle varies from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actual hardware implementation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cycle – making finding exact cycle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even harder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332BAC-1B54-CC1C-60FF-9C2CB7C4E8B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C39AF6-125A-2D96-B7B4-6EB879C3C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158" y="1278006"/>
            <a:ext cx="3248478" cy="49822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3B7E0CA-3BEF-7D2B-877C-1B4236657FC0}"/>
              </a:ext>
            </a:extLst>
          </p:cNvPr>
          <p:cNvSpPr/>
          <p:nvPr/>
        </p:nvSpPr>
        <p:spPr>
          <a:xfrm>
            <a:off x="6949378" y="3429000"/>
            <a:ext cx="1847854" cy="2366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8220895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2B28-538D-5962-5994-0522C6306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Hardening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F9528-DFFC-8AB8-8D96-71F2D1D37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838" y="1116211"/>
            <a:ext cx="6041457" cy="484882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Arial" charset="0"/>
                <a:cs typeface="Arial" charset="0"/>
              </a:rPr>
              <a:t>Henian’s</a:t>
            </a:r>
            <a:r>
              <a:rPr lang="en-US" altLang="zh-CN" sz="2000" dirty="0">
                <a:latin typeface="Arial" charset="0"/>
                <a:cs typeface="Arial" charset="0"/>
              </a:rPr>
              <a:t> example of a simpler testcase: password authentication</a:t>
            </a:r>
            <a:br>
              <a:rPr lang="en-US" altLang="zh-CN" sz="2000" dirty="0">
                <a:latin typeface="Arial" charset="0"/>
                <a:cs typeface="Arial" charset="0"/>
              </a:rPr>
            </a:br>
            <a:endParaRPr lang="en-US" altLang="zh-CN" sz="2000" dirty="0">
              <a:latin typeface="Arial" charset="0"/>
              <a:cs typeface="Arial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800" b="0" dirty="0">
                <a:latin typeface="Arial" charset="0"/>
                <a:cs typeface="Arial" charset="0"/>
              </a:rPr>
              <a:t>Call secret function under the correct key input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6C688-6B9C-4A4C-E3CB-32CD6313CF8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D1A509-B93E-1575-9F1D-F3CB3A80A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115" y="3153606"/>
            <a:ext cx="4222902" cy="32820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EFE297-A4B0-35C5-4721-AC330B3DD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158" y="1278006"/>
            <a:ext cx="3248478" cy="498227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3269948-4A49-8A35-07FF-24E25E720409}"/>
              </a:ext>
            </a:extLst>
          </p:cNvPr>
          <p:cNvSpPr/>
          <p:nvPr/>
        </p:nvSpPr>
        <p:spPr>
          <a:xfrm>
            <a:off x="6949378" y="3429000"/>
            <a:ext cx="1847854" cy="2366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A19233-23FB-1BFB-2FCD-584BB70B914E}"/>
              </a:ext>
            </a:extLst>
          </p:cNvPr>
          <p:cNvSpPr txBox="1"/>
          <p:nvPr/>
        </p:nvSpPr>
        <p:spPr>
          <a:xfrm>
            <a:off x="9416302" y="3147949"/>
            <a:ext cx="3097971" cy="78534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0" dirty="0">
                <a:latin typeface="Arial" charset="0"/>
                <a:cs typeface="Arial" charset="0"/>
              </a:rPr>
              <a:t>What if “</a:t>
            </a:r>
            <a:r>
              <a:rPr lang="en-US" altLang="zh-CN" sz="1600" b="0" dirty="0" err="1">
                <a:latin typeface="Arial" charset="0"/>
                <a:cs typeface="Arial" charset="0"/>
              </a:rPr>
              <a:t>bnez</a:t>
            </a:r>
            <a:r>
              <a:rPr lang="en-US" altLang="zh-CN" sz="1600" b="0" dirty="0">
                <a:latin typeface="Arial" charset="0"/>
                <a:cs typeface="Arial" charset="0"/>
              </a:rPr>
              <a:t> a0, .L1” is skipped?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8B20F1B-F1FD-E767-E7D8-9C8E20147F2F}"/>
              </a:ext>
            </a:extLst>
          </p:cNvPr>
          <p:cNvCxnSpPr/>
          <p:nvPr/>
        </p:nvCxnSpPr>
        <p:spPr>
          <a:xfrm>
            <a:off x="5483247" y="4257397"/>
            <a:ext cx="885835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F95FA53-CBAF-4765-55C6-466D2F6F1D35}"/>
              </a:ext>
            </a:extLst>
          </p:cNvPr>
          <p:cNvSpPr txBox="1"/>
          <p:nvPr/>
        </p:nvSpPr>
        <p:spPr>
          <a:xfrm>
            <a:off x="5414489" y="3846155"/>
            <a:ext cx="1007197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1800" b="0" dirty="0">
                <a:latin typeface="Arial" charset="0"/>
                <a:cs typeface="Arial" charset="0"/>
              </a:rPr>
              <a:t>compile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2589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47987-4ED2-C0BC-7252-E9A887D25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PicoRV32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A7A11-B2E3-3216-4B2F-B118B02E5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" y="1866523"/>
            <a:ext cx="11837247" cy="4848820"/>
          </a:xfrm>
        </p:spPr>
        <p:txBody>
          <a:bodyPr/>
          <a:lstStyle/>
          <a:p>
            <a:r>
              <a:rPr lang="en-US" dirty="0"/>
              <a:t>PicoRV32 is a Verilog softcore</a:t>
            </a:r>
          </a:p>
          <a:p>
            <a:r>
              <a:rPr lang="en-US" dirty="0"/>
              <a:t>Simulated on local machine and</a:t>
            </a:r>
            <a:br>
              <a:rPr lang="en-US" dirty="0"/>
            </a:br>
            <a:r>
              <a:rPr lang="en-US" dirty="0"/>
              <a:t>the compiled code is co-simulated</a:t>
            </a:r>
            <a:br>
              <a:rPr lang="en-US" dirty="0"/>
            </a:br>
            <a:r>
              <a:rPr lang="en-US" dirty="0"/>
              <a:t>on top of the softcore by inserting</a:t>
            </a:r>
            <a:br>
              <a:rPr lang="en-US" dirty="0"/>
            </a:br>
            <a:r>
              <a:rPr lang="en-US" dirty="0"/>
              <a:t>it into the memory of PicoRV32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EF9463-E04B-4F19-7C9B-E2F635F2EDF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28</a:t>
            </a:fld>
            <a:endParaRPr lang="en-US"/>
          </a:p>
        </p:txBody>
      </p:sp>
      <p:pic>
        <p:nvPicPr>
          <p:cNvPr id="8" name="Picture 7" descr="A diagram of a decoder&#10;&#10;Description automatically generated">
            <a:extLst>
              <a:ext uri="{FF2B5EF4-FFF2-40B4-BE49-F238E27FC236}">
                <a16:creationId xmlns:a16="http://schemas.microsoft.com/office/drawing/2014/main" id="{5436A8A0-7A4A-1B4D-1FE2-982A14872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280" y="1706102"/>
            <a:ext cx="4525347" cy="312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2021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AE704-269B-C9E5-2402-2A0B679CC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RISC-V compilation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E31F5-5492-E16B-0AF4-60611C396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838" y="2079735"/>
            <a:ext cx="11741907" cy="4770568"/>
          </a:xfrm>
        </p:spPr>
        <p:txBody>
          <a:bodyPr/>
          <a:lstStyle/>
          <a:p>
            <a:r>
              <a:rPr lang="en-US" sz="1800" dirty="0"/>
              <a:t>Pre-processing </a:t>
            </a:r>
          </a:p>
          <a:p>
            <a:pPr lvl="1"/>
            <a:r>
              <a:rPr lang="en-US" sz="1600" dirty="0"/>
              <a:t>Replaces macros and includes header files, resulting in a pure C source file with no preprocessor directives. </a:t>
            </a:r>
          </a:p>
          <a:p>
            <a:pPr lvl="1"/>
            <a:r>
              <a:rPr lang="en-US" sz="1600" b="0" i="1" dirty="0"/>
              <a:t>riscv32-unknown-elf-gcc -E </a:t>
            </a:r>
            <a:r>
              <a:rPr lang="en-US" sz="1600" b="0" i="1" dirty="0" err="1"/>
              <a:t>fics.c</a:t>
            </a:r>
            <a:r>
              <a:rPr lang="en-US" sz="1600" b="0" i="1" dirty="0"/>
              <a:t> -o </a:t>
            </a:r>
            <a:r>
              <a:rPr lang="en-US" sz="1600" b="0" i="1" dirty="0" err="1"/>
              <a:t>fics.i</a:t>
            </a:r>
            <a:endParaRPr lang="en-US" sz="1600" b="0" i="1" dirty="0"/>
          </a:p>
          <a:p>
            <a:r>
              <a:rPr lang="en-US" sz="1800" dirty="0"/>
              <a:t>Compilation</a:t>
            </a:r>
          </a:p>
          <a:p>
            <a:pPr lvl="1"/>
            <a:r>
              <a:rPr lang="en-US" sz="1600" dirty="0"/>
              <a:t>Translates the preprocessed C code into assembly code for the RISC-V architecture</a:t>
            </a:r>
          </a:p>
          <a:p>
            <a:pPr lvl="1"/>
            <a:r>
              <a:rPr lang="en-US" sz="1600" b="0" i="1" dirty="0"/>
              <a:t>riscv32-unknown-elf-gcc -S </a:t>
            </a:r>
            <a:r>
              <a:rPr lang="en-US" sz="1600" b="0" i="1" dirty="0" err="1"/>
              <a:t>fics.i</a:t>
            </a:r>
            <a:r>
              <a:rPr lang="en-US" sz="1600" b="0" i="1" dirty="0"/>
              <a:t> -o </a:t>
            </a:r>
            <a:r>
              <a:rPr lang="en-US" sz="1600" b="0" i="1" dirty="0" err="1"/>
              <a:t>fics.s</a:t>
            </a:r>
            <a:endParaRPr lang="en-US" sz="1600" b="0" i="1" dirty="0"/>
          </a:p>
          <a:p>
            <a:r>
              <a:rPr lang="en-US" sz="1800" dirty="0">
                <a:solidFill>
                  <a:srgbClr val="0070C0"/>
                </a:solidFill>
              </a:rPr>
              <a:t>Assembly</a:t>
            </a:r>
          </a:p>
          <a:p>
            <a:pPr lvl="1"/>
            <a:r>
              <a:rPr lang="en-US" sz="1600" dirty="0">
                <a:solidFill>
                  <a:srgbClr val="0070C0"/>
                </a:solidFill>
              </a:rPr>
              <a:t>Converts the assembly code into machine code, resulting in an object file</a:t>
            </a:r>
          </a:p>
          <a:p>
            <a:pPr lvl="1"/>
            <a:r>
              <a:rPr lang="en-US" sz="1600" b="0" i="1" dirty="0"/>
              <a:t>riscv32-unknown-elf-as </a:t>
            </a:r>
            <a:r>
              <a:rPr lang="en-US" sz="1600" b="0" i="1" dirty="0" err="1"/>
              <a:t>fics.s</a:t>
            </a:r>
            <a:r>
              <a:rPr lang="en-US" sz="1600" b="0" i="1" dirty="0"/>
              <a:t> -o </a:t>
            </a:r>
            <a:r>
              <a:rPr lang="en-US" sz="1600" b="0" i="1" dirty="0" err="1"/>
              <a:t>fics.o</a:t>
            </a:r>
            <a:endParaRPr lang="en-US" sz="1600" b="0" i="1" dirty="0"/>
          </a:p>
          <a:p>
            <a:r>
              <a:rPr lang="en-US" sz="1800" dirty="0">
                <a:solidFill>
                  <a:srgbClr val="0070C0"/>
                </a:solidFill>
              </a:rPr>
              <a:t>Linking</a:t>
            </a:r>
          </a:p>
          <a:p>
            <a:pPr lvl="1"/>
            <a:r>
              <a:rPr lang="en-US" sz="1600" dirty="0">
                <a:solidFill>
                  <a:srgbClr val="0070C0"/>
                </a:solidFill>
              </a:rPr>
              <a:t>combines one or more object files (and any required libraries) into a final executable file</a:t>
            </a:r>
          </a:p>
          <a:p>
            <a:pPr lvl="1"/>
            <a:r>
              <a:rPr lang="en-US" sz="1600" b="0" i="1" dirty="0"/>
              <a:t>riscv32-unknown-elf-gcc </a:t>
            </a:r>
            <a:r>
              <a:rPr lang="en-US" sz="1600" b="0" i="1" dirty="0" err="1"/>
              <a:t>fics.o</a:t>
            </a:r>
            <a:r>
              <a:rPr lang="en-US" sz="1600" b="0" i="1" dirty="0"/>
              <a:t> -o </a:t>
            </a:r>
            <a:r>
              <a:rPr lang="en-US" sz="1600" b="0" i="1" dirty="0" err="1"/>
              <a:t>fics</a:t>
            </a:r>
            <a:endParaRPr lang="en-US" sz="1600" b="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1118E-2A39-5CEE-535A-4E51833C5D7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29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F5E2DC-FE9F-0CB6-8EA6-D544E4EDBDC2}"/>
              </a:ext>
            </a:extLst>
          </p:cNvPr>
          <p:cNvSpPr/>
          <p:nvPr/>
        </p:nvSpPr>
        <p:spPr>
          <a:xfrm>
            <a:off x="4723297" y="1106278"/>
            <a:ext cx="1589270" cy="875027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5CDF7E-F88A-CBF7-3C19-99076CC05FA5}"/>
              </a:ext>
            </a:extLst>
          </p:cNvPr>
          <p:cNvSpPr txBox="1"/>
          <p:nvPr/>
        </p:nvSpPr>
        <p:spPr>
          <a:xfrm>
            <a:off x="4851083" y="1215496"/>
            <a:ext cx="133369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GCC Cross</a:t>
            </a:r>
            <a:br>
              <a:rPr lang="en-US" b="1" dirty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</a:br>
            <a:r>
              <a:rPr lang="en-US" b="1" dirty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 Compiler</a:t>
            </a:r>
            <a:endParaRPr kumimoji="0" lang="en-US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3B09D99-85F6-F2AD-50D3-E8F79454A09E}"/>
              </a:ext>
            </a:extLst>
          </p:cNvPr>
          <p:cNvSpPr/>
          <p:nvPr/>
        </p:nvSpPr>
        <p:spPr>
          <a:xfrm>
            <a:off x="3664794" y="1343264"/>
            <a:ext cx="994610" cy="40105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7654979-FD20-153B-9405-66C38F2DFF83}"/>
              </a:ext>
            </a:extLst>
          </p:cNvPr>
          <p:cNvSpPr/>
          <p:nvPr/>
        </p:nvSpPr>
        <p:spPr>
          <a:xfrm>
            <a:off x="6431780" y="1343263"/>
            <a:ext cx="994610" cy="40105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CABBE6-50B0-9B21-6895-43E15A81945A}"/>
              </a:ext>
            </a:extLst>
          </p:cNvPr>
          <p:cNvSpPr txBox="1"/>
          <p:nvPr/>
        </p:nvSpPr>
        <p:spPr>
          <a:xfrm>
            <a:off x="2626502" y="1364725"/>
            <a:ext cx="910506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C 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17C267-77CE-50DF-F504-9D98C0B1626A}"/>
              </a:ext>
            </a:extLst>
          </p:cNvPr>
          <p:cNvSpPr txBox="1"/>
          <p:nvPr/>
        </p:nvSpPr>
        <p:spPr>
          <a:xfrm>
            <a:off x="7732295" y="1364725"/>
            <a:ext cx="2458045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Compiled RV32i code</a:t>
            </a:r>
          </a:p>
        </p:txBody>
      </p:sp>
    </p:spTree>
    <p:extLst>
      <p:ext uri="{BB962C8B-B14F-4D97-AF65-F5344CB8AC3E}">
        <p14:creationId xmlns:p14="http://schemas.microsoft.com/office/powerpoint/2010/main" val="3752999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59819-1259-93BA-DF95-3C5FAD463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81ADF-9368-6110-EFB1-963F44B64E5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005C334-DDE4-37A5-7E1E-4D9B1867D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Branch Hardening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678516-C44A-A6AA-7F0E-7895A1E0B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398" y="1562570"/>
            <a:ext cx="3618415" cy="9834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AADCD3B-7B7D-B815-45B4-551118B3723A}"/>
              </a:ext>
            </a:extLst>
          </p:cNvPr>
          <p:cNvSpPr txBox="1"/>
          <p:nvPr/>
        </p:nvSpPr>
        <p:spPr>
          <a:xfrm>
            <a:off x="1241756" y="3391914"/>
            <a:ext cx="9708486" cy="152400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 dirty="0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What happened during hardening ?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 dirty="0">
                <a:latin typeface="Arial" charset="0"/>
                <a:cs typeface="Arial" charset="0"/>
              </a:rPr>
              <a:t>- </a:t>
            </a:r>
            <a:r>
              <a:rPr lang="en-US" altLang="zh-CN" sz="1600" dirty="0">
                <a:latin typeface="Arial" charset="0"/>
                <a:cs typeface="Arial" charset="0"/>
              </a:rPr>
              <a:t>Faults </a:t>
            </a:r>
            <a:r>
              <a:rPr lang="en-US" altLang="zh-CN" sz="1600" b="1" u="sng" dirty="0">
                <a:latin typeface="Arial" charset="0"/>
                <a:cs typeface="Arial" charset="0"/>
              </a:rPr>
              <a:t>modifying/bypassing branch condition</a:t>
            </a:r>
            <a:r>
              <a:rPr lang="en-US" altLang="zh-CN" sz="1600" dirty="0">
                <a:latin typeface="Arial" charset="0"/>
                <a:cs typeface="Arial" charset="0"/>
              </a:rPr>
              <a:t> will now directly </a:t>
            </a:r>
            <a:r>
              <a:rPr lang="en-US" altLang="zh-CN" sz="1600" b="1" u="sng" dirty="0">
                <a:latin typeface="Arial" charset="0"/>
                <a:cs typeface="Arial" charset="0"/>
              </a:rPr>
              <a:t>lead to password checking failure</a:t>
            </a:r>
            <a:r>
              <a:rPr lang="en-US" altLang="zh-CN" sz="1600" dirty="0">
                <a:latin typeface="Arial" charset="0"/>
                <a:cs typeface="Arial" charset="0"/>
              </a:rPr>
              <a:t> instead of </a:t>
            </a: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secret asset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1600" b="1" u="sng" dirty="0">
              <a:latin typeface="Arial" charset="0"/>
              <a:cs typeface="Arial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BAACE6C-8166-A1B8-D5ED-124598894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9804" y="1477226"/>
            <a:ext cx="2940074" cy="1247305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7B75C781-C141-AAB2-CDF3-014912A7E2CD}"/>
              </a:ext>
            </a:extLst>
          </p:cNvPr>
          <p:cNvSpPr/>
          <p:nvPr/>
        </p:nvSpPr>
        <p:spPr>
          <a:xfrm>
            <a:off x="5491216" y="2092909"/>
            <a:ext cx="1904892" cy="320300"/>
          </a:xfrm>
          <a:prstGeom prst="rightArrow">
            <a:avLst/>
          </a:prstGeom>
          <a:solidFill>
            <a:schemeClr val="tx1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8735A1-189B-1227-746E-586461BABC1A}"/>
              </a:ext>
            </a:extLst>
          </p:cNvPr>
          <p:cNvSpPr txBox="1"/>
          <p:nvPr/>
        </p:nvSpPr>
        <p:spPr>
          <a:xfrm>
            <a:off x="4576762" y="1719147"/>
            <a:ext cx="3038475" cy="33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1200" b="1" dirty="0">
                <a:latin typeface="Arial" charset="0"/>
                <a:cs typeface="Arial" charset="0"/>
              </a:rPr>
              <a:t>Harden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ED9385-C92A-644D-FD42-603969295EE3}"/>
              </a:ext>
            </a:extLst>
          </p:cNvPr>
          <p:cNvSpPr txBox="1"/>
          <p:nvPr/>
        </p:nvSpPr>
        <p:spPr>
          <a:xfrm>
            <a:off x="1575131" y="5351348"/>
            <a:ext cx="9511404" cy="785343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 dirty="0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Security Property : Default fall-through branch handles error rather than security asset </a:t>
            </a:r>
            <a:endParaRPr lang="en-US" altLang="zh-CN" sz="1600" dirty="0">
              <a:solidFill>
                <a:schemeClr val="accent2">
                  <a:lumMod val="75000"/>
                </a:schemeClr>
              </a:solidFill>
              <a:latin typeface="Arial" charset="0"/>
              <a:cs typeface="Arial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1600" b="1" u="sng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6742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8826BF4-48CD-71AA-9C13-A30584785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829C7-13BC-FC65-A265-C89C460FA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625" y="754357"/>
            <a:ext cx="9810750" cy="2321719"/>
          </a:xfrm>
        </p:spPr>
        <p:txBody>
          <a:bodyPr/>
          <a:lstStyle/>
          <a:p>
            <a:r>
              <a:rPr lang="en-US" dirty="0"/>
              <a:t>Compiler Project Updates</a:t>
            </a:r>
            <a:br>
              <a:rPr lang="en-US" dirty="0"/>
            </a:br>
            <a:r>
              <a:rPr lang="en-US" dirty="0"/>
              <a:t>Feb 3rd</a:t>
            </a:r>
            <a:br>
              <a:rPr lang="en-US" dirty="0"/>
            </a:br>
            <a:endParaRPr lang="en-US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14B72D-BD75-F010-4564-CB6FAA641C1E}"/>
              </a:ext>
            </a:extLst>
          </p:cNvPr>
          <p:cNvSpPr txBox="1"/>
          <p:nvPr/>
        </p:nvSpPr>
        <p:spPr>
          <a:xfrm>
            <a:off x="4374375" y="4094531"/>
            <a:ext cx="344325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Florida Institute of Cybersecurity Research</a:t>
            </a:r>
            <a:b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</a:b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Electrical and Computer Engineering Department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5A0AC8-29E0-9828-8250-D7ED001FDA95}"/>
              </a:ext>
            </a:extLst>
          </p:cNvPr>
          <p:cNvSpPr txBox="1"/>
          <p:nvPr/>
        </p:nvSpPr>
        <p:spPr>
          <a:xfrm>
            <a:off x="2865539" y="3561052"/>
            <a:ext cx="646092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457200" latinLnBrk="1" hangingPunct="0"/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Arunabho Basu</a:t>
            </a:r>
          </a:p>
        </p:txBody>
      </p:sp>
    </p:spTree>
    <p:extLst>
      <p:ext uri="{BB962C8B-B14F-4D97-AF65-F5344CB8AC3E}">
        <p14:creationId xmlns:p14="http://schemas.microsoft.com/office/powerpoint/2010/main" val="25785622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3CD0503-C12B-8670-E22D-083C4D72B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F2DA9-86B8-BCB0-B9ED-6ACF4DEFF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Hardening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2C42B-FF3A-C44E-BBBA-7DFB66337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838" y="1116211"/>
            <a:ext cx="6041457" cy="484882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charset="0"/>
                <a:cs typeface="Arial" charset="0"/>
              </a:rPr>
              <a:t>Example of a simple testcase: password authentication</a:t>
            </a:r>
            <a:br>
              <a:rPr lang="en-US" altLang="zh-CN" sz="2000" dirty="0">
                <a:latin typeface="Arial" charset="0"/>
                <a:cs typeface="Arial" charset="0"/>
              </a:rPr>
            </a:br>
            <a:endParaRPr lang="en-US" altLang="zh-CN" sz="2000" dirty="0">
              <a:latin typeface="Arial" charset="0"/>
              <a:cs typeface="Arial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800" b="0" dirty="0">
                <a:latin typeface="Arial" charset="0"/>
                <a:cs typeface="Arial" charset="0"/>
              </a:rPr>
              <a:t>Call secret function under the correct key input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CCD01-6820-9E88-3EF0-C77F1E68110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17E048-98BF-22DD-97E8-663D19D04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115" y="3153606"/>
            <a:ext cx="4222902" cy="32820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CF7F17-C43B-6C11-C458-1D04E43065D1}"/>
              </a:ext>
            </a:extLst>
          </p:cNvPr>
          <p:cNvSpPr txBox="1"/>
          <p:nvPr/>
        </p:nvSpPr>
        <p:spPr>
          <a:xfrm>
            <a:off x="9608633" y="2454141"/>
            <a:ext cx="3097971" cy="11546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 dirty="0">
                <a:latin typeface="Arial" charset="0"/>
                <a:cs typeface="Arial" charset="0"/>
              </a:rPr>
              <a:t>What if </a:t>
            </a:r>
            <a:br>
              <a:rPr lang="en-US" altLang="zh-CN" sz="1600" b="1" dirty="0">
                <a:latin typeface="Arial" charset="0"/>
                <a:cs typeface="Arial" charset="0"/>
              </a:rPr>
            </a:br>
            <a:r>
              <a:rPr lang="en-US" altLang="zh-CN" sz="1600" b="1" dirty="0">
                <a:latin typeface="Arial" charset="0"/>
                <a:cs typeface="Arial" charset="0"/>
              </a:rPr>
              <a:t>“</a:t>
            </a:r>
            <a:r>
              <a:rPr lang="en-US" altLang="zh-CN" sz="1600" b="1" dirty="0" err="1">
                <a:latin typeface="Arial" charset="0"/>
                <a:cs typeface="Arial" charset="0"/>
              </a:rPr>
              <a:t>bne</a:t>
            </a:r>
            <a:r>
              <a:rPr lang="en-US" altLang="zh-CN" sz="1600" b="1" dirty="0">
                <a:latin typeface="Arial" charset="0"/>
                <a:cs typeface="Arial" charset="0"/>
              </a:rPr>
              <a:t> a0, zero, .L3” is skipped?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02BA74-8DDC-425B-C7B7-230CF36165BF}"/>
              </a:ext>
            </a:extLst>
          </p:cNvPr>
          <p:cNvCxnSpPr/>
          <p:nvPr/>
        </p:nvCxnSpPr>
        <p:spPr>
          <a:xfrm>
            <a:off x="5483247" y="4257397"/>
            <a:ext cx="885835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5036203-1F4F-6537-1D99-650107DE3380}"/>
              </a:ext>
            </a:extLst>
          </p:cNvPr>
          <p:cNvSpPr txBox="1"/>
          <p:nvPr/>
        </p:nvSpPr>
        <p:spPr>
          <a:xfrm>
            <a:off x="5414489" y="3846155"/>
            <a:ext cx="1007197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1800" b="0" dirty="0">
                <a:latin typeface="Arial" charset="0"/>
                <a:cs typeface="Arial" charset="0"/>
              </a:rPr>
              <a:t>compile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BED578-E2E6-4D3D-DCAD-81E58D509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472" y="892993"/>
            <a:ext cx="3372321" cy="59063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15C41E-2A69-4811-EBD1-307096C58760}"/>
              </a:ext>
            </a:extLst>
          </p:cNvPr>
          <p:cNvSpPr/>
          <p:nvPr/>
        </p:nvSpPr>
        <p:spPr>
          <a:xfrm>
            <a:off x="6842927" y="4518754"/>
            <a:ext cx="1858945" cy="4521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3167B7-4AA9-208D-AF2D-6695A602CF5B}"/>
              </a:ext>
            </a:extLst>
          </p:cNvPr>
          <p:cNvSpPr txBox="1"/>
          <p:nvPr/>
        </p:nvSpPr>
        <p:spPr>
          <a:xfrm>
            <a:off x="9654451" y="4274390"/>
            <a:ext cx="2206305" cy="189333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 dirty="0">
                <a:solidFill>
                  <a:srgbClr val="FF0000"/>
                </a:solidFill>
                <a:latin typeface="Arial" charset="0"/>
                <a:cs typeface="Arial" charset="0"/>
              </a:rPr>
              <a:t>PC falls through to next sequential address which is the secret</a:t>
            </a:r>
          </a:p>
        </p:txBody>
      </p:sp>
    </p:spTree>
    <p:extLst>
      <p:ext uri="{BB962C8B-B14F-4D97-AF65-F5344CB8AC3E}">
        <p14:creationId xmlns:p14="http://schemas.microsoft.com/office/powerpoint/2010/main" val="3814406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6A32A71-C06D-CCB8-B84E-109E5E835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E4D18-3058-38B9-312D-131C9B7EA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Hardening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5F00E0-704F-446E-73F3-19278660722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32</a:t>
            </a:fld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DDFA3A-A825-2F7E-9B37-DCF6139956BD}"/>
              </a:ext>
            </a:extLst>
          </p:cNvPr>
          <p:cNvCxnSpPr/>
          <p:nvPr/>
        </p:nvCxnSpPr>
        <p:spPr>
          <a:xfrm>
            <a:off x="4389436" y="3332615"/>
            <a:ext cx="885835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0E7A969-B555-1FFF-D890-5E13FB7B47BA}"/>
              </a:ext>
            </a:extLst>
          </p:cNvPr>
          <p:cNvSpPr txBox="1"/>
          <p:nvPr/>
        </p:nvSpPr>
        <p:spPr>
          <a:xfrm>
            <a:off x="4350235" y="2963283"/>
            <a:ext cx="1007197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1800" b="0" dirty="0">
                <a:latin typeface="Arial" charset="0"/>
                <a:cs typeface="Arial" charset="0"/>
              </a:rPr>
              <a:t>harden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3A50D1-625E-18F3-B274-2CFEC3988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516" y="764853"/>
            <a:ext cx="3277057" cy="580153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39F19F2-89F9-EB73-7932-C031132FE13C}"/>
              </a:ext>
            </a:extLst>
          </p:cNvPr>
          <p:cNvSpPr/>
          <p:nvPr/>
        </p:nvSpPr>
        <p:spPr>
          <a:xfrm>
            <a:off x="6096000" y="4512822"/>
            <a:ext cx="1756246" cy="5816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CEA09C-CE5F-414A-0336-B05B37073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85" y="764853"/>
            <a:ext cx="3372321" cy="590632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5B90DA7-D21A-55D7-0E81-DB79A3147E36}"/>
              </a:ext>
            </a:extLst>
          </p:cNvPr>
          <p:cNvSpPr/>
          <p:nvPr/>
        </p:nvSpPr>
        <p:spPr>
          <a:xfrm>
            <a:off x="905540" y="4390614"/>
            <a:ext cx="1858945" cy="4521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3C663C-F0F3-6CBB-23EB-42E9D6ED94EC}"/>
              </a:ext>
            </a:extLst>
          </p:cNvPr>
          <p:cNvSpPr txBox="1"/>
          <p:nvPr/>
        </p:nvSpPr>
        <p:spPr>
          <a:xfrm>
            <a:off x="8955490" y="1630176"/>
            <a:ext cx="3097971" cy="11546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 dirty="0">
                <a:latin typeface="Arial" charset="0"/>
                <a:cs typeface="Arial" charset="0"/>
              </a:rPr>
              <a:t>What if </a:t>
            </a:r>
            <a:br>
              <a:rPr lang="en-US" altLang="zh-CN" sz="1600" b="1" dirty="0">
                <a:latin typeface="Arial" charset="0"/>
                <a:cs typeface="Arial" charset="0"/>
              </a:rPr>
            </a:br>
            <a:r>
              <a:rPr lang="en-US" altLang="zh-CN" sz="1600" b="1" dirty="0">
                <a:latin typeface="Arial" charset="0"/>
                <a:cs typeface="Arial" charset="0"/>
              </a:rPr>
              <a:t>“</a:t>
            </a:r>
            <a:r>
              <a:rPr lang="en-US" altLang="zh-CN" sz="1600" b="1" dirty="0" err="1">
                <a:latin typeface="Arial" charset="0"/>
                <a:cs typeface="Arial" charset="0"/>
              </a:rPr>
              <a:t>beq</a:t>
            </a:r>
            <a:r>
              <a:rPr lang="en-US" altLang="zh-CN" sz="1600" b="1" dirty="0">
                <a:latin typeface="Arial" charset="0"/>
                <a:cs typeface="Arial" charset="0"/>
              </a:rPr>
              <a:t> a0, zero, .L3” is skipped?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C6DCE9-BAC5-EA38-A0BA-B7DA010F5CDE}"/>
              </a:ext>
            </a:extLst>
          </p:cNvPr>
          <p:cNvSpPr txBox="1"/>
          <p:nvPr/>
        </p:nvSpPr>
        <p:spPr>
          <a:xfrm>
            <a:off x="9080155" y="4178441"/>
            <a:ext cx="2206305" cy="152400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PC can never reach branch L3 containing Secret Function</a:t>
            </a:r>
          </a:p>
        </p:txBody>
      </p:sp>
    </p:spTree>
    <p:extLst>
      <p:ext uri="{BB962C8B-B14F-4D97-AF65-F5344CB8AC3E}">
        <p14:creationId xmlns:p14="http://schemas.microsoft.com/office/powerpoint/2010/main" val="32615230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F589EFA-B033-DA5A-1CCF-8049D257B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1A361-030C-0FF9-AB6E-4D1D8E68698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33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4F4AA33-2F21-5B9B-D6A6-69545863A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Analogy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AC6A27-0C06-C643-D30C-37F288626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7247" y="2364562"/>
            <a:ext cx="3762900" cy="10097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2F2224-58E2-6A72-78D0-D50054E3875C}"/>
              </a:ext>
            </a:extLst>
          </p:cNvPr>
          <p:cNvSpPr txBox="1"/>
          <p:nvPr/>
        </p:nvSpPr>
        <p:spPr>
          <a:xfrm>
            <a:off x="2019865" y="1925383"/>
            <a:ext cx="2000548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Inequality Check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7044B7-726A-3803-E507-24B2877C8B58}"/>
              </a:ext>
            </a:extLst>
          </p:cNvPr>
          <p:cNvSpPr txBox="1"/>
          <p:nvPr/>
        </p:nvSpPr>
        <p:spPr>
          <a:xfrm>
            <a:off x="8506916" y="1931531"/>
            <a:ext cx="1821011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Equality Check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7C0555-D34C-10DF-3E8A-18BA27998AE7}"/>
              </a:ext>
            </a:extLst>
          </p:cNvPr>
          <p:cNvSpPr txBox="1"/>
          <p:nvPr/>
        </p:nvSpPr>
        <p:spPr>
          <a:xfrm>
            <a:off x="3685083" y="1118008"/>
            <a:ext cx="4821833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Same operation implemented in two ways 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7B1D83B-EFB4-AEEE-A054-7C63E8528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583" y="2364562"/>
            <a:ext cx="3839111" cy="11241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0EE031C-A7B7-9C7A-99ED-BA5429420B32}"/>
              </a:ext>
            </a:extLst>
          </p:cNvPr>
          <p:cNvSpPr txBox="1"/>
          <p:nvPr/>
        </p:nvSpPr>
        <p:spPr>
          <a:xfrm>
            <a:off x="874207" y="3952844"/>
            <a:ext cx="4614161" cy="152400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 u="sng" dirty="0">
                <a:latin typeface="Arial" charset="0"/>
                <a:cs typeface="Arial" charset="0"/>
              </a:rPr>
              <a:t>High level logic: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charset="0"/>
                <a:cs typeface="Arial" charset="0"/>
              </a:rPr>
              <a:t>If passwords don’t match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charset="0"/>
                <a:cs typeface="Arial" charset="0"/>
              </a:rPr>
              <a:t>Jump to Error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charset="0"/>
                <a:cs typeface="Arial" charset="0"/>
              </a:rPr>
              <a:t>Default (else) : Access Secret</a:t>
            </a:r>
            <a:endParaRPr lang="en-US" altLang="zh-CN" sz="1600" b="1" dirty="0">
              <a:solidFill>
                <a:schemeClr val="accent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CB732C-82EC-7861-DE4C-BC842C426E1D}"/>
              </a:ext>
            </a:extLst>
          </p:cNvPr>
          <p:cNvSpPr txBox="1"/>
          <p:nvPr/>
        </p:nvSpPr>
        <p:spPr>
          <a:xfrm>
            <a:off x="7387247" y="3952844"/>
            <a:ext cx="4614161" cy="189333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 u="sng" dirty="0">
                <a:latin typeface="Arial" charset="0"/>
                <a:cs typeface="Arial" charset="0"/>
              </a:rPr>
              <a:t>High level logic: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charset="0"/>
                <a:cs typeface="Arial" charset="0"/>
              </a:rPr>
              <a:t>If passwords match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charset="0"/>
                <a:cs typeface="Arial" charset="0"/>
              </a:rPr>
              <a:t>Jump to Access Secret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charset="0"/>
                <a:cs typeface="Arial" charset="0"/>
              </a:rPr>
              <a:t>Default (else) : Error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CN" sz="1600" b="1" dirty="0">
              <a:solidFill>
                <a:schemeClr val="accent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352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370B9B4-5D34-43D6-A1EE-C92BA7B06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AFEBC-7DA8-CDC1-B3A6-DB0ABF067FC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34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04C16B5-23A7-6D8E-C1E4-DC37CAB8D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Attacker’s Perspective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7C562D-AF72-9C97-0877-4CB7A9D22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398" y="1562570"/>
            <a:ext cx="3618415" cy="9834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A67EDC0-69DE-348A-A5FB-C46A94797F89}"/>
              </a:ext>
            </a:extLst>
          </p:cNvPr>
          <p:cNvSpPr txBox="1"/>
          <p:nvPr/>
        </p:nvSpPr>
        <p:spPr>
          <a:xfrm>
            <a:off x="683289" y="2999242"/>
            <a:ext cx="4828782" cy="78534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 dirty="0">
                <a:latin typeface="Arial" charset="0"/>
                <a:cs typeface="Arial" charset="0"/>
              </a:rPr>
              <a:t>Attacker’s Goal : </a:t>
            </a:r>
            <a:r>
              <a:rPr lang="en-US" altLang="zh-CN" sz="1600" b="1" u="sng" dirty="0">
                <a:latin typeface="Arial" charset="0"/>
                <a:cs typeface="Arial" charset="0"/>
              </a:rPr>
              <a:t>Skip </a:t>
            </a:r>
            <a:r>
              <a:rPr lang="en-US" altLang="zh-CN" sz="1600" b="1" u="sng" dirty="0" err="1">
                <a:latin typeface="Arial" charset="0"/>
                <a:cs typeface="Arial" charset="0"/>
              </a:rPr>
              <a:t>bne</a:t>
            </a:r>
            <a:r>
              <a:rPr lang="en-US" altLang="zh-CN" sz="1600" b="1" u="sng" dirty="0">
                <a:latin typeface="Arial" charset="0"/>
                <a:cs typeface="Arial" charset="0"/>
              </a:rPr>
              <a:t> instruction</a:t>
            </a:r>
            <a:endParaRPr lang="en-US" altLang="zh-CN" sz="1600" b="1" u="sng" dirty="0">
              <a:solidFill>
                <a:schemeClr val="accent1">
                  <a:lumMod val="50000"/>
                </a:schemeClr>
              </a:solidFill>
              <a:latin typeface="Arial" charset="0"/>
              <a:cs typeface="Arial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 dirty="0">
                <a:solidFill>
                  <a:schemeClr val="accent1">
                    <a:lumMod val="50000"/>
                  </a:schemeClr>
                </a:solidFill>
                <a:latin typeface="Arial" charset="0"/>
                <a:cs typeface="Arial" charset="0"/>
              </a:rPr>
              <a:t>Result : </a:t>
            </a:r>
            <a:r>
              <a:rPr lang="en-US" altLang="zh-CN" sz="1600" b="1" u="sng" dirty="0">
                <a:solidFill>
                  <a:schemeClr val="accent1">
                    <a:lumMod val="50000"/>
                  </a:schemeClr>
                </a:solidFill>
                <a:latin typeface="Arial" charset="0"/>
                <a:cs typeface="Arial" charset="0"/>
              </a:rPr>
              <a:t>PC falls through to secret branch</a:t>
            </a:r>
            <a:endParaRPr lang="en-US" altLang="zh-CN" sz="1600" b="1" u="sng" dirty="0">
              <a:latin typeface="Arial" charset="0"/>
              <a:cs typeface="Arial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A0738A-49C3-B20A-F961-3B8F1F61A48D}"/>
              </a:ext>
            </a:extLst>
          </p:cNvPr>
          <p:cNvSpPr txBox="1"/>
          <p:nvPr/>
        </p:nvSpPr>
        <p:spPr>
          <a:xfrm>
            <a:off x="6499077" y="3036328"/>
            <a:ext cx="5576587" cy="78534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 dirty="0">
                <a:latin typeface="Arial" charset="0"/>
                <a:cs typeface="Arial" charset="0"/>
              </a:rPr>
              <a:t>Attacker’s Goal : </a:t>
            </a:r>
            <a:r>
              <a:rPr lang="en-US" altLang="zh-CN" sz="1600" b="1" u="sng" dirty="0">
                <a:latin typeface="Arial" charset="0"/>
                <a:cs typeface="Arial" charset="0"/>
              </a:rPr>
              <a:t>Make </a:t>
            </a:r>
            <a:r>
              <a:rPr lang="en-US" altLang="zh-CN" sz="1600" b="1" u="sng" dirty="0" err="1">
                <a:latin typeface="Arial" charset="0"/>
                <a:cs typeface="Arial" charset="0"/>
              </a:rPr>
              <a:t>beq</a:t>
            </a:r>
            <a:r>
              <a:rPr lang="en-US" altLang="zh-CN" sz="1600" b="1" u="sng" dirty="0">
                <a:latin typeface="Arial" charset="0"/>
                <a:cs typeface="Arial" charset="0"/>
              </a:rPr>
              <a:t> instruction always true</a:t>
            </a:r>
            <a:endParaRPr lang="en-US" altLang="zh-CN" sz="1600" dirty="0">
              <a:latin typeface="Arial" charset="0"/>
              <a:cs typeface="Arial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 dirty="0">
                <a:solidFill>
                  <a:schemeClr val="accent1">
                    <a:lumMod val="50000"/>
                  </a:schemeClr>
                </a:solidFill>
                <a:latin typeface="Arial" charset="0"/>
                <a:cs typeface="Arial" charset="0"/>
              </a:rPr>
              <a:t>Result : </a:t>
            </a:r>
            <a:r>
              <a:rPr lang="en-US" altLang="zh-CN" sz="1600" b="1" u="sng" dirty="0">
                <a:solidFill>
                  <a:schemeClr val="accent1">
                    <a:lumMod val="50000"/>
                  </a:schemeClr>
                </a:solidFill>
                <a:latin typeface="Arial" charset="0"/>
                <a:cs typeface="Arial" charset="0"/>
              </a:rPr>
              <a:t>PC jumps to secret branch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6E3310D-7B7F-07E6-B875-17B1B72BD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9804" y="1477226"/>
            <a:ext cx="2940074" cy="124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482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C41E457-2CC4-B485-C38B-F4E884EEB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A0F8D3-8F54-83A1-FC3F-04E1842EC80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35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225FA06-D285-3E5B-46E7-95DD6C0E0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LFI Target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363F2E-96CB-4409-07AE-9F1668908CB5}"/>
              </a:ext>
            </a:extLst>
          </p:cNvPr>
          <p:cNvSpPr/>
          <p:nvPr/>
        </p:nvSpPr>
        <p:spPr>
          <a:xfrm>
            <a:off x="7232408" y="1617638"/>
            <a:ext cx="1893442" cy="1195900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C0831FF9-AB1E-C7F5-622B-FCE515DEE907}"/>
              </a:ext>
            </a:extLst>
          </p:cNvPr>
          <p:cNvSpPr/>
          <p:nvPr/>
        </p:nvSpPr>
        <p:spPr>
          <a:xfrm rot="5400000">
            <a:off x="8985174" y="3808179"/>
            <a:ext cx="2130250" cy="1185852"/>
          </a:xfrm>
          <a:prstGeom prst="trapezoid">
            <a:avLst/>
          </a:prstGeom>
          <a:solidFill>
            <a:schemeClr val="bg1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6001EA-5B44-CB7E-E2BA-4A20061EFAE1}"/>
              </a:ext>
            </a:extLst>
          </p:cNvPr>
          <p:cNvCxnSpPr>
            <a:stCxn id="3" idx="3"/>
          </p:cNvCxnSpPr>
          <p:nvPr/>
        </p:nvCxnSpPr>
        <p:spPr>
          <a:xfrm>
            <a:off x="9125850" y="2215588"/>
            <a:ext cx="1145512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F2BCEA-A8D3-3321-8619-523AEE03546F}"/>
              </a:ext>
            </a:extLst>
          </p:cNvPr>
          <p:cNvCxnSpPr/>
          <p:nvPr/>
        </p:nvCxnSpPr>
        <p:spPr>
          <a:xfrm>
            <a:off x="10271362" y="2215588"/>
            <a:ext cx="0" cy="134404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DD70E71-E0C3-D169-B0AB-BF66371A57C5}"/>
              </a:ext>
            </a:extLst>
          </p:cNvPr>
          <p:cNvCxnSpPr>
            <a:cxnSpLocks/>
          </p:cNvCxnSpPr>
          <p:nvPr/>
        </p:nvCxnSpPr>
        <p:spPr>
          <a:xfrm>
            <a:off x="7397534" y="3981658"/>
            <a:ext cx="2059839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9B34A9F-141D-0B99-45BF-18C02180E676}"/>
              </a:ext>
            </a:extLst>
          </p:cNvPr>
          <p:cNvCxnSpPr>
            <a:cxnSpLocks/>
          </p:cNvCxnSpPr>
          <p:nvPr/>
        </p:nvCxnSpPr>
        <p:spPr>
          <a:xfrm>
            <a:off x="7397533" y="4917829"/>
            <a:ext cx="2059839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8AA010B-85BB-D73F-CDCC-899932D9B106}"/>
              </a:ext>
            </a:extLst>
          </p:cNvPr>
          <p:cNvCxnSpPr>
            <a:cxnSpLocks/>
          </p:cNvCxnSpPr>
          <p:nvPr/>
        </p:nvCxnSpPr>
        <p:spPr>
          <a:xfrm>
            <a:off x="10643225" y="4415338"/>
            <a:ext cx="1014810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E368FBC-EB3A-9FCB-8287-86337A5F0732}"/>
              </a:ext>
            </a:extLst>
          </p:cNvPr>
          <p:cNvSpPr txBox="1"/>
          <p:nvPr/>
        </p:nvSpPr>
        <p:spPr>
          <a:xfrm>
            <a:off x="7678190" y="1979626"/>
            <a:ext cx="101951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Comparator</a:t>
            </a:r>
            <a:br>
              <a:rPr lang="en-US" sz="1200" b="1" dirty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</a:br>
            <a:r>
              <a:rPr lang="en-US" sz="1200" b="1" dirty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 Is a0 == 0 ? 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327417-4724-7F85-C5B3-F8B214576157}"/>
              </a:ext>
            </a:extLst>
          </p:cNvPr>
          <p:cNvSpPr txBox="1"/>
          <p:nvPr/>
        </p:nvSpPr>
        <p:spPr>
          <a:xfrm>
            <a:off x="7535124" y="3610801"/>
            <a:ext cx="1784656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Branch Target Address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1498F9-33A1-15C2-FCDF-7467943D1F9B}"/>
              </a:ext>
            </a:extLst>
          </p:cNvPr>
          <p:cNvSpPr txBox="1"/>
          <p:nvPr/>
        </p:nvSpPr>
        <p:spPr>
          <a:xfrm>
            <a:off x="7473312" y="4579607"/>
            <a:ext cx="1908279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Next Sequential Address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61BE85-3CB0-2045-B3BF-7761B9931EF6}"/>
              </a:ext>
            </a:extLst>
          </p:cNvPr>
          <p:cNvSpPr txBox="1"/>
          <p:nvPr/>
        </p:nvSpPr>
        <p:spPr>
          <a:xfrm>
            <a:off x="10938286" y="4113846"/>
            <a:ext cx="719749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Final PC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A8E9F0-032E-3F58-BF2B-4B48EB0FC294}"/>
              </a:ext>
            </a:extLst>
          </p:cNvPr>
          <p:cNvSpPr txBox="1"/>
          <p:nvPr/>
        </p:nvSpPr>
        <p:spPr>
          <a:xfrm>
            <a:off x="9550162" y="4165142"/>
            <a:ext cx="100027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MUX</a:t>
            </a:r>
            <a:br>
              <a:rPr lang="en-US" sz="1200" b="1" dirty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</a:br>
            <a:r>
              <a:rPr lang="en-US" sz="1200" b="1" dirty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PC Decision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23F8E93-BA10-416D-0C10-1BD6D6819071}"/>
              </a:ext>
            </a:extLst>
          </p:cNvPr>
          <p:cNvSpPr/>
          <p:nvPr/>
        </p:nvSpPr>
        <p:spPr>
          <a:xfrm>
            <a:off x="1186226" y="1617638"/>
            <a:ext cx="1893442" cy="1195900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" name="Trapezoid 36">
            <a:extLst>
              <a:ext uri="{FF2B5EF4-FFF2-40B4-BE49-F238E27FC236}">
                <a16:creationId xmlns:a16="http://schemas.microsoft.com/office/drawing/2014/main" id="{546D9CB5-E1EF-5091-4556-7905A2B88EF0}"/>
              </a:ext>
            </a:extLst>
          </p:cNvPr>
          <p:cNvSpPr/>
          <p:nvPr/>
        </p:nvSpPr>
        <p:spPr>
          <a:xfrm rot="5400000">
            <a:off x="2587637" y="3808179"/>
            <a:ext cx="2130250" cy="1185852"/>
          </a:xfrm>
          <a:prstGeom prst="trapezoid">
            <a:avLst/>
          </a:prstGeom>
          <a:solidFill>
            <a:schemeClr val="bg1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6D7D196-34FC-8CB6-203C-B3BCB87EF096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3079668" y="2215588"/>
            <a:ext cx="794157" cy="10149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6FE3846-F5FE-7BD8-5A05-F1A72654403B}"/>
              </a:ext>
            </a:extLst>
          </p:cNvPr>
          <p:cNvCxnSpPr/>
          <p:nvPr/>
        </p:nvCxnSpPr>
        <p:spPr>
          <a:xfrm>
            <a:off x="3873825" y="2215588"/>
            <a:ext cx="0" cy="134404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C413D54-B84A-2EFB-7AE1-F383CADE64DB}"/>
              </a:ext>
            </a:extLst>
          </p:cNvPr>
          <p:cNvCxnSpPr>
            <a:cxnSpLocks/>
          </p:cNvCxnSpPr>
          <p:nvPr/>
        </p:nvCxnSpPr>
        <p:spPr>
          <a:xfrm>
            <a:off x="999997" y="3981658"/>
            <a:ext cx="2059839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FB276EA-2D45-3219-6173-4A8BB68B82E5}"/>
              </a:ext>
            </a:extLst>
          </p:cNvPr>
          <p:cNvCxnSpPr>
            <a:cxnSpLocks/>
          </p:cNvCxnSpPr>
          <p:nvPr/>
        </p:nvCxnSpPr>
        <p:spPr>
          <a:xfrm>
            <a:off x="999996" y="4917829"/>
            <a:ext cx="2059839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D2D1927-5FA8-27B0-1AC0-E03D0F32856A}"/>
              </a:ext>
            </a:extLst>
          </p:cNvPr>
          <p:cNvSpPr txBox="1"/>
          <p:nvPr/>
        </p:nvSpPr>
        <p:spPr>
          <a:xfrm>
            <a:off x="4540749" y="4113846"/>
            <a:ext cx="719749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Final PC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BE56B4E-75FE-3DA4-AC4D-7DCE559EB727}"/>
              </a:ext>
            </a:extLst>
          </p:cNvPr>
          <p:cNvSpPr txBox="1"/>
          <p:nvPr/>
        </p:nvSpPr>
        <p:spPr>
          <a:xfrm>
            <a:off x="1618049" y="1989775"/>
            <a:ext cx="97302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Comparator</a:t>
            </a:r>
            <a:br>
              <a:rPr lang="en-US" sz="1200" b="1" dirty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</a:br>
            <a:r>
              <a:rPr lang="en-US" sz="1200" b="1" dirty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 Is a0 != 0 ? 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B763499-1198-93E9-0A42-925D2891A8E0}"/>
              </a:ext>
            </a:extLst>
          </p:cNvPr>
          <p:cNvSpPr txBox="1"/>
          <p:nvPr/>
        </p:nvSpPr>
        <p:spPr>
          <a:xfrm>
            <a:off x="1121342" y="3613313"/>
            <a:ext cx="1784656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Branch Target Address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D7BD180-E833-C136-0F14-EDC7716612FC}"/>
              </a:ext>
            </a:extLst>
          </p:cNvPr>
          <p:cNvSpPr txBox="1"/>
          <p:nvPr/>
        </p:nvSpPr>
        <p:spPr>
          <a:xfrm>
            <a:off x="1100406" y="4623185"/>
            <a:ext cx="1908279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Next Sequential Address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5D822DD-D714-866A-FC57-89A5053374DE}"/>
              </a:ext>
            </a:extLst>
          </p:cNvPr>
          <p:cNvCxnSpPr>
            <a:cxnSpLocks/>
          </p:cNvCxnSpPr>
          <p:nvPr/>
        </p:nvCxnSpPr>
        <p:spPr>
          <a:xfrm>
            <a:off x="4245688" y="4415338"/>
            <a:ext cx="1014810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6265C5E-DA29-8786-7A4E-7141012A3511}"/>
              </a:ext>
            </a:extLst>
          </p:cNvPr>
          <p:cNvSpPr txBox="1"/>
          <p:nvPr/>
        </p:nvSpPr>
        <p:spPr>
          <a:xfrm>
            <a:off x="3146276" y="4189106"/>
            <a:ext cx="100027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MUX</a:t>
            </a:r>
            <a:br>
              <a:rPr lang="en-US" sz="1200" b="1" dirty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</a:br>
            <a:r>
              <a:rPr lang="en-US" sz="1200" b="1" dirty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PC Decision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674FA6-A423-B47A-0601-D4119A2BCE1E}"/>
              </a:ext>
            </a:extLst>
          </p:cNvPr>
          <p:cNvSpPr txBox="1"/>
          <p:nvPr/>
        </p:nvSpPr>
        <p:spPr>
          <a:xfrm>
            <a:off x="1522477" y="5006150"/>
            <a:ext cx="570669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Secret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75869BB-0427-5E2F-FF59-AFBF69731BCB}"/>
              </a:ext>
            </a:extLst>
          </p:cNvPr>
          <p:cNvSpPr txBox="1"/>
          <p:nvPr/>
        </p:nvSpPr>
        <p:spPr>
          <a:xfrm>
            <a:off x="8083777" y="4045477"/>
            <a:ext cx="570669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Secret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70C3E5D-0EE8-463F-19C0-585A74364EFF}"/>
              </a:ext>
            </a:extLst>
          </p:cNvPr>
          <p:cNvSpPr txBox="1"/>
          <p:nvPr/>
        </p:nvSpPr>
        <p:spPr>
          <a:xfrm>
            <a:off x="1568963" y="4045477"/>
            <a:ext cx="477695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Error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158E524-EC65-2018-F923-CDCC2795FA3A}"/>
              </a:ext>
            </a:extLst>
          </p:cNvPr>
          <p:cNvSpPr txBox="1"/>
          <p:nvPr/>
        </p:nvSpPr>
        <p:spPr>
          <a:xfrm>
            <a:off x="8176751" y="4970108"/>
            <a:ext cx="477695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Error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2" name="Lightning Bolt 51">
            <a:extLst>
              <a:ext uri="{FF2B5EF4-FFF2-40B4-BE49-F238E27FC236}">
                <a16:creationId xmlns:a16="http://schemas.microsoft.com/office/drawing/2014/main" id="{3AD26122-8F65-CAD2-7B67-21C75AEB5519}"/>
              </a:ext>
            </a:extLst>
          </p:cNvPr>
          <p:cNvSpPr/>
          <p:nvPr/>
        </p:nvSpPr>
        <p:spPr>
          <a:xfrm rot="4096881">
            <a:off x="3437751" y="1172665"/>
            <a:ext cx="505837" cy="1014978"/>
          </a:xfrm>
          <a:prstGeom prst="lightningBolt">
            <a:avLst/>
          </a:prstGeom>
          <a:solidFill>
            <a:srgbClr val="C00000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3" name="Lightning Bolt 52">
            <a:extLst>
              <a:ext uri="{FF2B5EF4-FFF2-40B4-BE49-F238E27FC236}">
                <a16:creationId xmlns:a16="http://schemas.microsoft.com/office/drawing/2014/main" id="{EB8AABB4-8BFF-B094-01F0-1F33AC30AEAD}"/>
              </a:ext>
            </a:extLst>
          </p:cNvPr>
          <p:cNvSpPr/>
          <p:nvPr/>
        </p:nvSpPr>
        <p:spPr>
          <a:xfrm rot="3719179">
            <a:off x="9537008" y="1024316"/>
            <a:ext cx="505837" cy="1014978"/>
          </a:xfrm>
          <a:prstGeom prst="lightningBolt">
            <a:avLst/>
          </a:prstGeom>
          <a:solidFill>
            <a:srgbClr val="C00000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" name="Lightning Bolt 53">
            <a:extLst>
              <a:ext uri="{FF2B5EF4-FFF2-40B4-BE49-F238E27FC236}">
                <a16:creationId xmlns:a16="http://schemas.microsoft.com/office/drawing/2014/main" id="{1CB17CF6-6F29-B6C5-6CE8-488C1BD2FBFC}"/>
              </a:ext>
            </a:extLst>
          </p:cNvPr>
          <p:cNvSpPr/>
          <p:nvPr/>
        </p:nvSpPr>
        <p:spPr>
          <a:xfrm rot="3719179">
            <a:off x="10670651" y="2512294"/>
            <a:ext cx="505837" cy="1014978"/>
          </a:xfrm>
          <a:prstGeom prst="lightningBolt">
            <a:avLst/>
          </a:prstGeom>
          <a:solidFill>
            <a:srgbClr val="C00000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D75A5B9-B222-D4FA-88C8-3EF3171709CE}"/>
              </a:ext>
            </a:extLst>
          </p:cNvPr>
          <p:cNvCxnSpPr/>
          <p:nvPr/>
        </p:nvCxnSpPr>
        <p:spPr>
          <a:xfrm>
            <a:off x="6100981" y="2116780"/>
            <a:ext cx="1145512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C1185A8-26CB-60D2-6C63-6788347A36DF}"/>
              </a:ext>
            </a:extLst>
          </p:cNvPr>
          <p:cNvCxnSpPr>
            <a:cxnSpLocks/>
          </p:cNvCxnSpPr>
          <p:nvPr/>
        </p:nvCxnSpPr>
        <p:spPr>
          <a:xfrm flipV="1">
            <a:off x="147232" y="2240736"/>
            <a:ext cx="1019388" cy="10149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9" name="Lightning Bolt 58">
            <a:extLst>
              <a:ext uri="{FF2B5EF4-FFF2-40B4-BE49-F238E27FC236}">
                <a16:creationId xmlns:a16="http://schemas.microsoft.com/office/drawing/2014/main" id="{901ED801-3FF0-17FC-FCC4-7850DDBCF1A8}"/>
              </a:ext>
            </a:extLst>
          </p:cNvPr>
          <p:cNvSpPr/>
          <p:nvPr/>
        </p:nvSpPr>
        <p:spPr>
          <a:xfrm rot="3719179">
            <a:off x="6604850" y="824808"/>
            <a:ext cx="505837" cy="1014978"/>
          </a:xfrm>
          <a:prstGeom prst="lightningBolt">
            <a:avLst/>
          </a:prstGeom>
          <a:solidFill>
            <a:schemeClr val="accent5">
              <a:lumMod val="50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4A48F04-A2FA-AF3C-8713-EED236682433}"/>
              </a:ext>
            </a:extLst>
          </p:cNvPr>
          <p:cNvCxnSpPr>
            <a:cxnSpLocks/>
          </p:cNvCxnSpPr>
          <p:nvPr/>
        </p:nvCxnSpPr>
        <p:spPr>
          <a:xfrm flipV="1">
            <a:off x="2671281" y="5978523"/>
            <a:ext cx="1019388" cy="10149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414DE58-9313-9357-182D-4EC01E35F5A7}"/>
              </a:ext>
            </a:extLst>
          </p:cNvPr>
          <p:cNvCxnSpPr>
            <a:cxnSpLocks/>
          </p:cNvCxnSpPr>
          <p:nvPr/>
        </p:nvCxnSpPr>
        <p:spPr>
          <a:xfrm flipV="1">
            <a:off x="9208183" y="5929240"/>
            <a:ext cx="1019388" cy="10149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61B6060-8567-C28F-63A9-02BE84F75ABA}"/>
              </a:ext>
            </a:extLst>
          </p:cNvPr>
          <p:cNvCxnSpPr>
            <a:cxnSpLocks/>
          </p:cNvCxnSpPr>
          <p:nvPr/>
        </p:nvCxnSpPr>
        <p:spPr>
          <a:xfrm>
            <a:off x="3690669" y="5375868"/>
            <a:ext cx="0" cy="619997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D8BBFB9-51F3-1F44-621C-B415F09D891E}"/>
              </a:ext>
            </a:extLst>
          </p:cNvPr>
          <p:cNvCxnSpPr>
            <a:cxnSpLocks/>
          </p:cNvCxnSpPr>
          <p:nvPr/>
        </p:nvCxnSpPr>
        <p:spPr>
          <a:xfrm>
            <a:off x="10227571" y="5293408"/>
            <a:ext cx="0" cy="619997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7B050EE5-6594-94EA-3357-4982C76D5D78}"/>
              </a:ext>
            </a:extLst>
          </p:cNvPr>
          <p:cNvSpPr txBox="1"/>
          <p:nvPr/>
        </p:nvSpPr>
        <p:spPr>
          <a:xfrm>
            <a:off x="2250197" y="5995865"/>
            <a:ext cx="1396216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Branch Condition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89A6780-ACF1-808D-0150-E2FDFD368C50}"/>
              </a:ext>
            </a:extLst>
          </p:cNvPr>
          <p:cNvSpPr txBox="1"/>
          <p:nvPr/>
        </p:nvSpPr>
        <p:spPr>
          <a:xfrm>
            <a:off x="8966253" y="5968279"/>
            <a:ext cx="1396216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Branch Condition</a:t>
            </a:r>
          </a:p>
        </p:txBody>
      </p:sp>
      <p:sp>
        <p:nvSpPr>
          <p:cNvPr id="68" name="Lightning Bolt 67">
            <a:extLst>
              <a:ext uri="{FF2B5EF4-FFF2-40B4-BE49-F238E27FC236}">
                <a16:creationId xmlns:a16="http://schemas.microsoft.com/office/drawing/2014/main" id="{587C0515-BD68-5FA9-7966-17CB43F74F15}"/>
              </a:ext>
            </a:extLst>
          </p:cNvPr>
          <p:cNvSpPr/>
          <p:nvPr/>
        </p:nvSpPr>
        <p:spPr>
          <a:xfrm rot="3719179">
            <a:off x="4325322" y="2548595"/>
            <a:ext cx="505837" cy="1014978"/>
          </a:xfrm>
          <a:prstGeom prst="lightningBolt">
            <a:avLst/>
          </a:prstGeom>
          <a:solidFill>
            <a:srgbClr val="C00000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9" name="Lightning Bolt 68">
            <a:extLst>
              <a:ext uri="{FF2B5EF4-FFF2-40B4-BE49-F238E27FC236}">
                <a16:creationId xmlns:a16="http://schemas.microsoft.com/office/drawing/2014/main" id="{88448503-C38F-9EF7-0DA5-1CC80B95CA77}"/>
              </a:ext>
            </a:extLst>
          </p:cNvPr>
          <p:cNvSpPr/>
          <p:nvPr/>
        </p:nvSpPr>
        <p:spPr>
          <a:xfrm rot="3719179">
            <a:off x="10497026" y="5174476"/>
            <a:ext cx="505837" cy="1014978"/>
          </a:xfrm>
          <a:prstGeom prst="lightningBolt">
            <a:avLst/>
          </a:prstGeom>
          <a:solidFill>
            <a:schemeClr val="accent5">
              <a:lumMod val="75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8D14F11-6801-8774-40E6-BC79EFFE8A57}"/>
              </a:ext>
            </a:extLst>
          </p:cNvPr>
          <p:cNvSpPr txBox="1"/>
          <p:nvPr/>
        </p:nvSpPr>
        <p:spPr>
          <a:xfrm>
            <a:off x="4161902" y="2112886"/>
            <a:ext cx="410369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FF0000"/>
                </a:solidFill>
                <a:latin typeface="Helvetica"/>
                <a:ea typeface="Helvetica"/>
                <a:cs typeface="Helvetica"/>
                <a:sym typeface="Helvetica"/>
              </a:rPr>
              <a:t>OR</a:t>
            </a:r>
            <a:endParaRPr kumimoji="0" lang="en-US" sz="16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86A31C8-EA88-FFA6-582D-1BA3C83893C6}"/>
              </a:ext>
            </a:extLst>
          </p:cNvPr>
          <p:cNvSpPr txBox="1"/>
          <p:nvPr/>
        </p:nvSpPr>
        <p:spPr>
          <a:xfrm>
            <a:off x="10633901" y="2032176"/>
            <a:ext cx="410369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FF0000"/>
                </a:solidFill>
                <a:latin typeface="Helvetica"/>
                <a:ea typeface="Helvetica"/>
                <a:cs typeface="Helvetica"/>
                <a:sym typeface="Helvetica"/>
              </a:rPr>
              <a:t>OR</a:t>
            </a:r>
            <a:endParaRPr kumimoji="0" lang="en-US" sz="16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3FC978-5F74-1FD9-FD0C-CEC2C2972F25}"/>
              </a:ext>
            </a:extLst>
          </p:cNvPr>
          <p:cNvSpPr txBox="1"/>
          <p:nvPr/>
        </p:nvSpPr>
        <p:spPr>
          <a:xfrm>
            <a:off x="246557" y="1857769"/>
            <a:ext cx="330219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latin typeface="Helvetica"/>
                <a:ea typeface="Helvetica"/>
                <a:cs typeface="Helvetica"/>
                <a:sym typeface="Helvetica"/>
              </a:rPr>
              <a:t>a0</a:t>
            </a:r>
            <a:endParaRPr kumimoji="0" lang="en-US" sz="1600" b="1" i="0" u="none" strike="noStrike" cap="none" spc="0" normalizeH="0" baseline="0" dirty="0">
              <a:ln>
                <a:noFill/>
              </a:ln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4E0CDED-6884-43EA-4787-C725A4D0E60B}"/>
              </a:ext>
            </a:extLst>
          </p:cNvPr>
          <p:cNvSpPr txBox="1"/>
          <p:nvPr/>
        </p:nvSpPr>
        <p:spPr>
          <a:xfrm>
            <a:off x="6177962" y="1754102"/>
            <a:ext cx="330219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latin typeface="Helvetica"/>
                <a:ea typeface="Helvetica"/>
                <a:cs typeface="Helvetica"/>
                <a:sym typeface="Helvetica"/>
              </a:rPr>
              <a:t>a0</a:t>
            </a:r>
            <a:endParaRPr kumimoji="0" lang="en-US" sz="1600" b="1" i="0" u="none" strike="noStrike" cap="none" spc="0" normalizeH="0" baseline="0" dirty="0">
              <a:ln>
                <a:noFill/>
              </a:ln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0563614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C070E01-5B2B-87B5-276C-0B0F61AF1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0CD699-FC42-4BA7-F684-DB19EED17F7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36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ACE47A0-AC8C-DC99-3BDC-7E8435991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LFI Targets – Harder to Exploit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BF0FEB-5BE6-8E13-0FCB-4D6A373D5B41}"/>
              </a:ext>
            </a:extLst>
          </p:cNvPr>
          <p:cNvSpPr txBox="1"/>
          <p:nvPr/>
        </p:nvSpPr>
        <p:spPr>
          <a:xfrm>
            <a:off x="338361" y="1421344"/>
            <a:ext cx="11515277" cy="379591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171450" marR="0" indent="-1714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Register File: </a:t>
            </a: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If the attacker can flip the value in a0 from nonzero to zero, then the branch condition changes. </a:t>
            </a: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(Harder to flip because of small time window)</a:t>
            </a:r>
            <a:b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</a:b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  <a:p>
            <a:pPr marL="171450" marR="0" indent="-1714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Instruction Decoder: </a:t>
            </a: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A fault might corrupt the </a:t>
            </a:r>
            <a:r>
              <a:rPr kumimoji="0" lang="en-US" sz="2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bne</a:t>
            </a: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instruction opcode itself, turning it into a no-op   or an always-jump. </a:t>
            </a: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(Multiple Faults + Very hard to flip to target opcode)</a:t>
            </a:r>
            <a:b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</a:b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  <a:p>
            <a:pPr marL="171450" marR="0" indent="-1714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Pipeline Latches/Flip-Flops: </a:t>
            </a: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The pipeline stage registers store intermediate signals—if you flip the    stored comparator result or the branch target PC, you can misdirect control flow. </a:t>
            </a: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(Multiple Faults +  Very hard to flip to target address)</a:t>
            </a:r>
            <a:b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</a:b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  <a:p>
            <a:pPr marL="171450" marR="0" indent="-1714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PC Increment Logic: </a:t>
            </a: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Even if the comparator is correct, messing with the final PC increment or        branch addition could skip or misalign instructions. </a:t>
            </a: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(Multiple Fault + Hard to locate)</a:t>
            </a:r>
          </a:p>
        </p:txBody>
      </p:sp>
    </p:spTree>
    <p:extLst>
      <p:ext uri="{BB962C8B-B14F-4D97-AF65-F5344CB8AC3E}">
        <p14:creationId xmlns:p14="http://schemas.microsoft.com/office/powerpoint/2010/main" val="7974557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6F902-B7AB-6025-9FFF-B4228A8D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Quantifying Hardening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40A4E-19C8-6A76-F69E-CE0C30D8A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9662" y="4736608"/>
            <a:ext cx="5439193" cy="922963"/>
          </a:xfrm>
        </p:spPr>
        <p:txBody>
          <a:bodyPr/>
          <a:lstStyle/>
          <a:p>
            <a:pPr marL="223234" indent="0">
              <a:buNone/>
            </a:pPr>
            <a:r>
              <a:rPr lang="en-US" dirty="0"/>
              <a:t>Hardening Metric = 2-1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1BC9F-8E3E-C07A-9BD1-125C821AFC8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37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91BF7F-2BCF-9FBF-7E4D-ED6E2C70D824}"/>
              </a:ext>
            </a:extLst>
          </p:cNvPr>
          <p:cNvSpPr/>
          <p:nvPr/>
        </p:nvSpPr>
        <p:spPr>
          <a:xfrm>
            <a:off x="4366681" y="1828654"/>
            <a:ext cx="1589270" cy="875027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BFC953A-697A-5181-9586-CEF4840A9488}"/>
              </a:ext>
            </a:extLst>
          </p:cNvPr>
          <p:cNvSpPr/>
          <p:nvPr/>
        </p:nvSpPr>
        <p:spPr>
          <a:xfrm>
            <a:off x="3308178" y="2065640"/>
            <a:ext cx="994610" cy="40105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DB43044-7E60-B58B-60D0-44B84791B735}"/>
              </a:ext>
            </a:extLst>
          </p:cNvPr>
          <p:cNvSpPr/>
          <p:nvPr/>
        </p:nvSpPr>
        <p:spPr>
          <a:xfrm>
            <a:off x="6168510" y="2065639"/>
            <a:ext cx="994610" cy="40105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DA0F19-5731-1250-404D-5C4DD43BFCD8}"/>
              </a:ext>
            </a:extLst>
          </p:cNvPr>
          <p:cNvSpPr txBox="1"/>
          <p:nvPr/>
        </p:nvSpPr>
        <p:spPr>
          <a:xfrm>
            <a:off x="1448717" y="2437953"/>
            <a:ext cx="190808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Non-Hardened </a:t>
            </a:r>
            <a:b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</a:b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Assembly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E1F941-CFEF-2EE0-92B3-88AA7510DDBE}"/>
              </a:ext>
            </a:extLst>
          </p:cNvPr>
          <p:cNvSpPr txBox="1"/>
          <p:nvPr/>
        </p:nvSpPr>
        <p:spPr>
          <a:xfrm>
            <a:off x="7375679" y="2087101"/>
            <a:ext cx="3257174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FIA Vulnerability Analysis 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A51F8B-8404-AAD5-B72F-94DFEEBD9128}"/>
              </a:ext>
            </a:extLst>
          </p:cNvPr>
          <p:cNvSpPr txBox="1"/>
          <p:nvPr/>
        </p:nvSpPr>
        <p:spPr>
          <a:xfrm>
            <a:off x="4815217" y="2087101"/>
            <a:ext cx="1908084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SoFI</a:t>
            </a:r>
            <a:r>
              <a:rPr kumimoji="0" lang="en-US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E01819-CB08-A659-00DA-401ACED8E6AA}"/>
              </a:ext>
            </a:extLst>
          </p:cNvPr>
          <p:cNvSpPr/>
          <p:nvPr/>
        </p:nvSpPr>
        <p:spPr>
          <a:xfrm>
            <a:off x="4366681" y="3060373"/>
            <a:ext cx="1589270" cy="875027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DE978AB-DAD7-7638-11AA-851EE36B1008}"/>
              </a:ext>
            </a:extLst>
          </p:cNvPr>
          <p:cNvSpPr/>
          <p:nvPr/>
        </p:nvSpPr>
        <p:spPr>
          <a:xfrm>
            <a:off x="3308178" y="3297359"/>
            <a:ext cx="994610" cy="40105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9DC6E1E-8B0B-20A2-C342-2E66AE07D413}"/>
              </a:ext>
            </a:extLst>
          </p:cNvPr>
          <p:cNvSpPr/>
          <p:nvPr/>
        </p:nvSpPr>
        <p:spPr>
          <a:xfrm>
            <a:off x="6168510" y="3297358"/>
            <a:ext cx="994610" cy="40105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4FEA20-B776-AED4-CA36-178828408D93}"/>
              </a:ext>
            </a:extLst>
          </p:cNvPr>
          <p:cNvSpPr txBox="1"/>
          <p:nvPr/>
        </p:nvSpPr>
        <p:spPr>
          <a:xfrm>
            <a:off x="1029305" y="3897161"/>
            <a:ext cx="2278873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Hardened Assembly Code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647AA7-AD9F-A7A6-E5C2-FB8A766E46EC}"/>
              </a:ext>
            </a:extLst>
          </p:cNvPr>
          <p:cNvSpPr txBox="1"/>
          <p:nvPr/>
        </p:nvSpPr>
        <p:spPr>
          <a:xfrm>
            <a:off x="7375679" y="3318820"/>
            <a:ext cx="3257174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FIA Vulnerability Analysis (2)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A33BB8-784E-3365-14F6-CF0A2757053A}"/>
              </a:ext>
            </a:extLst>
          </p:cNvPr>
          <p:cNvSpPr txBox="1"/>
          <p:nvPr/>
        </p:nvSpPr>
        <p:spPr>
          <a:xfrm>
            <a:off x="4815217" y="3318820"/>
            <a:ext cx="1908084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SoFI</a:t>
            </a:r>
            <a:r>
              <a:rPr kumimoji="0" lang="en-US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FA9FF00-6AEB-DD39-5385-24265DC9A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025" y="1862739"/>
            <a:ext cx="2266952" cy="61614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3B4AD58-582A-AFEB-FB1B-051F17F10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025" y="3108626"/>
            <a:ext cx="2278874" cy="82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4437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7D21A-BA68-B1A5-E392-55A313284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err="1"/>
              <a:t>SoFi</a:t>
            </a:r>
            <a:r>
              <a:rPr lang="en-US" sz="2000" dirty="0"/>
              <a:t> Fault Analysis – Current Progress and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329B1-3731-1DC3-0D0E-8ED2D2211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838" y="1076017"/>
            <a:ext cx="11837247" cy="4848820"/>
          </a:xfrm>
        </p:spPr>
        <p:txBody>
          <a:bodyPr/>
          <a:lstStyle/>
          <a:p>
            <a:r>
              <a:rPr lang="en-US" dirty="0"/>
              <a:t>Current Progress – Troubleshooting </a:t>
            </a:r>
            <a:r>
              <a:rPr lang="en-US" dirty="0" err="1"/>
              <a:t>SoFI</a:t>
            </a:r>
            <a:r>
              <a:rPr lang="en-US" dirty="0"/>
              <a:t> RTL Implementation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SoFI</a:t>
            </a:r>
            <a:r>
              <a:rPr lang="en-US" dirty="0"/>
              <a:t> Input :</a:t>
            </a:r>
          </a:p>
          <a:p>
            <a:pPr lvl="1"/>
            <a:r>
              <a:rPr lang="en-US" dirty="0"/>
              <a:t>RTL Design File –</a:t>
            </a:r>
          </a:p>
          <a:p>
            <a:pPr lvl="2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Co-simulation of softcore RISC-V and non hardened program executable</a:t>
            </a:r>
          </a:p>
          <a:p>
            <a:pPr lvl="2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Generates VCD file of simulation from VCS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Challenge – Timing and memory mapping the co-simulation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dirty="0"/>
              <a:t>Stimulus VCD File – </a:t>
            </a:r>
          </a:p>
          <a:p>
            <a:pPr lvl="2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ZO1X simulation to find faults that violate SP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dirty="0"/>
              <a:t>Security Property File (Strobe File) – </a:t>
            </a:r>
          </a:p>
          <a:p>
            <a:pPr lvl="2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No instruction skipping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Challenge – Locating the fault cycle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FDE69-9D4D-0F87-5C37-5B78D23A5C9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116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7B032-4661-D17C-CB33-185F305E6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SRC Proposal Deliverables and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C9697-F654-CEC5-9979-E71EDC69D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1737" y="1126750"/>
            <a:ext cx="9565684" cy="4848820"/>
          </a:xfrm>
        </p:spPr>
        <p:txBody>
          <a:bodyPr/>
          <a:lstStyle/>
          <a:p>
            <a:r>
              <a:rPr lang="en-US" sz="1800" dirty="0">
                <a:solidFill>
                  <a:srgbClr val="191EA2"/>
                </a:solidFill>
              </a:rPr>
              <a:t>Quarter 1-3 : </a:t>
            </a:r>
            <a:r>
              <a:rPr lang="en-US" sz="1800" dirty="0"/>
              <a:t>SPICE-level and layout-level modeling of the physical characteristics of fault injection and side-channel attacks</a:t>
            </a:r>
          </a:p>
          <a:p>
            <a:r>
              <a:rPr lang="en-US" sz="1800" dirty="0">
                <a:solidFill>
                  <a:srgbClr val="191EA2"/>
                </a:solidFill>
              </a:rPr>
              <a:t>Quarter 4 : </a:t>
            </a:r>
            <a:r>
              <a:rPr lang="en-US" sz="1800" dirty="0"/>
              <a:t>Post-silicon attack test on chip/SoC, perform vulnerability analysis of software executions, and improve the attack models.</a:t>
            </a:r>
          </a:p>
          <a:p>
            <a:pPr marL="223234" indent="0">
              <a:buNone/>
            </a:pPr>
            <a:endParaRPr lang="en-US" sz="1800" dirty="0"/>
          </a:p>
          <a:p>
            <a:r>
              <a:rPr lang="en-US" sz="1800" dirty="0">
                <a:solidFill>
                  <a:srgbClr val="191EA2"/>
                </a:solidFill>
              </a:rPr>
              <a:t>Quarter 1 : </a:t>
            </a:r>
            <a:r>
              <a:rPr lang="en-US" sz="1800" dirty="0"/>
              <a:t>Investigation and development of physically-aware hardening techniques</a:t>
            </a:r>
          </a:p>
          <a:p>
            <a:r>
              <a:rPr lang="en-US" sz="1800" dirty="0">
                <a:solidFill>
                  <a:srgbClr val="191EA2"/>
                </a:solidFill>
              </a:rPr>
              <a:t>Quarter 2 : </a:t>
            </a:r>
            <a:r>
              <a:rPr lang="en-US" sz="1800" dirty="0"/>
              <a:t>Developing executable security properties and LUT/ML-based model interfaces to guide hardening strategies.</a:t>
            </a:r>
          </a:p>
          <a:p>
            <a:r>
              <a:rPr lang="en-US" sz="1800" dirty="0">
                <a:solidFill>
                  <a:srgbClr val="191EA2"/>
                </a:solidFill>
              </a:rPr>
              <a:t>Quarter 3-4 : </a:t>
            </a:r>
            <a:r>
              <a:rPr lang="en-US" sz="1800" dirty="0"/>
              <a:t>Integration of hardening techniques into software compilation in the form of GCC plug-in/LLVM/Clang</a:t>
            </a:r>
          </a:p>
          <a:p>
            <a:pPr marL="223234" indent="0">
              <a:buNone/>
            </a:pPr>
            <a:endParaRPr lang="en-US" sz="1800" dirty="0"/>
          </a:p>
          <a:p>
            <a:r>
              <a:rPr lang="en-US" sz="1800" dirty="0">
                <a:solidFill>
                  <a:srgbClr val="191EA2"/>
                </a:solidFill>
              </a:rPr>
              <a:t>Quarter 1-2 : </a:t>
            </a:r>
            <a:r>
              <a:rPr lang="en-US" sz="1800" dirty="0"/>
              <a:t>Extensive validation of the PASS flow on FPGA platform with iterative test of hardened software compilations</a:t>
            </a:r>
          </a:p>
          <a:p>
            <a:r>
              <a:rPr lang="en-US" sz="1800" dirty="0">
                <a:solidFill>
                  <a:srgbClr val="191EA2"/>
                </a:solidFill>
              </a:rPr>
              <a:t>Quarter 3-4 : </a:t>
            </a:r>
            <a:r>
              <a:rPr lang="en-US" sz="1800" dirty="0"/>
              <a:t>Broadening the attack scenarios by including more security properties, and fine-tuning of physical attack models.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A6B10-E2A4-61CC-6DA0-C332F81FF43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39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F718E16-D6A1-271F-5370-7809A7AD3EC3}"/>
              </a:ext>
            </a:extLst>
          </p:cNvPr>
          <p:cNvSpPr/>
          <p:nvPr/>
        </p:nvSpPr>
        <p:spPr>
          <a:xfrm>
            <a:off x="403412" y="1240466"/>
            <a:ext cx="1788325" cy="7945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>
            <a:solidFill>
              <a:schemeClr val="accent1">
                <a:lumMod val="5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rPr>
              <a:t>Year 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C3BD6D7-F7DA-BA79-3A53-8BCFB32948A5}"/>
              </a:ext>
            </a:extLst>
          </p:cNvPr>
          <p:cNvSpPr/>
          <p:nvPr/>
        </p:nvSpPr>
        <p:spPr>
          <a:xfrm>
            <a:off x="403410" y="3153888"/>
            <a:ext cx="1788325" cy="7945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>
            <a:solidFill>
              <a:schemeClr val="accent1">
                <a:lumMod val="5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rPr>
              <a:t>Year 2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772F4E7-0734-F999-D0FA-93B1C8B0CA01}"/>
              </a:ext>
            </a:extLst>
          </p:cNvPr>
          <p:cNvSpPr/>
          <p:nvPr/>
        </p:nvSpPr>
        <p:spPr>
          <a:xfrm>
            <a:off x="403411" y="5181026"/>
            <a:ext cx="1788325" cy="7945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>
            <a:solidFill>
              <a:schemeClr val="accent1">
                <a:lumMod val="5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rPr>
              <a:t>Year 3</a:t>
            </a:r>
          </a:p>
        </p:txBody>
      </p:sp>
    </p:spTree>
    <p:extLst>
      <p:ext uri="{BB962C8B-B14F-4D97-AF65-F5344CB8AC3E}">
        <p14:creationId xmlns:p14="http://schemas.microsoft.com/office/powerpoint/2010/main" val="3993842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05BC9-B075-FD0F-EBB8-C1610D7D5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B512F-7964-CE61-860A-796F90A8D21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4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609F49F-C8B6-E19E-AF0B-434E9F2C9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32449B-CDC5-9804-BE00-27925D9A7C5A}"/>
              </a:ext>
            </a:extLst>
          </p:cNvPr>
          <p:cNvSpPr txBox="1"/>
          <p:nvPr/>
        </p:nvSpPr>
        <p:spPr>
          <a:xfrm>
            <a:off x="70181" y="1186138"/>
            <a:ext cx="9708486" cy="226267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 dirty="0">
                <a:latin typeface="Arial" charset="0"/>
                <a:cs typeface="Arial" charset="0"/>
              </a:rPr>
              <a:t>Dumped all internal states of compilation and studied how compilation takes place.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latin typeface="Arial" charset="0"/>
                <a:cs typeface="Arial" charset="0"/>
              </a:rPr>
              <a:t>$ riscv32-unknown-elf-gcc -</a:t>
            </a:r>
            <a:r>
              <a:rPr lang="en-US" altLang="zh-CN" sz="1600" dirty="0" err="1">
                <a:latin typeface="Arial" charset="0"/>
                <a:cs typeface="Arial" charset="0"/>
              </a:rPr>
              <a:t>fdump</a:t>
            </a:r>
            <a:r>
              <a:rPr lang="en-US" altLang="zh-CN" sz="1600" dirty="0">
                <a:latin typeface="Arial" charset="0"/>
                <a:cs typeface="Arial" charset="0"/>
              </a:rPr>
              <a:t>-tree-original </a:t>
            </a:r>
            <a:r>
              <a:rPr lang="en-US" altLang="zh-CN" sz="1600" dirty="0" err="1">
                <a:latin typeface="Arial" charset="0"/>
                <a:cs typeface="Arial" charset="0"/>
              </a:rPr>
              <a:t>password.c</a:t>
            </a:r>
            <a:r>
              <a:rPr lang="en-US" altLang="zh-CN" sz="1600" dirty="0">
                <a:latin typeface="Arial" charset="0"/>
                <a:cs typeface="Arial" charset="0"/>
              </a:rPr>
              <a:t> –c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latin typeface="Arial" charset="0"/>
                <a:cs typeface="Arial" charset="0"/>
              </a:rPr>
              <a:t>$ riscv32-unknown-elf-gcc -</a:t>
            </a:r>
            <a:r>
              <a:rPr lang="en-US" altLang="zh-CN" sz="1600" dirty="0" err="1">
                <a:latin typeface="Arial" charset="0"/>
                <a:cs typeface="Arial" charset="0"/>
              </a:rPr>
              <a:t>fdump</a:t>
            </a:r>
            <a:r>
              <a:rPr lang="en-US" altLang="zh-CN" sz="1600" dirty="0">
                <a:latin typeface="Arial" charset="0"/>
                <a:cs typeface="Arial" charset="0"/>
              </a:rPr>
              <a:t>-tree-</a:t>
            </a:r>
            <a:r>
              <a:rPr lang="en-US" altLang="zh-CN" sz="1600" dirty="0" err="1">
                <a:latin typeface="Arial" charset="0"/>
                <a:cs typeface="Arial" charset="0"/>
              </a:rPr>
              <a:t>gimple</a:t>
            </a:r>
            <a:r>
              <a:rPr lang="en-US" altLang="zh-CN" sz="1600" dirty="0">
                <a:latin typeface="Arial" charset="0"/>
                <a:cs typeface="Arial" charset="0"/>
              </a:rPr>
              <a:t> </a:t>
            </a:r>
            <a:r>
              <a:rPr lang="en-US" altLang="zh-CN" sz="1600" dirty="0" err="1">
                <a:latin typeface="Arial" charset="0"/>
                <a:cs typeface="Arial" charset="0"/>
              </a:rPr>
              <a:t>password.c</a:t>
            </a:r>
            <a:r>
              <a:rPr lang="en-US" altLang="zh-CN" sz="1600" dirty="0">
                <a:latin typeface="Arial" charset="0"/>
                <a:cs typeface="Arial" charset="0"/>
              </a:rPr>
              <a:t> –c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latin typeface="Arial" charset="0"/>
                <a:cs typeface="Arial" charset="0"/>
              </a:rPr>
              <a:t>$ riscv32-unknown-elf-gcc -</a:t>
            </a:r>
            <a:r>
              <a:rPr lang="en-US" altLang="zh-CN" sz="1600" dirty="0" err="1">
                <a:latin typeface="Arial" charset="0"/>
                <a:cs typeface="Arial" charset="0"/>
              </a:rPr>
              <a:t>fdump</a:t>
            </a:r>
            <a:r>
              <a:rPr lang="en-US" altLang="zh-CN" sz="1600" dirty="0">
                <a:latin typeface="Arial" charset="0"/>
                <a:cs typeface="Arial" charset="0"/>
              </a:rPr>
              <a:t>-tree-all </a:t>
            </a:r>
            <a:r>
              <a:rPr lang="en-US" altLang="zh-CN" sz="1600" dirty="0" err="1">
                <a:latin typeface="Arial" charset="0"/>
                <a:cs typeface="Arial" charset="0"/>
              </a:rPr>
              <a:t>password.c</a:t>
            </a:r>
            <a:r>
              <a:rPr lang="en-US" altLang="zh-CN" sz="1600" dirty="0">
                <a:latin typeface="Arial" charset="0"/>
                <a:cs typeface="Arial" charset="0"/>
              </a:rPr>
              <a:t> –c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latin typeface="Arial" charset="0"/>
                <a:cs typeface="Arial" charset="0"/>
              </a:rPr>
              <a:t>$ riscv32-unknown-elf-gcc -O2 -</a:t>
            </a:r>
            <a:r>
              <a:rPr lang="en-US" altLang="zh-CN" sz="1600" dirty="0" err="1">
                <a:latin typeface="Arial" charset="0"/>
                <a:cs typeface="Arial" charset="0"/>
              </a:rPr>
              <a:t>fdump</a:t>
            </a:r>
            <a:r>
              <a:rPr lang="en-US" altLang="zh-CN" sz="1600" dirty="0">
                <a:latin typeface="Arial" charset="0"/>
                <a:cs typeface="Arial" charset="0"/>
              </a:rPr>
              <a:t>-tree-</a:t>
            </a:r>
            <a:r>
              <a:rPr lang="en-US" altLang="zh-CN" sz="1600" dirty="0" err="1">
                <a:latin typeface="Arial" charset="0"/>
                <a:cs typeface="Arial" charset="0"/>
              </a:rPr>
              <a:t>cfg</a:t>
            </a:r>
            <a:r>
              <a:rPr lang="en-US" altLang="zh-CN" sz="1600" dirty="0">
                <a:latin typeface="Arial" charset="0"/>
                <a:cs typeface="Arial" charset="0"/>
              </a:rPr>
              <a:t>-graph -c </a:t>
            </a:r>
            <a:r>
              <a:rPr lang="en-US" altLang="zh-CN" sz="1600" dirty="0" err="1">
                <a:latin typeface="Arial" charset="0"/>
                <a:cs typeface="Arial" charset="0"/>
              </a:rPr>
              <a:t>password.c</a:t>
            </a:r>
            <a:endParaRPr lang="en-US" altLang="zh-CN" sz="1600" dirty="0">
              <a:latin typeface="Arial" charset="0"/>
              <a:cs typeface="Arial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1600" b="1" u="sng" dirty="0">
              <a:latin typeface="Arial" charset="0"/>
              <a:cs typeface="Arial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7B16EA-0410-0244-9C37-D6258F653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611" y="3556091"/>
            <a:ext cx="9594777" cy="211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2358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36C78-0C0E-1DC8-E7F5-06B0B5B4E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SRC Proposal Deliverables – Year 1 (2025)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8C9784-CA0E-EDEF-C69F-2E54CDBB314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40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6C75008-679E-4EF7-68F4-A284774EEC1C}"/>
              </a:ext>
            </a:extLst>
          </p:cNvPr>
          <p:cNvSpPr/>
          <p:nvPr/>
        </p:nvSpPr>
        <p:spPr>
          <a:xfrm>
            <a:off x="403412" y="1240466"/>
            <a:ext cx="1788325" cy="7945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>
            <a:solidFill>
              <a:schemeClr val="accent1">
                <a:lumMod val="5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rPr>
              <a:t>Qtr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rPr>
              <a:t> 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833F83C-ED96-6C6C-A8D5-086407240DBD}"/>
              </a:ext>
            </a:extLst>
          </p:cNvPr>
          <p:cNvSpPr/>
          <p:nvPr/>
        </p:nvSpPr>
        <p:spPr>
          <a:xfrm>
            <a:off x="3541058" y="1207944"/>
            <a:ext cx="1788325" cy="7945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>
            <a:solidFill>
              <a:schemeClr val="accent1">
                <a:lumMod val="5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rPr>
              <a:t>Qtr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rPr>
              <a:t> 2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B4895CF-8F38-FC34-9008-880E78B21597}"/>
              </a:ext>
            </a:extLst>
          </p:cNvPr>
          <p:cNvSpPr/>
          <p:nvPr/>
        </p:nvSpPr>
        <p:spPr>
          <a:xfrm>
            <a:off x="6678704" y="1240466"/>
            <a:ext cx="1788325" cy="7945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>
            <a:solidFill>
              <a:schemeClr val="accent1">
                <a:lumMod val="5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rPr>
              <a:t>Qtr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rPr>
              <a:t> 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9411567-3832-1CBB-9BEA-1678C395FC20}"/>
              </a:ext>
            </a:extLst>
          </p:cNvPr>
          <p:cNvSpPr/>
          <p:nvPr/>
        </p:nvSpPr>
        <p:spPr>
          <a:xfrm>
            <a:off x="9816350" y="1240466"/>
            <a:ext cx="1788325" cy="7945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>
            <a:solidFill>
              <a:schemeClr val="accent1">
                <a:lumMod val="5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rPr>
              <a:t>Qtr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rPr>
              <a:t> 4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956D5F5-4989-6A29-F4FC-39C3A21B30E9}"/>
              </a:ext>
            </a:extLst>
          </p:cNvPr>
          <p:cNvSpPr/>
          <p:nvPr/>
        </p:nvSpPr>
        <p:spPr>
          <a:xfrm>
            <a:off x="259977" y="2456628"/>
            <a:ext cx="2689411" cy="72644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 cap="flat">
            <a:solidFill>
              <a:schemeClr val="accent1">
                <a:lumMod val="5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rPr>
              <a:t>FIA Modeling : </a:t>
            </a:r>
            <a:br>
              <a:rPr kumimoji="0" lang="en-US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rPr>
            </a:br>
            <a:r>
              <a:rPr kumimoji="0" lang="en-US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rPr>
              <a:t>SPICE Level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14FF038-4796-CD62-CA71-45B260C386EB}"/>
              </a:ext>
            </a:extLst>
          </p:cNvPr>
          <p:cNvSpPr/>
          <p:nvPr/>
        </p:nvSpPr>
        <p:spPr>
          <a:xfrm>
            <a:off x="3051397" y="2472900"/>
            <a:ext cx="2958353" cy="72644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 cap="flat">
            <a:solidFill>
              <a:schemeClr val="accent1">
                <a:lumMod val="5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rPr>
              <a:t>FIA Modeling : </a:t>
            </a:r>
            <a:br>
              <a:rPr kumimoji="0" lang="en-US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rPr>
            </a:br>
            <a:r>
              <a:rPr kumimoji="0" lang="en-US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rPr>
              <a:t>Layout Level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A5B9D31-869B-575C-63E1-DCFF99819D97}"/>
              </a:ext>
            </a:extLst>
          </p:cNvPr>
          <p:cNvSpPr/>
          <p:nvPr/>
        </p:nvSpPr>
        <p:spPr>
          <a:xfrm>
            <a:off x="3051396" y="3604686"/>
            <a:ext cx="2958353" cy="72644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 cap="flat">
            <a:solidFill>
              <a:schemeClr val="accent1">
                <a:lumMod val="5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rPr>
              <a:t>SCA Modeling : </a:t>
            </a:r>
            <a:br>
              <a:rPr kumimoji="0" lang="en-US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rPr>
            </a:br>
            <a:r>
              <a:rPr kumimoji="0" lang="en-US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rPr>
              <a:t>SPICE Level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B7BC93D-5F46-897A-52CD-78DD6EE7C57C}"/>
              </a:ext>
            </a:extLst>
          </p:cNvPr>
          <p:cNvSpPr/>
          <p:nvPr/>
        </p:nvSpPr>
        <p:spPr>
          <a:xfrm>
            <a:off x="6124180" y="3604686"/>
            <a:ext cx="2958354" cy="72644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 cap="flat">
            <a:solidFill>
              <a:schemeClr val="accent1">
                <a:lumMod val="5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rPr>
              <a:t>SCA Modeling : </a:t>
            </a:r>
            <a:br>
              <a:rPr kumimoji="0" lang="en-US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rPr>
            </a:br>
            <a:r>
              <a:rPr kumimoji="0" lang="en-US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rPr>
              <a:t>Layout Level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09288D2-83D5-2F16-D78E-5C62878CA191}"/>
              </a:ext>
            </a:extLst>
          </p:cNvPr>
          <p:cNvSpPr/>
          <p:nvPr/>
        </p:nvSpPr>
        <p:spPr>
          <a:xfrm>
            <a:off x="7853082" y="4634941"/>
            <a:ext cx="2458905" cy="4199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 cap="flat">
            <a:solidFill>
              <a:schemeClr val="accent1">
                <a:lumMod val="5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rPr>
              <a:t>Post Silicon Attack Test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A35EDFC-4B65-CE04-03DE-EC01DDFAA63B}"/>
              </a:ext>
            </a:extLst>
          </p:cNvPr>
          <p:cNvSpPr/>
          <p:nvPr/>
        </p:nvSpPr>
        <p:spPr>
          <a:xfrm>
            <a:off x="8920832" y="5167054"/>
            <a:ext cx="2937026" cy="72644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 cap="flat">
            <a:solidFill>
              <a:schemeClr val="accent1">
                <a:lumMod val="5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rPr>
              <a:t>Vulnerability Analysis</a:t>
            </a:r>
            <a:br>
              <a:rPr kumimoji="0" lang="en-US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rPr>
            </a:br>
            <a:r>
              <a:rPr kumimoji="0" lang="en-US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rPr>
              <a:t> of Software Execution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DEBA074-8B8B-12B2-18B2-CF259FC32E5E}"/>
              </a:ext>
            </a:extLst>
          </p:cNvPr>
          <p:cNvSpPr/>
          <p:nvPr/>
        </p:nvSpPr>
        <p:spPr>
          <a:xfrm>
            <a:off x="9547411" y="6005635"/>
            <a:ext cx="2542478" cy="4199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 cap="flat">
            <a:solidFill>
              <a:schemeClr val="accent1">
                <a:lumMod val="5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rPr>
              <a:t>Improve Attack Models</a:t>
            </a:r>
          </a:p>
        </p:txBody>
      </p:sp>
    </p:spTree>
    <p:extLst>
      <p:ext uri="{BB962C8B-B14F-4D97-AF65-F5344CB8AC3E}">
        <p14:creationId xmlns:p14="http://schemas.microsoft.com/office/powerpoint/2010/main" val="21498068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F741463-A09E-2851-A24E-7CBE0BE9B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BE995-1500-82FE-7D65-A18239A1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SRC Proposal Deliverables – Quarter 1 (March 2025)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3A601-89A5-7771-D4F0-31833E5D106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41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1641416-B13B-4018-303B-2700BCA38B35}"/>
              </a:ext>
            </a:extLst>
          </p:cNvPr>
          <p:cNvSpPr/>
          <p:nvPr/>
        </p:nvSpPr>
        <p:spPr>
          <a:xfrm>
            <a:off x="403412" y="1240466"/>
            <a:ext cx="1788325" cy="7945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>
            <a:solidFill>
              <a:schemeClr val="accent1">
                <a:lumMod val="5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rPr>
              <a:t>Qtr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rPr>
              <a:t>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B6FAC0-8955-0D8F-3F58-90BB88AF0228}"/>
              </a:ext>
            </a:extLst>
          </p:cNvPr>
          <p:cNvSpPr txBox="1"/>
          <p:nvPr/>
        </p:nvSpPr>
        <p:spPr>
          <a:xfrm>
            <a:off x="2944168" y="1339277"/>
            <a:ext cx="7938197" cy="33650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2000" b="1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Fault Injection Modeling – SPICE Level</a:t>
            </a:r>
          </a:p>
          <a:p>
            <a:pPr marR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2000" b="1" i="0" u="sng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  <a:p>
            <a:pPr marL="342900" marR="0" indent="-34290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sz="2000" dirty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Set up RTL design files</a:t>
            </a:r>
          </a:p>
          <a:p>
            <a:pPr marL="342900" marR="0" indent="-34290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sz="2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Set up Testbench</a:t>
            </a:r>
          </a:p>
          <a:p>
            <a:pPr marL="342900" marR="0" indent="-34290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sz="2000" dirty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Run Transient simulations</a:t>
            </a:r>
          </a:p>
          <a:p>
            <a:pPr marL="342900" marR="0" indent="-34290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US" sz="2000" dirty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Model and inject fault during transient simulations</a:t>
            </a:r>
          </a:p>
          <a:p>
            <a:pPr marL="342900" marR="0" indent="-34290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US" sz="2000" dirty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Harden and repeat last step</a:t>
            </a:r>
          </a:p>
          <a:p>
            <a:pPr marL="171450" marR="0" indent="-1714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Evaluate difference between before and after</a:t>
            </a:r>
          </a:p>
          <a:p>
            <a:pPr marL="171450" marR="0" indent="-1714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2000" dirty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171450" marR="0" indent="-1714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0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  <a:p>
            <a:pPr marL="171450" marR="0" indent="-1714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6828228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5866D37-5A6F-F3D5-9A41-327315A0D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E7A0E-C1B6-B5CA-8A4A-57E0193DF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506" y="3074502"/>
            <a:ext cx="3004987" cy="708995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EDE31-63D7-0F1A-4FAE-EE9F3BC3E90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00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C0458B-94B8-32D3-0839-E1FD46431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73B52-83C7-3AEF-A652-94CFAA84ABD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5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514F55-479E-B990-2D31-9DE40231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7BCBC7-0E6E-2506-FB85-CF071D35F7C6}"/>
              </a:ext>
            </a:extLst>
          </p:cNvPr>
          <p:cNvSpPr txBox="1"/>
          <p:nvPr/>
        </p:nvSpPr>
        <p:spPr>
          <a:xfrm>
            <a:off x="166838" y="839587"/>
            <a:ext cx="9708486" cy="11546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 u="sng" dirty="0">
                <a:latin typeface="Arial" charset="0"/>
                <a:cs typeface="Arial" charset="0"/>
              </a:rPr>
              <a:t>Before and After</a:t>
            </a:r>
            <a:r>
              <a:rPr lang="en-US" altLang="zh-CN" sz="1600" b="1" dirty="0">
                <a:latin typeface="Arial" charset="0"/>
                <a:cs typeface="Arial" charset="0"/>
              </a:rPr>
              <a:t> Branch Prediction Optimization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latin typeface="Arial" charset="0"/>
                <a:cs typeface="Arial" charset="0"/>
              </a:rPr>
              <a:t>$ riscv32-unknown-elf-gcc -O2 -save-temps </a:t>
            </a:r>
            <a:r>
              <a:rPr lang="en-US" altLang="zh-CN" sz="1600" dirty="0" err="1">
                <a:latin typeface="Arial" charset="0"/>
                <a:cs typeface="Arial" charset="0"/>
              </a:rPr>
              <a:t>password.c</a:t>
            </a:r>
            <a:r>
              <a:rPr lang="en-US" altLang="zh-CN" sz="1600" dirty="0">
                <a:latin typeface="Arial" charset="0"/>
                <a:cs typeface="Arial" charset="0"/>
              </a:rPr>
              <a:t> -o password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latin typeface="Arial" charset="0"/>
                <a:cs typeface="Arial" charset="0"/>
              </a:rPr>
              <a:t>$ riscv32-unknown-elf-gcc -O1 -save-temps </a:t>
            </a:r>
            <a:r>
              <a:rPr lang="en-US" altLang="zh-CN" sz="1600" dirty="0" err="1">
                <a:latin typeface="Arial" charset="0"/>
                <a:cs typeface="Arial" charset="0"/>
              </a:rPr>
              <a:t>password.c</a:t>
            </a:r>
            <a:r>
              <a:rPr lang="en-US" altLang="zh-CN" sz="1600" dirty="0">
                <a:latin typeface="Arial" charset="0"/>
                <a:cs typeface="Arial" charset="0"/>
              </a:rPr>
              <a:t> -o password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F19FE6-C018-84A2-415C-63228D4F3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296" y="2145033"/>
            <a:ext cx="3167020" cy="12193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0B0F03-267D-C880-5AD3-15E94A82B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063" y="2090592"/>
            <a:ext cx="3299261" cy="9740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52BDC6-A4B1-FE38-9308-1D9EEE41977B}"/>
              </a:ext>
            </a:extLst>
          </p:cNvPr>
          <p:cNvSpPr txBox="1"/>
          <p:nvPr/>
        </p:nvSpPr>
        <p:spPr>
          <a:xfrm>
            <a:off x="2489369" y="4078396"/>
            <a:ext cx="6986405" cy="785343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 dirty="0">
                <a:solidFill>
                  <a:schemeClr val="accent5">
                    <a:lumMod val="75000"/>
                  </a:schemeClr>
                </a:solidFill>
                <a:latin typeface="Arial" charset="0"/>
                <a:cs typeface="Arial" charset="0"/>
              </a:rPr>
              <a:t>Branch Prediction Optimization switched the default branch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" charset="0"/>
              <a:cs typeface="Arial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1600" b="1" u="sng" dirty="0">
              <a:latin typeface="Arial" charset="0"/>
              <a:cs typeface="Arial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95B5C3-F6ED-2865-1C0B-14C96EA198E2}"/>
              </a:ext>
            </a:extLst>
          </p:cNvPr>
          <p:cNvSpPr txBox="1"/>
          <p:nvPr/>
        </p:nvSpPr>
        <p:spPr>
          <a:xfrm>
            <a:off x="1880663" y="3307100"/>
            <a:ext cx="1458033" cy="41601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 dirty="0">
                <a:latin typeface="Arial" charset="0"/>
                <a:cs typeface="Arial" charset="0"/>
              </a:rPr>
              <a:t>Before</a:t>
            </a:r>
            <a:endParaRPr lang="en-US" altLang="zh-CN" sz="1600" dirty="0">
              <a:latin typeface="Arial" charset="0"/>
              <a:cs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757D34-9742-5039-B782-9D83B892414B}"/>
              </a:ext>
            </a:extLst>
          </p:cNvPr>
          <p:cNvSpPr txBox="1"/>
          <p:nvPr/>
        </p:nvSpPr>
        <p:spPr>
          <a:xfrm>
            <a:off x="7631157" y="2948324"/>
            <a:ext cx="1458033" cy="41601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 dirty="0">
                <a:latin typeface="Arial" charset="0"/>
                <a:cs typeface="Arial" charset="0"/>
              </a:rPr>
              <a:t>After</a:t>
            </a:r>
            <a:endParaRPr lang="en-US" altLang="zh-CN" sz="1600" dirty="0">
              <a:latin typeface="Arial" charset="0"/>
              <a:cs typeface="Arial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AF9E513-10AA-E49C-819E-210011D55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8257" y="5372580"/>
            <a:ext cx="3762900" cy="10097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25AE7BB-313E-CB84-AECC-E3DF03C4598B}"/>
              </a:ext>
            </a:extLst>
          </p:cNvPr>
          <p:cNvSpPr txBox="1"/>
          <p:nvPr/>
        </p:nvSpPr>
        <p:spPr>
          <a:xfrm>
            <a:off x="3003365" y="6307797"/>
            <a:ext cx="9406462" cy="41601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latin typeface="Arial" charset="0"/>
                <a:cs typeface="Arial" charset="0"/>
              </a:rPr>
              <a:t>High level code had error in default branch (else)</a:t>
            </a:r>
          </a:p>
        </p:txBody>
      </p:sp>
    </p:spTree>
    <p:extLst>
      <p:ext uri="{BB962C8B-B14F-4D97-AF65-F5344CB8AC3E}">
        <p14:creationId xmlns:p14="http://schemas.microsoft.com/office/powerpoint/2010/main" val="3691275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5F39F-5524-CF40-59AC-64B47484E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AAA48-DB96-4C3B-BC31-1A84A674A19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6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877BC0F-1A8A-4111-B06E-1C509AD0D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Prediction Optimization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69FC27-6AD1-2AFF-2CE1-BEE732146FB8}"/>
              </a:ext>
            </a:extLst>
          </p:cNvPr>
          <p:cNvSpPr txBox="1"/>
          <p:nvPr/>
        </p:nvSpPr>
        <p:spPr>
          <a:xfrm>
            <a:off x="335193" y="4688438"/>
            <a:ext cx="10489854" cy="226267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 i="1" u="sng" dirty="0">
                <a:latin typeface="Arial" charset="0"/>
                <a:cs typeface="Arial" charset="0"/>
              </a:rPr>
              <a:t>How does this optimization help?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charset="0"/>
                <a:cs typeface="Arial" charset="0"/>
              </a:rPr>
              <a:t>Optimization : </a:t>
            </a:r>
            <a:r>
              <a:rPr lang="en-US" altLang="zh-CN" sz="1600" b="1" dirty="0">
                <a:latin typeface="Arial" charset="0"/>
                <a:cs typeface="Arial" charset="0"/>
              </a:rPr>
              <a:t>Hot Branch Instructions clustered together and pre-loaded into instruction cache pipeline </a:t>
            </a:r>
            <a:r>
              <a:rPr lang="en-US" altLang="zh-CN" sz="1600" dirty="0">
                <a:latin typeface="Arial" charset="0"/>
                <a:cs typeface="Arial" charset="0"/>
              </a:rPr>
              <a:t>so they can be readily fetched if condition is met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charset="0"/>
                <a:cs typeface="Arial" charset="0"/>
              </a:rPr>
              <a:t>If branch condition is met </a:t>
            </a:r>
            <a:r>
              <a:rPr lang="en-US" altLang="zh-CN" sz="1600" b="1" dirty="0">
                <a:latin typeface="Arial" charset="0"/>
                <a:cs typeface="Arial" charset="0"/>
              </a:rPr>
              <a:t>next instruction is already in pipeline </a:t>
            </a:r>
            <a:r>
              <a:rPr lang="en-US" altLang="zh-CN" sz="1600" dirty="0">
                <a:latin typeface="Arial" charset="0"/>
                <a:cs typeface="Arial" charset="0"/>
              </a:rPr>
              <a:t>(saves time)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charset="0"/>
                <a:cs typeface="Arial" charset="0"/>
              </a:rPr>
              <a:t>If branch condition is not met </a:t>
            </a:r>
            <a:r>
              <a:rPr lang="en-US" altLang="zh-CN" sz="1600" b="1" dirty="0">
                <a:latin typeface="Arial" charset="0"/>
                <a:cs typeface="Arial" charset="0"/>
              </a:rPr>
              <a:t>pipeline is flushed and cold branch is loaded </a:t>
            </a:r>
            <a:r>
              <a:rPr lang="en-US" altLang="zh-CN" sz="1600" dirty="0">
                <a:latin typeface="Arial" charset="0"/>
                <a:cs typeface="Arial" charset="0"/>
              </a:rPr>
              <a:t>(takes more time)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1600" b="1" u="sng" dirty="0">
              <a:latin typeface="Arial" charset="0"/>
              <a:cs typeface="Arial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743D78-E236-48E6-0CB3-DA692857D1B7}"/>
              </a:ext>
            </a:extLst>
          </p:cNvPr>
          <p:cNvSpPr/>
          <p:nvPr/>
        </p:nvSpPr>
        <p:spPr>
          <a:xfrm>
            <a:off x="5076204" y="933977"/>
            <a:ext cx="1893442" cy="1195900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BE9D87B-2640-4DF7-D586-9A4089DE073A}"/>
              </a:ext>
            </a:extLst>
          </p:cNvPr>
          <p:cNvSpPr/>
          <p:nvPr/>
        </p:nvSpPr>
        <p:spPr>
          <a:xfrm rot="8486702">
            <a:off x="4702200" y="2567677"/>
            <a:ext cx="1146143" cy="320300"/>
          </a:xfrm>
          <a:prstGeom prst="rightArrow">
            <a:avLst/>
          </a:prstGeom>
          <a:solidFill>
            <a:schemeClr val="tx1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A4C5A6-53E8-0F1B-CA03-2619AC01B74A}"/>
              </a:ext>
            </a:extLst>
          </p:cNvPr>
          <p:cNvSpPr txBox="1"/>
          <p:nvPr/>
        </p:nvSpPr>
        <p:spPr>
          <a:xfrm>
            <a:off x="5248812" y="1265187"/>
            <a:ext cx="1694375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Branch Prediction </a:t>
            </a:r>
            <a:br>
              <a:rPr lang="en-US" sz="1400" b="1" dirty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</a:br>
            <a:r>
              <a:rPr lang="en-US" sz="1400" b="1" dirty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Optimization 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549235C-3D62-065B-E531-83098B102C29}"/>
              </a:ext>
            </a:extLst>
          </p:cNvPr>
          <p:cNvSpPr/>
          <p:nvPr/>
        </p:nvSpPr>
        <p:spPr>
          <a:xfrm rot="2855212">
            <a:off x="6300454" y="2585983"/>
            <a:ext cx="1146143" cy="320300"/>
          </a:xfrm>
          <a:prstGeom prst="rightArrow">
            <a:avLst/>
          </a:prstGeom>
          <a:solidFill>
            <a:schemeClr val="tx1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0AA559-FE61-6DEB-3461-6394BDE221EA}"/>
              </a:ext>
            </a:extLst>
          </p:cNvPr>
          <p:cNvSpPr txBox="1"/>
          <p:nvPr/>
        </p:nvSpPr>
        <p:spPr>
          <a:xfrm>
            <a:off x="2249653" y="3076629"/>
            <a:ext cx="3287280" cy="152400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 u="sng" dirty="0">
                <a:latin typeface="Arial" charset="0"/>
                <a:cs typeface="Arial" charset="0"/>
              </a:rPr>
              <a:t>Hot Branch</a:t>
            </a:r>
          </a:p>
          <a:p>
            <a:pPr lvl="1"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 dirty="0">
                <a:latin typeface="Arial" charset="0"/>
                <a:cs typeface="Arial" charset="0"/>
              </a:rPr>
              <a:t>Most likely taken branch</a:t>
            </a:r>
            <a:br>
              <a:rPr lang="en-US" altLang="zh-CN" sz="1600" b="1" dirty="0">
                <a:latin typeface="Arial" charset="0"/>
                <a:cs typeface="Arial" charset="0"/>
              </a:rPr>
            </a:br>
            <a:r>
              <a:rPr lang="en-US" altLang="zh-CN" sz="1600" b="1" dirty="0">
                <a:latin typeface="Arial" charset="0"/>
                <a:cs typeface="Arial" charset="0"/>
              </a:rPr>
              <a:t>based on analysis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1600" b="1" u="sng" dirty="0">
              <a:latin typeface="Arial" charset="0"/>
              <a:cs typeface="Arial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A7DBF-4FDD-B379-59BB-7AE4C1D57109}"/>
              </a:ext>
            </a:extLst>
          </p:cNvPr>
          <p:cNvSpPr txBox="1"/>
          <p:nvPr/>
        </p:nvSpPr>
        <p:spPr>
          <a:xfrm>
            <a:off x="6197316" y="3122053"/>
            <a:ext cx="3287280" cy="152400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 u="sng" dirty="0">
                <a:latin typeface="Arial" charset="0"/>
                <a:cs typeface="Arial" charset="0"/>
              </a:rPr>
              <a:t>Cold Branch</a:t>
            </a:r>
          </a:p>
          <a:p>
            <a:pPr lvl="1"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 dirty="0">
                <a:latin typeface="Arial" charset="0"/>
                <a:cs typeface="Arial" charset="0"/>
              </a:rPr>
              <a:t>Less likely taken branch</a:t>
            </a:r>
            <a:br>
              <a:rPr lang="en-US" altLang="zh-CN" sz="1600" b="1" dirty="0">
                <a:latin typeface="Arial" charset="0"/>
                <a:cs typeface="Arial" charset="0"/>
              </a:rPr>
            </a:br>
            <a:r>
              <a:rPr lang="en-US" altLang="zh-CN" sz="1600" b="1" dirty="0">
                <a:latin typeface="Arial" charset="0"/>
                <a:cs typeface="Arial" charset="0"/>
              </a:rPr>
              <a:t>based on analysis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1600" b="1" u="sng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25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47DA86-5238-8C4B-2E9F-B02156CF0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Terminator 13">
            <a:extLst>
              <a:ext uri="{FF2B5EF4-FFF2-40B4-BE49-F238E27FC236}">
                <a16:creationId xmlns:a16="http://schemas.microsoft.com/office/drawing/2014/main" id="{7012D88D-CAF7-CAD3-5DAC-1869EB24F03C}"/>
              </a:ext>
            </a:extLst>
          </p:cNvPr>
          <p:cNvSpPr/>
          <p:nvPr/>
        </p:nvSpPr>
        <p:spPr>
          <a:xfrm>
            <a:off x="1409735" y="1123297"/>
            <a:ext cx="9708485" cy="1489893"/>
          </a:xfrm>
          <a:prstGeom prst="flowChartTerminator">
            <a:avLst/>
          </a:prstGeom>
          <a:blipFill rotWithShape="1">
            <a:blip r:embed="rId2"/>
            <a:srcRect/>
            <a:tile tx="0" ty="0" sx="100000" sy="100000" flip="none" algn="tl"/>
          </a:blip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3B020-29F4-2DF7-0BE0-275F046FCC4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7</a:t>
            </a:fld>
            <a:endParaRPr lang="en-US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E575BB88-B87E-CA9D-6CE2-6F783A6FAC01}"/>
              </a:ext>
            </a:extLst>
          </p:cNvPr>
          <p:cNvSpPr/>
          <p:nvPr/>
        </p:nvSpPr>
        <p:spPr>
          <a:xfrm>
            <a:off x="2097894" y="1370720"/>
            <a:ext cx="2019300" cy="898560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1C6FB72E-FCD6-0B62-45A2-B045E5CF21D0}"/>
              </a:ext>
            </a:extLst>
          </p:cNvPr>
          <p:cNvSpPr/>
          <p:nvPr/>
        </p:nvSpPr>
        <p:spPr>
          <a:xfrm>
            <a:off x="4117194" y="1426811"/>
            <a:ext cx="2455056" cy="786379"/>
          </a:xfrm>
          <a:prstGeom prst="chevron">
            <a:avLst/>
          </a:prstGeom>
          <a:solidFill>
            <a:srgbClr val="FF0000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28FC63-449A-A4A1-2F11-6F90F9262065}"/>
              </a:ext>
            </a:extLst>
          </p:cNvPr>
          <p:cNvSpPr txBox="1"/>
          <p:nvPr/>
        </p:nvSpPr>
        <p:spPr>
          <a:xfrm>
            <a:off x="4879049" y="1658273"/>
            <a:ext cx="931345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Hot Branch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8510425A-3608-2037-20A5-0D2BF9C8391D}"/>
              </a:ext>
            </a:extLst>
          </p:cNvPr>
          <p:cNvSpPr/>
          <p:nvPr/>
        </p:nvSpPr>
        <p:spPr>
          <a:xfrm>
            <a:off x="4284280" y="2886649"/>
            <a:ext cx="2316154" cy="786379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A42C39-68EB-80CC-5504-9F81FDFFC1D9}"/>
              </a:ext>
            </a:extLst>
          </p:cNvPr>
          <p:cNvSpPr txBox="1"/>
          <p:nvPr/>
        </p:nvSpPr>
        <p:spPr>
          <a:xfrm>
            <a:off x="4925037" y="2960002"/>
            <a:ext cx="101790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b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</a:b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Cold Branch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E7BD51-C359-E14B-0709-54F02D854C34}"/>
              </a:ext>
            </a:extLst>
          </p:cNvPr>
          <p:cNvSpPr txBox="1"/>
          <p:nvPr/>
        </p:nvSpPr>
        <p:spPr>
          <a:xfrm>
            <a:off x="2259062" y="1693689"/>
            <a:ext cx="1396216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Branch Condition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FB84A9-D8B2-F16A-E1ED-72A19BFCF42C}"/>
              </a:ext>
            </a:extLst>
          </p:cNvPr>
          <p:cNvSpPr txBox="1"/>
          <p:nvPr/>
        </p:nvSpPr>
        <p:spPr>
          <a:xfrm>
            <a:off x="8189274" y="2599391"/>
            <a:ext cx="2037417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Instruction Cache Pipel</a:t>
            </a:r>
            <a:r>
              <a:rPr lang="en-US" sz="1200" b="1" dirty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ine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E61E233-C67D-E524-5FDC-D5B6857DB965}"/>
              </a:ext>
            </a:extLst>
          </p:cNvPr>
          <p:cNvCxnSpPr/>
          <p:nvPr/>
        </p:nvCxnSpPr>
        <p:spPr>
          <a:xfrm>
            <a:off x="2781300" y="3279838"/>
            <a:ext cx="1808278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0A23DCB-1C5A-5798-1AF1-7391CFCE8BEE}"/>
              </a:ext>
            </a:extLst>
          </p:cNvPr>
          <p:cNvCxnSpPr/>
          <p:nvPr/>
        </p:nvCxnSpPr>
        <p:spPr>
          <a:xfrm flipV="1">
            <a:off x="2781300" y="2390775"/>
            <a:ext cx="0" cy="879529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54A287A-4D04-8C9D-85AC-EF3451453FEA}"/>
              </a:ext>
            </a:extLst>
          </p:cNvPr>
          <p:cNvSpPr txBox="1"/>
          <p:nvPr/>
        </p:nvSpPr>
        <p:spPr>
          <a:xfrm>
            <a:off x="628366" y="4196047"/>
            <a:ext cx="10489854" cy="226267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 i="1" u="sng" dirty="0">
                <a:latin typeface="Arial" charset="0"/>
                <a:cs typeface="Arial" charset="0"/>
              </a:rPr>
              <a:t>How does this optimization help?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charset="0"/>
                <a:cs typeface="Arial" charset="0"/>
              </a:rPr>
              <a:t>Optimization : </a:t>
            </a:r>
            <a:r>
              <a:rPr lang="en-US" altLang="zh-CN" sz="1600" b="1" dirty="0">
                <a:latin typeface="Arial" charset="0"/>
                <a:cs typeface="Arial" charset="0"/>
              </a:rPr>
              <a:t>Hot Branch Instructions clustered together and pre-loaded into instruction cache pipeline </a:t>
            </a:r>
            <a:r>
              <a:rPr lang="en-US" altLang="zh-CN" sz="1600" dirty="0">
                <a:latin typeface="Arial" charset="0"/>
                <a:cs typeface="Arial" charset="0"/>
              </a:rPr>
              <a:t>so they can be readily fetched if condition is met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charset="0"/>
                <a:cs typeface="Arial" charset="0"/>
              </a:rPr>
              <a:t>If branch condition is met </a:t>
            </a:r>
            <a:r>
              <a:rPr lang="en-US" altLang="zh-CN" sz="1600" b="1" dirty="0">
                <a:latin typeface="Arial" charset="0"/>
                <a:cs typeface="Arial" charset="0"/>
              </a:rPr>
              <a:t>next instruction is already in pipeline </a:t>
            </a:r>
            <a:r>
              <a:rPr lang="en-US" altLang="zh-CN" sz="1600" dirty="0">
                <a:latin typeface="Arial" charset="0"/>
                <a:cs typeface="Arial" charset="0"/>
              </a:rPr>
              <a:t>(saves time)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charset="0"/>
                <a:cs typeface="Arial" charset="0"/>
              </a:rPr>
              <a:t>If branch condition is not met </a:t>
            </a:r>
            <a:r>
              <a:rPr lang="en-US" altLang="zh-CN" sz="1600" b="1" dirty="0">
                <a:latin typeface="Arial" charset="0"/>
                <a:cs typeface="Arial" charset="0"/>
              </a:rPr>
              <a:t>pipeline is flushed and cold branch is loaded </a:t>
            </a:r>
            <a:r>
              <a:rPr lang="en-US" altLang="zh-CN" sz="1600" dirty="0">
                <a:latin typeface="Arial" charset="0"/>
                <a:cs typeface="Arial" charset="0"/>
              </a:rPr>
              <a:t>(takes more time)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1600" b="1" u="sng" dirty="0">
              <a:latin typeface="Arial" charset="0"/>
              <a:cs typeface="Arial" charset="0"/>
            </a:endParaRPr>
          </a:p>
        </p:txBody>
      </p:sp>
      <p:sp>
        <p:nvSpPr>
          <p:cNvPr id="23" name="Title 4">
            <a:extLst>
              <a:ext uri="{FF2B5EF4-FFF2-40B4-BE49-F238E27FC236}">
                <a16:creationId xmlns:a16="http://schemas.microsoft.com/office/drawing/2014/main" id="{1DCCD77D-BF96-4B9B-F3DA-679469E5A16D}"/>
              </a:ext>
            </a:extLst>
          </p:cNvPr>
          <p:cNvSpPr txBox="1">
            <a:spLocks/>
          </p:cNvSpPr>
          <p:nvPr/>
        </p:nvSpPr>
        <p:spPr>
          <a:xfrm>
            <a:off x="128983" y="7026"/>
            <a:ext cx="10216866" cy="708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0" tIns="127000" rIns="127000" bIns="127000" anchor="ctr"/>
          <a:lstStyle>
            <a:lvl1pPr defTabSz="410751" eaLnBrk="1" hangingPunct="1">
              <a:defRPr sz="3200" b="1">
                <a:solidFill>
                  <a:srgbClr val="002060"/>
                </a:solidFill>
                <a:latin typeface="Arial"/>
                <a:ea typeface="+mn-ea"/>
                <a:cs typeface="Arial"/>
                <a:sym typeface="Gill Sans Light"/>
              </a:defRPr>
            </a:lvl1pPr>
            <a:lvl2pPr indent="1607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2pPr>
            <a:lvl3pPr indent="321457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3pPr>
            <a:lvl4pPr indent="482186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4pPr>
            <a:lvl5pPr indent="642915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5pPr>
            <a:lvl6pPr indent="803643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6pPr>
            <a:lvl7pPr indent="964372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7pPr>
            <a:lvl8pPr indent="1125101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8pPr>
            <a:lvl9pPr indent="12858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r>
              <a:rPr lang="en-US" kern="0" dirty="0"/>
              <a:t>Branch Prediction Optimization </a:t>
            </a:r>
          </a:p>
        </p:txBody>
      </p:sp>
    </p:spTree>
    <p:extLst>
      <p:ext uri="{BB962C8B-B14F-4D97-AF65-F5344CB8AC3E}">
        <p14:creationId xmlns:p14="http://schemas.microsoft.com/office/powerpoint/2010/main" val="4201682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6C334-16C6-38CE-6E96-3AFD5AEE79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Terminator 13">
            <a:extLst>
              <a:ext uri="{FF2B5EF4-FFF2-40B4-BE49-F238E27FC236}">
                <a16:creationId xmlns:a16="http://schemas.microsoft.com/office/drawing/2014/main" id="{71683F54-779F-1645-DB89-BC6EADDB209A}"/>
              </a:ext>
            </a:extLst>
          </p:cNvPr>
          <p:cNvSpPr/>
          <p:nvPr/>
        </p:nvSpPr>
        <p:spPr>
          <a:xfrm>
            <a:off x="1241757" y="1939107"/>
            <a:ext cx="9708485" cy="1489893"/>
          </a:xfrm>
          <a:prstGeom prst="flowChartTerminator">
            <a:avLst/>
          </a:prstGeom>
          <a:blipFill rotWithShape="1">
            <a:blip r:embed="rId2"/>
            <a:srcRect/>
            <a:tile tx="0" ty="0" sx="100000" sy="100000" flip="none" algn="tl"/>
          </a:blip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C82A1-CC2A-D17E-DFBE-744607962FA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8</a:t>
            </a:fld>
            <a:endParaRPr lang="en-US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A1C8951D-0827-4352-51EF-7A6CDEED51D6}"/>
              </a:ext>
            </a:extLst>
          </p:cNvPr>
          <p:cNvSpPr/>
          <p:nvPr/>
        </p:nvSpPr>
        <p:spPr>
          <a:xfrm>
            <a:off x="1929916" y="2186530"/>
            <a:ext cx="2019300" cy="898560"/>
          </a:xfrm>
          <a:prstGeom prst="homePlate">
            <a:avLst/>
          </a:prstGeom>
          <a:solidFill>
            <a:srgbClr val="FF0000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D31A4101-CC06-7DEA-26E6-48764D3E7FC1}"/>
              </a:ext>
            </a:extLst>
          </p:cNvPr>
          <p:cNvSpPr/>
          <p:nvPr/>
        </p:nvSpPr>
        <p:spPr>
          <a:xfrm>
            <a:off x="3949216" y="2242621"/>
            <a:ext cx="2455056" cy="786379"/>
          </a:xfrm>
          <a:prstGeom prst="chevron">
            <a:avLst/>
          </a:prstGeom>
          <a:solidFill>
            <a:srgbClr val="FF0000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C19F0A-3ACB-4116-E4E6-8C1390116D3C}"/>
              </a:ext>
            </a:extLst>
          </p:cNvPr>
          <p:cNvSpPr txBox="1"/>
          <p:nvPr/>
        </p:nvSpPr>
        <p:spPr>
          <a:xfrm>
            <a:off x="4411132" y="2433395"/>
            <a:ext cx="179286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Access to Secret Asset</a:t>
            </a:r>
            <a:b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</a:b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      (Hot Branch)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E7C2BD27-DEAD-2CAC-AE49-DB54D0C7BECC}"/>
              </a:ext>
            </a:extLst>
          </p:cNvPr>
          <p:cNvSpPr/>
          <p:nvPr/>
        </p:nvSpPr>
        <p:spPr>
          <a:xfrm>
            <a:off x="4116302" y="3702459"/>
            <a:ext cx="2316154" cy="786379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2AED60-D1DD-D35D-9D01-012DB1EF823C}"/>
              </a:ext>
            </a:extLst>
          </p:cNvPr>
          <p:cNvSpPr txBox="1"/>
          <p:nvPr/>
        </p:nvSpPr>
        <p:spPr>
          <a:xfrm>
            <a:off x="4683672" y="3873285"/>
            <a:ext cx="118141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Error Handling</a:t>
            </a:r>
            <a:b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</a:b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(Cold Branch)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D32FA7-2435-5727-7A48-F8555C57A026}"/>
              </a:ext>
            </a:extLst>
          </p:cNvPr>
          <p:cNvSpPr txBox="1"/>
          <p:nvPr/>
        </p:nvSpPr>
        <p:spPr>
          <a:xfrm>
            <a:off x="2091084" y="2509499"/>
            <a:ext cx="1396216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Branch Condition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5FC0DB-521E-F85F-4CB1-F20C9C26C1A3}"/>
              </a:ext>
            </a:extLst>
          </p:cNvPr>
          <p:cNvSpPr txBox="1"/>
          <p:nvPr/>
        </p:nvSpPr>
        <p:spPr>
          <a:xfrm>
            <a:off x="8021296" y="3415201"/>
            <a:ext cx="2037417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Instruction Cache Pipel</a:t>
            </a:r>
            <a:r>
              <a:rPr lang="en-US" sz="1200" b="1" dirty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ine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DE7E094-29C9-8C72-0407-668C953CD596}"/>
              </a:ext>
            </a:extLst>
          </p:cNvPr>
          <p:cNvCxnSpPr/>
          <p:nvPr/>
        </p:nvCxnSpPr>
        <p:spPr>
          <a:xfrm>
            <a:off x="2613322" y="4095648"/>
            <a:ext cx="1808278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74753C6-58D9-3A9D-7495-8D5C7979C0C3}"/>
              </a:ext>
            </a:extLst>
          </p:cNvPr>
          <p:cNvCxnSpPr/>
          <p:nvPr/>
        </p:nvCxnSpPr>
        <p:spPr>
          <a:xfrm flipV="1">
            <a:off x="2613322" y="3206585"/>
            <a:ext cx="0" cy="879529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67CF640-63D2-41D6-D7D9-E09C0E751886}"/>
              </a:ext>
            </a:extLst>
          </p:cNvPr>
          <p:cNvSpPr txBox="1"/>
          <p:nvPr/>
        </p:nvSpPr>
        <p:spPr>
          <a:xfrm>
            <a:off x="1702146" y="5402614"/>
            <a:ext cx="10489854" cy="78534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 i="1" u="sng" dirty="0">
                <a:latin typeface="Arial" charset="0"/>
                <a:cs typeface="Arial" charset="0"/>
              </a:rPr>
              <a:t>How does this introduce Fault Injection Vulnerability ?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>
                <a:latin typeface="Arial" charset="0"/>
                <a:cs typeface="Arial" charset="0"/>
              </a:rPr>
              <a:t>- </a:t>
            </a: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" charset="0"/>
                <a:cs typeface="Arial" charset="0"/>
              </a:rPr>
              <a:t>Faults </a:t>
            </a:r>
            <a:r>
              <a:rPr lang="en-US" altLang="zh-CN" sz="1600" b="1" u="sng" dirty="0">
                <a:solidFill>
                  <a:schemeClr val="accent5">
                    <a:lumMod val="75000"/>
                  </a:schemeClr>
                </a:solidFill>
                <a:latin typeface="Arial" charset="0"/>
                <a:cs typeface="Arial" charset="0"/>
              </a:rPr>
              <a:t>modifying/bypassing branch condition</a:t>
            </a: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  <a:latin typeface="Arial" charset="0"/>
                <a:cs typeface="Arial" charset="0"/>
              </a:rPr>
              <a:t> will now directly </a:t>
            </a:r>
            <a:r>
              <a:rPr lang="en-US" altLang="zh-CN" sz="1600" b="1" u="sng" dirty="0">
                <a:solidFill>
                  <a:schemeClr val="accent5">
                    <a:lumMod val="75000"/>
                  </a:schemeClr>
                </a:solidFill>
                <a:latin typeface="Arial" charset="0"/>
                <a:cs typeface="Arial" charset="0"/>
              </a:rPr>
              <a:t>lead to secret asset</a:t>
            </a:r>
          </a:p>
        </p:txBody>
      </p:sp>
      <p:sp>
        <p:nvSpPr>
          <p:cNvPr id="23" name="Title 4">
            <a:extLst>
              <a:ext uri="{FF2B5EF4-FFF2-40B4-BE49-F238E27FC236}">
                <a16:creationId xmlns:a16="http://schemas.microsoft.com/office/drawing/2014/main" id="{9E85922A-6EEF-8139-9D82-6295A9AB73D0}"/>
              </a:ext>
            </a:extLst>
          </p:cNvPr>
          <p:cNvSpPr txBox="1">
            <a:spLocks/>
          </p:cNvSpPr>
          <p:nvPr/>
        </p:nvSpPr>
        <p:spPr>
          <a:xfrm>
            <a:off x="128983" y="7026"/>
            <a:ext cx="10216866" cy="708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0" tIns="127000" rIns="127000" bIns="127000" anchor="ctr"/>
          <a:lstStyle>
            <a:lvl1pPr defTabSz="410751" eaLnBrk="1" hangingPunct="1">
              <a:defRPr sz="3200" b="1">
                <a:solidFill>
                  <a:srgbClr val="002060"/>
                </a:solidFill>
                <a:latin typeface="Arial"/>
                <a:ea typeface="+mn-ea"/>
                <a:cs typeface="Arial"/>
                <a:sym typeface="Gill Sans Light"/>
              </a:defRPr>
            </a:lvl1pPr>
            <a:lvl2pPr indent="1607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2pPr>
            <a:lvl3pPr indent="321457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3pPr>
            <a:lvl4pPr indent="482186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4pPr>
            <a:lvl5pPr indent="642915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5pPr>
            <a:lvl6pPr indent="803643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6pPr>
            <a:lvl7pPr indent="964372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7pPr>
            <a:lvl8pPr indent="1125101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8pPr>
            <a:lvl9pPr indent="12858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r>
              <a:rPr lang="en-US" kern="0" dirty="0"/>
              <a:t>Branch Prediction Optimization - Vulnerability </a:t>
            </a:r>
          </a:p>
        </p:txBody>
      </p:sp>
      <p:sp>
        <p:nvSpPr>
          <p:cNvPr id="2" name="Lightning Bolt 1">
            <a:extLst>
              <a:ext uri="{FF2B5EF4-FFF2-40B4-BE49-F238E27FC236}">
                <a16:creationId xmlns:a16="http://schemas.microsoft.com/office/drawing/2014/main" id="{1DC86F84-64C8-5217-F0D4-7C42F9D2545D}"/>
              </a:ext>
            </a:extLst>
          </p:cNvPr>
          <p:cNvSpPr/>
          <p:nvPr/>
        </p:nvSpPr>
        <p:spPr>
          <a:xfrm rot="4096881">
            <a:off x="3442498" y="1197264"/>
            <a:ext cx="505837" cy="1014978"/>
          </a:xfrm>
          <a:prstGeom prst="lightningBolt">
            <a:avLst/>
          </a:prstGeom>
          <a:solidFill>
            <a:srgbClr val="C00000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068944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4A49C2-61B7-9F5B-5064-1EE4DA2C3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E6A6F-3E2E-21D3-A8CE-DD9C9E85139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D3AD0C-0C65-23E2-2339-FDB148FEA871}"/>
              </a:ext>
            </a:extLst>
          </p:cNvPr>
          <p:cNvSpPr txBox="1"/>
          <p:nvPr/>
        </p:nvSpPr>
        <p:spPr>
          <a:xfrm>
            <a:off x="233758" y="1584745"/>
            <a:ext cx="9708486" cy="19395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b="1" u="sng" dirty="0">
                <a:latin typeface="Arial" charset="0"/>
                <a:cs typeface="Arial" charset="0"/>
              </a:rPr>
              <a:t>Vulnerability</a:t>
            </a:r>
            <a:r>
              <a:rPr lang="en-US" altLang="zh-CN" sz="1600" b="1" u="sng" dirty="0">
                <a:latin typeface="Arial" charset="0"/>
                <a:cs typeface="Arial" charset="0"/>
              </a:rPr>
              <a:t> :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charset="0"/>
                <a:cs typeface="Arial" charset="0"/>
              </a:rPr>
              <a:t>Branch Predictor </a:t>
            </a:r>
            <a:r>
              <a:rPr lang="en-US" altLang="zh-CN" sz="1600" b="1" u="sng" dirty="0">
                <a:latin typeface="Arial" charset="0"/>
                <a:cs typeface="Arial" charset="0"/>
              </a:rPr>
              <a:t>does not know if a branch has security asset</a:t>
            </a:r>
            <a:r>
              <a:rPr lang="en-US" altLang="zh-CN" sz="1600" b="1" dirty="0">
                <a:latin typeface="Arial" charset="0"/>
                <a:cs typeface="Arial" charset="0"/>
              </a:rPr>
              <a:t> </a:t>
            </a:r>
            <a:r>
              <a:rPr lang="en-US" altLang="zh-CN" sz="1600" dirty="0">
                <a:latin typeface="Arial" charset="0"/>
                <a:cs typeface="Arial" charset="0"/>
              </a:rPr>
              <a:t>and should be kept cold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charset="0"/>
                <a:cs typeface="Arial" charset="0"/>
              </a:rPr>
              <a:t>Branch Predictor </a:t>
            </a:r>
            <a:r>
              <a:rPr lang="en-US" altLang="zh-CN" sz="1600" b="1" u="sng" dirty="0">
                <a:latin typeface="Arial" charset="0"/>
                <a:cs typeface="Arial" charset="0"/>
              </a:rPr>
              <a:t>decides hot (most likely) or cold (less likely)</a:t>
            </a:r>
            <a:r>
              <a:rPr lang="en-US" altLang="zh-CN" sz="1600" dirty="0">
                <a:latin typeface="Arial" charset="0"/>
                <a:cs typeface="Arial" charset="0"/>
              </a:rPr>
              <a:t> based on </a:t>
            </a:r>
            <a:r>
              <a:rPr lang="en-US" altLang="zh-CN" sz="1600" b="1" u="sng" dirty="0">
                <a:latin typeface="Arial" charset="0"/>
                <a:cs typeface="Arial" charset="0"/>
              </a:rPr>
              <a:t>heuristic analysis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charset="0"/>
                <a:cs typeface="Arial" charset="0"/>
              </a:rPr>
              <a:t>Heuristic Analysis – </a:t>
            </a:r>
            <a:r>
              <a:rPr lang="en-US" altLang="zh-CN" sz="1600" b="1" u="sng" dirty="0">
                <a:latin typeface="Arial" charset="0"/>
                <a:cs typeface="Arial" charset="0"/>
              </a:rPr>
              <a:t>detect error handling code</a:t>
            </a:r>
            <a:r>
              <a:rPr lang="en-US" altLang="zh-CN" sz="1600" dirty="0">
                <a:latin typeface="Arial" charset="0"/>
                <a:cs typeface="Arial" charset="0"/>
              </a:rPr>
              <a:t>, </a:t>
            </a:r>
            <a:r>
              <a:rPr lang="en-US" altLang="zh-CN" sz="1600" u="sng" dirty="0">
                <a:latin typeface="Arial" charset="0"/>
                <a:cs typeface="Arial" charset="0"/>
              </a:rPr>
              <a:t>assign it cold </a:t>
            </a:r>
            <a:r>
              <a:rPr lang="en-US" altLang="zh-CN" sz="1600" b="1" u="sng" dirty="0">
                <a:latin typeface="Arial" charset="0"/>
                <a:cs typeface="Arial" charset="0"/>
              </a:rPr>
              <a:t>always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1600" b="1" u="sng" dirty="0">
              <a:latin typeface="Arial" charset="0"/>
              <a:cs typeface="Arial" charset="0"/>
            </a:endParaRP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8BBB5D00-2472-69E9-9369-82156C896AA3}"/>
              </a:ext>
            </a:extLst>
          </p:cNvPr>
          <p:cNvSpPr txBox="1">
            <a:spLocks/>
          </p:cNvSpPr>
          <p:nvPr/>
        </p:nvSpPr>
        <p:spPr>
          <a:xfrm>
            <a:off x="128983" y="7026"/>
            <a:ext cx="10216866" cy="708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7000" tIns="127000" rIns="127000" bIns="127000" anchor="ctr"/>
          <a:lstStyle>
            <a:lvl1pPr defTabSz="410751" eaLnBrk="1" hangingPunct="1">
              <a:defRPr sz="3200" b="1">
                <a:solidFill>
                  <a:srgbClr val="002060"/>
                </a:solidFill>
                <a:latin typeface="Arial"/>
                <a:ea typeface="+mn-ea"/>
                <a:cs typeface="Arial"/>
                <a:sym typeface="Gill Sans Light"/>
              </a:defRPr>
            </a:lvl1pPr>
            <a:lvl2pPr indent="1607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2pPr>
            <a:lvl3pPr indent="321457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3pPr>
            <a:lvl4pPr indent="482186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4pPr>
            <a:lvl5pPr indent="642915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5pPr>
            <a:lvl6pPr indent="803643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6pPr>
            <a:lvl7pPr indent="964372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7pPr>
            <a:lvl8pPr indent="1125101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8pPr>
            <a:lvl9pPr indent="12858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r>
              <a:rPr lang="en-US" kern="0" dirty="0"/>
              <a:t>Branch Prediction Optimization - Vulnerability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02FA09-2DC6-2654-5738-C6C685DF8FDD}"/>
              </a:ext>
            </a:extLst>
          </p:cNvPr>
          <p:cNvSpPr txBox="1"/>
          <p:nvPr/>
        </p:nvSpPr>
        <p:spPr>
          <a:xfrm>
            <a:off x="2241719" y="4240321"/>
            <a:ext cx="7942205" cy="1154675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 dirty="0">
                <a:solidFill>
                  <a:schemeClr val="accent5">
                    <a:lumMod val="75000"/>
                  </a:schemeClr>
                </a:solidFill>
                <a:latin typeface="Arial" charset="0"/>
                <a:cs typeface="Arial" charset="0"/>
              </a:rPr>
              <a:t>Standard GCC compiler in default setting would always assign error handling branch as cold even if other branch has security asset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  <a:latin typeface="Arial" charset="0"/>
              <a:cs typeface="Arial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1600" b="1" u="sng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9169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FICS Research template - wide.pptx" id="{7454FCA8-590D-4451-9206-889B825FDFD7}" vid="{D2508B6E-59A3-4D46-9DD4-65346D92BB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2282</TotalTime>
  <Words>2500</Words>
  <Application>Microsoft Office PowerPoint</Application>
  <PresentationFormat>Widescreen</PresentationFormat>
  <Paragraphs>393</Paragraphs>
  <Slides>42</Slides>
  <Notes>0</Notes>
  <HiddenSlides>27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Courier New</vt:lpstr>
      <vt:lpstr>Gill Sans</vt:lpstr>
      <vt:lpstr>Helvetica</vt:lpstr>
      <vt:lpstr>Wingdings</vt:lpstr>
      <vt:lpstr>White</vt:lpstr>
      <vt:lpstr>Compiler Project Updates Mar 24th </vt:lpstr>
      <vt:lpstr>Progress at a glance</vt:lpstr>
      <vt:lpstr>Conditional Branch Hardening </vt:lpstr>
      <vt:lpstr>PowerPoint Presentation</vt:lpstr>
      <vt:lpstr>PowerPoint Presentation</vt:lpstr>
      <vt:lpstr>Branch Prediction Optimization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steps – Evaluating Fault Resiliency</vt:lpstr>
      <vt:lpstr>The issues with SoFI</vt:lpstr>
      <vt:lpstr>THANK YOU</vt:lpstr>
      <vt:lpstr>Current Framework</vt:lpstr>
      <vt:lpstr>Current Framework </vt:lpstr>
      <vt:lpstr>Current Roadblock</vt:lpstr>
      <vt:lpstr>Current Roadblock</vt:lpstr>
      <vt:lpstr>Troubleshooting update</vt:lpstr>
      <vt:lpstr>Current Progress</vt:lpstr>
      <vt:lpstr>Next Steps</vt:lpstr>
      <vt:lpstr>Hardening example</vt:lpstr>
      <vt:lpstr>Objective 1 – Compiler Toolchain</vt:lpstr>
      <vt:lpstr>Physical Fault Modelling</vt:lpstr>
      <vt:lpstr>Challenges in security Hardening</vt:lpstr>
      <vt:lpstr>Security Hardening Example</vt:lpstr>
      <vt:lpstr>PicoRV32 Core</vt:lpstr>
      <vt:lpstr>RISC-V compilation</vt:lpstr>
      <vt:lpstr>Compiler Project Updates Feb 3rd </vt:lpstr>
      <vt:lpstr>Security Hardening Example</vt:lpstr>
      <vt:lpstr>Security Hardening Example</vt:lpstr>
      <vt:lpstr>High Level Analogy</vt:lpstr>
      <vt:lpstr>Attacker’s Perspective</vt:lpstr>
      <vt:lpstr>Primary LFI Target</vt:lpstr>
      <vt:lpstr>Other LFI Targets – Harder to Exploit</vt:lpstr>
      <vt:lpstr>Quantifying Hardening</vt:lpstr>
      <vt:lpstr>SoFi Fault Analysis – Current Progress and Challenges</vt:lpstr>
      <vt:lpstr>SRC Proposal Deliverables and Timeline</vt:lpstr>
      <vt:lpstr>SRC Proposal Deliverables – Year 1 (2025)</vt:lpstr>
      <vt:lpstr>SRC Proposal Deliverables – Quarter 1 (March 2025)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 Project Updates Feb 3rd </dc:title>
  <dc:creator>Basu, Arunabho</dc:creator>
  <cp:lastModifiedBy>Basu, Arunabho</cp:lastModifiedBy>
  <cp:revision>3</cp:revision>
  <dcterms:created xsi:type="dcterms:W3CDTF">2025-02-03T11:50:18Z</dcterms:created>
  <dcterms:modified xsi:type="dcterms:W3CDTF">2025-03-24T19:20:41Z</dcterms:modified>
</cp:coreProperties>
</file>