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6"/>
  </p:notesMasterIdLst>
  <p:sldIdLst>
    <p:sldId id="2147308487" r:id="rId2"/>
    <p:sldId id="2147308506" r:id="rId3"/>
    <p:sldId id="2147308507" r:id="rId4"/>
    <p:sldId id="214730850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B01"/>
    <a:srgbClr val="F39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B558BF-A0EF-4C2C-A866-B0FD3ACC44C3}" v="49" dt="2024-10-22T23:07:57.3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6" autoAdjust="0"/>
    <p:restoredTop sz="86441" autoAdjust="0"/>
  </p:normalViewPr>
  <p:slideViewPr>
    <p:cSldViewPr snapToGrid="0">
      <p:cViewPr varScale="1">
        <p:scale>
          <a:sx n="95" d="100"/>
          <a:sy n="95" d="100"/>
        </p:scale>
        <p:origin x="1296" y="96"/>
      </p:cViewPr>
      <p:guideLst/>
    </p:cSldViewPr>
  </p:slideViewPr>
  <p:notesTextViewPr>
    <p:cViewPr>
      <p:scale>
        <a:sx n="3" d="2"/>
        <a:sy n="3" d="2"/>
      </p:scale>
      <p:origin x="0" y="-124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66F97-B16A-DD45-BF14-4951AD23E4F1}" type="datetimeFigureOut">
              <a:rPr lang="en-US" smtClean="0"/>
              <a:t>10/22/2024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56BC6-D613-D847-AE7E-F33AD45D532E}" type="slidenum">
              <a:rPr lang="en-US" smtClean="0"/>
              <a:t>‹#›</a:t>
            </a:fld>
            <a:endParaRPr lang="en-US"/>
          </a:p>
        </p:txBody>
      </p:sp>
    </p:spTree>
    <p:extLst>
      <p:ext uri="{BB962C8B-B14F-4D97-AF65-F5344CB8AC3E}">
        <p14:creationId xmlns:p14="http://schemas.microsoft.com/office/powerpoint/2010/main" val="454163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61598-07B9-D6BF-BD01-06A6D9945AD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1D0E961-B35E-A3AD-6C7D-11E3BA3EE99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8C6DC1B-D6B8-0EF6-BEB7-A2BD041382B1}"/>
              </a:ext>
            </a:extLst>
          </p:cNvPr>
          <p:cNvSpPr>
            <a:spLocks noGrp="1"/>
          </p:cNvSpPr>
          <p:nvPr>
            <p:ph type="body" idx="1"/>
          </p:nvPr>
        </p:nvSpPr>
        <p:spPr/>
        <p:txBody>
          <a:bodyPr/>
          <a:lstStyle/>
          <a:p>
            <a:r>
              <a:rPr lang="en-US" altLang="zh-CN" dirty="0"/>
              <a:t>Modern software running on vulnerable circuits is vulnerable to both cyber and hardware attacks. Existing protections against cyberattacks are widely integrated across the software standardization, development, and compilation cycle, </a:t>
            </a:r>
            <a:r>
              <a:rPr lang="en-US" altLang="zh-CN" b="1" dirty="0"/>
              <a:t>however, </a:t>
            </a:r>
            <a:r>
              <a:rPr lang="en-US" altLang="zh-CN" dirty="0"/>
              <a:t>physical attacks such as fault-injection and side-channel attacks directly target hardware implementations. These attacks could bypass upper-level protections and compromise the confidentiality, integrity, and availability of modern chips.</a:t>
            </a:r>
          </a:p>
          <a:p>
            <a:endParaRPr lang="en-US" altLang="zh-CN" dirty="0"/>
          </a:p>
          <a:p>
            <a:r>
              <a:rPr lang="en-US" altLang="zh-CN" dirty="0"/>
              <a:t>Unfortunately, current software developers and compilers lack information on potential hardware vulnerabilities. And because the vulnerable hardware has already been fabricated and it’s extremely costly to redesign them, </a:t>
            </a:r>
            <a:r>
              <a:rPr lang="en-US" sz="1200" b="0" dirty="0">
                <a:latin typeface="Arial" charset="0"/>
                <a:cs typeface="Arial" charset="0"/>
              </a:rPr>
              <a:t>hardening software against physical vulnerabilities would be a recommended approach.</a:t>
            </a:r>
            <a:endParaRPr lang="zh-CN" altLang="en-US" dirty="0"/>
          </a:p>
        </p:txBody>
      </p:sp>
      <p:sp>
        <p:nvSpPr>
          <p:cNvPr id="4" name="灯片编号占位符 3">
            <a:extLst>
              <a:ext uri="{FF2B5EF4-FFF2-40B4-BE49-F238E27FC236}">
                <a16:creationId xmlns:a16="http://schemas.microsoft.com/office/drawing/2014/main" id="{4AE90C72-4FC3-7BCC-7318-4E0C5CC72AFF}"/>
              </a:ext>
            </a:extLst>
          </p:cNvPr>
          <p:cNvSpPr>
            <a:spLocks noGrp="1"/>
          </p:cNvSpPr>
          <p:nvPr>
            <p:ph type="sldNum" sz="quarter" idx="5"/>
          </p:nvPr>
        </p:nvSpPr>
        <p:spPr/>
        <p:txBody>
          <a:bodyPr/>
          <a:lstStyle/>
          <a:p>
            <a:fld id="{33756BC6-D613-D847-AE7E-F33AD45D532E}" type="slidenum">
              <a:rPr lang="en-US" smtClean="0"/>
              <a:t>2</a:t>
            </a:fld>
            <a:endParaRPr lang="en-US"/>
          </a:p>
        </p:txBody>
      </p:sp>
    </p:spTree>
    <p:extLst>
      <p:ext uri="{BB962C8B-B14F-4D97-AF65-F5344CB8AC3E}">
        <p14:creationId xmlns:p14="http://schemas.microsoft.com/office/powerpoint/2010/main" val="824270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C41FD-12B1-1DD9-4731-655A9322984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B81FF0F-94BA-C407-EDD7-DE58F47109C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FB43844-FFAC-C2F3-792E-6F4EE0F9C4C8}"/>
              </a:ext>
            </a:extLst>
          </p:cNvPr>
          <p:cNvSpPr>
            <a:spLocks noGrp="1"/>
          </p:cNvSpPr>
          <p:nvPr>
            <p:ph type="body" idx="1"/>
          </p:nvPr>
        </p:nvSpPr>
        <p:spPr/>
        <p:txBody>
          <a:bodyPr/>
          <a:lstStyle/>
          <a:p>
            <a:pPr marL="0" indent="0">
              <a:lnSpc>
                <a:spcPts val="2400"/>
              </a:lnSpc>
              <a:spcBef>
                <a:spcPts val="0"/>
              </a:spcBef>
              <a:buFont typeface="Arial" panose="020B0604020202020204" pitchFamily="34" charset="0"/>
              <a:buNone/>
            </a:pPr>
            <a:r>
              <a:rPr lang="en-US" altLang="zh-CN" sz="2000" dirty="0">
                <a:latin typeface="Arial" charset="0"/>
                <a:cs typeface="Arial" charset="0"/>
              </a:rPr>
              <a:t>We propose PASS: a novel, cost-effective, scalable, and adoptable approach for addressing physical threats at the software compilation stage.</a:t>
            </a:r>
          </a:p>
          <a:p>
            <a:pPr marL="222460" indent="0">
              <a:lnSpc>
                <a:spcPts val="2400"/>
              </a:lnSpc>
              <a:spcBef>
                <a:spcPts val="0"/>
              </a:spcBef>
              <a:buFont typeface="Arial" panose="020B0604020202020204" pitchFamily="34" charset="0"/>
              <a:buNone/>
            </a:pPr>
            <a:endParaRPr lang="en-US" altLang="zh-CN" sz="2000" dirty="0">
              <a:latin typeface="Arial" charset="0"/>
              <a:cs typeface="Arial" charset="0"/>
            </a:endParaRPr>
          </a:p>
          <a:p>
            <a:pPr marL="0" indent="-171450">
              <a:lnSpc>
                <a:spcPts val="2400"/>
              </a:lnSpc>
              <a:spcBef>
                <a:spcPts val="0"/>
              </a:spcBef>
              <a:buFont typeface="Arial" panose="020B0604020202020204" pitchFamily="34" charset="0"/>
              <a:buChar char="•"/>
            </a:pPr>
            <a:r>
              <a:rPr lang="en-US" altLang="zh-CN" dirty="0"/>
              <a:t>Task 1: Attack Modeling</a:t>
            </a:r>
          </a:p>
          <a:p>
            <a:pPr marL="0" indent="0" algn="l" defTabSz="914400" rtl="0" eaLnBrk="1" latinLnBrk="0" hangingPunct="1">
              <a:lnSpc>
                <a:spcPts val="2400"/>
              </a:lnSpc>
              <a:spcBef>
                <a:spcPts val="0"/>
              </a:spcBef>
              <a:buFont typeface="Arial" panose="020B0604020202020204" pitchFamily="34" charset="0"/>
              <a:buNone/>
            </a:pPr>
            <a:r>
              <a:rPr lang="en-US" altLang="zh-CN" sz="2000" kern="1200" dirty="0">
                <a:solidFill>
                  <a:schemeClr val="tx1"/>
                </a:solidFill>
                <a:latin typeface="Arial" charset="0"/>
                <a:ea typeface="+mn-ea"/>
                <a:cs typeface="Arial" charset="0"/>
              </a:rPr>
              <a:t>We assume one or both of the following steps are performed first: </a:t>
            </a:r>
          </a:p>
          <a:p>
            <a:pPr marL="0" indent="-228600">
              <a:lnSpc>
                <a:spcPts val="2400"/>
              </a:lnSpc>
              <a:spcBef>
                <a:spcPts val="0"/>
              </a:spcBef>
              <a:buFont typeface="Arial" panose="020B0604020202020204" pitchFamily="34" charset="0"/>
              <a:buAutoNum type="arabicParenBoth"/>
            </a:pPr>
            <a:r>
              <a:rPr lang="en-US" altLang="zh-CN" sz="2000" kern="1200" dirty="0">
                <a:solidFill>
                  <a:schemeClr val="tx1"/>
                </a:solidFill>
                <a:latin typeface="Arial" charset="0"/>
                <a:ea typeface="+mn-ea"/>
                <a:cs typeface="Arial" charset="0"/>
              </a:rPr>
              <a:t>Physical attacks are modeled based on hardware characteristics at the SPICE/layout-level</a:t>
            </a:r>
          </a:p>
          <a:p>
            <a:pPr marL="0" indent="-228600">
              <a:lnSpc>
                <a:spcPts val="2400"/>
              </a:lnSpc>
              <a:spcBef>
                <a:spcPts val="0"/>
              </a:spcBef>
              <a:buFont typeface="Arial" panose="020B0604020202020204" pitchFamily="34" charset="0"/>
              <a:buAutoNum type="arabicParenBoth"/>
            </a:pPr>
            <a:r>
              <a:rPr lang="en-US" altLang="zh-CN" sz="2000" kern="1200" dirty="0">
                <a:solidFill>
                  <a:schemeClr val="tx1"/>
                </a:solidFill>
                <a:latin typeface="Arial" charset="0"/>
                <a:ea typeface="+mn-ea"/>
                <a:cs typeface="Arial" charset="0"/>
              </a:rPr>
              <a:t>Performing post-silicon physical attacks/test on the chip/SoC running the software. If the chip passes the security test, no further action is needed. When the chip fails the test, the collected data and response will help validate and fine-tune the attack models.</a:t>
            </a:r>
          </a:p>
          <a:p>
            <a:pPr marL="451060" indent="-228600">
              <a:lnSpc>
                <a:spcPts val="2400"/>
              </a:lnSpc>
              <a:spcBef>
                <a:spcPts val="0"/>
              </a:spcBef>
              <a:buFont typeface="Arial" panose="020B0604020202020204" pitchFamily="34" charset="0"/>
              <a:buAutoNum type="arabicParenBoth"/>
            </a:pPr>
            <a:endParaRPr lang="en-US" altLang="zh-CN" dirty="0"/>
          </a:p>
          <a:p>
            <a:pPr marL="0" indent="-171450">
              <a:lnSpc>
                <a:spcPts val="2400"/>
              </a:lnSpc>
              <a:spcBef>
                <a:spcPts val="0"/>
              </a:spcBef>
              <a:buFont typeface="Arial" panose="020B0604020202020204" pitchFamily="34" charset="0"/>
              <a:buChar char="•"/>
            </a:pPr>
            <a:r>
              <a:rPr lang="en-US" altLang="zh-CN" dirty="0"/>
              <a:t>Task 2: Compiler Development</a:t>
            </a:r>
          </a:p>
          <a:p>
            <a:pPr marL="0" indent="0">
              <a:lnSpc>
                <a:spcPts val="2400"/>
              </a:lnSpc>
              <a:spcBef>
                <a:spcPts val="0"/>
              </a:spcBef>
              <a:buFont typeface="Arial" panose="020B0604020202020204" pitchFamily="34" charset="0"/>
              <a:buNone/>
            </a:pPr>
            <a:r>
              <a:rPr lang="en-US" sz="1800" dirty="0">
                <a:effectLst/>
                <a:latin typeface="Aptos" panose="020B0004020202020204" pitchFamily="34" charset="0"/>
                <a:ea typeface="DengXian" panose="02010600030101010101" pitchFamily="2" charset="-122"/>
                <a:cs typeface="Arial" panose="020B0604020202020204" pitchFamily="34" charset="0"/>
              </a:rPr>
              <a:t>We use security properties to </a:t>
            </a:r>
            <a:r>
              <a:rPr lang="en-US" sz="1800">
                <a:effectLst/>
                <a:latin typeface="Aptos" panose="020B0004020202020204" pitchFamily="34" charset="0"/>
                <a:ea typeface="DengXian" panose="02010600030101010101" pitchFamily="2" charset="-122"/>
                <a:cs typeface="Arial" panose="020B0604020202020204" pitchFamily="34" charset="0"/>
              </a:rPr>
              <a:t>define security-sensitive </a:t>
            </a:r>
            <a:r>
              <a:rPr lang="en-US" sz="1800" dirty="0">
                <a:effectLst/>
                <a:latin typeface="Aptos" panose="020B0004020202020204" pitchFamily="34" charset="0"/>
                <a:ea typeface="DengXian" panose="02010600030101010101" pitchFamily="2" charset="-122"/>
                <a:cs typeface="Arial" panose="020B0604020202020204" pitchFamily="34" charset="0"/>
              </a:rPr>
              <a:t>scenarios, and develop a database for </a:t>
            </a:r>
            <a:r>
              <a:rPr lang="en-US" sz="1800">
                <a:effectLst/>
                <a:latin typeface="Aptos" panose="020B0004020202020204" pitchFamily="34" charset="0"/>
                <a:ea typeface="DengXian" panose="02010600030101010101" pitchFamily="2" charset="-122"/>
                <a:cs typeface="Arial" panose="020B0604020202020204" pitchFamily="34" charset="0"/>
              </a:rPr>
              <a:t>hardening techniques.</a:t>
            </a:r>
            <a:endParaRPr lang="en-US" sz="1800" dirty="0">
              <a:effectLst/>
              <a:latin typeface="Aptos" panose="020B0004020202020204" pitchFamily="34" charset="0"/>
              <a:ea typeface="DengXian" panose="02010600030101010101" pitchFamily="2" charset="-122"/>
              <a:cs typeface="Arial" panose="020B0604020202020204" pitchFamily="34" charset="0"/>
            </a:endParaRPr>
          </a:p>
          <a:p>
            <a:pPr marL="0" marR="0" lvl="0" indent="0" algn="l" defTabSz="914400" rtl="0" eaLnBrk="1" fontAlgn="auto" latinLnBrk="0" hangingPunct="1">
              <a:lnSpc>
                <a:spcPts val="2400"/>
              </a:lnSpc>
              <a:spcBef>
                <a:spcPts val="0"/>
              </a:spcBef>
              <a:spcAft>
                <a:spcPts val="0"/>
              </a:spcAft>
              <a:buClrTx/>
              <a:buSzTx/>
              <a:buFont typeface="Arial" panose="020B0604020202020204" pitchFamily="34" charset="0"/>
              <a:buNone/>
              <a:tabLst/>
              <a:defRPr/>
            </a:pPr>
            <a:r>
              <a:rPr lang="en-US" sz="1800" dirty="0">
                <a:effectLst/>
                <a:latin typeface="Aptos" panose="020B0004020202020204" pitchFamily="34" charset="0"/>
                <a:ea typeface="DengXian" panose="02010600030101010101" pitchFamily="2" charset="-122"/>
                <a:cs typeface="Arial" panose="020B0604020202020204" pitchFamily="34" charset="0"/>
              </a:rPr>
              <a:t>The attack models’ output, in the form of analog variations, will facilitate establishing the sense of attack criticalities and feasibilities under given attack scenarios, thereby informing the software compiler to avoid such attacks.</a:t>
            </a:r>
          </a:p>
          <a:p>
            <a:pPr marL="222460" marR="0" lvl="0" indent="0" algn="l" defTabSz="914400" rtl="0" eaLnBrk="1" fontAlgn="auto" latinLnBrk="0" hangingPunct="1">
              <a:lnSpc>
                <a:spcPts val="2400"/>
              </a:lnSpc>
              <a:spcBef>
                <a:spcPts val="0"/>
              </a:spcBef>
              <a:spcAft>
                <a:spcPts val="0"/>
              </a:spcAft>
              <a:buClrTx/>
              <a:buSzTx/>
              <a:buFont typeface="Arial" panose="020B0604020202020204" pitchFamily="34" charset="0"/>
              <a:buNone/>
              <a:tabLst/>
              <a:defRPr/>
            </a:pPr>
            <a:endParaRPr lang="en-US" altLang="zh-CN" sz="1800" dirty="0">
              <a:effectLst/>
              <a:latin typeface="Aptos" panose="020B0004020202020204" pitchFamily="34" charset="0"/>
              <a:ea typeface="DengXian" panose="02010600030101010101" pitchFamily="2" charset="-122"/>
              <a:cs typeface="Arial" panose="020B0604020202020204" pitchFamily="34" charset="0"/>
            </a:endParaRPr>
          </a:p>
          <a:p>
            <a:pPr marL="0" indent="-171450" algn="l" defTabSz="914400" rtl="0" eaLnBrk="1" latinLnBrk="0" hangingPunct="1">
              <a:lnSpc>
                <a:spcPts val="2400"/>
              </a:lnSpc>
              <a:spcBef>
                <a:spcPts val="0"/>
              </a:spcBef>
              <a:buFont typeface="Arial" panose="020B0604020202020204" pitchFamily="34" charset="0"/>
              <a:buChar char="•"/>
            </a:pPr>
            <a:r>
              <a:rPr lang="en-US" altLang="zh-CN" sz="1200" kern="1200" dirty="0">
                <a:solidFill>
                  <a:schemeClr val="tx1"/>
                </a:solidFill>
                <a:latin typeface="+mn-lt"/>
                <a:ea typeface="+mn-ea"/>
                <a:cs typeface="+mn-cs"/>
              </a:rPr>
              <a:t>Task 3: Evaluation</a:t>
            </a:r>
          </a:p>
          <a:p>
            <a:pPr marL="0" indent="0">
              <a:lnSpc>
                <a:spcPts val="2400"/>
              </a:lnSpc>
              <a:spcBef>
                <a:spcPts val="0"/>
              </a:spcBef>
              <a:buFont typeface="Arial" panose="020B0604020202020204" pitchFamily="34" charset="0"/>
              <a:buNone/>
            </a:pPr>
            <a:r>
              <a:rPr lang="en-US" altLang="zh-CN" sz="1800" dirty="0"/>
              <a:t>We perform post-silicon validations on the hardened software. The results will help broaden the hardening technique database, modeling accuracy, etc., so this iterative flow will address physical threats on software as many as possible.</a:t>
            </a:r>
            <a:endParaRPr lang="en-US" altLang="zh-CN" sz="1800" dirty="0">
              <a:effectLst/>
              <a:latin typeface="Aptos" panose="020B0004020202020204" pitchFamily="34" charset="0"/>
              <a:ea typeface="DengXian" panose="02010600030101010101" pitchFamily="2" charset="-122"/>
              <a:cs typeface="Arial" panose="020B0604020202020204" pitchFamily="34" charset="0"/>
            </a:endParaRPr>
          </a:p>
          <a:p>
            <a:pPr marL="222460" indent="0">
              <a:lnSpc>
                <a:spcPts val="2400"/>
              </a:lnSpc>
              <a:spcBef>
                <a:spcPts val="0"/>
              </a:spcBef>
              <a:buFont typeface="Arial" panose="020B0604020202020204" pitchFamily="34" charset="0"/>
              <a:buNone/>
            </a:pPr>
            <a:endParaRPr lang="zh-CN" altLang="en-US" dirty="0"/>
          </a:p>
        </p:txBody>
      </p:sp>
      <p:sp>
        <p:nvSpPr>
          <p:cNvPr id="4" name="灯片编号占位符 3">
            <a:extLst>
              <a:ext uri="{FF2B5EF4-FFF2-40B4-BE49-F238E27FC236}">
                <a16:creationId xmlns:a16="http://schemas.microsoft.com/office/drawing/2014/main" id="{4082E62C-2750-2C8C-0EEB-08DD591D9C3D}"/>
              </a:ext>
            </a:extLst>
          </p:cNvPr>
          <p:cNvSpPr>
            <a:spLocks noGrp="1"/>
          </p:cNvSpPr>
          <p:nvPr>
            <p:ph type="sldNum" sz="quarter" idx="5"/>
          </p:nvPr>
        </p:nvSpPr>
        <p:spPr/>
        <p:txBody>
          <a:bodyPr/>
          <a:lstStyle/>
          <a:p>
            <a:fld id="{33756BC6-D613-D847-AE7E-F33AD45D532E}" type="slidenum">
              <a:rPr lang="en-US" smtClean="0"/>
              <a:t>3</a:t>
            </a:fld>
            <a:endParaRPr lang="en-US"/>
          </a:p>
        </p:txBody>
      </p:sp>
    </p:spTree>
    <p:extLst>
      <p:ext uri="{BB962C8B-B14F-4D97-AF65-F5344CB8AC3E}">
        <p14:creationId xmlns:p14="http://schemas.microsoft.com/office/powerpoint/2010/main" val="471735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016E2-5363-76B6-00CA-0461ACD4D13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99AAC4D-B753-D1C1-1BA1-65726C9A9D1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476D0E0-B5FB-A209-7D6F-D6CAE4BF674E}"/>
              </a:ext>
            </a:extLst>
          </p:cNvPr>
          <p:cNvSpPr>
            <a:spLocks noGrp="1"/>
          </p:cNvSpPr>
          <p:nvPr>
            <p:ph type="body" idx="1"/>
          </p:nvPr>
        </p:nvSpPr>
        <p:spPr/>
        <p:txBody>
          <a:bodyPr/>
          <a:lstStyle/>
          <a:p>
            <a:r>
              <a:rPr lang="en-US" altLang="zh-CN" sz="1000" b="0" dirty="0"/>
              <a:t>This is a 3-year project, we aim to </a:t>
            </a:r>
            <a:r>
              <a:rPr lang="en-US" sz="1800" dirty="0">
                <a:effectLst/>
                <a:latin typeface="Aptos" panose="020B0004020202020204" pitchFamily="34" charset="0"/>
                <a:ea typeface="DengXian" panose="02010600030101010101" pitchFamily="2" charset="-122"/>
                <a:cs typeface="Arial" panose="020B0604020202020204" pitchFamily="34" charset="0"/>
              </a:rPr>
              <a:t>deliver tools and methodologies through the process of this project.</a:t>
            </a:r>
          </a:p>
          <a:p>
            <a:endParaRPr lang="en-US" altLang="zh-CN" sz="1800" b="0" dirty="0">
              <a:effectLst/>
              <a:latin typeface="Aptos" panose="020B0004020202020204" pitchFamily="34" charset="0"/>
              <a:ea typeface="DengXian" panose="02010600030101010101" pitchFamily="2" charset="-122"/>
              <a:cs typeface="Arial" panose="020B0604020202020204" pitchFamily="34" charset="0"/>
            </a:endParaRPr>
          </a:p>
          <a:p>
            <a:pPr marL="0" indent="-171450" algn="l" defTabSz="914400" rtl="0" eaLnBrk="1" latinLnBrk="0" hangingPunct="1">
              <a:lnSpc>
                <a:spcPts val="2400"/>
              </a:lnSpc>
              <a:spcBef>
                <a:spcPts val="0"/>
              </a:spcBef>
              <a:buFont typeface="Arial" panose="020B0604020202020204" pitchFamily="34" charset="0"/>
              <a:buChar char="•"/>
            </a:pPr>
            <a:r>
              <a:rPr lang="en-US" altLang="zh-CN" sz="1200" kern="1200" dirty="0">
                <a:solidFill>
                  <a:schemeClr val="tx1"/>
                </a:solidFill>
                <a:latin typeface="+mn-lt"/>
                <a:ea typeface="+mn-ea"/>
                <a:cs typeface="+mn-cs"/>
              </a:rPr>
              <a:t>Year 1: We develop attack models from one of, or both of the pre-silicon attack simulations and post-silicon tests.</a:t>
            </a:r>
          </a:p>
          <a:p>
            <a:pPr marL="0" indent="-171450" algn="l" defTabSz="914400" rtl="0" eaLnBrk="1" latinLnBrk="0" hangingPunct="1">
              <a:lnSpc>
                <a:spcPts val="2400"/>
              </a:lnSpc>
              <a:spcBef>
                <a:spcPts val="0"/>
              </a:spcBef>
              <a:buFont typeface="Arial" panose="020B0604020202020204" pitchFamily="34" charset="0"/>
              <a:buChar char="•"/>
            </a:pPr>
            <a:r>
              <a:rPr lang="en-US" altLang="zh-CN" sz="1200" kern="1200" dirty="0">
                <a:solidFill>
                  <a:schemeClr val="tx1"/>
                </a:solidFill>
                <a:latin typeface="+mn-lt"/>
                <a:ea typeface="+mn-ea"/>
                <a:cs typeface="+mn-cs"/>
              </a:rPr>
              <a:t>Year 2: We plan to deliver the compilers integrated with software hardening techniques, the hardening strategies are guided by attack models and testable for given security properties.</a:t>
            </a:r>
          </a:p>
          <a:p>
            <a:pPr marL="0" indent="-171450" algn="l" defTabSz="914400" rtl="0" eaLnBrk="1" latinLnBrk="0" hangingPunct="1">
              <a:lnSpc>
                <a:spcPts val="2400"/>
              </a:lnSpc>
              <a:spcBef>
                <a:spcPts val="0"/>
              </a:spcBef>
              <a:buFont typeface="Arial" panose="020B0604020202020204" pitchFamily="34" charset="0"/>
              <a:buChar char="•"/>
            </a:pPr>
            <a:r>
              <a:rPr lang="en-US" altLang="zh-CN" sz="1200" kern="1200" dirty="0">
                <a:solidFill>
                  <a:schemeClr val="tx1"/>
                </a:solidFill>
                <a:latin typeface="+mn-lt"/>
                <a:ea typeface="+mn-ea"/>
                <a:cs typeface="+mn-cs"/>
              </a:rPr>
              <a:t>Year 3: We aim to deliver both the completed hardening methodology and hardened software validated on FPGAs.</a:t>
            </a:r>
            <a:endParaRPr lang="zh-CN" altLang="en-US" sz="1200" kern="1200" dirty="0">
              <a:solidFill>
                <a:schemeClr val="tx1"/>
              </a:solidFill>
              <a:latin typeface="+mn-lt"/>
              <a:ea typeface="+mn-ea"/>
              <a:cs typeface="+mn-cs"/>
            </a:endParaRPr>
          </a:p>
        </p:txBody>
      </p:sp>
      <p:sp>
        <p:nvSpPr>
          <p:cNvPr id="4" name="灯片编号占位符 3">
            <a:extLst>
              <a:ext uri="{FF2B5EF4-FFF2-40B4-BE49-F238E27FC236}">
                <a16:creationId xmlns:a16="http://schemas.microsoft.com/office/drawing/2014/main" id="{41A52598-82E5-A792-DF22-71B8B96C0097}"/>
              </a:ext>
            </a:extLst>
          </p:cNvPr>
          <p:cNvSpPr>
            <a:spLocks noGrp="1"/>
          </p:cNvSpPr>
          <p:nvPr>
            <p:ph type="sldNum" sz="quarter" idx="5"/>
          </p:nvPr>
        </p:nvSpPr>
        <p:spPr/>
        <p:txBody>
          <a:bodyPr/>
          <a:lstStyle/>
          <a:p>
            <a:fld id="{33756BC6-D613-D847-AE7E-F33AD45D532E}" type="slidenum">
              <a:rPr lang="en-US" smtClean="0"/>
              <a:t>4</a:t>
            </a:fld>
            <a:endParaRPr lang="en-US"/>
          </a:p>
        </p:txBody>
      </p:sp>
    </p:spTree>
    <p:extLst>
      <p:ext uri="{BB962C8B-B14F-4D97-AF65-F5344CB8AC3E}">
        <p14:creationId xmlns:p14="http://schemas.microsoft.com/office/powerpoint/2010/main" val="2975401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 y="7697"/>
            <a:ext cx="10383701" cy="708995"/>
          </a:xfrm>
        </p:spPr>
        <p:txBody>
          <a:bodyPr/>
          <a:lstStyle>
            <a:lvl1pPr>
              <a:defRPr sz="3200" b="1">
                <a:solidFill>
                  <a:srgbClr val="002060"/>
                </a:solidFill>
              </a:defRPr>
            </a:lvl1pPr>
          </a:lstStyle>
          <a:p>
            <a:r>
              <a:rPr lang="en-US" dirty="0"/>
              <a:t>Click to edit Master title style</a:t>
            </a:r>
            <a:endParaRPr dirty="0"/>
          </a:p>
        </p:txBody>
      </p:sp>
      <p:sp>
        <p:nvSpPr>
          <p:cNvPr id="3" name="Content Placeholder 2"/>
          <p:cNvSpPr>
            <a:spLocks noGrp="1"/>
          </p:cNvSpPr>
          <p:nvPr>
            <p:ph idx="1"/>
          </p:nvPr>
        </p:nvSpPr>
        <p:spPr>
          <a:xfrm>
            <a:off x="141269" y="1116211"/>
            <a:ext cx="11862816" cy="4848820"/>
          </a:xfrm>
        </p:spPr>
        <p:txBody>
          <a:bodyPr/>
          <a:lstStyle>
            <a:lvl1pPr>
              <a:spcBef>
                <a:spcPts val="844"/>
              </a:spcBef>
              <a:buSzPct val="100000"/>
              <a:defRPr sz="2400" b="1" i="0">
                <a:latin typeface="Arial"/>
                <a:cs typeface="Arial"/>
              </a:defRPr>
            </a:lvl1pPr>
            <a:lvl2pPr>
              <a:spcBef>
                <a:spcPts val="844"/>
              </a:spcBef>
              <a:buSzPct val="100000"/>
              <a:defRPr sz="2000" b="1"/>
            </a:lvl2pPr>
            <a:lvl3pPr>
              <a:spcBef>
                <a:spcPts val="844"/>
              </a:spcBef>
              <a:buSzPct val="100000"/>
              <a:defRPr sz="1800" b="1"/>
            </a:lvl3pPr>
            <a:lvl5pPr>
              <a:defRPr/>
            </a:lvl5pPr>
          </a:lstStyle>
          <a:p>
            <a:pPr lvl="0"/>
            <a:r>
              <a:rPr lang="en-US"/>
              <a:t>Click to edit Master text styles</a:t>
            </a:r>
          </a:p>
          <a:p>
            <a:pPr lvl="1"/>
            <a:r>
              <a:rPr lang="en-US"/>
              <a:t>Second level</a:t>
            </a:r>
          </a:p>
          <a:p>
            <a:pPr lvl="2"/>
            <a:r>
              <a:rPr lang="en-US"/>
              <a:t>Third level</a:t>
            </a:r>
          </a:p>
        </p:txBody>
      </p:sp>
      <p:sp>
        <p:nvSpPr>
          <p:cNvPr id="5" name="Shape 14"/>
          <p:cNvSpPr>
            <a:spLocks noGrp="1"/>
          </p:cNvSpPr>
          <p:nvPr>
            <p:ph type="sldNum" sz="quarter" idx="2"/>
          </p:nvPr>
        </p:nvSpPr>
        <p:spPr>
          <a:xfrm>
            <a:off x="11658035" y="6567394"/>
            <a:ext cx="198772" cy="194797"/>
          </a:xfrm>
          <a:prstGeom prst="rect">
            <a:avLst/>
          </a:prstGeom>
          <a:ln w="12700">
            <a:miter lim="400000"/>
          </a:ln>
        </p:spPr>
        <p:txBody>
          <a:bodyPr wrap="none" lIns="0" tIns="0" rIns="0" bIns="0">
            <a:spAutoFit/>
          </a:bodyPr>
          <a:lstStyle>
            <a:lvl1pPr algn="ctr" defTabSz="410751">
              <a:defRPr sz="1266">
                <a:solidFill>
                  <a:srgbClr val="003893"/>
                </a:solidFill>
                <a:latin typeface="Gill Sans"/>
                <a:ea typeface="Gill Sans"/>
                <a:cs typeface="Gill Sans"/>
                <a:sym typeface="Gill Sans"/>
              </a:defRPr>
            </a:lvl1pPr>
          </a:lstStyle>
          <a:p>
            <a:fld id="{3F03A6CE-FA7F-4521-8D91-BD78BED4306F}" type="slidenum">
              <a:rPr lang="en-US" smtClean="0"/>
              <a:t>‹#›</a:t>
            </a:fld>
            <a:endParaRPr lang="en-US"/>
          </a:p>
        </p:txBody>
      </p:sp>
    </p:spTree>
    <p:extLst>
      <p:ext uri="{BB962C8B-B14F-4D97-AF65-F5344CB8AC3E}">
        <p14:creationId xmlns:p14="http://schemas.microsoft.com/office/powerpoint/2010/main" val="196817808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Title &amp; Subtitle">
    <p:spTree>
      <p:nvGrpSpPr>
        <p:cNvPr id="1" name=""/>
        <p:cNvGrpSpPr/>
        <p:nvPr/>
      </p:nvGrpSpPr>
      <p:grpSpPr>
        <a:xfrm>
          <a:off x="0" y="0"/>
          <a:ext cx="0" cy="0"/>
          <a:chOff x="0" y="0"/>
          <a:chExt cx="0" cy="0"/>
        </a:xfrm>
      </p:grpSpPr>
      <p:sp>
        <p:nvSpPr>
          <p:cNvPr id="16" name="Shape 16"/>
          <p:cNvSpPr/>
          <p:nvPr userDrawn="1"/>
        </p:nvSpPr>
        <p:spPr>
          <a:xfrm>
            <a:off x="-11906" y="-35717"/>
            <a:ext cx="12203906" cy="473040"/>
          </a:xfrm>
          <a:prstGeom prst="rect">
            <a:avLst/>
          </a:prstGeom>
          <a:solidFill>
            <a:srgbClr val="191EA2"/>
          </a:solidFill>
          <a:ln w="25400" cap="flat">
            <a:solidFill>
              <a:srgbClr val="000000">
                <a:alpha val="0"/>
              </a:srgbClr>
            </a:solidFill>
            <a:prstDash val="solid"/>
            <a:miter lim="400000"/>
          </a:ln>
          <a:effectLst/>
        </p:spPr>
        <p:txBody>
          <a:bodyPr wrap="square" lIns="0" tIns="0" rIns="0" bIns="0" numCol="1" anchor="ctr">
            <a:noAutofit/>
          </a:bodyPr>
          <a:lstStyle/>
          <a:p>
            <a:pPr lvl="0" algn="ctr" defTabSz="410751">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a:p>
        </p:txBody>
      </p:sp>
      <p:sp>
        <p:nvSpPr>
          <p:cNvPr id="23" name="Shape 23"/>
          <p:cNvSpPr/>
          <p:nvPr/>
        </p:nvSpPr>
        <p:spPr>
          <a:xfrm>
            <a:off x="1" y="6527602"/>
            <a:ext cx="12192000" cy="330398"/>
          </a:xfrm>
          <a:prstGeom prst="rect">
            <a:avLst/>
          </a:prstGeom>
          <a:solidFill>
            <a:srgbClr val="191EA2"/>
          </a:solidFill>
          <a:ln w="25400">
            <a:miter lim="400000"/>
          </a:ln>
          <a:extLst>
            <a:ext uri="{C572A759-6A51-4108-AA02-DFA0A04FC94B}">
              <ma14:wrappingTextBoxFlag xmlns:ma14="http://schemas.microsoft.com/office/mac/drawingml/2011/main" xmlns="" val="1"/>
            </a:ext>
          </a:extLst>
        </p:spPr>
        <p:txBody>
          <a:bodyPr lIns="0" tIns="0" rIns="0" bIns="0" anchor="ctr"/>
          <a:lstStyle>
            <a:lvl1pPr defTabSz="584200">
              <a:defRPr sz="1800">
                <a:solidFill>
                  <a:srgbClr val="FFFFFF"/>
                </a:solidFill>
                <a:effectLst>
                  <a:outerShdw blurRad="38100" dist="12700" dir="5400000" rotWithShape="0">
                    <a:srgbClr val="000000">
                      <a:alpha val="50000"/>
                    </a:srgbClr>
                  </a:outerShdw>
                </a:effectLst>
                <a:latin typeface="+mn-lt"/>
                <a:ea typeface="+mn-ea"/>
                <a:cs typeface="+mn-cs"/>
                <a:sym typeface="Gill Sans Light"/>
              </a:defRPr>
            </a:lvl1pPr>
          </a:lstStyle>
          <a:p>
            <a:pPr lvl="0">
              <a:defRPr>
                <a:solidFill>
                  <a:srgbClr val="000000"/>
                </a:solidFill>
                <a:effectLst/>
              </a:defRPr>
            </a:pPr>
            <a:r>
              <a:rPr lang="en-US" sz="1687">
                <a:solidFill>
                  <a:srgbClr val="FFFFFF"/>
                </a:solidFill>
                <a:effectLst>
                  <a:outerShdw blurRad="38100" dist="12700" dir="5400000" rotWithShape="0">
                    <a:srgbClr val="000000">
                      <a:alpha val="50000"/>
                    </a:srgbClr>
                  </a:outerShdw>
                </a:effectLst>
              </a:rPr>
              <a:t>  </a:t>
            </a:r>
            <a:endParaRPr sz="1687">
              <a:solidFill>
                <a:srgbClr val="FFFFFF"/>
              </a:solidFill>
              <a:effectLst>
                <a:outerShdw blurRad="38100" dist="12700" dir="5400000" rotWithShape="0">
                  <a:srgbClr val="000000">
                    <a:alpha val="50000"/>
                  </a:srgbClr>
                </a:outerShdw>
              </a:effectLst>
            </a:endParaRPr>
          </a:p>
        </p:txBody>
      </p:sp>
      <p:sp>
        <p:nvSpPr>
          <p:cNvPr id="24" name="Shape 24"/>
          <p:cNvSpPr>
            <a:spLocks noGrp="1"/>
          </p:cNvSpPr>
          <p:nvPr>
            <p:ph type="title"/>
          </p:nvPr>
        </p:nvSpPr>
        <p:spPr>
          <a:xfrm>
            <a:off x="1190625" y="833878"/>
            <a:ext cx="9810750" cy="2321719"/>
          </a:xfrm>
          <a:prstGeom prst="rect">
            <a:avLst/>
          </a:prstGeom>
        </p:spPr>
        <p:txBody>
          <a:bodyPr lIns="50800" tIns="50800" rIns="50800" bIns="50800"/>
          <a:lstStyle>
            <a:lvl1pPr algn="ctr">
              <a:defRPr sz="4800">
                <a:solidFill>
                  <a:srgbClr val="000000"/>
                </a:solidFill>
              </a:defRPr>
            </a:lvl1pPr>
          </a:lstStyle>
          <a:p>
            <a:pPr lvl="0">
              <a:defRPr sz="1800"/>
            </a:pPr>
            <a:r>
              <a:rPr lang="en-US" sz="5906"/>
              <a:t>Title Text</a:t>
            </a:r>
            <a:endParaRPr sz="5906"/>
          </a:p>
        </p:txBody>
      </p:sp>
      <p:grpSp>
        <p:nvGrpSpPr>
          <p:cNvPr id="3" name="Group 2">
            <a:extLst>
              <a:ext uri="{FF2B5EF4-FFF2-40B4-BE49-F238E27FC236}">
                <a16:creationId xmlns:a16="http://schemas.microsoft.com/office/drawing/2014/main" id="{93E0D210-42C1-480C-961F-8FD90CF58593}"/>
              </a:ext>
            </a:extLst>
          </p:cNvPr>
          <p:cNvGrpSpPr/>
          <p:nvPr userDrawn="1"/>
        </p:nvGrpSpPr>
        <p:grpSpPr>
          <a:xfrm>
            <a:off x="4544724" y="4679203"/>
            <a:ext cx="3102552" cy="1014026"/>
            <a:chOff x="4427207" y="4559460"/>
            <a:chExt cx="3102552" cy="1014026"/>
          </a:xfrm>
        </p:grpSpPr>
        <p:pic>
          <p:nvPicPr>
            <p:cNvPr id="21" name="droppedImage.png"/>
            <p:cNvPicPr/>
            <p:nvPr/>
          </p:nvPicPr>
          <p:blipFill>
            <a:blip r:embed="rId2"/>
            <a:stretch>
              <a:fillRect/>
            </a:stretch>
          </p:blipFill>
          <p:spPr>
            <a:xfrm>
              <a:off x="6519450" y="4559460"/>
              <a:ext cx="1010309" cy="1012738"/>
            </a:xfrm>
            <a:prstGeom prst="rect">
              <a:avLst/>
            </a:prstGeom>
            <a:ln w="12700" cap="flat">
              <a:noFill/>
              <a:miter lim="400000"/>
            </a:ln>
            <a:effectLst/>
          </p:spPr>
        </p:pic>
        <p:pic>
          <p:nvPicPr>
            <p:cNvPr id="4" name="Picture 3"/>
            <p:cNvPicPr>
              <a:picLocks noChangeAspect="1"/>
            </p:cNvPicPr>
            <p:nvPr/>
          </p:nvPicPr>
          <p:blipFill>
            <a:blip r:embed="rId3"/>
            <a:stretch>
              <a:fillRect/>
            </a:stretch>
          </p:blipFill>
          <p:spPr>
            <a:xfrm>
              <a:off x="4427207" y="4560748"/>
              <a:ext cx="1670072" cy="1012738"/>
            </a:xfrm>
            <a:prstGeom prst="rect">
              <a:avLst/>
            </a:prstGeom>
          </p:spPr>
        </p:pic>
        <p:cxnSp>
          <p:nvCxnSpPr>
            <p:cNvPr id="12" name="Straight Connector 11">
              <a:extLst>
                <a:ext uri="{FF2B5EF4-FFF2-40B4-BE49-F238E27FC236}">
                  <a16:creationId xmlns:a16="http://schemas.microsoft.com/office/drawing/2014/main" id="{11F14677-353E-6346-9FB7-9ECD12D04CAE}"/>
                </a:ext>
              </a:extLst>
            </p:cNvPr>
            <p:cNvCxnSpPr>
              <a:cxnSpLocks/>
            </p:cNvCxnSpPr>
            <p:nvPr userDrawn="1"/>
          </p:nvCxnSpPr>
          <p:spPr>
            <a:xfrm>
              <a:off x="6308364" y="4559460"/>
              <a:ext cx="0" cy="1012738"/>
            </a:xfrm>
            <a:prstGeom prst="line">
              <a:avLst/>
            </a:prstGeom>
            <a:noFill/>
            <a:ln w="38100" cap="flat">
              <a:solidFill>
                <a:schemeClr val="accent1">
                  <a:lumMod val="75000"/>
                </a:schemeClr>
              </a:solidFill>
              <a:prstDash val="solid"/>
              <a:miter lim="400000"/>
            </a:ln>
            <a:effectLst/>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9767079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Shape 12"/>
          <p:cNvSpPr>
            <a:spLocks noGrp="1"/>
          </p:cNvSpPr>
          <p:nvPr>
            <p:ph type="title"/>
          </p:nvPr>
        </p:nvSpPr>
        <p:spPr>
          <a:xfrm>
            <a:off x="3" y="-1"/>
            <a:ext cx="10439585" cy="723980"/>
          </a:xfrm>
          <a:prstGeom prst="rect">
            <a:avLst/>
          </a:prstGeom>
          <a:ln w="12700">
            <a:miter lim="400000"/>
          </a:ln>
          <a:extLst>
            <a:ext uri="{C572A759-6A51-4108-AA02-DFA0A04FC94B}">
              <ma14:wrappingTextBoxFlag xmlns="" xmlns:ma14="http://schemas.microsoft.com/office/mac/drawingml/2011/main" val="1"/>
            </a:ext>
          </a:extLst>
        </p:spPr>
        <p:txBody>
          <a:bodyPr lIns="127000" tIns="127000" rIns="127000" bIns="127000" anchor="ctr"/>
          <a:lstStyle/>
          <a:p>
            <a:pPr lvl="0">
              <a:defRPr sz="1800">
                <a:solidFill>
                  <a:srgbClr val="000000"/>
                </a:solidFill>
              </a:defRPr>
            </a:pPr>
            <a:r>
              <a:rPr sz="4781" dirty="0">
                <a:solidFill>
                  <a:srgbClr val="FFFFFF"/>
                </a:solidFill>
              </a:rPr>
              <a:t>Title Text</a:t>
            </a:r>
          </a:p>
        </p:txBody>
      </p:sp>
      <p:sp>
        <p:nvSpPr>
          <p:cNvPr id="13" name="Shape 13"/>
          <p:cNvSpPr>
            <a:spLocks noGrp="1"/>
          </p:cNvSpPr>
          <p:nvPr>
            <p:ph type="body" idx="1"/>
          </p:nvPr>
        </p:nvSpPr>
        <p:spPr>
          <a:xfrm>
            <a:off x="141271" y="1116211"/>
            <a:ext cx="11788792" cy="484882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pPr lvl="0">
              <a:defRPr sz="1800"/>
            </a:pPr>
            <a:r>
              <a:rPr sz="2953" dirty="0"/>
              <a:t>Body Level One</a:t>
            </a:r>
          </a:p>
          <a:p>
            <a:pPr lvl="1">
              <a:defRPr sz="1800"/>
            </a:pPr>
            <a:r>
              <a:rPr sz="2953" dirty="0"/>
              <a:t>Body Level Two</a:t>
            </a:r>
          </a:p>
          <a:p>
            <a:pPr lvl="2">
              <a:defRPr sz="1800"/>
            </a:pPr>
            <a:r>
              <a:rPr sz="2953" dirty="0"/>
              <a:t>Body Level Three</a:t>
            </a:r>
          </a:p>
          <a:p>
            <a:pPr lvl="3">
              <a:defRPr sz="1800"/>
            </a:pPr>
            <a:r>
              <a:rPr sz="2953" dirty="0"/>
              <a:t>Body Level Four</a:t>
            </a:r>
          </a:p>
          <a:p>
            <a:pPr lvl="4">
              <a:defRPr sz="1800"/>
            </a:pPr>
            <a:r>
              <a:rPr sz="2953" dirty="0"/>
              <a:t>Body Level Five</a:t>
            </a:r>
          </a:p>
        </p:txBody>
      </p:sp>
      <p:sp>
        <p:nvSpPr>
          <p:cNvPr id="14" name="Shape 14"/>
          <p:cNvSpPr>
            <a:spLocks noGrp="1"/>
          </p:cNvSpPr>
          <p:nvPr>
            <p:ph type="sldNum" sz="quarter" idx="2"/>
          </p:nvPr>
        </p:nvSpPr>
        <p:spPr>
          <a:xfrm>
            <a:off x="11658035" y="6567394"/>
            <a:ext cx="198772" cy="194797"/>
          </a:xfrm>
          <a:prstGeom prst="rect">
            <a:avLst/>
          </a:prstGeom>
          <a:ln w="12700">
            <a:miter lim="400000"/>
          </a:ln>
        </p:spPr>
        <p:txBody>
          <a:bodyPr wrap="none" lIns="0" tIns="0" rIns="0" bIns="0">
            <a:spAutoFit/>
          </a:bodyPr>
          <a:lstStyle>
            <a:lvl1pPr algn="ctr" defTabSz="410751">
              <a:defRPr sz="1266">
                <a:solidFill>
                  <a:srgbClr val="003893"/>
                </a:solidFill>
                <a:latin typeface="Gill Sans"/>
                <a:ea typeface="Gill Sans"/>
                <a:cs typeface="Gill Sans"/>
                <a:sym typeface="Gill Sans"/>
              </a:defRPr>
            </a:lvl1pPr>
          </a:lstStyle>
          <a:p>
            <a:fld id="{3F03A6CE-FA7F-4521-8D91-BD78BED4306F}" type="slidenum">
              <a:rPr lang="en-US" smtClean="0"/>
              <a:t>‹#›</a:t>
            </a:fld>
            <a:endParaRPr lang="en-US"/>
          </a:p>
        </p:txBody>
      </p:sp>
      <p:sp>
        <p:nvSpPr>
          <p:cNvPr id="21" name="Shape 2"/>
          <p:cNvSpPr/>
          <p:nvPr/>
        </p:nvSpPr>
        <p:spPr>
          <a:xfrm>
            <a:off x="159024" y="678260"/>
            <a:ext cx="10280564" cy="45719"/>
          </a:xfrm>
          <a:prstGeom prst="rect">
            <a:avLst/>
          </a:prstGeom>
          <a:solidFill>
            <a:srgbClr val="191EA2"/>
          </a:solidFill>
          <a:ln w="25400" cap="flat">
            <a:solidFill>
              <a:srgbClr val="000000">
                <a:alpha val="0"/>
              </a:srgbClr>
            </a:solidFill>
            <a:prstDash val="solid"/>
            <a:miter lim="400000"/>
          </a:ln>
          <a:effectLst/>
        </p:spPr>
        <p:txBody>
          <a:bodyPr wrap="square" lIns="0" tIns="0" rIns="0" bIns="0" numCol="1" anchor="ctr">
            <a:noAutofit/>
          </a:bodyPr>
          <a:lstStyle/>
          <a:p>
            <a:pPr lvl="0" algn="ctr" defTabSz="410751">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200">
              <a:effectLst/>
            </a:endParaRPr>
          </a:p>
        </p:txBody>
      </p:sp>
      <p:grpSp>
        <p:nvGrpSpPr>
          <p:cNvPr id="6" name="Group 5">
            <a:extLst>
              <a:ext uri="{FF2B5EF4-FFF2-40B4-BE49-F238E27FC236}">
                <a16:creationId xmlns:a16="http://schemas.microsoft.com/office/drawing/2014/main" id="{651DB821-13AA-B64E-8CF7-B526F87D50D7}"/>
              </a:ext>
            </a:extLst>
          </p:cNvPr>
          <p:cNvGrpSpPr/>
          <p:nvPr userDrawn="1"/>
        </p:nvGrpSpPr>
        <p:grpSpPr>
          <a:xfrm>
            <a:off x="10503673" y="238594"/>
            <a:ext cx="1532042" cy="431257"/>
            <a:chOff x="9082762" y="2430761"/>
            <a:chExt cx="1902523" cy="694799"/>
          </a:xfrm>
        </p:grpSpPr>
        <p:pic>
          <p:nvPicPr>
            <p:cNvPr id="19" name="droppedImage.png"/>
            <p:cNvPicPr/>
            <p:nvPr/>
          </p:nvPicPr>
          <p:blipFill>
            <a:blip r:embed="rId4"/>
            <a:stretch>
              <a:fillRect/>
            </a:stretch>
          </p:blipFill>
          <p:spPr>
            <a:xfrm>
              <a:off x="10306629" y="2430761"/>
              <a:ext cx="678656" cy="694799"/>
            </a:xfrm>
            <a:prstGeom prst="rect">
              <a:avLst/>
            </a:prstGeom>
            <a:ln w="12700" cap="flat">
              <a:noFill/>
              <a:miter lim="400000"/>
            </a:ln>
            <a:effectLst/>
          </p:spPr>
        </p:pic>
        <p:pic>
          <p:nvPicPr>
            <p:cNvPr id="27" name="Picture 26"/>
            <p:cNvPicPr>
              <a:picLocks noChangeAspect="1"/>
            </p:cNvPicPr>
            <p:nvPr/>
          </p:nvPicPr>
          <p:blipFill>
            <a:blip r:embed="rId5"/>
            <a:stretch>
              <a:fillRect/>
            </a:stretch>
          </p:blipFill>
          <p:spPr>
            <a:xfrm>
              <a:off x="9082762" y="2430761"/>
              <a:ext cx="1025452" cy="694799"/>
            </a:xfrm>
            <a:prstGeom prst="rect">
              <a:avLst/>
            </a:prstGeom>
          </p:spPr>
        </p:pic>
        <p:cxnSp>
          <p:nvCxnSpPr>
            <p:cNvPr id="3" name="Straight Connector 2">
              <a:extLst>
                <a:ext uri="{FF2B5EF4-FFF2-40B4-BE49-F238E27FC236}">
                  <a16:creationId xmlns:a16="http://schemas.microsoft.com/office/drawing/2014/main" id="{FED036EF-15C7-594A-9336-DFC7BB927525}"/>
                </a:ext>
              </a:extLst>
            </p:cNvPr>
            <p:cNvCxnSpPr>
              <a:cxnSpLocks/>
            </p:cNvCxnSpPr>
            <p:nvPr userDrawn="1"/>
          </p:nvCxnSpPr>
          <p:spPr>
            <a:xfrm>
              <a:off x="10187796" y="2430761"/>
              <a:ext cx="0" cy="694799"/>
            </a:xfrm>
            <a:prstGeom prst="line">
              <a:avLst/>
            </a:prstGeom>
            <a:noFill/>
            <a:ln w="38100" cap="flat">
              <a:solidFill>
                <a:schemeClr val="accent1">
                  <a:lumMod val="75000"/>
                </a:schemeClr>
              </a:solidFill>
              <a:prstDash val="solid"/>
              <a:miter lim="400000"/>
            </a:ln>
            <a:effectLst/>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970499467"/>
      </p:ext>
    </p:extLst>
  </p:cSld>
  <p:clrMap bg1="lt1" tx1="dk1" bg2="lt2" tx2="dk2" accent1="accent1" accent2="accent2" accent3="accent3" accent4="accent4" accent5="accent5" accent6="accent6" hlink="hlink" folHlink="folHlink"/>
  <p:sldLayoutIdLst>
    <p:sldLayoutId id="2147483666" r:id="rId1"/>
    <p:sldLayoutId id="2147483667" r:id="rId2"/>
  </p:sldLayoutIdLst>
  <p:transition spd="med"/>
  <p:txStyles>
    <p:titleStyle>
      <a:lvl1pPr defTabSz="410751" eaLnBrk="1" hangingPunct="1">
        <a:defRPr sz="4400" b="1">
          <a:solidFill>
            <a:srgbClr val="002060"/>
          </a:solidFill>
          <a:latin typeface="Arial"/>
          <a:ea typeface="+mn-ea"/>
          <a:cs typeface="Arial"/>
          <a:sym typeface="Gill Sans Light"/>
        </a:defRPr>
      </a:lvl1pPr>
      <a:lvl2pPr indent="160729" defTabSz="410751" eaLnBrk="1" hangingPunct="1">
        <a:defRPr sz="4781">
          <a:solidFill>
            <a:srgbClr val="FFFFFF"/>
          </a:solidFill>
          <a:latin typeface="+mn-lt"/>
          <a:ea typeface="+mn-ea"/>
          <a:cs typeface="+mn-cs"/>
          <a:sym typeface="Gill Sans Light"/>
        </a:defRPr>
      </a:lvl2pPr>
      <a:lvl3pPr indent="321457" defTabSz="410751" eaLnBrk="1" hangingPunct="1">
        <a:defRPr sz="4781">
          <a:solidFill>
            <a:srgbClr val="FFFFFF"/>
          </a:solidFill>
          <a:latin typeface="+mn-lt"/>
          <a:ea typeface="+mn-ea"/>
          <a:cs typeface="+mn-cs"/>
          <a:sym typeface="Gill Sans Light"/>
        </a:defRPr>
      </a:lvl3pPr>
      <a:lvl4pPr indent="482186" defTabSz="410751" eaLnBrk="1" hangingPunct="1">
        <a:defRPr sz="4781">
          <a:solidFill>
            <a:srgbClr val="FFFFFF"/>
          </a:solidFill>
          <a:latin typeface="+mn-lt"/>
          <a:ea typeface="+mn-ea"/>
          <a:cs typeface="+mn-cs"/>
          <a:sym typeface="Gill Sans Light"/>
        </a:defRPr>
      </a:lvl4pPr>
      <a:lvl5pPr indent="642915" defTabSz="410751" eaLnBrk="1" hangingPunct="1">
        <a:defRPr sz="4781">
          <a:solidFill>
            <a:srgbClr val="FFFFFF"/>
          </a:solidFill>
          <a:latin typeface="+mn-lt"/>
          <a:ea typeface="+mn-ea"/>
          <a:cs typeface="+mn-cs"/>
          <a:sym typeface="Gill Sans Light"/>
        </a:defRPr>
      </a:lvl5pPr>
      <a:lvl6pPr indent="803643" defTabSz="410751" eaLnBrk="1" hangingPunct="1">
        <a:defRPr sz="4781">
          <a:solidFill>
            <a:srgbClr val="FFFFFF"/>
          </a:solidFill>
          <a:latin typeface="+mn-lt"/>
          <a:ea typeface="+mn-ea"/>
          <a:cs typeface="+mn-cs"/>
          <a:sym typeface="Gill Sans Light"/>
        </a:defRPr>
      </a:lvl6pPr>
      <a:lvl7pPr indent="964372" defTabSz="410751" eaLnBrk="1" hangingPunct="1">
        <a:defRPr sz="4781">
          <a:solidFill>
            <a:srgbClr val="FFFFFF"/>
          </a:solidFill>
          <a:latin typeface="+mn-lt"/>
          <a:ea typeface="+mn-ea"/>
          <a:cs typeface="+mn-cs"/>
          <a:sym typeface="Gill Sans Light"/>
        </a:defRPr>
      </a:lvl7pPr>
      <a:lvl8pPr indent="1125101" defTabSz="410751" eaLnBrk="1" hangingPunct="1">
        <a:defRPr sz="4781">
          <a:solidFill>
            <a:srgbClr val="FFFFFF"/>
          </a:solidFill>
          <a:latin typeface="+mn-lt"/>
          <a:ea typeface="+mn-ea"/>
          <a:cs typeface="+mn-cs"/>
          <a:sym typeface="Gill Sans Light"/>
        </a:defRPr>
      </a:lvl8pPr>
      <a:lvl9pPr indent="1285829" defTabSz="410751" eaLnBrk="1" hangingPunct="1">
        <a:defRPr sz="4781">
          <a:solidFill>
            <a:srgbClr val="FFFFFF"/>
          </a:solidFill>
          <a:latin typeface="+mn-lt"/>
          <a:ea typeface="+mn-ea"/>
          <a:cs typeface="+mn-cs"/>
          <a:sym typeface="Gill Sans Light"/>
        </a:defRPr>
      </a:lvl9pPr>
    </p:titleStyle>
    <p:bodyStyle>
      <a:lvl1pPr marL="625056" indent="-401822" defTabSz="410751" eaLnBrk="1" hangingPunct="1">
        <a:spcBef>
          <a:spcPts val="844"/>
        </a:spcBef>
        <a:buSzPct val="100000"/>
        <a:buChar char="•"/>
        <a:defRPr sz="1969">
          <a:latin typeface="Arial"/>
          <a:ea typeface="+mn-ea"/>
          <a:cs typeface="Arial"/>
          <a:sym typeface="Gill Sans Light"/>
        </a:defRPr>
      </a:lvl1pPr>
      <a:lvl2pPr marL="937584" indent="-401822" defTabSz="410751" eaLnBrk="1" hangingPunct="1">
        <a:spcBef>
          <a:spcPts val="844"/>
        </a:spcBef>
        <a:buSzPct val="100000"/>
        <a:buChar char="•"/>
        <a:defRPr sz="1969">
          <a:latin typeface="Arial"/>
          <a:ea typeface="+mn-ea"/>
          <a:cs typeface="Arial"/>
          <a:sym typeface="Gill Sans Light"/>
        </a:defRPr>
      </a:lvl2pPr>
      <a:lvl3pPr marL="1250112" indent="-401822" defTabSz="410751" eaLnBrk="1" hangingPunct="1">
        <a:spcBef>
          <a:spcPts val="844"/>
        </a:spcBef>
        <a:buSzPct val="100000"/>
        <a:buChar char="•"/>
        <a:defRPr sz="1969">
          <a:latin typeface="Arial"/>
          <a:ea typeface="+mn-ea"/>
          <a:cs typeface="Arial"/>
          <a:sym typeface="Gill Sans Light"/>
        </a:defRPr>
      </a:lvl3pPr>
      <a:lvl4pPr marL="1562640" indent="-401822" defTabSz="410751" eaLnBrk="1" hangingPunct="1">
        <a:spcBef>
          <a:spcPts val="844"/>
        </a:spcBef>
        <a:buSzPct val="100000"/>
        <a:buChar char="•"/>
        <a:defRPr sz="1969">
          <a:latin typeface="Arial"/>
          <a:ea typeface="+mn-ea"/>
          <a:cs typeface="Arial"/>
          <a:sym typeface="Gill Sans Light"/>
        </a:defRPr>
      </a:lvl4pPr>
      <a:lvl5pPr marL="1875168" indent="-401822" defTabSz="410751" eaLnBrk="1" hangingPunct="1">
        <a:spcBef>
          <a:spcPts val="844"/>
        </a:spcBef>
        <a:buSzPct val="100000"/>
        <a:buChar char="•"/>
        <a:defRPr sz="1969">
          <a:latin typeface="Arial"/>
          <a:ea typeface="+mn-ea"/>
          <a:cs typeface="Arial"/>
          <a:sym typeface="Gill Sans Light"/>
        </a:defRPr>
      </a:lvl5pPr>
      <a:lvl6pPr marL="2125190" indent="-401822" defTabSz="410751" eaLnBrk="1" hangingPunct="1">
        <a:spcBef>
          <a:spcPts val="1687"/>
        </a:spcBef>
        <a:buSzPct val="171000"/>
        <a:buChar char="•"/>
        <a:defRPr sz="2953">
          <a:latin typeface="+mn-lt"/>
          <a:ea typeface="+mn-ea"/>
          <a:cs typeface="+mn-cs"/>
          <a:sym typeface="Gill Sans Light"/>
        </a:defRPr>
      </a:lvl6pPr>
      <a:lvl7pPr marL="2375212" indent="-401822" defTabSz="410751" eaLnBrk="1" hangingPunct="1">
        <a:spcBef>
          <a:spcPts val="1687"/>
        </a:spcBef>
        <a:buSzPct val="171000"/>
        <a:buChar char="•"/>
        <a:defRPr sz="2953">
          <a:latin typeface="+mn-lt"/>
          <a:ea typeface="+mn-ea"/>
          <a:cs typeface="+mn-cs"/>
          <a:sym typeface="Gill Sans Light"/>
        </a:defRPr>
      </a:lvl7pPr>
      <a:lvl8pPr marL="2625235" indent="-401822" defTabSz="410751" eaLnBrk="1" hangingPunct="1">
        <a:spcBef>
          <a:spcPts val="1687"/>
        </a:spcBef>
        <a:buSzPct val="171000"/>
        <a:buChar char="•"/>
        <a:defRPr sz="2953">
          <a:latin typeface="+mn-lt"/>
          <a:ea typeface="+mn-ea"/>
          <a:cs typeface="+mn-cs"/>
          <a:sym typeface="Gill Sans Light"/>
        </a:defRPr>
      </a:lvl8pPr>
      <a:lvl9pPr marL="2875257" indent="-401822" defTabSz="410751" eaLnBrk="1" hangingPunct="1">
        <a:spcBef>
          <a:spcPts val="1687"/>
        </a:spcBef>
        <a:buSzPct val="171000"/>
        <a:buChar char="•"/>
        <a:defRPr sz="2953">
          <a:latin typeface="+mn-lt"/>
          <a:ea typeface="+mn-ea"/>
          <a:cs typeface="+mn-cs"/>
          <a:sym typeface="Gill Sans Light"/>
        </a:defRPr>
      </a:lvl9pPr>
    </p:bodyStyle>
    <p:otherStyle>
      <a:lvl1pPr algn="ctr" defTabSz="410751" eaLnBrk="1" hangingPunct="1">
        <a:defRPr>
          <a:solidFill>
            <a:schemeClr val="tx1"/>
          </a:solidFill>
          <a:latin typeface="+mn-lt"/>
          <a:ea typeface="+mn-ea"/>
          <a:cs typeface="+mn-cs"/>
          <a:sym typeface="Gill Sans"/>
        </a:defRPr>
      </a:lvl1pPr>
      <a:lvl2pPr indent="160729" algn="ctr" defTabSz="410751" eaLnBrk="1" hangingPunct="1">
        <a:defRPr>
          <a:solidFill>
            <a:schemeClr val="tx1"/>
          </a:solidFill>
          <a:latin typeface="+mn-lt"/>
          <a:ea typeface="+mn-ea"/>
          <a:cs typeface="+mn-cs"/>
          <a:sym typeface="Gill Sans"/>
        </a:defRPr>
      </a:lvl2pPr>
      <a:lvl3pPr indent="321457" algn="ctr" defTabSz="410751" eaLnBrk="1" hangingPunct="1">
        <a:defRPr>
          <a:solidFill>
            <a:schemeClr val="tx1"/>
          </a:solidFill>
          <a:latin typeface="+mn-lt"/>
          <a:ea typeface="+mn-ea"/>
          <a:cs typeface="+mn-cs"/>
          <a:sym typeface="Gill Sans"/>
        </a:defRPr>
      </a:lvl3pPr>
      <a:lvl4pPr indent="482186" algn="ctr" defTabSz="410751" eaLnBrk="1" hangingPunct="1">
        <a:defRPr>
          <a:solidFill>
            <a:schemeClr val="tx1"/>
          </a:solidFill>
          <a:latin typeface="+mn-lt"/>
          <a:ea typeface="+mn-ea"/>
          <a:cs typeface="+mn-cs"/>
          <a:sym typeface="Gill Sans"/>
        </a:defRPr>
      </a:lvl4pPr>
      <a:lvl5pPr indent="642915" algn="ctr" defTabSz="410751" eaLnBrk="1" hangingPunct="1">
        <a:defRPr>
          <a:solidFill>
            <a:schemeClr val="tx1"/>
          </a:solidFill>
          <a:latin typeface="+mn-lt"/>
          <a:ea typeface="+mn-ea"/>
          <a:cs typeface="+mn-cs"/>
          <a:sym typeface="Gill Sans"/>
        </a:defRPr>
      </a:lvl5pPr>
      <a:lvl6pPr indent="803643" algn="ctr" defTabSz="410751" eaLnBrk="1" hangingPunct="1">
        <a:defRPr>
          <a:solidFill>
            <a:schemeClr val="tx1"/>
          </a:solidFill>
          <a:latin typeface="+mn-lt"/>
          <a:ea typeface="+mn-ea"/>
          <a:cs typeface="+mn-cs"/>
          <a:sym typeface="Gill Sans"/>
        </a:defRPr>
      </a:lvl6pPr>
      <a:lvl7pPr indent="964372" algn="ctr" defTabSz="410751" eaLnBrk="1" hangingPunct="1">
        <a:defRPr>
          <a:solidFill>
            <a:schemeClr val="tx1"/>
          </a:solidFill>
          <a:latin typeface="+mn-lt"/>
          <a:ea typeface="+mn-ea"/>
          <a:cs typeface="+mn-cs"/>
          <a:sym typeface="Gill Sans"/>
        </a:defRPr>
      </a:lvl7pPr>
      <a:lvl8pPr indent="1125101" algn="ctr" defTabSz="410751" eaLnBrk="1" hangingPunct="1">
        <a:defRPr>
          <a:solidFill>
            <a:schemeClr val="tx1"/>
          </a:solidFill>
          <a:latin typeface="+mn-lt"/>
          <a:ea typeface="+mn-ea"/>
          <a:cs typeface="+mn-cs"/>
          <a:sym typeface="Gill Sans"/>
        </a:defRPr>
      </a:lvl8pPr>
      <a:lvl9pPr indent="1285829" algn="ctr" defTabSz="410751" eaLnBrk="1" hangingPunct="1">
        <a:defRPr>
          <a:solidFill>
            <a:schemeClr val="tx1"/>
          </a:solidFill>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4759CA-2406-3AA0-BDC5-51B94D1860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94A5D4-8A25-4F04-90AD-4AD6FAFDFF6A}"/>
              </a:ext>
            </a:extLst>
          </p:cNvPr>
          <p:cNvSpPr>
            <a:spLocks noGrp="1"/>
          </p:cNvSpPr>
          <p:nvPr>
            <p:ph type="title"/>
          </p:nvPr>
        </p:nvSpPr>
        <p:spPr>
          <a:xfrm>
            <a:off x="1167435" y="1449911"/>
            <a:ext cx="10183700" cy="2321719"/>
          </a:xfrm>
        </p:spPr>
        <p:txBody>
          <a:bodyPr/>
          <a:lstStyle/>
          <a:p>
            <a:pPr marL="0" marR="0" algn="ctr">
              <a:lnSpc>
                <a:spcPct val="115000"/>
              </a:lnSpc>
              <a:spcBef>
                <a:spcPts val="1000"/>
              </a:spcBef>
              <a:spcAft>
                <a:spcPts val="0"/>
              </a:spcAft>
            </a:pPr>
            <a:r>
              <a:rPr lang="en-US" sz="3200" b="1" spc="-1" dirty="0">
                <a:solidFill>
                  <a:srgbClr val="002060"/>
                </a:solidFill>
                <a:cs typeface="+mn-cs"/>
              </a:rPr>
              <a:t>PASS: Physically-Aware Secure Software Execution</a:t>
            </a:r>
          </a:p>
        </p:txBody>
      </p:sp>
      <p:sp>
        <p:nvSpPr>
          <p:cNvPr id="6" name="TextBox 5">
            <a:extLst>
              <a:ext uri="{FF2B5EF4-FFF2-40B4-BE49-F238E27FC236}">
                <a16:creationId xmlns:a16="http://schemas.microsoft.com/office/drawing/2014/main" id="{8E4A54EE-293B-8805-4F2D-E64DE2154465}"/>
              </a:ext>
            </a:extLst>
          </p:cNvPr>
          <p:cNvSpPr txBox="1"/>
          <p:nvPr/>
        </p:nvSpPr>
        <p:spPr>
          <a:xfrm>
            <a:off x="2569028" y="3545043"/>
            <a:ext cx="7380514" cy="677108"/>
          </a:xfrm>
          <a:prstGeom prst="rect">
            <a:avLst/>
          </a:prstGeom>
          <a:noFill/>
        </p:spPr>
        <p:txBody>
          <a:bodyPr wrap="square">
            <a:spAutoFit/>
          </a:bodyPr>
          <a:lstStyle/>
          <a:p>
            <a:pPr algn="ctr"/>
            <a:r>
              <a:rPr lang="en-US" sz="1800" b="1" i="0" dirty="0">
                <a:solidFill>
                  <a:srgbClr val="000000"/>
                </a:solidFill>
                <a:effectLst/>
                <a:latin typeface="ArialMT"/>
              </a:rPr>
              <a:t>PIs: </a:t>
            </a:r>
            <a:r>
              <a:rPr lang="en-US" sz="1800" b="0" i="0" dirty="0">
                <a:effectLst/>
                <a:latin typeface="ArialMT"/>
              </a:rPr>
              <a:t>Mark </a:t>
            </a:r>
            <a:r>
              <a:rPr lang="en-US" sz="1800" b="0" i="0" dirty="0" err="1">
                <a:effectLst/>
                <a:latin typeface="ArialMT"/>
              </a:rPr>
              <a:t>Tehranipoor</a:t>
            </a:r>
            <a:r>
              <a:rPr lang="en-US" sz="1800" b="0" i="0" dirty="0">
                <a:effectLst/>
                <a:latin typeface="ArialMT"/>
              </a:rPr>
              <a:t> (tehranipoor@ufl.edu), </a:t>
            </a:r>
          </a:p>
          <a:p>
            <a:pPr algn="ctr"/>
            <a:r>
              <a:rPr lang="en-US" sz="1800" b="0" i="0" dirty="0" err="1">
                <a:effectLst/>
                <a:latin typeface="ArialMT"/>
              </a:rPr>
              <a:t>Farimah</a:t>
            </a:r>
            <a:r>
              <a:rPr lang="en-US" sz="1800" b="0" i="0" dirty="0">
                <a:effectLst/>
                <a:latin typeface="ArialMT"/>
              </a:rPr>
              <a:t> </a:t>
            </a:r>
            <a:r>
              <a:rPr lang="en-US" sz="1800" b="0" i="0" dirty="0" err="1">
                <a:effectLst/>
                <a:latin typeface="ArialMT"/>
              </a:rPr>
              <a:t>Farahmandi</a:t>
            </a:r>
            <a:r>
              <a:rPr lang="en-US" sz="1800" b="0" i="0" dirty="0">
                <a:effectLst/>
                <a:latin typeface="ArialMT"/>
              </a:rPr>
              <a:t> (ffarahmandi@ufl.edu)</a:t>
            </a:r>
            <a:r>
              <a:rPr lang="en-US" sz="2000" dirty="0"/>
              <a:t> </a:t>
            </a:r>
            <a:endParaRPr lang="en-US" spc="-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0642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38300-2520-5CED-40B9-61E7FB5E7E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3078E6-3C60-15F5-004E-7D879E039EF3}"/>
              </a:ext>
            </a:extLst>
          </p:cNvPr>
          <p:cNvSpPr>
            <a:spLocks noGrp="1"/>
          </p:cNvSpPr>
          <p:nvPr>
            <p:ph type="title"/>
          </p:nvPr>
        </p:nvSpPr>
        <p:spPr>
          <a:xfrm>
            <a:off x="232229" y="29029"/>
            <a:ext cx="9508929" cy="677141"/>
          </a:xfrm>
        </p:spPr>
        <p:txBody>
          <a:bodyPr/>
          <a:lstStyle/>
          <a:p>
            <a:r>
              <a:rPr lang="en-US" sz="2800" dirty="0"/>
              <a:t>Problem Statement</a:t>
            </a:r>
          </a:p>
        </p:txBody>
      </p:sp>
      <p:sp>
        <p:nvSpPr>
          <p:cNvPr id="15" name="Content Placeholder 2">
            <a:extLst>
              <a:ext uri="{FF2B5EF4-FFF2-40B4-BE49-F238E27FC236}">
                <a16:creationId xmlns:a16="http://schemas.microsoft.com/office/drawing/2014/main" id="{DA4491CD-FB05-7B31-66EC-9A34D3055729}"/>
              </a:ext>
            </a:extLst>
          </p:cNvPr>
          <p:cNvSpPr>
            <a:spLocks noGrp="1"/>
          </p:cNvSpPr>
          <p:nvPr>
            <p:ph idx="1"/>
          </p:nvPr>
        </p:nvSpPr>
        <p:spPr>
          <a:xfrm>
            <a:off x="73608" y="893935"/>
            <a:ext cx="7296021" cy="5676121"/>
          </a:xfrm>
        </p:spPr>
        <p:txBody>
          <a:bodyPr/>
          <a:lstStyle/>
          <a:p>
            <a:pPr marL="466725" indent="-244475">
              <a:lnSpc>
                <a:spcPts val="2400"/>
              </a:lnSpc>
              <a:spcBef>
                <a:spcPts val="0"/>
              </a:spcBef>
              <a:buFont typeface="Arial" panose="020B0604020202020204" pitchFamily="34" charset="0"/>
              <a:buChar char="•"/>
            </a:pPr>
            <a:r>
              <a:rPr lang="en-US" altLang="zh-CN" sz="2000" dirty="0">
                <a:latin typeface="Arial" charset="0"/>
                <a:ea typeface="Arial" charset="0"/>
                <a:cs typeface="Arial" charset="0"/>
              </a:rPr>
              <a:t>Problem: protect assets </a:t>
            </a:r>
          </a:p>
          <a:p>
            <a:pPr marL="691200" lvl="1" indent="-158400">
              <a:lnSpc>
                <a:spcPts val="2400"/>
              </a:lnSpc>
              <a:spcBef>
                <a:spcPts val="0"/>
              </a:spcBef>
              <a:buFont typeface="Arial" panose="020B0604020202020204" pitchFamily="34" charset="0"/>
              <a:buChar char="•"/>
            </a:pPr>
            <a:r>
              <a:rPr lang="en-US" altLang="zh-CN" sz="1600" b="0" dirty="0">
                <a:latin typeface="Arial" charset="0"/>
                <a:ea typeface="Arial" charset="0"/>
                <a:cs typeface="Arial" charset="0"/>
              </a:rPr>
              <a:t>On-device keys (crypto/obfuscation)</a:t>
            </a:r>
          </a:p>
          <a:p>
            <a:pPr marL="691200" lvl="1" indent="-158400">
              <a:lnSpc>
                <a:spcPts val="2400"/>
              </a:lnSpc>
              <a:spcBef>
                <a:spcPts val="0"/>
              </a:spcBef>
              <a:buFont typeface="Arial" panose="020B0604020202020204" pitchFamily="34" charset="0"/>
              <a:buChar char="•"/>
            </a:pPr>
            <a:r>
              <a:rPr lang="en-US" altLang="zh-CN" sz="1600" b="0" dirty="0">
                <a:latin typeface="Arial" charset="0"/>
                <a:cs typeface="Arial" charset="0"/>
              </a:rPr>
              <a:t>Manufacturer firmware</a:t>
            </a:r>
          </a:p>
          <a:p>
            <a:pPr marL="691200" lvl="1" indent="-158400">
              <a:lnSpc>
                <a:spcPts val="2400"/>
              </a:lnSpc>
              <a:spcBef>
                <a:spcPts val="0"/>
              </a:spcBef>
              <a:buFont typeface="Arial" panose="020B0604020202020204" pitchFamily="34" charset="0"/>
              <a:buChar char="•"/>
            </a:pPr>
            <a:r>
              <a:rPr lang="en-US" altLang="zh-CN" sz="1600" b="0" dirty="0">
                <a:latin typeface="Arial" charset="0"/>
                <a:cs typeface="Arial" charset="0"/>
              </a:rPr>
              <a:t>Application software</a:t>
            </a:r>
          </a:p>
          <a:p>
            <a:pPr marL="691200" lvl="1" indent="-158400">
              <a:lnSpc>
                <a:spcPts val="2400"/>
              </a:lnSpc>
              <a:spcBef>
                <a:spcPts val="0"/>
              </a:spcBef>
              <a:buFont typeface="Arial" panose="020B0604020202020204" pitchFamily="34" charset="0"/>
              <a:buChar char="•"/>
            </a:pPr>
            <a:r>
              <a:rPr lang="en-US" altLang="zh-CN" sz="1600" b="0" dirty="0">
                <a:latin typeface="Arial" charset="0"/>
                <a:cs typeface="Arial" charset="0"/>
              </a:rPr>
              <a:t>On-device sensitive data, etc.</a:t>
            </a:r>
          </a:p>
          <a:p>
            <a:pPr marL="466725" indent="-244475">
              <a:lnSpc>
                <a:spcPts val="2400"/>
              </a:lnSpc>
              <a:spcBef>
                <a:spcPts val="0"/>
              </a:spcBef>
              <a:buFont typeface="Arial" panose="020B0604020202020204" pitchFamily="34" charset="0"/>
              <a:buChar char="•"/>
            </a:pPr>
            <a:r>
              <a:rPr lang="en-US" altLang="zh-CN" sz="2000" dirty="0">
                <a:latin typeface="Arial" charset="0"/>
                <a:ea typeface="Arial" charset="0"/>
                <a:cs typeface="Arial" charset="0"/>
              </a:rPr>
              <a:t>Software running on vulnerable circuits are not secure</a:t>
            </a:r>
          </a:p>
          <a:p>
            <a:pPr marL="692150" lvl="1" indent="-157163">
              <a:lnSpc>
                <a:spcPts val="2400"/>
              </a:lnSpc>
              <a:spcBef>
                <a:spcPts val="0"/>
              </a:spcBef>
              <a:buFont typeface="Arial" panose="020B0604020202020204" pitchFamily="34" charset="0"/>
              <a:buChar char="•"/>
            </a:pPr>
            <a:r>
              <a:rPr lang="en-US" altLang="zh-CN" sz="1600" b="0" dirty="0">
                <a:latin typeface="Arial" charset="0"/>
                <a:ea typeface="Arial" charset="0"/>
                <a:cs typeface="Arial" charset="0"/>
              </a:rPr>
              <a:t>Software executed in SoCs, processors, IoT devices, and smartphones is susceptible to both cyber attacks and hardware attacks</a:t>
            </a:r>
          </a:p>
          <a:p>
            <a:pPr marL="692150" lvl="1" indent="-157163">
              <a:lnSpc>
                <a:spcPts val="2400"/>
              </a:lnSpc>
              <a:spcBef>
                <a:spcPts val="0"/>
              </a:spcBef>
              <a:buFont typeface="Arial" panose="020B0604020202020204" pitchFamily="34" charset="0"/>
              <a:buChar char="•"/>
            </a:pPr>
            <a:r>
              <a:rPr lang="en-US" altLang="zh-CN" sz="1600" b="0" dirty="0">
                <a:latin typeface="Arial" charset="0"/>
                <a:ea typeface="Arial" charset="0"/>
                <a:cs typeface="Arial" charset="0"/>
              </a:rPr>
              <a:t>Physical attack targets the implementations, bypassing upper-level protections; it’s a powerful attack type compromising the </a:t>
            </a:r>
            <a:r>
              <a:rPr lang="en-US" altLang="zh-CN" sz="1600" b="0" u="sng" dirty="0">
                <a:latin typeface="Arial" charset="0"/>
                <a:ea typeface="Arial" charset="0"/>
                <a:cs typeface="Arial" charset="0"/>
              </a:rPr>
              <a:t>confidentiality, integrity, and availability </a:t>
            </a:r>
            <a:r>
              <a:rPr lang="en-US" altLang="zh-CN" sz="1600" b="0" dirty="0">
                <a:latin typeface="Arial" charset="0"/>
                <a:ea typeface="Arial" charset="0"/>
                <a:cs typeface="Arial" charset="0"/>
              </a:rPr>
              <a:t>of modern chips</a:t>
            </a:r>
          </a:p>
          <a:p>
            <a:pPr marL="466725" indent="-244475">
              <a:lnSpc>
                <a:spcPts val="2400"/>
              </a:lnSpc>
              <a:spcBef>
                <a:spcPts val="0"/>
              </a:spcBef>
              <a:buFont typeface="Arial" panose="020B0604020202020204" pitchFamily="34" charset="0"/>
              <a:buChar char="•"/>
            </a:pPr>
            <a:r>
              <a:rPr lang="en-US" altLang="zh-CN" sz="2000" dirty="0">
                <a:latin typeface="Arial" charset="0"/>
                <a:ea typeface="Arial" charset="0"/>
                <a:cs typeface="Arial" charset="0"/>
              </a:rPr>
              <a:t>Software developers and compilers are unaware of physical attacks (fault injection, side channel, data extraction, etc.)</a:t>
            </a:r>
          </a:p>
          <a:p>
            <a:pPr marL="691200" lvl="1" indent="-158400">
              <a:lnSpc>
                <a:spcPts val="2400"/>
              </a:lnSpc>
              <a:spcBef>
                <a:spcPts val="0"/>
              </a:spcBef>
              <a:buFont typeface="Arial" panose="020B0604020202020204" pitchFamily="34" charset="0"/>
              <a:buChar char="•"/>
            </a:pPr>
            <a:r>
              <a:rPr lang="en-US" altLang="zh-CN" sz="1600" b="0" dirty="0">
                <a:latin typeface="Arial" charset="0"/>
                <a:cs typeface="Arial" charset="0"/>
              </a:rPr>
              <a:t>The only existing physical modeling in compilers is based on </a:t>
            </a:r>
            <a:r>
              <a:rPr lang="en-US" altLang="zh-CN" sz="1600" b="0" u="sng" dirty="0">
                <a:latin typeface="Arial" charset="0"/>
                <a:cs typeface="Arial" charset="0"/>
              </a:rPr>
              <a:t>unrealistic software-based predictions</a:t>
            </a:r>
            <a:r>
              <a:rPr lang="en-US" sz="1600" b="0" dirty="0">
                <a:latin typeface="Arial" charset="0"/>
                <a:cs typeface="Arial" charset="0"/>
              </a:rPr>
              <a:t> </a:t>
            </a:r>
          </a:p>
          <a:p>
            <a:pPr marL="691200" lvl="1" indent="-158400">
              <a:lnSpc>
                <a:spcPts val="2400"/>
              </a:lnSpc>
              <a:spcBef>
                <a:spcPts val="0"/>
              </a:spcBef>
              <a:buFont typeface="Arial" panose="020B0604020202020204" pitchFamily="34" charset="0"/>
              <a:buChar char="•"/>
            </a:pPr>
            <a:r>
              <a:rPr lang="en-US" sz="1600" b="0" dirty="0">
                <a:latin typeface="Arial" charset="0"/>
                <a:cs typeface="Arial" charset="0"/>
              </a:rPr>
              <a:t>To solve this: since the cost of redesigning fabricated chips is extremely high, hardening software/firmware against physical vulnerabilities would be a recommended and less costly approach. </a:t>
            </a:r>
            <a:endParaRPr lang="en-US" altLang="zh-CN" sz="1600" b="0" dirty="0">
              <a:latin typeface="Arial" charset="0"/>
              <a:cs typeface="Arial" charset="0"/>
            </a:endParaRPr>
          </a:p>
        </p:txBody>
      </p:sp>
      <p:pic>
        <p:nvPicPr>
          <p:cNvPr id="5" name="Picture 4">
            <a:extLst>
              <a:ext uri="{FF2B5EF4-FFF2-40B4-BE49-F238E27FC236}">
                <a16:creationId xmlns:a16="http://schemas.microsoft.com/office/drawing/2014/main" id="{938E0240-18A0-2378-082F-B33A41CD92A7}"/>
              </a:ext>
            </a:extLst>
          </p:cNvPr>
          <p:cNvPicPr>
            <a:picLocks noChangeAspect="1"/>
          </p:cNvPicPr>
          <p:nvPr/>
        </p:nvPicPr>
        <p:blipFill>
          <a:blip r:embed="rId3"/>
          <a:stretch>
            <a:fillRect/>
          </a:stretch>
        </p:blipFill>
        <p:spPr>
          <a:xfrm>
            <a:off x="7640620" y="1929893"/>
            <a:ext cx="4260703" cy="3546982"/>
          </a:xfrm>
          <a:prstGeom prst="rect">
            <a:avLst/>
          </a:prstGeom>
        </p:spPr>
      </p:pic>
      <p:sp>
        <p:nvSpPr>
          <p:cNvPr id="6" name="Content Placeholder 4">
            <a:extLst>
              <a:ext uri="{FF2B5EF4-FFF2-40B4-BE49-F238E27FC236}">
                <a16:creationId xmlns:a16="http://schemas.microsoft.com/office/drawing/2014/main" id="{4E9F16F4-0A9F-326E-6C96-B614101D9A45}"/>
              </a:ext>
            </a:extLst>
          </p:cNvPr>
          <p:cNvSpPr txBox="1">
            <a:spLocks/>
          </p:cNvSpPr>
          <p:nvPr/>
        </p:nvSpPr>
        <p:spPr>
          <a:xfrm>
            <a:off x="7580992" y="6422107"/>
            <a:ext cx="4320331" cy="295898"/>
          </a:xfrm>
          <a:prstGeom prst="rect">
            <a:avLst/>
          </a:prstGeom>
        </p:spPr>
        <p:txBody>
          <a:bodyPr/>
          <a:lstStyle/>
          <a:p>
            <a:pPr lvl="0" algn="ctr">
              <a:spcBef>
                <a:spcPct val="20000"/>
              </a:spcBef>
              <a:defRPr/>
            </a:pPr>
            <a:r>
              <a:rPr lang="en-US" sz="1050" dirty="0">
                <a:solidFill>
                  <a:schemeClr val="bg1">
                    <a:lumMod val="50000"/>
                  </a:schemeClr>
                </a:solidFill>
                <a:latin typeface="Arial" pitchFamily="34" charset="0"/>
                <a:cs typeface="Arial" pitchFamily="34" charset="0"/>
              </a:rPr>
              <a:t>Source: Intel</a:t>
            </a:r>
          </a:p>
        </p:txBody>
      </p:sp>
    </p:spTree>
    <p:extLst>
      <p:ext uri="{BB962C8B-B14F-4D97-AF65-F5344CB8AC3E}">
        <p14:creationId xmlns:p14="http://schemas.microsoft.com/office/powerpoint/2010/main" val="868686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3F53BB-0E12-5429-C14D-6D9111F44F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9973BC-F1F1-8116-546D-90AC9E983385}"/>
              </a:ext>
            </a:extLst>
          </p:cNvPr>
          <p:cNvSpPr>
            <a:spLocks noGrp="1"/>
          </p:cNvSpPr>
          <p:nvPr>
            <p:ph type="title"/>
          </p:nvPr>
        </p:nvSpPr>
        <p:spPr>
          <a:xfrm>
            <a:off x="232229" y="29029"/>
            <a:ext cx="9508929" cy="649981"/>
          </a:xfrm>
        </p:spPr>
        <p:txBody>
          <a:bodyPr/>
          <a:lstStyle/>
          <a:p>
            <a:r>
              <a:rPr lang="en-US" sz="2800" dirty="0"/>
              <a:t>Objective and Tasks</a:t>
            </a:r>
          </a:p>
        </p:txBody>
      </p:sp>
      <p:sp>
        <p:nvSpPr>
          <p:cNvPr id="15" name="Content Placeholder 2">
            <a:extLst>
              <a:ext uri="{FF2B5EF4-FFF2-40B4-BE49-F238E27FC236}">
                <a16:creationId xmlns:a16="http://schemas.microsoft.com/office/drawing/2014/main" id="{F1C99DAB-98C0-EE09-3FF1-BFA9EF69F429}"/>
              </a:ext>
            </a:extLst>
          </p:cNvPr>
          <p:cNvSpPr>
            <a:spLocks noGrp="1"/>
          </p:cNvSpPr>
          <p:nvPr>
            <p:ph idx="1"/>
          </p:nvPr>
        </p:nvSpPr>
        <p:spPr>
          <a:xfrm>
            <a:off x="154973" y="856961"/>
            <a:ext cx="11046428" cy="1519346"/>
          </a:xfrm>
        </p:spPr>
        <p:txBody>
          <a:bodyPr/>
          <a:lstStyle/>
          <a:p>
            <a:pPr marL="400050" indent="-177800">
              <a:lnSpc>
                <a:spcPts val="2400"/>
              </a:lnSpc>
              <a:spcBef>
                <a:spcPts val="0"/>
              </a:spcBef>
              <a:buFont typeface="Arial" panose="020B0604020202020204" pitchFamily="34" charset="0"/>
              <a:buChar char="•"/>
            </a:pPr>
            <a:r>
              <a:rPr lang="en-US" altLang="zh-CN" sz="2000" dirty="0">
                <a:latin typeface="Arial" charset="0"/>
                <a:ea typeface="Arial" charset="0"/>
                <a:cs typeface="Arial" charset="0"/>
              </a:rPr>
              <a:t>Objective: </a:t>
            </a:r>
            <a:r>
              <a:rPr lang="en-US" sz="1600" b="0" dirty="0">
                <a:latin typeface="Arial" charset="0"/>
                <a:cs typeface="Arial" charset="0"/>
              </a:rPr>
              <a:t>We propose PASS: a novel, cost-effective, scalable, and adoptable approach for </a:t>
            </a:r>
            <a:r>
              <a:rPr lang="en-US" sz="1600" b="0" u="sng" dirty="0">
                <a:latin typeface="Arial" charset="0"/>
                <a:cs typeface="Arial" charset="0"/>
              </a:rPr>
              <a:t>addressing physical threats as many as possible at the software compilation stage.</a:t>
            </a:r>
          </a:p>
          <a:p>
            <a:pPr marL="400050" indent="-177800">
              <a:lnSpc>
                <a:spcPts val="2400"/>
              </a:lnSpc>
              <a:spcBef>
                <a:spcPts val="0"/>
              </a:spcBef>
              <a:buFont typeface="Arial" panose="020B0604020202020204" pitchFamily="34" charset="0"/>
              <a:buChar char="•"/>
            </a:pPr>
            <a:r>
              <a:rPr lang="en-US" sz="1600" dirty="0">
                <a:latin typeface="Arial" charset="0"/>
                <a:cs typeface="Arial" charset="0"/>
              </a:rPr>
              <a:t>Task 1: </a:t>
            </a:r>
            <a:r>
              <a:rPr lang="en-US" sz="1600" b="0" dirty="0">
                <a:latin typeface="Arial" charset="0"/>
                <a:cs typeface="Arial" charset="0"/>
              </a:rPr>
              <a:t>a comprehensive modeling methodology for existing physical attack techniques</a:t>
            </a:r>
          </a:p>
          <a:p>
            <a:pPr marL="400050" indent="-177800">
              <a:lnSpc>
                <a:spcPts val="2400"/>
              </a:lnSpc>
              <a:spcBef>
                <a:spcPts val="0"/>
              </a:spcBef>
              <a:buFont typeface="Arial" panose="020B0604020202020204" pitchFamily="34" charset="0"/>
              <a:buChar char="•"/>
            </a:pPr>
            <a:r>
              <a:rPr lang="en-US" sz="1600" dirty="0">
                <a:latin typeface="Arial" charset="0"/>
                <a:cs typeface="Arial" charset="0"/>
              </a:rPr>
              <a:t>Task 2: </a:t>
            </a:r>
            <a:r>
              <a:rPr lang="en-US" sz="1600" b="0" dirty="0">
                <a:latin typeface="Arial" charset="0"/>
                <a:cs typeface="Arial" charset="0"/>
              </a:rPr>
              <a:t>guided by attack models, we develop and apply software hardening techniques against physical vulnerabilities</a:t>
            </a:r>
          </a:p>
          <a:p>
            <a:pPr marL="400050" indent="-177800">
              <a:lnSpc>
                <a:spcPts val="2400"/>
              </a:lnSpc>
              <a:spcBef>
                <a:spcPts val="0"/>
              </a:spcBef>
              <a:buFont typeface="Arial" panose="020B0604020202020204" pitchFamily="34" charset="0"/>
              <a:buChar char="•"/>
            </a:pPr>
            <a:r>
              <a:rPr lang="en-US" sz="1600" dirty="0">
                <a:latin typeface="Arial" charset="0"/>
                <a:cs typeface="Arial" charset="0"/>
              </a:rPr>
              <a:t>Task 3: </a:t>
            </a:r>
            <a:r>
              <a:rPr lang="en-US" sz="1600" b="0" dirty="0">
                <a:latin typeface="Arial" charset="0"/>
                <a:cs typeface="Arial" charset="0"/>
              </a:rPr>
              <a:t>an extensive evaluation of the PASS flow on SoCs implemented on FPGAs</a:t>
            </a:r>
          </a:p>
        </p:txBody>
      </p:sp>
      <p:sp>
        <p:nvSpPr>
          <p:cNvPr id="4" name="TextBox 3">
            <a:extLst>
              <a:ext uri="{FF2B5EF4-FFF2-40B4-BE49-F238E27FC236}">
                <a16:creationId xmlns:a16="http://schemas.microsoft.com/office/drawing/2014/main" id="{CA16917F-894D-4F82-BDDE-988580945121}"/>
              </a:ext>
            </a:extLst>
          </p:cNvPr>
          <p:cNvSpPr txBox="1"/>
          <p:nvPr/>
        </p:nvSpPr>
        <p:spPr>
          <a:xfrm>
            <a:off x="2732822" y="6372212"/>
            <a:ext cx="6525187" cy="33855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ctr"/>
            <a:r>
              <a:rPr lang="en-US" sz="1600" u="sng" dirty="0">
                <a:latin typeface="Arial" charset="0"/>
                <a:cs typeface="Arial" charset="0"/>
                <a:sym typeface="Gill Sans Light"/>
              </a:rPr>
              <a:t>Overview of PASS flow: physically-aware secure software execution</a:t>
            </a:r>
          </a:p>
        </p:txBody>
      </p:sp>
      <p:pic>
        <p:nvPicPr>
          <p:cNvPr id="2050" name="Picture 2">
            <a:extLst>
              <a:ext uri="{FF2B5EF4-FFF2-40B4-BE49-F238E27FC236}">
                <a16:creationId xmlns:a16="http://schemas.microsoft.com/office/drawing/2014/main" id="{0F424328-DFA8-D213-AC8F-8220ADFF39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115" y="2481106"/>
            <a:ext cx="11141770" cy="3968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307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2671E-1D9B-E768-023B-20C11485A3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03D489-070A-CA8B-5D1E-F54A53E88BD6}"/>
              </a:ext>
            </a:extLst>
          </p:cNvPr>
          <p:cNvSpPr>
            <a:spLocks noGrp="1"/>
          </p:cNvSpPr>
          <p:nvPr>
            <p:ph type="title"/>
          </p:nvPr>
        </p:nvSpPr>
        <p:spPr>
          <a:xfrm>
            <a:off x="232229" y="29029"/>
            <a:ext cx="9508929" cy="752523"/>
          </a:xfrm>
        </p:spPr>
        <p:txBody>
          <a:bodyPr/>
          <a:lstStyle/>
          <a:p>
            <a:r>
              <a:rPr lang="en-US" sz="2800" dirty="0"/>
              <a:t>Deliverables</a:t>
            </a:r>
          </a:p>
        </p:txBody>
      </p:sp>
      <p:sp>
        <p:nvSpPr>
          <p:cNvPr id="4" name="Content Placeholder 3">
            <a:extLst>
              <a:ext uri="{FF2B5EF4-FFF2-40B4-BE49-F238E27FC236}">
                <a16:creationId xmlns:a16="http://schemas.microsoft.com/office/drawing/2014/main" id="{87FDD344-0AB4-6663-5094-C9C7C9C08D8B}"/>
              </a:ext>
            </a:extLst>
          </p:cNvPr>
          <p:cNvSpPr>
            <a:spLocks noGrp="1"/>
          </p:cNvSpPr>
          <p:nvPr>
            <p:ph idx="1"/>
          </p:nvPr>
        </p:nvSpPr>
        <p:spPr>
          <a:xfrm>
            <a:off x="271272" y="926616"/>
            <a:ext cx="11643360" cy="4221456"/>
          </a:xfrm>
        </p:spPr>
        <p:txBody>
          <a:bodyPr/>
          <a:lstStyle/>
          <a:p>
            <a:pPr marL="399600" indent="-176400">
              <a:lnSpc>
                <a:spcPts val="2300"/>
              </a:lnSpc>
            </a:pPr>
            <a:r>
              <a:rPr lang="en-US" sz="1800" dirty="0">
                <a:latin typeface="Arial" charset="0"/>
                <a:cs typeface="Arial" charset="0"/>
              </a:rPr>
              <a:t>Year 1 </a:t>
            </a:r>
            <a:r>
              <a:rPr lang="en-US" sz="1800" b="0" dirty="0">
                <a:latin typeface="Arial" charset="0"/>
                <a:cs typeface="Arial" charset="0"/>
              </a:rPr>
              <a:t>(1/1/25-12/31/2025)</a:t>
            </a:r>
          </a:p>
          <a:p>
            <a:pPr marL="712128" lvl="1" indent="-176400">
              <a:lnSpc>
                <a:spcPts val="2300"/>
              </a:lnSpc>
            </a:pPr>
            <a:r>
              <a:rPr lang="en-US" sz="1600" b="0" dirty="0">
                <a:latin typeface="Arial" charset="0"/>
                <a:cs typeface="Arial" charset="0"/>
              </a:rPr>
              <a:t>Q1-3. SPICE-level and layout-level modeling of the physical characteristics of fault-injection and side-channel attacks; </a:t>
            </a:r>
          </a:p>
          <a:p>
            <a:pPr marL="712128" lvl="1" indent="-176400">
              <a:lnSpc>
                <a:spcPts val="2300"/>
              </a:lnSpc>
            </a:pPr>
            <a:r>
              <a:rPr lang="en-US" sz="1600" b="0" dirty="0">
                <a:latin typeface="Arial" charset="0"/>
                <a:cs typeface="Arial" charset="0"/>
              </a:rPr>
              <a:t>Q4. Post-silicon attack test on chip/SoC, perform vulnerability analysis of software executions, improve the attack models.</a:t>
            </a:r>
          </a:p>
          <a:p>
            <a:pPr marL="399600" indent="-176400">
              <a:lnSpc>
                <a:spcPts val="2300"/>
              </a:lnSpc>
            </a:pPr>
            <a:r>
              <a:rPr lang="en-US" sz="1800" dirty="0">
                <a:latin typeface="Arial" charset="0"/>
                <a:cs typeface="Arial" charset="0"/>
              </a:rPr>
              <a:t>Year 2 </a:t>
            </a:r>
            <a:r>
              <a:rPr lang="en-US" sz="1800" b="0" dirty="0">
                <a:latin typeface="Arial" charset="0"/>
                <a:cs typeface="Arial" charset="0"/>
              </a:rPr>
              <a:t>(1/1/2026-12/31/2026)</a:t>
            </a:r>
          </a:p>
          <a:p>
            <a:pPr marL="712128" lvl="1" indent="-176400">
              <a:lnSpc>
                <a:spcPts val="2300"/>
              </a:lnSpc>
            </a:pPr>
            <a:r>
              <a:rPr lang="en-US" sz="1600" b="0" dirty="0">
                <a:latin typeface="Arial" charset="0"/>
                <a:cs typeface="Arial" charset="0"/>
              </a:rPr>
              <a:t>Q1. Investigation and development of physically-aware hardening techniques; </a:t>
            </a:r>
          </a:p>
          <a:p>
            <a:pPr marL="712128" lvl="1" indent="-176400">
              <a:lnSpc>
                <a:spcPts val="2300"/>
              </a:lnSpc>
            </a:pPr>
            <a:r>
              <a:rPr lang="en-US" sz="1600" b="0" dirty="0">
                <a:latin typeface="Arial" charset="0"/>
                <a:cs typeface="Arial" charset="0"/>
              </a:rPr>
              <a:t>Q2. Developing executable security properties and LUT/ML-based model interfaces to guide hardening strategies. </a:t>
            </a:r>
          </a:p>
          <a:p>
            <a:pPr marL="712128" lvl="1" indent="-176400">
              <a:lnSpc>
                <a:spcPts val="2300"/>
              </a:lnSpc>
            </a:pPr>
            <a:r>
              <a:rPr lang="en-US" sz="1600" b="0" dirty="0">
                <a:latin typeface="Arial" charset="0"/>
                <a:cs typeface="Arial" charset="0"/>
              </a:rPr>
              <a:t>Q3-4. Integration of hardening techniques into software compilation in the form of GCC plug-in/LLVM/Clang;</a:t>
            </a:r>
          </a:p>
          <a:p>
            <a:pPr marL="399600" indent="-176400">
              <a:lnSpc>
                <a:spcPts val="2300"/>
              </a:lnSpc>
            </a:pPr>
            <a:r>
              <a:rPr lang="en-US" sz="1800" dirty="0">
                <a:latin typeface="Arial" charset="0"/>
                <a:cs typeface="Arial" charset="0"/>
              </a:rPr>
              <a:t>Year 3 </a:t>
            </a:r>
            <a:r>
              <a:rPr lang="en-US" sz="1800" b="0" dirty="0">
                <a:latin typeface="Arial" charset="0"/>
                <a:cs typeface="Arial" charset="0"/>
              </a:rPr>
              <a:t>(1/1/2027-12/31/2027)</a:t>
            </a:r>
          </a:p>
          <a:p>
            <a:pPr marL="712128" lvl="1" indent="-176400">
              <a:lnSpc>
                <a:spcPts val="2300"/>
              </a:lnSpc>
            </a:pPr>
            <a:r>
              <a:rPr lang="en-US" sz="1600" b="0" dirty="0">
                <a:latin typeface="Arial" charset="0"/>
                <a:cs typeface="Arial" charset="0"/>
              </a:rPr>
              <a:t>Q1-2. Extensive validation of the PASS flow on FPGAs with the iterative test of hardened software compilations; </a:t>
            </a:r>
          </a:p>
          <a:p>
            <a:pPr marL="712128" lvl="1" indent="-176400">
              <a:lnSpc>
                <a:spcPts val="2300"/>
              </a:lnSpc>
            </a:pPr>
            <a:r>
              <a:rPr lang="en-US" sz="1600" b="0" dirty="0">
                <a:latin typeface="Arial" charset="0"/>
                <a:cs typeface="Arial" charset="0"/>
              </a:rPr>
              <a:t>Q3-4. Broadening the attack scenarios by including more security properties, and fine-tuning of physical attack models.</a:t>
            </a:r>
          </a:p>
        </p:txBody>
      </p:sp>
      <p:graphicFrame>
        <p:nvGraphicFramePr>
          <p:cNvPr id="3" name="Table 2">
            <a:extLst>
              <a:ext uri="{FF2B5EF4-FFF2-40B4-BE49-F238E27FC236}">
                <a16:creationId xmlns:a16="http://schemas.microsoft.com/office/drawing/2014/main" id="{C54C0F06-5BE1-9F67-ED58-E3673BACB085}"/>
              </a:ext>
            </a:extLst>
          </p:cNvPr>
          <p:cNvGraphicFramePr>
            <a:graphicFrameLocks noGrp="1"/>
          </p:cNvGraphicFramePr>
          <p:nvPr>
            <p:extLst>
              <p:ext uri="{D42A27DB-BD31-4B8C-83A1-F6EECF244321}">
                <p14:modId xmlns:p14="http://schemas.microsoft.com/office/powerpoint/2010/main" val="3925413797"/>
              </p:ext>
            </p:extLst>
          </p:nvPr>
        </p:nvGraphicFramePr>
        <p:xfrm>
          <a:off x="3312102" y="5148072"/>
          <a:ext cx="5567795" cy="1389568"/>
        </p:xfrm>
        <a:graphic>
          <a:graphicData uri="http://schemas.openxmlformats.org/drawingml/2006/table">
            <a:tbl>
              <a:tblPr firstRow="1" bandRow="1">
                <a:tableStyleId>{5C22544A-7EE6-4342-B048-85BDC9FD1C3A}</a:tableStyleId>
              </a:tblPr>
              <a:tblGrid>
                <a:gridCol w="3042656">
                  <a:extLst>
                    <a:ext uri="{9D8B030D-6E8A-4147-A177-3AD203B41FA5}">
                      <a16:colId xmlns:a16="http://schemas.microsoft.com/office/drawing/2014/main" val="2843337107"/>
                    </a:ext>
                  </a:extLst>
                </a:gridCol>
                <a:gridCol w="419369">
                  <a:extLst>
                    <a:ext uri="{9D8B030D-6E8A-4147-A177-3AD203B41FA5}">
                      <a16:colId xmlns:a16="http://schemas.microsoft.com/office/drawing/2014/main" val="1105138980"/>
                    </a:ext>
                  </a:extLst>
                </a:gridCol>
                <a:gridCol w="410447">
                  <a:extLst>
                    <a:ext uri="{9D8B030D-6E8A-4147-A177-3AD203B41FA5}">
                      <a16:colId xmlns:a16="http://schemas.microsoft.com/office/drawing/2014/main" val="2705088636"/>
                    </a:ext>
                  </a:extLst>
                </a:gridCol>
                <a:gridCol w="446138">
                  <a:extLst>
                    <a:ext uri="{9D8B030D-6E8A-4147-A177-3AD203B41FA5}">
                      <a16:colId xmlns:a16="http://schemas.microsoft.com/office/drawing/2014/main" val="1502225863"/>
                    </a:ext>
                  </a:extLst>
                </a:gridCol>
                <a:gridCol w="410447">
                  <a:extLst>
                    <a:ext uri="{9D8B030D-6E8A-4147-A177-3AD203B41FA5}">
                      <a16:colId xmlns:a16="http://schemas.microsoft.com/office/drawing/2014/main" val="588074817"/>
                    </a:ext>
                  </a:extLst>
                </a:gridCol>
                <a:gridCol w="416802">
                  <a:extLst>
                    <a:ext uri="{9D8B030D-6E8A-4147-A177-3AD203B41FA5}">
                      <a16:colId xmlns:a16="http://schemas.microsoft.com/office/drawing/2014/main" val="1436269989"/>
                    </a:ext>
                  </a:extLst>
                </a:gridCol>
                <a:gridCol w="421936">
                  <a:extLst>
                    <a:ext uri="{9D8B030D-6E8A-4147-A177-3AD203B41FA5}">
                      <a16:colId xmlns:a16="http://schemas.microsoft.com/office/drawing/2014/main" val="210384044"/>
                    </a:ext>
                  </a:extLst>
                </a:gridCol>
              </a:tblGrid>
              <a:tr h="347392">
                <a:tc>
                  <a:txBody>
                    <a:bodyPr/>
                    <a:lstStyle/>
                    <a:p>
                      <a:endParaRPr lang="en-US" sz="1400" b="0" dirty="0">
                        <a:solidFill>
                          <a:schemeClr val="tx1"/>
                        </a:solidFill>
                        <a:latin typeface="Arial" charset="0"/>
                        <a:cs typeface="Arial" charset="0"/>
                        <a:sym typeface="Gill Sans Light"/>
                      </a:endParaRPr>
                    </a:p>
                  </a:txBody>
                  <a:tcPr marL="85659" marR="85659" marT="42829" marB="428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en-US" sz="1400" b="0" dirty="0">
                          <a:solidFill>
                            <a:schemeClr val="tx1"/>
                          </a:solidFill>
                          <a:latin typeface="Arial" charset="0"/>
                          <a:cs typeface="Arial" charset="0"/>
                          <a:sym typeface="Gill Sans Light"/>
                        </a:rPr>
                        <a:t>Year 1</a:t>
                      </a:r>
                    </a:p>
                  </a:txBody>
                  <a:tcPr marL="96998" marR="96998" marT="48499" marB="484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lvl="0" indent="0" algn="ctr" defTabSz="410751"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Arial" charset="0"/>
                          <a:cs typeface="Arial" charset="0"/>
                          <a:sym typeface="Gill Sans Light"/>
                        </a:rPr>
                        <a:t>Year 2</a:t>
                      </a:r>
                    </a:p>
                  </a:txBody>
                  <a:tcPr marL="96998" marR="96998" marT="48499" marB="484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lvl="0" indent="0" algn="ctr" defTabSz="410751"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Arial" charset="0"/>
                          <a:cs typeface="Arial" charset="0"/>
                          <a:sym typeface="Gill Sans Light"/>
                        </a:rPr>
                        <a:t>Year 3</a:t>
                      </a:r>
                    </a:p>
                  </a:txBody>
                  <a:tcPr marL="96998" marR="96998" marT="48499" marB="484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8756566"/>
                  </a:ext>
                </a:extLst>
              </a:tr>
              <a:tr h="347392">
                <a:tc>
                  <a:txBody>
                    <a:bodyPr/>
                    <a:lstStyle/>
                    <a:p>
                      <a:r>
                        <a:rPr lang="en-US" sz="1400" b="0" dirty="0">
                          <a:latin typeface="Arial" charset="0"/>
                          <a:cs typeface="Arial" charset="0"/>
                          <a:sym typeface="Gill Sans Light"/>
                        </a:rPr>
                        <a:t>Task 1: Attack Modeling</a:t>
                      </a:r>
                    </a:p>
                  </a:txBody>
                  <a:tcPr marL="85659" marR="85659" marT="42829" marB="428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b="0" dirty="0">
                        <a:latin typeface="Arial" charset="0"/>
                        <a:cs typeface="Arial" charset="0"/>
                        <a:sym typeface="Gill Sans Light"/>
                      </a:endParaRPr>
                    </a:p>
                  </a:txBody>
                  <a:tcPr marL="85659" marR="85659" marT="42829" marB="428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sz="1400" b="0" dirty="0">
                        <a:latin typeface="Arial" charset="0"/>
                        <a:cs typeface="Arial" charset="0"/>
                        <a:sym typeface="Gill Sans Light"/>
                      </a:endParaRPr>
                    </a:p>
                  </a:txBody>
                  <a:tcPr marL="85659" marR="85659" marT="42829" marB="428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sz="1400" b="0" dirty="0">
                        <a:latin typeface="Arial" charset="0"/>
                        <a:cs typeface="Arial" charset="0"/>
                        <a:sym typeface="Gill Sans Light"/>
                      </a:endParaRPr>
                    </a:p>
                  </a:txBody>
                  <a:tcPr marL="85659" marR="85659" marT="42829" marB="428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b="0" dirty="0">
                        <a:latin typeface="Arial" charset="0"/>
                        <a:cs typeface="Arial" charset="0"/>
                        <a:sym typeface="Gill Sans Light"/>
                      </a:endParaRPr>
                    </a:p>
                  </a:txBody>
                  <a:tcPr marL="85659" marR="85659" marT="42829" marB="428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b="0" dirty="0">
                        <a:latin typeface="Arial" charset="0"/>
                        <a:cs typeface="Arial" charset="0"/>
                        <a:sym typeface="Gill Sans Light"/>
                      </a:endParaRPr>
                    </a:p>
                  </a:txBody>
                  <a:tcPr marL="85659" marR="85659" marT="42829" marB="428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b="0" dirty="0">
                        <a:latin typeface="Arial" charset="0"/>
                        <a:cs typeface="Arial" charset="0"/>
                        <a:sym typeface="Gill Sans Light"/>
                      </a:endParaRPr>
                    </a:p>
                  </a:txBody>
                  <a:tcPr marL="85659" marR="85659" marT="42829" marB="428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674533421"/>
                  </a:ext>
                </a:extLst>
              </a:tr>
              <a:tr h="347392">
                <a:tc>
                  <a:txBody>
                    <a:bodyPr/>
                    <a:lstStyle/>
                    <a:p>
                      <a:pPr marL="0" marR="0" lvl="0" indent="0" algn="ctr" defTabSz="410751" eaLnBrk="1" fontAlgn="auto" latinLnBrk="0" hangingPunct="1">
                        <a:lnSpc>
                          <a:spcPct val="100000"/>
                        </a:lnSpc>
                        <a:spcBef>
                          <a:spcPts val="0"/>
                        </a:spcBef>
                        <a:spcAft>
                          <a:spcPts val="0"/>
                        </a:spcAft>
                        <a:buClrTx/>
                        <a:buSzTx/>
                        <a:buFontTx/>
                        <a:buNone/>
                        <a:tabLst/>
                        <a:defRPr/>
                      </a:pPr>
                      <a:r>
                        <a:rPr lang="en-US" sz="1400" b="0" dirty="0">
                          <a:latin typeface="Arial" charset="0"/>
                          <a:cs typeface="Arial" charset="0"/>
                          <a:sym typeface="Gill Sans Light"/>
                        </a:rPr>
                        <a:t>Task 2: Compiler Development</a:t>
                      </a:r>
                    </a:p>
                  </a:txBody>
                  <a:tcPr marL="85659" marR="85659" marT="42829" marB="428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b="0">
                        <a:latin typeface="Arial" charset="0"/>
                        <a:cs typeface="Arial" charset="0"/>
                        <a:sym typeface="Gill Sans Light"/>
                      </a:endParaRPr>
                    </a:p>
                  </a:txBody>
                  <a:tcPr marL="85659" marR="85659" marT="42829" marB="428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b="0" dirty="0">
                        <a:latin typeface="Arial" charset="0"/>
                        <a:cs typeface="Arial" charset="0"/>
                        <a:sym typeface="Gill Sans Light"/>
                      </a:endParaRPr>
                    </a:p>
                  </a:txBody>
                  <a:tcPr marL="85659" marR="85659" marT="42829" marB="428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dirty="0">
                        <a:latin typeface="Arial" charset="0"/>
                        <a:cs typeface="Arial" charset="0"/>
                        <a:sym typeface="Gill Sans Light"/>
                      </a:endParaRPr>
                    </a:p>
                  </a:txBody>
                  <a:tcPr marL="85659" marR="85659" marT="42829" marB="428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sz="1400" b="0" dirty="0">
                        <a:latin typeface="Arial" charset="0"/>
                        <a:cs typeface="Arial" charset="0"/>
                        <a:sym typeface="Gill Sans Light"/>
                      </a:endParaRPr>
                    </a:p>
                  </a:txBody>
                  <a:tcPr marL="85659" marR="85659" marT="42829" marB="428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sz="1400" b="0" dirty="0">
                        <a:latin typeface="Arial" charset="0"/>
                        <a:cs typeface="Arial" charset="0"/>
                        <a:sym typeface="Gill Sans Light"/>
                      </a:endParaRPr>
                    </a:p>
                  </a:txBody>
                  <a:tcPr marL="85659" marR="85659" marT="42829" marB="428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b="0" dirty="0">
                        <a:latin typeface="Arial" charset="0"/>
                        <a:cs typeface="Arial" charset="0"/>
                        <a:sym typeface="Gill Sans Light"/>
                      </a:endParaRPr>
                    </a:p>
                  </a:txBody>
                  <a:tcPr marL="85659" marR="85659" marT="42829" marB="428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7440681"/>
                  </a:ext>
                </a:extLst>
              </a:tr>
              <a:tr h="347392">
                <a:tc>
                  <a:txBody>
                    <a:bodyPr/>
                    <a:lstStyle/>
                    <a:p>
                      <a:r>
                        <a:rPr lang="en-US" sz="1400" b="0" dirty="0">
                          <a:latin typeface="Arial" charset="0"/>
                          <a:cs typeface="Arial" charset="0"/>
                          <a:sym typeface="Gill Sans Light"/>
                        </a:rPr>
                        <a:t>Task 3: Evaluation</a:t>
                      </a:r>
                    </a:p>
                  </a:txBody>
                  <a:tcPr marL="85659" marR="85659" marT="42829" marB="428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b="0">
                        <a:latin typeface="Arial" charset="0"/>
                        <a:cs typeface="Arial" charset="0"/>
                        <a:sym typeface="Gill Sans Light"/>
                      </a:endParaRPr>
                    </a:p>
                  </a:txBody>
                  <a:tcPr marL="85659" marR="85659" marT="42829" marB="428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b="0" dirty="0">
                        <a:latin typeface="Arial" charset="0"/>
                        <a:cs typeface="Arial" charset="0"/>
                        <a:sym typeface="Gill Sans Light"/>
                      </a:endParaRPr>
                    </a:p>
                  </a:txBody>
                  <a:tcPr marL="85659" marR="85659" marT="42829" marB="428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sz="1400" b="0">
                        <a:latin typeface="Arial" charset="0"/>
                        <a:cs typeface="Arial" charset="0"/>
                        <a:sym typeface="Gill Sans Light"/>
                      </a:endParaRPr>
                    </a:p>
                  </a:txBody>
                  <a:tcPr marL="85659" marR="85659" marT="42829" marB="428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b="0" dirty="0">
                        <a:latin typeface="Arial" charset="0"/>
                        <a:cs typeface="Arial" charset="0"/>
                        <a:sym typeface="Gill Sans Light"/>
                      </a:endParaRPr>
                    </a:p>
                  </a:txBody>
                  <a:tcPr marL="85659" marR="85659" marT="42829" marB="428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dirty="0">
                        <a:latin typeface="Arial" charset="0"/>
                        <a:cs typeface="Arial" charset="0"/>
                        <a:sym typeface="Gill Sans Light"/>
                      </a:endParaRPr>
                    </a:p>
                  </a:txBody>
                  <a:tcPr marL="85659" marR="85659" marT="42829" marB="428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sz="1400" b="0" dirty="0">
                        <a:latin typeface="Arial" charset="0"/>
                        <a:cs typeface="Arial" charset="0"/>
                        <a:sym typeface="Gill Sans Light"/>
                      </a:endParaRPr>
                    </a:p>
                  </a:txBody>
                  <a:tcPr marL="85659" marR="85659" marT="42829" marB="428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913323608"/>
                  </a:ext>
                </a:extLst>
              </a:tr>
            </a:tbl>
          </a:graphicData>
        </a:graphic>
      </p:graphicFrame>
    </p:spTree>
    <p:extLst>
      <p:ext uri="{BB962C8B-B14F-4D97-AF65-F5344CB8AC3E}">
        <p14:creationId xmlns:p14="http://schemas.microsoft.com/office/powerpoint/2010/main" val="3163083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Light"/>
        <a:ea typeface="Gill Sans Light"/>
        <a:cs typeface="Gill Sans Light"/>
      </a:majorFont>
      <a:minorFont>
        <a:latin typeface="Gill Sans Light"/>
        <a:ea typeface="Gill Sans Light"/>
        <a:cs typeface="Gill Sans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solidFill>
            <a:srgbClr val="000000"/>
          </a:solidFill>
          <a:prstDash val="solid"/>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FICS Research template - wide.pptx" id="{7454FCA8-590D-4451-9206-889B825FDFD7}" vid="{D2508B6E-59A3-4D46-9DD4-65346D92B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829</Words>
  <Application>Microsoft Office PowerPoint</Application>
  <PresentationFormat>Widescreen</PresentationFormat>
  <Paragraphs>63</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ArialMT</vt:lpstr>
      <vt:lpstr>Gill Sans</vt:lpstr>
      <vt:lpstr>Aptos</vt:lpstr>
      <vt:lpstr>Arial</vt:lpstr>
      <vt:lpstr>Calibri</vt:lpstr>
      <vt:lpstr>White</vt:lpstr>
      <vt:lpstr>PASS: Physically-Aware Secure Software Execution</vt:lpstr>
      <vt:lpstr>Problem Statement</vt:lpstr>
      <vt:lpstr>Objective and Tasks</vt:lpstr>
      <vt:lpstr>Deliverables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2016-09-20T17:26:14Z</dcterms:created>
  <dcterms:modified xsi:type="dcterms:W3CDTF">2024-10-22T23:12:57Z</dcterms:modified>
</cp:coreProperties>
</file>