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31"/>
  </p:notesMasterIdLst>
  <p:sldIdLst>
    <p:sldId id="3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8" r:id="rId13"/>
    <p:sldId id="467" r:id="rId14"/>
    <p:sldId id="469" r:id="rId15"/>
    <p:sldId id="470" r:id="rId16"/>
    <p:sldId id="472" r:id="rId17"/>
    <p:sldId id="475" r:id="rId18"/>
    <p:sldId id="473" r:id="rId19"/>
    <p:sldId id="474" r:id="rId20"/>
    <p:sldId id="471" r:id="rId21"/>
    <p:sldId id="477" r:id="rId22"/>
    <p:sldId id="476" r:id="rId23"/>
    <p:sldId id="479" r:id="rId24"/>
    <p:sldId id="481" r:id="rId25"/>
    <p:sldId id="480" r:id="rId26"/>
    <p:sldId id="478" r:id="rId27"/>
    <p:sldId id="482" r:id="rId28"/>
    <p:sldId id="483" r:id="rId29"/>
    <p:sldId id="45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EA2"/>
    <a:srgbClr val="FF4B01"/>
    <a:srgbClr val="F39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66F97-B16A-DD45-BF14-4951AD23E4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56BC6-D613-D847-AE7E-F33AD45D5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 userDrawn="1"/>
        </p:nvSpPr>
        <p:spPr>
          <a:xfrm>
            <a:off x="-11906" y="-35717"/>
            <a:ext cx="12203906" cy="473040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12"/>
          </a:p>
        </p:txBody>
      </p:sp>
      <p:sp>
        <p:nvSpPr>
          <p:cNvPr id="23" name="Shape 23"/>
          <p:cNvSpPr/>
          <p:nvPr/>
        </p:nvSpPr>
        <p:spPr>
          <a:xfrm>
            <a:off x="0" y="6527602"/>
            <a:ext cx="12227719" cy="330398"/>
          </a:xfrm>
          <a:prstGeom prst="rect">
            <a:avLst/>
          </a:prstGeom>
          <a:solidFill>
            <a:srgbClr val="191EA2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lang="en-US" sz="1687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sz="1687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833878"/>
            <a:ext cx="9810750" cy="2321719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5906"/>
              <a:t>Title Text</a:t>
            </a:r>
            <a:endParaRPr sz="590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0D210-42C1-480C-961F-8FD90CF58593}"/>
              </a:ext>
            </a:extLst>
          </p:cNvPr>
          <p:cNvGrpSpPr/>
          <p:nvPr userDrawn="1"/>
        </p:nvGrpSpPr>
        <p:grpSpPr>
          <a:xfrm>
            <a:off x="4544724" y="4679203"/>
            <a:ext cx="3102552" cy="1014026"/>
            <a:chOff x="4427207" y="4559460"/>
            <a:chExt cx="3102552" cy="1014026"/>
          </a:xfrm>
        </p:grpSpPr>
        <p:pic>
          <p:nvPicPr>
            <p:cNvPr id="21" name="droppedImag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19450" y="4559460"/>
              <a:ext cx="1010309" cy="1012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207" y="4560748"/>
              <a:ext cx="1670072" cy="10127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F14677-353E-6346-9FB7-9ECD12D04C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8364" y="4559460"/>
              <a:ext cx="0" cy="1012738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0075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9024" y="-1"/>
            <a:ext cx="10280564" cy="72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41271" y="1116211"/>
            <a:ext cx="11788792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"/>
          <p:cNvSpPr/>
          <p:nvPr/>
        </p:nvSpPr>
        <p:spPr>
          <a:xfrm>
            <a:off x="159024" y="678260"/>
            <a:ext cx="10280564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E0B38-F2DE-4476-B1A3-D20E07EDDCAF}"/>
              </a:ext>
            </a:extLst>
          </p:cNvPr>
          <p:cNvGrpSpPr/>
          <p:nvPr userDrawn="1"/>
        </p:nvGrpSpPr>
        <p:grpSpPr>
          <a:xfrm>
            <a:off x="10624419" y="187121"/>
            <a:ext cx="1385681" cy="438727"/>
            <a:chOff x="10560835" y="238594"/>
            <a:chExt cx="1385681" cy="438727"/>
          </a:xfrm>
        </p:grpSpPr>
        <p:pic>
          <p:nvPicPr>
            <p:cNvPr id="19" name="droppedImage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514770" y="238594"/>
              <a:ext cx="431746" cy="43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0835" y="245901"/>
              <a:ext cx="711440" cy="43142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D036EF-15C7-594A-9336-DFC7BB9275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93522" y="238594"/>
              <a:ext cx="0" cy="431257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9704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hf hdr="0" ftr="0" dt="0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14123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3076-61B9-41CB-BC29-F1CE6B7E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/>
              <a:t>Compiler Hardening Project</a:t>
            </a:r>
            <a:br>
              <a:rPr lang="en-US"/>
            </a:br>
            <a:r>
              <a:rPr lang="en-US"/>
              <a:t>March 18</a:t>
            </a:r>
            <a:br>
              <a:rPr lang="en-US"/>
            </a:br>
            <a:endParaRPr lang="en-US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4877-7611-4FA3-B600-284508F33D31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BD1EC-94D2-114A-3166-3631BE521410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245255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DE0E-A6A4-83C0-3BDC-90B70556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Integrity (CFI)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3696-4B2F-AFE7-BCAB-731C180A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Restriction of the flow of control to only legal paths as defined by control flow graph</a:t>
            </a:r>
          </a:p>
          <a:p>
            <a:r>
              <a:rPr lang="en-US"/>
              <a:t>Ensuring target of every indirect call or jump is a valid destination, as per statically compiled control flow graph</a:t>
            </a:r>
          </a:p>
          <a:p>
            <a:r>
              <a:rPr lang="en-US"/>
              <a:t>Some examples :</a:t>
            </a:r>
          </a:p>
          <a:p>
            <a:pPr lvl="1"/>
            <a:r>
              <a:rPr lang="en-US"/>
              <a:t>Embedded Checks with Tagged Pointers</a:t>
            </a:r>
          </a:p>
          <a:p>
            <a:pPr lvl="2"/>
            <a:r>
              <a:rPr lang="en-US"/>
              <a:t>Memory is tagged with metadata that can be checked a runtime</a:t>
            </a:r>
          </a:p>
          <a:p>
            <a:pPr lvl="1"/>
            <a:r>
              <a:rPr lang="en-US"/>
              <a:t>Shadow stack or protected stack (Intel CET)</a:t>
            </a:r>
          </a:p>
          <a:p>
            <a:pPr lvl="2"/>
            <a:r>
              <a:rPr lang="en-US"/>
              <a:t>Shadow stack is protected and can detect attempts at stack manipulation</a:t>
            </a:r>
          </a:p>
          <a:p>
            <a:pPr lvl="1"/>
            <a:r>
              <a:rPr lang="en-US"/>
              <a:t>Secure Enclaves (ARM </a:t>
            </a:r>
            <a:r>
              <a:rPr lang="en-US" err="1"/>
              <a:t>TrustZone</a:t>
            </a:r>
            <a:r>
              <a:rPr lang="en-US"/>
              <a:t>, Intel SGX)</a:t>
            </a:r>
          </a:p>
          <a:p>
            <a:pPr lvl="2"/>
            <a:r>
              <a:rPr lang="en-US"/>
              <a:t>Secure areas within the processor for sensitive code and data</a:t>
            </a:r>
          </a:p>
          <a:p>
            <a:pPr lvl="1"/>
            <a:r>
              <a:rPr lang="en-US"/>
              <a:t>Pointer Authentication (ARM PAC)</a:t>
            </a:r>
          </a:p>
          <a:p>
            <a:pPr lvl="2"/>
            <a:r>
              <a:rPr lang="en-US"/>
              <a:t>Adds cryptographic digital signatures to pointers, attackers can’t craft valid pointers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C52E4-73C5-F72D-0090-35862B6B3D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DE0E-A6A4-83C0-3BDC-90B70556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level security mech – enforced w/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3696-4B2F-AFE7-BCAB-731C180A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08" y="1133144"/>
            <a:ext cx="9739163" cy="2236589"/>
          </a:xfrm>
        </p:spPr>
        <p:txBody>
          <a:bodyPr/>
          <a:lstStyle/>
          <a:p>
            <a:pPr marL="223234" indent="0">
              <a:buNone/>
            </a:pPr>
            <a:r>
              <a:rPr lang="en-US" u="sng"/>
              <a:t>Data Execution Prevention</a:t>
            </a:r>
          </a:p>
          <a:p>
            <a:r>
              <a:rPr lang="en-US"/>
              <a:t>Marking certain areas of memory as non executable with the help of hardware design.</a:t>
            </a:r>
          </a:p>
          <a:p>
            <a:r>
              <a:rPr lang="en-US"/>
              <a:t>Restricting code executions from data pages</a:t>
            </a:r>
          </a:p>
          <a:p>
            <a:r>
              <a:rPr lang="en-US"/>
              <a:t>Known as </a:t>
            </a:r>
          </a:p>
          <a:p>
            <a:pPr lvl="1"/>
            <a:r>
              <a:rPr lang="en-US"/>
              <a:t>Executed Disable (XD) for Intel</a:t>
            </a:r>
          </a:p>
          <a:p>
            <a:pPr lvl="1"/>
            <a:r>
              <a:rPr lang="en-US"/>
              <a:t>No Execute (NX)</a:t>
            </a:r>
          </a:p>
          <a:p>
            <a:pPr marL="535762" lvl="1" indent="0">
              <a:buNone/>
            </a:pPr>
            <a:endParaRPr lang="en-US"/>
          </a:p>
          <a:p>
            <a:pPr marL="223234" indent="0">
              <a:buNone/>
            </a:pPr>
            <a:r>
              <a:rPr lang="en-US" u="sng"/>
              <a:t>Address Space Layout Randomization</a:t>
            </a:r>
          </a:p>
          <a:p>
            <a:pPr lvl="1"/>
            <a:r>
              <a:rPr lang="en-US"/>
              <a:t>Hardware based randomization techniques increases entropy and enhances randomization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C52E4-73C5-F72D-0090-35862B6B3D7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6C7B-B6F3-626B-E8C5-0C143EC1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Deprecated : Memory Protection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F148-5393-3B9A-96C3-9984A289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Intel MPX added capability to do bounds checking for memory access of all pointers and array elements. </a:t>
            </a:r>
          </a:p>
          <a:p>
            <a:r>
              <a:rPr lang="en-US"/>
              <a:t>Helps programs written in C and C++ which lack bound checking</a:t>
            </a:r>
          </a:p>
          <a:p>
            <a:r>
              <a:rPr lang="en-US"/>
              <a:t>Helps against memory attacks, buffer overflows/underflows.</a:t>
            </a:r>
          </a:p>
          <a:p>
            <a:endParaRPr lang="en-US"/>
          </a:p>
          <a:p>
            <a:r>
              <a:rPr lang="en-US"/>
              <a:t>Deprecated because of several reasons :</a:t>
            </a:r>
          </a:p>
          <a:p>
            <a:pPr lvl="1"/>
            <a:r>
              <a:rPr lang="en-US"/>
              <a:t>Significant Performance Overhead</a:t>
            </a:r>
          </a:p>
          <a:p>
            <a:pPr lvl="1"/>
            <a:r>
              <a:rPr lang="en-US"/>
              <a:t>Would require complete rewrite of existing codebases</a:t>
            </a:r>
          </a:p>
          <a:p>
            <a:pPr lvl="1"/>
            <a:r>
              <a:rPr lang="en-US"/>
              <a:t>Only supported by GCC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048D-B0D3-A568-B959-61E3A9902F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3076-61B9-41CB-BC29-F1CE6B7E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/>
              <a:t>Compiler Hardening Project</a:t>
            </a:r>
            <a:br>
              <a:rPr lang="en-US"/>
            </a:br>
            <a:r>
              <a:rPr lang="en-US"/>
              <a:t>April 29</a:t>
            </a:r>
            <a:br>
              <a:rPr lang="en-US"/>
            </a:br>
            <a:endParaRPr lang="en-US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4877-7611-4FA3-B600-284508F33D31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BD1EC-94D2-114A-3166-3631BE521410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957184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A42-AFC3-DB96-0DBB-97D5A43D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LLVM</a:t>
            </a:r>
          </a:p>
        </p:txBody>
      </p:sp>
      <p:pic>
        <p:nvPicPr>
          <p:cNvPr id="5" name="Content Placeholder 4" descr="The Architecture of Open Source Applications (Volume 1)LLVM">
            <a:extLst>
              <a:ext uri="{FF2B5EF4-FFF2-40B4-BE49-F238E27FC236}">
                <a16:creationId xmlns:a16="http://schemas.microsoft.com/office/drawing/2014/main" id="{5E7F4194-522E-04EB-33E2-12FE9C0F3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038" y="2326218"/>
            <a:ext cx="7929034" cy="29358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3B084-431B-94E6-CE61-C655730C02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A42-AFC3-DB96-0DBB-97D5A43D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3B084-431B-94E6-CE61-C655730C02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컴파일러] 1. LLVM을 이용한 컴파일 방법 및 IR파일 읽기(feat. 소스코드와 IR 코드 )">
            <a:extLst>
              <a:ext uri="{FF2B5EF4-FFF2-40B4-BE49-F238E27FC236}">
                <a16:creationId xmlns:a16="http://schemas.microsoft.com/office/drawing/2014/main" id="{C1942B59-6637-0106-EE55-AC78D620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68" y="1543390"/>
            <a:ext cx="8161864" cy="426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5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4A42-AFC3-DB96-0DBB-97D5A43D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LLVM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3B084-431B-94E6-CE61-C655730C025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16</a:t>
            </a:fld>
            <a:endParaRPr lang="en-US"/>
          </a:p>
        </p:txBody>
      </p:sp>
      <p:pic>
        <p:nvPicPr>
          <p:cNvPr id="7" name="Content Placeholder 6" descr="A diagram of a process flow&#10;&#10;Description automatically generated">
            <a:extLst>
              <a:ext uri="{FF2B5EF4-FFF2-40B4-BE49-F238E27FC236}">
                <a16:creationId xmlns:a16="http://schemas.microsoft.com/office/drawing/2014/main" id="{372408A4-302B-CC6B-A9D4-67A513E5A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726" y="1374212"/>
            <a:ext cx="9057216" cy="4406900"/>
          </a:xfrm>
        </p:spPr>
      </p:pic>
    </p:spTree>
    <p:extLst>
      <p:ext uri="{BB962C8B-B14F-4D97-AF65-F5344CB8AC3E}">
        <p14:creationId xmlns:p14="http://schemas.microsoft.com/office/powerpoint/2010/main" val="376035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3F2F-B7BF-6F54-7FFF-B342752C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Relevant Papers for LLVM based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2880-AE95-261D-C8CA-79BF2EC6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/>
              <a:t>Julien </a:t>
            </a:r>
            <a:r>
              <a:rPr lang="en-US" b="0" err="1"/>
              <a:t>Proy</a:t>
            </a:r>
            <a:r>
              <a:rPr lang="en-US" b="0"/>
              <a:t>, Karine </a:t>
            </a:r>
            <a:r>
              <a:rPr lang="en-US" b="0" err="1"/>
              <a:t>Heydemann</a:t>
            </a:r>
            <a:r>
              <a:rPr lang="en-US" b="0"/>
              <a:t>, Alexandre </a:t>
            </a:r>
            <a:r>
              <a:rPr lang="en-US" b="0" err="1"/>
              <a:t>Berzati</a:t>
            </a:r>
            <a:r>
              <a:rPr lang="en-US" b="0"/>
              <a:t>, and Albert Cohen. 2017. </a:t>
            </a:r>
            <a:r>
              <a:rPr lang="en-US"/>
              <a:t>Compiler-Assisted Loop Hardening Against Fault Attacks</a:t>
            </a:r>
            <a:r>
              <a:rPr lang="en-US" b="0"/>
              <a:t>. ACM Trans. Archit. Code </a:t>
            </a:r>
            <a:r>
              <a:rPr lang="en-US" b="0" err="1"/>
              <a:t>Optim</a:t>
            </a:r>
            <a:r>
              <a:rPr lang="en-US" b="0"/>
              <a:t>. 14, 4, Article 36 (December 2017), 25 pages. </a:t>
            </a:r>
            <a:r>
              <a:rPr lang="en-US" b="0">
                <a:hlinkClick r:id="rId2"/>
              </a:rPr>
              <a:t>https://doi.org/10.1145/3141234</a:t>
            </a:r>
            <a:endParaRPr lang="en-US" b="0"/>
          </a:p>
          <a:p>
            <a:r>
              <a:rPr lang="en-US" b="0"/>
              <a:t>H. </a:t>
            </a:r>
            <a:r>
              <a:rPr lang="en-US" b="0" err="1"/>
              <a:t>Winderix</a:t>
            </a:r>
            <a:r>
              <a:rPr lang="en-US" b="0"/>
              <a:t>, J. T. </a:t>
            </a:r>
            <a:r>
              <a:rPr lang="en-US" b="0" err="1"/>
              <a:t>Mühlberg</a:t>
            </a:r>
            <a:r>
              <a:rPr lang="en-US" b="0"/>
              <a:t> and F. </a:t>
            </a:r>
            <a:r>
              <a:rPr lang="en-US" b="0" err="1"/>
              <a:t>Piessens</a:t>
            </a:r>
            <a:r>
              <a:rPr lang="en-US" b="0"/>
              <a:t>, "</a:t>
            </a:r>
            <a:r>
              <a:rPr lang="en-US"/>
              <a:t>Compiler-Assisted Hardening of Embedded Software Against Interrupt Latency Side-Channel Attacks</a:t>
            </a:r>
            <a:r>
              <a:rPr lang="en-US" b="0"/>
              <a:t>," </a:t>
            </a:r>
            <a:r>
              <a:rPr lang="en-US" b="0" i="1"/>
              <a:t>2021 IEEE European Symposium on Security and Privacy (</a:t>
            </a:r>
            <a:r>
              <a:rPr lang="en-US" b="0" i="1" err="1"/>
              <a:t>EuroS&amp;P</a:t>
            </a:r>
            <a:r>
              <a:rPr lang="en-US" b="0" i="1"/>
              <a:t>)</a:t>
            </a:r>
            <a:r>
              <a:rPr lang="en-US" b="0"/>
              <a:t>, Vienna, Austria, 2021, pp. 667-682, </a:t>
            </a:r>
            <a:r>
              <a:rPr lang="en-US" b="0" err="1"/>
              <a:t>doi</a:t>
            </a:r>
            <a:r>
              <a:rPr lang="en-US" b="0"/>
              <a:t>: 10.1109/EuroSP51992.2021.00050.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7A6C-313D-42DB-5D73-0196C39664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3076-61B9-41CB-BC29-F1CE6B7E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 dirty="0"/>
              <a:t>Compiler Hardening Project</a:t>
            </a:r>
            <a:br>
              <a:rPr lang="en-US" dirty="0"/>
            </a:br>
            <a:r>
              <a:rPr lang="en-US" dirty="0"/>
              <a:t>May 31</a:t>
            </a:r>
            <a:br>
              <a:rPr lang="en-US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4877-7611-4FA3-B600-284508F33D31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BD1EC-94D2-114A-3166-3631BE521410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3280295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CDB6-DA3C-AAE5-4F24-936A798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092A-847D-064C-4D07-7448D2DB93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660D39-25C7-957B-8901-34E92DF70AB1}"/>
              </a:ext>
            </a:extLst>
          </p:cNvPr>
          <p:cNvGrpSpPr/>
          <p:nvPr/>
        </p:nvGrpSpPr>
        <p:grpSpPr>
          <a:xfrm>
            <a:off x="2550488" y="1522483"/>
            <a:ext cx="7424273" cy="4333225"/>
            <a:chOff x="4422635" y="781552"/>
            <a:chExt cx="7424273" cy="4333225"/>
          </a:xfrm>
        </p:grpSpPr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703162F6-F156-A178-3AB7-9F4C09035AAB}"/>
                </a:ext>
              </a:extLst>
            </p:cNvPr>
            <p:cNvSpPr txBox="1"/>
            <p:nvPr/>
          </p:nvSpPr>
          <p:spPr>
            <a:xfrm>
              <a:off x="8671249" y="4394523"/>
              <a:ext cx="2684106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Arial" charset="0"/>
                  <a:cs typeface="Arial" charset="0"/>
                  <a:sym typeface="Gill Sans Light"/>
                </a:rPr>
                <a:t>Compiler-based </a:t>
              </a:r>
            </a:p>
            <a:p>
              <a:pPr algn="ctr"/>
              <a:r>
                <a:rPr lang="en-US" sz="1400" b="1" dirty="0">
                  <a:latin typeface="Arial" charset="0"/>
                  <a:cs typeface="Arial" charset="0"/>
                  <a:sym typeface="Gill Sans Light"/>
                </a:rPr>
                <a:t>FIA/SCA Hardened Software</a:t>
              </a:r>
            </a:p>
          </p:txBody>
        </p:sp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81DF249-279F-697E-AF63-76DF3448E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635" y="781552"/>
              <a:ext cx="7424273" cy="4333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963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B192-F445-7684-84FF-AD7F2330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0EA6-2FE6-E491-EBF3-2206C60B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38" y="1962878"/>
            <a:ext cx="6225496" cy="1813256"/>
          </a:xfrm>
        </p:spPr>
        <p:txBody>
          <a:bodyPr/>
          <a:lstStyle/>
          <a:p>
            <a:r>
              <a:rPr lang="en-US"/>
              <a:t>Compiler Dependencies</a:t>
            </a:r>
          </a:p>
          <a:p>
            <a:r>
              <a:rPr lang="en-US"/>
              <a:t>Existing work discussion</a:t>
            </a:r>
          </a:p>
          <a:p>
            <a:r>
              <a:rPr lang="en-US"/>
              <a:t>Compiler Hardening Flags</a:t>
            </a:r>
          </a:p>
          <a:p>
            <a:r>
              <a:rPr lang="en-US"/>
              <a:t>Scope of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B3D65-B1A5-3BE4-00E8-9F579E2EAA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8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6893-0053-6AD8-CB90-B4AB4AF5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Compiler Flags to FI/SCA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07CB-7F36-2AF7-39DA-6342E6E9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01" y="1116211"/>
            <a:ext cx="4600235" cy="4848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23234" indent="0">
              <a:buNone/>
            </a:pPr>
            <a:endParaRPr lang="en-US" u="sng" dirty="0"/>
          </a:p>
          <a:p>
            <a:pPr marL="223234" indent="0">
              <a:buNone/>
            </a:pPr>
            <a:r>
              <a:rPr lang="en-US" u="sng" dirty="0"/>
              <a:t>GCC Options</a:t>
            </a:r>
          </a:p>
          <a:p>
            <a:r>
              <a:rPr lang="en-US" dirty="0"/>
              <a:t>Compile time Options</a:t>
            </a:r>
          </a:p>
          <a:p>
            <a:r>
              <a:rPr lang="en-US" dirty="0"/>
              <a:t>Run time Options</a:t>
            </a:r>
          </a:p>
          <a:p>
            <a:r>
              <a:rPr lang="en-US" dirty="0"/>
              <a:t>Control Flow Options</a:t>
            </a:r>
          </a:p>
          <a:p>
            <a:r>
              <a:rPr lang="en-US" dirty="0"/>
              <a:t>Stack Hardening</a:t>
            </a:r>
          </a:p>
          <a:p>
            <a:r>
              <a:rPr lang="en-US" dirty="0"/>
              <a:t>Function hardening</a:t>
            </a:r>
          </a:p>
          <a:p>
            <a:r>
              <a:rPr lang="en-US" dirty="0"/>
              <a:t>Jump statement hardening</a:t>
            </a:r>
          </a:p>
          <a:p>
            <a:r>
              <a:rPr lang="en-US" dirty="0"/>
              <a:t>Loop Hardening</a:t>
            </a:r>
          </a:p>
          <a:p>
            <a:r>
              <a:rPr lang="en-US" dirty="0"/>
              <a:t>Pointer Hardening</a:t>
            </a:r>
          </a:p>
          <a:p>
            <a:endParaRPr lang="en-US" dirty="0"/>
          </a:p>
          <a:p>
            <a:pPr marL="223234" indent="0">
              <a:buNone/>
            </a:pP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6858-8BE6-5097-E380-35BEC36466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90FC30-0433-48A8-3248-877F3054C608}"/>
              </a:ext>
            </a:extLst>
          </p:cNvPr>
          <p:cNvSpPr txBox="1">
            <a:spLocks/>
          </p:cNvSpPr>
          <p:nvPr/>
        </p:nvSpPr>
        <p:spPr>
          <a:xfrm>
            <a:off x="6899305" y="1116211"/>
            <a:ext cx="3658968" cy="484882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solidFill>
                  <a:schemeClr val="dk1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buFontTx/>
              <a:buNone/>
            </a:pPr>
            <a:endParaRPr lang="en-US" u="sng" kern="0" dirty="0"/>
          </a:p>
          <a:p>
            <a:pPr marL="223234" indent="0">
              <a:buFontTx/>
              <a:buNone/>
            </a:pPr>
            <a:r>
              <a:rPr lang="en-US" u="sng" kern="0" dirty="0"/>
              <a:t>FI/SCA model vectors</a:t>
            </a:r>
          </a:p>
          <a:p>
            <a:r>
              <a:rPr lang="en-US" kern="0" dirty="0"/>
              <a:t>FI</a:t>
            </a:r>
          </a:p>
          <a:p>
            <a:pPr lvl="1"/>
            <a:r>
              <a:rPr lang="en-US" kern="0" dirty="0"/>
              <a:t>Laser</a:t>
            </a:r>
          </a:p>
          <a:p>
            <a:pPr lvl="1"/>
            <a:r>
              <a:rPr lang="en-US" kern="0" dirty="0"/>
              <a:t>Clock</a:t>
            </a:r>
          </a:p>
          <a:p>
            <a:pPr lvl="1"/>
            <a:r>
              <a:rPr lang="en-US" kern="0" dirty="0"/>
              <a:t>Voltage</a:t>
            </a:r>
          </a:p>
          <a:p>
            <a:r>
              <a:rPr lang="en-US" kern="0" dirty="0"/>
              <a:t>SCA</a:t>
            </a:r>
          </a:p>
          <a:p>
            <a:pPr lvl="1"/>
            <a:r>
              <a:rPr lang="en-US" kern="0" dirty="0"/>
              <a:t>EM Wave</a:t>
            </a:r>
          </a:p>
          <a:p>
            <a:pPr lvl="1"/>
            <a:r>
              <a:rPr lang="en-US" kern="0" dirty="0"/>
              <a:t>Power</a:t>
            </a:r>
          </a:p>
          <a:p>
            <a:pPr lvl="1"/>
            <a:r>
              <a:rPr lang="en-US" kern="0" dirty="0"/>
              <a:t>Time</a:t>
            </a:r>
          </a:p>
          <a:p>
            <a:pPr marL="223234" indent="0">
              <a:buNone/>
            </a:pPr>
            <a:endParaRPr lang="en-US" kern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EF6DC5-8A12-041C-1CC4-E79B22BE7E85}"/>
              </a:ext>
            </a:extLst>
          </p:cNvPr>
          <p:cNvSpPr/>
          <p:nvPr/>
        </p:nvSpPr>
        <p:spPr>
          <a:xfrm>
            <a:off x="5662214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22BC01-F90E-F6EC-9BB0-07034DEACD4A}"/>
              </a:ext>
            </a:extLst>
          </p:cNvPr>
          <p:cNvSpPr/>
          <p:nvPr/>
        </p:nvSpPr>
        <p:spPr>
          <a:xfrm rot="10800000">
            <a:off x="5384800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EB0F8-6D81-86F0-4AD7-DF4E1909FAD5}"/>
              </a:ext>
            </a:extLst>
          </p:cNvPr>
          <p:cNvSpPr txBox="1"/>
          <p:nvPr/>
        </p:nvSpPr>
        <p:spPr>
          <a:xfrm>
            <a:off x="5330694" y="3850420"/>
            <a:ext cx="14154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Attacks which 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can be 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detected/prevented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by these options </a:t>
            </a:r>
          </a:p>
        </p:txBody>
      </p:sp>
    </p:spTree>
    <p:extLst>
      <p:ext uri="{BB962C8B-B14F-4D97-AF65-F5344CB8AC3E}">
        <p14:creationId xmlns:p14="http://schemas.microsoft.com/office/powerpoint/2010/main" val="14030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40266-6E74-DF10-5CE5-36FFD74B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5505-DF22-8FCA-6FCE-2A0D7C18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 dirty="0"/>
              <a:t>Research Updates</a:t>
            </a:r>
            <a:br>
              <a:rPr lang="en-US" dirty="0"/>
            </a:br>
            <a:r>
              <a:rPr lang="en-US" dirty="0"/>
              <a:t>Sept 9</a:t>
            </a:r>
            <a:br>
              <a:rPr lang="en-US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D70FC-E11C-454E-F137-1B14E83C966D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8025-24EC-5D13-01E8-2E0E1F180157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396195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536F-4B5F-9ED0-D4CC-F41B5347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3B63-1A59-6E84-1E4E-535D22FC8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working on PMU paper – HOST submission</a:t>
            </a:r>
          </a:p>
          <a:p>
            <a:pPr lvl="1"/>
            <a:r>
              <a:rPr lang="en-US" dirty="0"/>
              <a:t>Work on follow up research – commercial applications in real world workload</a:t>
            </a:r>
          </a:p>
          <a:p>
            <a:r>
              <a:rPr lang="en-US" dirty="0"/>
              <a:t>Finished compiler section of abstract submission for GOMACTECH</a:t>
            </a:r>
          </a:p>
          <a:p>
            <a:pPr lvl="1"/>
            <a:r>
              <a:rPr lang="en-US" dirty="0"/>
              <a:t>Work on GCC compiler plug-in</a:t>
            </a:r>
          </a:p>
          <a:p>
            <a:pPr lvl="1"/>
            <a:r>
              <a:rPr lang="en-US" dirty="0"/>
              <a:t>Exploring LLVM based hardening</a:t>
            </a:r>
          </a:p>
          <a:p>
            <a:r>
              <a:rPr lang="en-US" dirty="0"/>
              <a:t>Exploring lightweight crypto for secure boot – Firmware security Proposal</a:t>
            </a:r>
          </a:p>
          <a:p>
            <a:pPr lvl="1"/>
            <a:r>
              <a:rPr lang="en-US" dirty="0"/>
              <a:t>One of the key deficiency identified in firmware security was authenticating :</a:t>
            </a:r>
          </a:p>
          <a:p>
            <a:pPr lvl="2"/>
            <a:r>
              <a:rPr lang="en-US" dirty="0"/>
              <a:t>Hardware components involved in boot-up</a:t>
            </a:r>
          </a:p>
          <a:p>
            <a:pPr lvl="2"/>
            <a:r>
              <a:rPr lang="en-US" dirty="0"/>
              <a:t>Firmware version</a:t>
            </a:r>
          </a:p>
          <a:p>
            <a:pPr lvl="2"/>
            <a:r>
              <a:rPr lang="en-US" dirty="0"/>
              <a:t>Firmware integrity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4B1B1-2C5A-C983-481F-07447C45E3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8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CDB6-DA3C-AAE5-4F24-936A798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37190-2F08-7A6F-79F6-BABF15EF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1" y="1146151"/>
            <a:ext cx="4498635" cy="4848820"/>
          </a:xfrm>
        </p:spPr>
        <p:txBody>
          <a:bodyPr/>
          <a:lstStyle/>
          <a:p>
            <a:r>
              <a:rPr lang="en-US" dirty="0"/>
              <a:t>Working on linking FI/SCA</a:t>
            </a:r>
            <a:br>
              <a:rPr lang="en-US" dirty="0"/>
            </a:br>
            <a:r>
              <a:rPr lang="en-US" dirty="0"/>
              <a:t>model with Compiler </a:t>
            </a:r>
            <a:br>
              <a:rPr lang="en-US" dirty="0"/>
            </a:br>
            <a:r>
              <a:rPr lang="en-US" dirty="0"/>
              <a:t>Hardening Options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security properties are implemented using compiler flags available for GCC compiler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Once the flags are set we get a “Hardened Compiler” that can compile hardened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092A-847D-064C-4D07-7448D2DB93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660D39-25C7-957B-8901-34E92DF70AB1}"/>
              </a:ext>
            </a:extLst>
          </p:cNvPr>
          <p:cNvGrpSpPr/>
          <p:nvPr/>
        </p:nvGrpSpPr>
        <p:grpSpPr>
          <a:xfrm>
            <a:off x="4933696" y="1469651"/>
            <a:ext cx="7070388" cy="4333225"/>
            <a:chOff x="4422635" y="781552"/>
            <a:chExt cx="7424273" cy="4333225"/>
          </a:xfrm>
        </p:grpSpPr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703162F6-F156-A178-3AB7-9F4C09035AAB}"/>
                </a:ext>
              </a:extLst>
            </p:cNvPr>
            <p:cNvSpPr txBox="1"/>
            <p:nvPr/>
          </p:nvSpPr>
          <p:spPr>
            <a:xfrm>
              <a:off x="8671249" y="4394523"/>
              <a:ext cx="2684106" cy="523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Arial" charset="0"/>
                  <a:cs typeface="Arial" charset="0"/>
                  <a:sym typeface="Gill Sans Light"/>
                </a:rPr>
                <a:t>Compiler-based </a:t>
              </a:r>
            </a:p>
            <a:p>
              <a:pPr algn="ctr"/>
              <a:r>
                <a:rPr lang="en-US" sz="1400" b="1" dirty="0">
                  <a:latin typeface="Arial" charset="0"/>
                  <a:cs typeface="Arial" charset="0"/>
                  <a:sym typeface="Gill Sans Light"/>
                </a:rPr>
                <a:t>FIA/SCA Hardened Software</a:t>
              </a:r>
            </a:p>
          </p:txBody>
        </p:sp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81DF249-279F-697E-AF63-76DF3448E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635" y="781552"/>
              <a:ext cx="7424273" cy="4333225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FDF204-337B-F5CB-BFA4-E42549D28B3E}"/>
              </a:ext>
            </a:extLst>
          </p:cNvPr>
          <p:cNvCxnSpPr/>
          <p:nvPr/>
        </p:nvCxnSpPr>
        <p:spPr>
          <a:xfrm>
            <a:off x="7780618" y="3429000"/>
            <a:ext cx="0" cy="762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26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24C4D-F4DE-42FF-DEFE-C8A05747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FE12-3774-2970-8801-2EF48AC1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GCC Compiler Flags to FI/SCA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0438-5129-CC2F-9F43-A6335705B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01" y="1116211"/>
            <a:ext cx="4600235" cy="4848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23234" indent="0">
              <a:buNone/>
            </a:pPr>
            <a:endParaRPr lang="en-US" u="sng" dirty="0"/>
          </a:p>
          <a:p>
            <a:pPr marL="223234" indent="0">
              <a:buNone/>
            </a:pPr>
            <a:r>
              <a:rPr lang="en-US" u="sng" dirty="0"/>
              <a:t>GCC Hardening Options</a:t>
            </a:r>
          </a:p>
          <a:p>
            <a:r>
              <a:rPr lang="en-US" dirty="0"/>
              <a:t>Compile time Options</a:t>
            </a:r>
          </a:p>
          <a:p>
            <a:r>
              <a:rPr lang="en-US" dirty="0"/>
              <a:t>Run time Options</a:t>
            </a:r>
          </a:p>
          <a:p>
            <a:r>
              <a:rPr lang="en-US" dirty="0"/>
              <a:t>Control Flow Options</a:t>
            </a:r>
          </a:p>
          <a:p>
            <a:r>
              <a:rPr lang="en-US" dirty="0"/>
              <a:t>Stack Hardening</a:t>
            </a:r>
          </a:p>
          <a:p>
            <a:r>
              <a:rPr lang="en-US" dirty="0"/>
              <a:t>Function hardening</a:t>
            </a:r>
          </a:p>
          <a:p>
            <a:r>
              <a:rPr lang="en-US" dirty="0"/>
              <a:t>Jump statement hardening</a:t>
            </a:r>
          </a:p>
          <a:p>
            <a:r>
              <a:rPr lang="en-US" dirty="0"/>
              <a:t>Loop Hardening</a:t>
            </a:r>
          </a:p>
          <a:p>
            <a:r>
              <a:rPr lang="en-US" dirty="0"/>
              <a:t>Pointer Hardening</a:t>
            </a:r>
          </a:p>
          <a:p>
            <a:endParaRPr lang="en-US" dirty="0"/>
          </a:p>
          <a:p>
            <a:pPr marL="223234" indent="0">
              <a:buNone/>
            </a:pP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30694-624F-FAA7-D0EA-3E35115D38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DE6F6C-132E-7A3D-EEA5-60C5FBF57F97}"/>
              </a:ext>
            </a:extLst>
          </p:cNvPr>
          <p:cNvSpPr txBox="1">
            <a:spLocks/>
          </p:cNvSpPr>
          <p:nvPr/>
        </p:nvSpPr>
        <p:spPr>
          <a:xfrm>
            <a:off x="6899305" y="1116211"/>
            <a:ext cx="3658968" cy="484882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solidFill>
                  <a:schemeClr val="dk1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buFontTx/>
              <a:buNone/>
            </a:pPr>
            <a:endParaRPr lang="en-US" u="sng" kern="0" dirty="0"/>
          </a:p>
          <a:p>
            <a:pPr marL="223234" indent="0">
              <a:buFontTx/>
              <a:buNone/>
            </a:pPr>
            <a:r>
              <a:rPr lang="en-US" u="sng" kern="0" dirty="0"/>
              <a:t>FI/SCA model vectors</a:t>
            </a:r>
          </a:p>
          <a:p>
            <a:r>
              <a:rPr lang="en-US" kern="0" dirty="0"/>
              <a:t>FI</a:t>
            </a:r>
          </a:p>
          <a:p>
            <a:pPr lvl="1"/>
            <a:r>
              <a:rPr lang="en-US" kern="0" dirty="0"/>
              <a:t>Laser</a:t>
            </a:r>
          </a:p>
          <a:p>
            <a:pPr lvl="1"/>
            <a:r>
              <a:rPr lang="en-US" kern="0" dirty="0"/>
              <a:t>Clock</a:t>
            </a:r>
          </a:p>
          <a:p>
            <a:pPr lvl="1"/>
            <a:r>
              <a:rPr lang="en-US" kern="0" dirty="0"/>
              <a:t>Voltage</a:t>
            </a:r>
          </a:p>
          <a:p>
            <a:r>
              <a:rPr lang="en-US" kern="0" dirty="0"/>
              <a:t>SCA</a:t>
            </a:r>
          </a:p>
          <a:p>
            <a:pPr lvl="1"/>
            <a:r>
              <a:rPr lang="en-US" kern="0" dirty="0"/>
              <a:t>EM Wave</a:t>
            </a:r>
          </a:p>
          <a:p>
            <a:pPr lvl="1"/>
            <a:r>
              <a:rPr lang="en-US" kern="0" dirty="0"/>
              <a:t>Power</a:t>
            </a:r>
          </a:p>
          <a:p>
            <a:pPr lvl="1"/>
            <a:r>
              <a:rPr lang="en-US" kern="0" dirty="0"/>
              <a:t>Time</a:t>
            </a:r>
          </a:p>
          <a:p>
            <a:pPr marL="223234" indent="0">
              <a:buNone/>
            </a:pPr>
            <a:endParaRPr lang="en-US" kern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8E9367-4398-0FC8-6792-0199AC5A2B6B}"/>
              </a:ext>
            </a:extLst>
          </p:cNvPr>
          <p:cNvSpPr/>
          <p:nvPr/>
        </p:nvSpPr>
        <p:spPr>
          <a:xfrm>
            <a:off x="5662214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E3F3DE-CD21-E58C-B4EC-1DDD79C33800}"/>
              </a:ext>
            </a:extLst>
          </p:cNvPr>
          <p:cNvSpPr/>
          <p:nvPr/>
        </p:nvSpPr>
        <p:spPr>
          <a:xfrm rot="10800000">
            <a:off x="5384800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CA0C4-0EE5-978C-335B-71F80F3DC0EF}"/>
              </a:ext>
            </a:extLst>
          </p:cNvPr>
          <p:cNvSpPr txBox="1"/>
          <p:nvPr/>
        </p:nvSpPr>
        <p:spPr>
          <a:xfrm>
            <a:off x="5330694" y="3850420"/>
            <a:ext cx="14154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Attacks which 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can be 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detected/prevented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by these options </a:t>
            </a:r>
          </a:p>
        </p:txBody>
      </p:sp>
    </p:spTree>
    <p:extLst>
      <p:ext uri="{BB962C8B-B14F-4D97-AF65-F5344CB8AC3E}">
        <p14:creationId xmlns:p14="http://schemas.microsoft.com/office/powerpoint/2010/main" val="1085632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B596-9F3E-A694-7C01-DAE00578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9CB8-DD02-6EBE-DDD4-A08876AA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post silicon like verification before linking stage - to identify faulty components like registers and cells</a:t>
            </a:r>
          </a:p>
          <a:p>
            <a:pPr lvl="1"/>
            <a:r>
              <a:rPr lang="en-US" dirty="0"/>
              <a:t>Very large overhead</a:t>
            </a:r>
          </a:p>
          <a:p>
            <a:r>
              <a:rPr lang="en-US" dirty="0"/>
              <a:t>Harden the jump statements with logic fuses?</a:t>
            </a:r>
          </a:p>
          <a:p>
            <a:r>
              <a:rPr lang="en-US" dirty="0"/>
              <a:t>Harden the control flow graph?</a:t>
            </a:r>
          </a:p>
          <a:p>
            <a:pPr lvl="1"/>
            <a:r>
              <a:rPr lang="en-US" dirty="0"/>
              <a:t>Essentially make the entire CFG a FSM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B23BE-B8A0-A8B2-C939-34B71E3D6E9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0EEC4-138B-C3FF-1ACC-84504F38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2906651"/>
            <a:ext cx="4095751" cy="36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99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304A-7C6D-B94E-8786-2892A56B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506" y="3074502"/>
            <a:ext cx="3004987" cy="70899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1C972-92BD-F09D-87F2-5CAAD99CE6C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5556-2866-E990-9953-6766415F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167E-3BA6-05B7-5EE9-253175F8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Architecture</a:t>
            </a:r>
          </a:p>
          <a:p>
            <a:r>
              <a:rPr lang="en-US"/>
              <a:t>Operating System</a:t>
            </a:r>
          </a:p>
          <a:p>
            <a:r>
              <a:rPr lang="en-US"/>
              <a:t>Language</a:t>
            </a:r>
          </a:p>
          <a:p>
            <a:r>
              <a:rPr lang="en-US"/>
              <a:t>Vendor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How one compiles can be very different from another.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How do we select/shortlist which ones to use for our research?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CABEB-E570-7E8D-9B02-6B27B8E670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5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8B95-73F8-ACC0-A8C2-9FB52EB6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Work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F4F8-3F02-7279-0AF9-71008664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116211"/>
            <a:ext cx="11491198" cy="4848820"/>
          </a:xfrm>
        </p:spPr>
        <p:txBody>
          <a:bodyPr/>
          <a:lstStyle/>
          <a:p>
            <a:r>
              <a:rPr lang="en-US"/>
              <a:t>Recently some work has been done to document compiler options and flags that can be used to protect against memory vulnerabilities.</a:t>
            </a:r>
          </a:p>
          <a:p>
            <a:r>
              <a:rPr lang="en-US"/>
              <a:t>The motivation is to promote secure coding and prevent vulnerabilities at software level.</a:t>
            </a:r>
          </a:p>
          <a:p>
            <a:endParaRPr lang="en-US"/>
          </a:p>
          <a:p>
            <a:pPr marL="223234" indent="0">
              <a:buNone/>
            </a:pPr>
            <a:r>
              <a:rPr lang="en-US" u="sng">
                <a:hlinkClick r:id="rId2"/>
              </a:rPr>
              <a:t>https://best.openssf.org/Compiler-Hardening-Guides/Compiler-Options-Hardening-Guide-for-C-and-C++.html</a:t>
            </a:r>
            <a:endParaRPr lang="en-US" u="s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539D1-5844-C032-6033-141A12501B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2982-EACE-D55F-D1DC-83CCCF47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examples of attacks on memory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4C5B-A25A-F584-34E0-035B86DA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116211"/>
            <a:ext cx="10831362" cy="4848820"/>
          </a:xfrm>
        </p:spPr>
        <p:txBody>
          <a:bodyPr/>
          <a:lstStyle/>
          <a:p>
            <a:r>
              <a:rPr lang="en-US"/>
              <a:t>Buffer overflows </a:t>
            </a:r>
          </a:p>
          <a:p>
            <a:r>
              <a:rPr lang="en-US"/>
              <a:t>Dereferencing a null pointer</a:t>
            </a:r>
          </a:p>
          <a:p>
            <a:r>
              <a:rPr lang="en-US"/>
              <a:t>Use-after-free errors</a:t>
            </a:r>
          </a:p>
          <a:p>
            <a:r>
              <a:rPr lang="en-US"/>
              <a:t>Run-time errors</a:t>
            </a:r>
          </a:p>
          <a:p>
            <a:pPr marL="223234" indent="0">
              <a:buNone/>
            </a:pPr>
            <a:endParaRPr lang="en-US"/>
          </a:p>
          <a:p>
            <a:endParaRPr lang="en-US"/>
          </a:p>
          <a:p>
            <a:pPr marL="223234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Microsoft and Google reported as many as 70% of vulnerabilities are memory errors.</a:t>
            </a:r>
          </a:p>
          <a:p>
            <a:pPr marL="223234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Compiler hardening is very effective against these in most use-cases.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F5861-14EB-50E2-2AEC-3E4E53A706B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6D5F-42EA-4AF0-8B0F-13D54ECD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Hardening – Secure Practices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4056-166D-A1A1-3680-D8F4F46E03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D1958-ED17-4126-CB6B-76F8A1A2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" y="1116211"/>
            <a:ext cx="10998327" cy="48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407A-0BD2-3C05-EF7E-9742CE5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Hardening – Secure Flags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2A41B1-D5D8-FD3F-8DD8-9EDC6E1F4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93" y="808537"/>
            <a:ext cx="6353474" cy="60494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C8E37-2F38-55A9-5200-5D3C5B167C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0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921E-CBD8-7C08-B397-E02D9380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50131-D2F3-6CF5-2F25-B32E8427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116211"/>
            <a:ext cx="10662030" cy="4848820"/>
          </a:xfrm>
        </p:spPr>
        <p:txBody>
          <a:bodyPr/>
          <a:lstStyle/>
          <a:p>
            <a:r>
              <a:rPr lang="en-US"/>
              <a:t>Existing efforts at compiler hardening are only for mitigating memory attacks only.</a:t>
            </a:r>
          </a:p>
          <a:p>
            <a:r>
              <a:rPr lang="en-US"/>
              <a:t>Existing efforts are architecture agnostic, software focused, leaving us to focus on hardware</a:t>
            </a:r>
          </a:p>
          <a:p>
            <a:pPr marL="223234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0530-2378-1604-BF57-6AEC37FEB6B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3076-61B9-41CB-BC29-F1CE6B7E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/>
              <a:t>Compiler Hardening Project</a:t>
            </a:r>
            <a:br>
              <a:rPr lang="en-US"/>
            </a:br>
            <a:r>
              <a:rPr lang="en-US"/>
              <a:t>April 5</a:t>
            </a:r>
            <a:br>
              <a:rPr lang="en-US"/>
            </a:br>
            <a:endParaRPr lang="en-US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4877-7611-4FA3-B600-284508F33D31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BD1EC-94D2-114A-3166-3631BE521410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2908337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5b50b2-369a-41c3-855c-07fbf69ccfc8">
      <Terms xmlns="http://schemas.microsoft.com/office/infopath/2007/PartnerControls"/>
    </lcf76f155ced4ddcb4097134ff3c332f>
    <TaxCatchAll xmlns="51e87ba6-cb14-4e0c-86db-8f601a1e40b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2F84E2FF124742B995484E779488F2" ma:contentTypeVersion="18" ma:contentTypeDescription="Create a new document." ma:contentTypeScope="" ma:versionID="a5aff272c37311cf3238d9ffd49ec08b">
  <xsd:schema xmlns:xsd="http://www.w3.org/2001/XMLSchema" xmlns:xs="http://www.w3.org/2001/XMLSchema" xmlns:p="http://schemas.microsoft.com/office/2006/metadata/properties" xmlns:ns2="0d5b50b2-369a-41c3-855c-07fbf69ccfc8" xmlns:ns3="51e87ba6-cb14-4e0c-86db-8f601a1e40b0" targetNamespace="http://schemas.microsoft.com/office/2006/metadata/properties" ma:root="true" ma:fieldsID="511c3b7f83695cc20086bb4b23cb6c6b" ns2:_="" ns3:_="">
    <xsd:import namespace="0d5b50b2-369a-41c3-855c-07fbf69ccfc8"/>
    <xsd:import namespace="51e87ba6-cb14-4e0c-86db-8f601a1e4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b50b2-369a-41c3-855c-07fbf69cc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87ba6-cb14-4e0c-86db-8f601a1e40b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1f5fba-ff08-4b7c-b3be-c615c65c3b91}" ma:internalName="TaxCatchAll" ma:showField="CatchAllData" ma:web="51e87ba6-cb14-4e0c-86db-8f601a1e40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933FF-3EE2-413C-B562-0F67FAA9212F}">
  <ds:schemaRefs>
    <ds:schemaRef ds:uri="http://schemas.microsoft.com/office/2006/documentManagement/types"/>
    <ds:schemaRef ds:uri="51e87ba6-cb14-4e0c-86db-8f601a1e40b0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0d5b50b2-369a-41c3-855c-07fbf69ccfc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54BD55B-B37D-46A4-90CB-387A34B3C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0BD06A-9040-49A3-A786-09079FBDBBA3}">
  <ds:schemaRefs>
    <ds:schemaRef ds:uri="0d5b50b2-369a-41c3-855c-07fbf69ccfc8"/>
    <ds:schemaRef ds:uri="51e87ba6-cb14-4e0c-86db-8f601a1e40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FICS Research template - wide</Template>
  <TotalTime>133</TotalTime>
  <Words>947</Words>
  <Application>Microsoft Office PowerPoint</Application>
  <PresentationFormat>Widescreen</PresentationFormat>
  <Paragraphs>177</Paragraphs>
  <Slides>26</Slides>
  <Notes>0</Notes>
  <HiddenSlides>20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</vt:lpstr>
      <vt:lpstr>Helvetica</vt:lpstr>
      <vt:lpstr>White</vt:lpstr>
      <vt:lpstr>Compiler Hardening Project March 18 </vt:lpstr>
      <vt:lpstr>Agenda</vt:lpstr>
      <vt:lpstr>Compiler Dependencies</vt:lpstr>
      <vt:lpstr>Existing Work Discussion</vt:lpstr>
      <vt:lpstr>Some examples of attacks on memory safety</vt:lpstr>
      <vt:lpstr>Compiler Hardening – Secure Practices</vt:lpstr>
      <vt:lpstr>Compiler Hardening – Secure Flags</vt:lpstr>
      <vt:lpstr>Research scope</vt:lpstr>
      <vt:lpstr>Compiler Hardening Project April 5 </vt:lpstr>
      <vt:lpstr>Control Flow Integrity (CFI)</vt:lpstr>
      <vt:lpstr>OS level security mech – enforced w/ Hardware</vt:lpstr>
      <vt:lpstr>Deprecated : Memory Protection Extensions</vt:lpstr>
      <vt:lpstr>Compiler Hardening Project April 29 </vt:lpstr>
      <vt:lpstr>LLVM</vt:lpstr>
      <vt:lpstr>LLVM</vt:lpstr>
      <vt:lpstr>LLVM</vt:lpstr>
      <vt:lpstr>Relevant Papers for LLVM based hardening</vt:lpstr>
      <vt:lpstr>Compiler Hardening Project May 31 </vt:lpstr>
      <vt:lpstr>Project Overview</vt:lpstr>
      <vt:lpstr>Mapping Compiler Flags to FI/SCA model</vt:lpstr>
      <vt:lpstr>Research Updates Sept 9 </vt:lpstr>
      <vt:lpstr>Updates</vt:lpstr>
      <vt:lpstr>Project Overview</vt:lpstr>
      <vt:lpstr>Mapping GCC Compiler Flags to FI/SCA model</vt:lpstr>
      <vt:lpstr>Possible solutions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Paper Authors</dc:title>
  <dc:creator>arunabhobasu@ufl.edu</dc:creator>
  <cp:lastModifiedBy>Basu, Arunabho</cp:lastModifiedBy>
  <cp:revision>3</cp:revision>
  <dcterms:created xsi:type="dcterms:W3CDTF">2016-09-20T17:26:14Z</dcterms:created>
  <dcterms:modified xsi:type="dcterms:W3CDTF">2024-09-09T22:30:24Z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0x0101002E2F84E2FF124742B995484E779488F2</vt:lpwstr>
  </property>
  <property fmtid="{D5CDD505-2E9C-101B-9397-08002B2CF9AE}" pid="3" name="MediaServiceImageTags">
    <vt:lpwstr/>
  </property>
</Properties>
</file>