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4" r:id="rId1"/>
  </p:sldMasterIdLst>
  <p:notesMasterIdLst>
    <p:notesMasterId r:id="rId3"/>
  </p:notesMasterIdLst>
  <p:sldIdLst>
    <p:sldId id="214730853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B01"/>
    <a:srgbClr val="F39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B0BF0D-59B0-4330-8F2A-767C1AC5EF37}" v="4" dt="2024-07-11T21:31:39.5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34" autoAdjust="0"/>
    <p:restoredTop sz="96024" autoAdjust="0"/>
  </p:normalViewPr>
  <p:slideViewPr>
    <p:cSldViewPr snapToGrid="0">
      <p:cViewPr varScale="1">
        <p:scale>
          <a:sx n="106" d="100"/>
          <a:sy n="106" d="100"/>
        </p:scale>
        <p:origin x="132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11" Type="http://schemas.openxmlformats.org/officeDocument/2006/relationships/customXml" Target="../customXml/item3.xml"/><Relationship Id="rId5" Type="http://schemas.openxmlformats.org/officeDocument/2006/relationships/viewProps" Target="viewProps.xml"/><Relationship Id="rId10" Type="http://schemas.openxmlformats.org/officeDocument/2006/relationships/customXml" Target="../customXml/item2.xml"/><Relationship Id="rId4" Type="http://schemas.openxmlformats.org/officeDocument/2006/relationships/presProps" Target="presProps.xml"/><Relationship Id="rId9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66F97-B16A-DD45-BF14-4951AD23E4F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56BC6-D613-D847-AE7E-F33AD45D5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6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56BC6-D613-D847-AE7E-F33AD45D53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88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7697"/>
            <a:ext cx="10383701" cy="708995"/>
          </a:xfrm>
        </p:spPr>
        <p:txBody>
          <a:bodyPr/>
          <a:lstStyle>
            <a:lvl1pPr>
              <a:defRPr sz="32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269" y="1116211"/>
            <a:ext cx="11862816" cy="4848820"/>
          </a:xfrm>
        </p:spPr>
        <p:txBody>
          <a:bodyPr/>
          <a:lstStyle>
            <a:lvl1pPr>
              <a:spcBef>
                <a:spcPts val="844"/>
              </a:spcBef>
              <a:buSzPct val="100000"/>
              <a:defRPr sz="2400" b="1" i="0">
                <a:latin typeface="Arial"/>
                <a:cs typeface="Arial"/>
              </a:defRPr>
            </a:lvl1pPr>
            <a:lvl2pPr>
              <a:spcBef>
                <a:spcPts val="844"/>
              </a:spcBef>
              <a:buSzPct val="100000"/>
              <a:defRPr sz="2000" b="1"/>
            </a:lvl2pPr>
            <a:lvl3pPr>
              <a:spcBef>
                <a:spcPts val="844"/>
              </a:spcBef>
              <a:buSzPct val="100000"/>
              <a:defRPr sz="1800" b="1"/>
            </a:lvl3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hape 14"/>
          <p:cNvSpPr>
            <a:spLocks noGrp="1"/>
          </p:cNvSpPr>
          <p:nvPr>
            <p:ph type="sldNum" sz="quarter" idx="2"/>
          </p:nvPr>
        </p:nvSpPr>
        <p:spPr>
          <a:xfrm>
            <a:off x="11658035" y="6567394"/>
            <a:ext cx="198772" cy="19479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51">
              <a:defRPr sz="1266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3F03A6CE-FA7F-4521-8D91-BD78BED43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7808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3" y="-1"/>
            <a:ext cx="10439585" cy="723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81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xfrm>
            <a:off x="141271" y="1116211"/>
            <a:ext cx="11788792" cy="484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r>
              <a:rPr sz="2953" dirty="0"/>
              <a:t>Body Level One</a:t>
            </a:r>
          </a:p>
          <a:p>
            <a:pPr lvl="1">
              <a:defRPr sz="1800"/>
            </a:pPr>
            <a:r>
              <a:rPr sz="2953" dirty="0"/>
              <a:t>Body Level Two</a:t>
            </a:r>
          </a:p>
          <a:p>
            <a:pPr lvl="2">
              <a:defRPr sz="1800"/>
            </a:pPr>
            <a:r>
              <a:rPr sz="2953" dirty="0"/>
              <a:t>Body Level Three</a:t>
            </a:r>
          </a:p>
          <a:p>
            <a:pPr lvl="3">
              <a:defRPr sz="1800"/>
            </a:pPr>
            <a:r>
              <a:rPr sz="2953" dirty="0"/>
              <a:t>Body Level Four</a:t>
            </a:r>
          </a:p>
          <a:p>
            <a:pPr lvl="4">
              <a:defRPr sz="1800"/>
            </a:pPr>
            <a:r>
              <a:rPr sz="2953" dirty="0"/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1658035" y="6567394"/>
            <a:ext cx="198772" cy="19479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51">
              <a:defRPr sz="1266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3F03A6CE-FA7F-4521-8D91-BD78BED4306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Shape 2"/>
          <p:cNvSpPr/>
          <p:nvPr/>
        </p:nvSpPr>
        <p:spPr>
          <a:xfrm>
            <a:off x="159024" y="678260"/>
            <a:ext cx="10280564" cy="45719"/>
          </a:xfrm>
          <a:prstGeom prst="rect">
            <a:avLst/>
          </a:prstGeom>
          <a:solidFill>
            <a:srgbClr val="191EA2"/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5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51DB821-13AA-B64E-8CF7-B526F87D50D7}"/>
              </a:ext>
            </a:extLst>
          </p:cNvPr>
          <p:cNvGrpSpPr/>
          <p:nvPr userDrawn="1"/>
        </p:nvGrpSpPr>
        <p:grpSpPr>
          <a:xfrm>
            <a:off x="10503673" y="238594"/>
            <a:ext cx="1532042" cy="431257"/>
            <a:chOff x="9082762" y="2430761"/>
            <a:chExt cx="1902523" cy="694799"/>
          </a:xfrm>
        </p:grpSpPr>
        <p:pic>
          <p:nvPicPr>
            <p:cNvPr id="19" name="droppedImage.png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0306629" y="2430761"/>
              <a:ext cx="678656" cy="6947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82762" y="2430761"/>
              <a:ext cx="1025452" cy="694799"/>
            </a:xfrm>
            <a:prstGeom prst="rect">
              <a:avLst/>
            </a:prstGeom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ED036EF-15C7-594A-9336-DFC7BB9275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187796" y="2430761"/>
              <a:ext cx="0" cy="694799"/>
            </a:xfrm>
            <a:prstGeom prst="line">
              <a:avLst/>
            </a:prstGeom>
            <a:noFill/>
            <a:ln w="38100" cap="flat">
              <a:solidFill>
                <a:schemeClr val="accent1">
                  <a:lumMod val="75000"/>
                </a:schemeClr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97049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 spd="med"/>
  <p:txStyles>
    <p:titleStyle>
      <a:lvl1pPr defTabSz="410751" eaLnBrk="1" hangingPunct="1">
        <a:defRPr sz="4400" b="1">
          <a:solidFill>
            <a:srgbClr val="002060"/>
          </a:solidFill>
          <a:latin typeface="Arial"/>
          <a:ea typeface="+mn-ea"/>
          <a:cs typeface="Arial"/>
          <a:sym typeface="Gill Sans Light"/>
        </a:defRPr>
      </a:lvl1pPr>
      <a:lvl2pPr indent="160729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57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86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915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43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72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101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829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56" indent="-401822" defTabSz="410751" eaLnBrk="1" hangingPunct="1">
        <a:spcBef>
          <a:spcPts val="844"/>
        </a:spcBef>
        <a:buSzPct val="100000"/>
        <a:buChar char="•"/>
        <a:defRPr sz="1969">
          <a:latin typeface="Arial"/>
          <a:ea typeface="+mn-ea"/>
          <a:cs typeface="Arial"/>
          <a:sym typeface="Gill Sans Light"/>
        </a:defRPr>
      </a:lvl1pPr>
      <a:lvl2pPr marL="937584" indent="-401822" defTabSz="410751" eaLnBrk="1" hangingPunct="1">
        <a:spcBef>
          <a:spcPts val="844"/>
        </a:spcBef>
        <a:buSzPct val="100000"/>
        <a:buChar char="•"/>
        <a:defRPr sz="1969">
          <a:latin typeface="Arial"/>
          <a:ea typeface="+mn-ea"/>
          <a:cs typeface="Arial"/>
          <a:sym typeface="Gill Sans Light"/>
        </a:defRPr>
      </a:lvl2pPr>
      <a:lvl3pPr marL="1250112" indent="-401822" defTabSz="410751" eaLnBrk="1" hangingPunct="1">
        <a:spcBef>
          <a:spcPts val="844"/>
        </a:spcBef>
        <a:buSzPct val="100000"/>
        <a:buChar char="•"/>
        <a:defRPr sz="1969">
          <a:latin typeface="Arial"/>
          <a:ea typeface="+mn-ea"/>
          <a:cs typeface="Arial"/>
          <a:sym typeface="Gill Sans Light"/>
        </a:defRPr>
      </a:lvl3pPr>
      <a:lvl4pPr marL="1562640" indent="-401822" defTabSz="410751" eaLnBrk="1" hangingPunct="1">
        <a:spcBef>
          <a:spcPts val="844"/>
        </a:spcBef>
        <a:buSzPct val="100000"/>
        <a:buChar char="•"/>
        <a:defRPr sz="1969">
          <a:latin typeface="Arial"/>
          <a:ea typeface="+mn-ea"/>
          <a:cs typeface="Arial"/>
          <a:sym typeface="Gill Sans Light"/>
        </a:defRPr>
      </a:lvl4pPr>
      <a:lvl5pPr marL="1875168" indent="-401822" defTabSz="410751" eaLnBrk="1" hangingPunct="1">
        <a:spcBef>
          <a:spcPts val="844"/>
        </a:spcBef>
        <a:buSzPct val="100000"/>
        <a:buChar char="•"/>
        <a:defRPr sz="1969">
          <a:latin typeface="Arial"/>
          <a:ea typeface="+mn-ea"/>
          <a:cs typeface="Arial"/>
          <a:sym typeface="Gill Sans Light"/>
        </a:defRPr>
      </a:lvl5pPr>
      <a:lvl6pPr marL="2125190" indent="-401822" defTabSz="410751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212" indent="-401822" defTabSz="410751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235" indent="-401822" defTabSz="410751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257" indent="-401822" defTabSz="410751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9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57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86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915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43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72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101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829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30" y="29029"/>
            <a:ext cx="9115822" cy="752523"/>
          </a:xfrm>
        </p:spPr>
        <p:txBody>
          <a:bodyPr/>
          <a:lstStyle/>
          <a:p>
            <a:r>
              <a:rPr lang="en-US" sz="3600" dirty="0"/>
              <a:t>Updates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1924C76-1C01-4F14-929D-1BB444F37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60" y="883487"/>
            <a:ext cx="5129585" cy="5778570"/>
          </a:xfrm>
        </p:spPr>
        <p:txBody>
          <a:bodyPr/>
          <a:lstStyle/>
          <a:p>
            <a:pPr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Oral proposal submitted to the committee</a:t>
            </a:r>
          </a:p>
          <a:p>
            <a:pPr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Compiler-based software hardening</a:t>
            </a:r>
          </a:p>
          <a:p>
            <a:pPr lvl="1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Working on deriving compiler-friendly parameters from layout-level laser modeling</a:t>
            </a:r>
          </a:p>
          <a:p>
            <a:pPr lvl="1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Investigations on GCC compiler plug-in, hardening rules, etc. Found 2 hardening database</a:t>
            </a:r>
          </a:p>
          <a:p>
            <a:pPr lvl="1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Implemented a simple hardening technique in the form of GCC plug-in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912493-B8C4-1668-D03F-D643A8F0AE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329"/>
          <a:stretch/>
        </p:blipFill>
        <p:spPr>
          <a:xfrm>
            <a:off x="6981259" y="2332732"/>
            <a:ext cx="3909233" cy="9382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5DF191-A6AE-20C4-D584-8B6C235E68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355"/>
          <a:stretch/>
        </p:blipFill>
        <p:spPr>
          <a:xfrm>
            <a:off x="6981259" y="3842854"/>
            <a:ext cx="3909233" cy="16010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DE88AB-AF43-6A65-060F-5477E6426F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960" y="883487"/>
            <a:ext cx="4577829" cy="87741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F657F5-18ED-48DD-45BD-C2B6D8AB50A3}"/>
              </a:ext>
            </a:extLst>
          </p:cNvPr>
          <p:cNvCxnSpPr>
            <a:stCxn id="5" idx="2"/>
            <a:endCxn id="3" idx="0"/>
          </p:cNvCxnSpPr>
          <p:nvPr/>
        </p:nvCxnSpPr>
        <p:spPr>
          <a:xfrm>
            <a:off x="8935875" y="1760904"/>
            <a:ext cx="1" cy="57182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9C3891-2E28-FBB5-A056-8EACD6B8F748}"/>
              </a:ext>
            </a:extLst>
          </p:cNvPr>
          <p:cNvCxnSpPr/>
          <p:nvPr/>
        </p:nvCxnSpPr>
        <p:spPr>
          <a:xfrm>
            <a:off x="8941731" y="3301063"/>
            <a:ext cx="1" cy="57182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D98C042-635D-2598-9AEC-025C8DC98948}"/>
              </a:ext>
            </a:extLst>
          </p:cNvPr>
          <p:cNvSpPr txBox="1"/>
          <p:nvPr/>
        </p:nvSpPr>
        <p:spPr>
          <a:xfrm>
            <a:off x="9061077" y="1862838"/>
            <a:ext cx="101925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Compile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8B1244-65CD-EDB3-54A5-761EBFEDE73D}"/>
              </a:ext>
            </a:extLst>
          </p:cNvPr>
          <p:cNvSpPr txBox="1"/>
          <p:nvPr/>
        </p:nvSpPr>
        <p:spPr>
          <a:xfrm>
            <a:off x="9061077" y="3382533"/>
            <a:ext cx="101925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Harden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B83A32-94CA-7273-DE13-65DB38786520}"/>
              </a:ext>
            </a:extLst>
          </p:cNvPr>
          <p:cNvCxnSpPr/>
          <p:nvPr/>
        </p:nvCxnSpPr>
        <p:spPr>
          <a:xfrm>
            <a:off x="8913155" y="5443893"/>
            <a:ext cx="1" cy="57182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753108-56A2-7391-8822-95856DCCFB02}"/>
              </a:ext>
            </a:extLst>
          </p:cNvPr>
          <p:cNvSpPr txBox="1"/>
          <p:nvPr/>
        </p:nvSpPr>
        <p:spPr>
          <a:xfrm>
            <a:off x="6471632" y="5864548"/>
            <a:ext cx="475315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What happened?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Faults modifying/bypassing the conditional jump will now directly lead to a </a:t>
            </a:r>
            <a:r>
              <a:rPr lang="en-US" sz="1600" b="1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password-checking failure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FBFCD1-9651-18EF-5D0F-E5745252C2A4}"/>
              </a:ext>
            </a:extLst>
          </p:cNvPr>
          <p:cNvSpPr/>
          <p:nvPr/>
        </p:nvSpPr>
        <p:spPr>
          <a:xfrm>
            <a:off x="6777368" y="2852347"/>
            <a:ext cx="4276720" cy="14803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B697FF-4608-E332-FDD2-52C579B7F2E2}"/>
              </a:ext>
            </a:extLst>
          </p:cNvPr>
          <p:cNvSpPr/>
          <p:nvPr/>
        </p:nvSpPr>
        <p:spPr>
          <a:xfrm>
            <a:off x="6709849" y="4359773"/>
            <a:ext cx="4276720" cy="14803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4208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FICS Research template - wide.pptx" id="{7454FCA8-590D-4451-9206-889B825FDFD7}" vid="{D2508B6E-59A3-4D46-9DD4-65346D92B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2F84E2FF124742B995484E779488F2" ma:contentTypeVersion="18" ma:contentTypeDescription="Create a new document." ma:contentTypeScope="" ma:versionID="a5aff272c37311cf3238d9ffd49ec08b">
  <xsd:schema xmlns:xsd="http://www.w3.org/2001/XMLSchema" xmlns:xs="http://www.w3.org/2001/XMLSchema" xmlns:p="http://schemas.microsoft.com/office/2006/metadata/properties" xmlns:ns2="0d5b50b2-369a-41c3-855c-07fbf69ccfc8" xmlns:ns3="51e87ba6-cb14-4e0c-86db-8f601a1e40b0" targetNamespace="http://schemas.microsoft.com/office/2006/metadata/properties" ma:root="true" ma:fieldsID="511c3b7f83695cc20086bb4b23cb6c6b" ns2:_="" ns3:_="">
    <xsd:import namespace="0d5b50b2-369a-41c3-855c-07fbf69ccfc8"/>
    <xsd:import namespace="51e87ba6-cb14-4e0c-86db-8f601a1e40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5b50b2-369a-41c3-855c-07fbf69ccf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a0c477a-f09e-4137-8c49-77869fdcca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e87ba6-cb14-4e0c-86db-8f601a1e40b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11f5fba-ff08-4b7c-b3be-c615c65c3b91}" ma:internalName="TaxCatchAll" ma:showField="CatchAllData" ma:web="51e87ba6-cb14-4e0c-86db-8f601a1e40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d5b50b2-369a-41c3-855c-07fbf69ccfc8">
      <Terms xmlns="http://schemas.microsoft.com/office/infopath/2007/PartnerControls"/>
    </lcf76f155ced4ddcb4097134ff3c332f>
    <TaxCatchAll xmlns="51e87ba6-cb14-4e0c-86db-8f601a1e40b0" xsi:nil="true"/>
  </documentManagement>
</p:properties>
</file>

<file path=customXml/itemProps1.xml><?xml version="1.0" encoding="utf-8"?>
<ds:datastoreItem xmlns:ds="http://schemas.openxmlformats.org/officeDocument/2006/customXml" ds:itemID="{3DFA2B4C-3D0F-4F09-8DCC-12ACA92A7129}"/>
</file>

<file path=customXml/itemProps2.xml><?xml version="1.0" encoding="utf-8"?>
<ds:datastoreItem xmlns:ds="http://schemas.openxmlformats.org/officeDocument/2006/customXml" ds:itemID="{AC53C103-34D6-4D7C-A6ED-49A179365160}"/>
</file>

<file path=customXml/itemProps3.xml><?xml version="1.0" encoding="utf-8"?>
<ds:datastoreItem xmlns:ds="http://schemas.openxmlformats.org/officeDocument/2006/customXml" ds:itemID="{304F2684-F6E9-4039-B740-DB7E70C981E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Gill Sans</vt:lpstr>
      <vt:lpstr>Arial</vt:lpstr>
      <vt:lpstr>Calibri</vt:lpstr>
      <vt:lpstr>Helvetica</vt:lpstr>
      <vt:lpstr>White</vt:lpstr>
      <vt:lpstr>Updates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2016-09-20T17:26:14Z</dcterms:created>
  <dcterms:modified xsi:type="dcterms:W3CDTF">2024-07-11T21:32:22Z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0x0101002E2F84E2FF124742B995484E779488F2</vt:lpwstr>
  </property>
</Properties>
</file>