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1"/>
  </p:sldMasterIdLst>
  <p:notesMasterIdLst>
    <p:notesMasterId r:id="rId8"/>
  </p:notesMasterIdLst>
  <p:sldIdLst>
    <p:sldId id="2147308545" r:id="rId2"/>
    <p:sldId id="2147308547" r:id="rId3"/>
    <p:sldId id="2147308548" r:id="rId4"/>
    <p:sldId id="2147308550" r:id="rId5"/>
    <p:sldId id="2147308554" r:id="rId6"/>
    <p:sldId id="214730855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01"/>
    <a:srgbClr val="F39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0" autoAdjust="0"/>
    <p:restoredTop sz="96054" autoAdjust="0"/>
  </p:normalViewPr>
  <p:slideViewPr>
    <p:cSldViewPr snapToGrid="0">
      <p:cViewPr varScale="1">
        <p:scale>
          <a:sx n="106" d="100"/>
          <a:sy n="106" d="100"/>
        </p:scale>
        <p:origin x="135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66F97-B16A-DD45-BF14-4951AD23E4F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56BC6-D613-D847-AE7E-F33AD45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9A4EA-3CB7-9F40-E224-19ADC530F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AF5805-7CB5-2203-D489-66FEDCA48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A70D83-DF70-441A-9279-1FC062F88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19A097-AF10-A9AE-95C7-14820D999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56BC6-D613-D847-AE7E-F33AD45D5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0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9A4EA-3CB7-9F40-E224-19ADC530F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AF5805-7CB5-2203-D489-66FEDCA48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A70D83-DF70-441A-9279-1FC062F88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19A097-AF10-A9AE-95C7-14820D999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56BC6-D613-D847-AE7E-F33AD45D53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9A4EA-3CB7-9F40-E224-19ADC530F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AF5805-7CB5-2203-D489-66FEDCA48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A70D83-DF70-441A-9279-1FC062F88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19A097-AF10-A9AE-95C7-14820D999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56BC6-D613-D847-AE7E-F33AD45D5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1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9A4EA-3CB7-9F40-E224-19ADC530F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AF5805-7CB5-2203-D489-66FEDCA48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A70D83-DF70-441A-9279-1FC062F88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19A097-AF10-A9AE-95C7-14820D999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56BC6-D613-D847-AE7E-F33AD45D53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24699-3E4A-6695-A0B6-9865FC4F9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4901C5-D6BE-306D-4206-99B35783C9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9DC28FA-BF4F-7A1A-74F6-A7CD7A9DA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C3829-8979-B3FE-0337-43571F5FF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56BC6-D613-D847-AE7E-F33AD45D5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5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9A4EA-3CB7-9F40-E224-19ADC530F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AF5805-7CB5-2203-D489-66FEDCA48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A70D83-DF70-441A-9279-1FC062F88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19A097-AF10-A9AE-95C7-14820D999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56BC6-D613-D847-AE7E-F33AD45D5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6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7697"/>
            <a:ext cx="10383701" cy="708995"/>
          </a:xfrm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69" y="1116211"/>
            <a:ext cx="11862816" cy="4848820"/>
          </a:xfrm>
        </p:spPr>
        <p:txBody>
          <a:bodyPr/>
          <a:lstStyle>
            <a:lvl1pPr>
              <a:spcBef>
                <a:spcPts val="844"/>
              </a:spcBef>
              <a:buSzPct val="100000"/>
              <a:defRPr sz="2400" b="1" i="0">
                <a:latin typeface="Arial"/>
                <a:cs typeface="Arial"/>
              </a:defRPr>
            </a:lvl1pPr>
            <a:lvl2pPr>
              <a:spcBef>
                <a:spcPts val="844"/>
              </a:spcBef>
              <a:buSzPct val="100000"/>
              <a:defRPr sz="2000" b="1"/>
            </a:lvl2pPr>
            <a:lvl3pPr>
              <a:spcBef>
                <a:spcPts val="844"/>
              </a:spcBef>
              <a:buSzPct val="100000"/>
              <a:defRPr sz="1800" b="1"/>
            </a:lvl3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808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3" y="-1"/>
            <a:ext cx="10439585" cy="723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41271" y="1116211"/>
            <a:ext cx="11788792" cy="484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953" dirty="0"/>
              <a:t>Body Level One</a:t>
            </a:r>
          </a:p>
          <a:p>
            <a:pPr lvl="1">
              <a:defRPr sz="1800"/>
            </a:pPr>
            <a:r>
              <a:rPr sz="2953" dirty="0"/>
              <a:t>Body Level Two</a:t>
            </a:r>
          </a:p>
          <a:p>
            <a:pPr lvl="2">
              <a:defRPr sz="1800"/>
            </a:pPr>
            <a:r>
              <a:rPr sz="2953" dirty="0"/>
              <a:t>Body Level Three</a:t>
            </a:r>
          </a:p>
          <a:p>
            <a:pPr lvl="3">
              <a:defRPr sz="1800"/>
            </a:pPr>
            <a:r>
              <a:rPr sz="2953" dirty="0"/>
              <a:t>Body Level Four</a:t>
            </a:r>
          </a:p>
          <a:p>
            <a:pPr lvl="4">
              <a:defRPr sz="1800"/>
            </a:pPr>
            <a:r>
              <a:rPr sz="2953"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Shape 2"/>
          <p:cNvSpPr/>
          <p:nvPr/>
        </p:nvSpPr>
        <p:spPr>
          <a:xfrm>
            <a:off x="159024" y="678260"/>
            <a:ext cx="10280564" cy="45719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1DB821-13AA-B64E-8CF7-B526F87D50D7}"/>
              </a:ext>
            </a:extLst>
          </p:cNvPr>
          <p:cNvGrpSpPr/>
          <p:nvPr userDrawn="1"/>
        </p:nvGrpSpPr>
        <p:grpSpPr>
          <a:xfrm>
            <a:off x="10503673" y="238594"/>
            <a:ext cx="1532042" cy="431257"/>
            <a:chOff x="9082762" y="2430761"/>
            <a:chExt cx="1902523" cy="694799"/>
          </a:xfrm>
        </p:grpSpPr>
        <p:pic>
          <p:nvPicPr>
            <p:cNvPr id="19" name="droppedImage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306629" y="2430761"/>
              <a:ext cx="678656" cy="694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2762" y="2430761"/>
              <a:ext cx="1025452" cy="694799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ED036EF-15C7-594A-9336-DFC7BB9275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87796" y="2430761"/>
              <a:ext cx="0" cy="694799"/>
            </a:xfrm>
            <a:prstGeom prst="line">
              <a:avLst/>
            </a:prstGeom>
            <a:noFill/>
            <a:ln w="381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97049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 spd="med"/>
  <p:txStyles>
    <p:titleStyle>
      <a:lvl1pPr defTabSz="410751" eaLnBrk="1" hangingPunct="1">
        <a:defRPr sz="4400" b="1">
          <a:solidFill>
            <a:srgbClr val="002060"/>
          </a:solidFill>
          <a:latin typeface="Arial"/>
          <a:ea typeface="+mn-ea"/>
          <a:cs typeface="Arial"/>
          <a:sym typeface="Gill Sans Light"/>
        </a:defRPr>
      </a:lvl1pPr>
      <a:lvl2pPr indent="1607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57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86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915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43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72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101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8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56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1pPr>
      <a:lvl2pPr marL="937584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2pPr>
      <a:lvl3pPr marL="1250112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3pPr>
      <a:lvl4pPr marL="1562640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4pPr>
      <a:lvl5pPr marL="1875168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5pPr>
      <a:lvl6pPr marL="2125190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212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235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257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57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86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915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43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72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101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8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jpe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0FDB7-662F-4E65-ED0E-FDE56B3CC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A039-C418-0DA4-4E3C-D1CC8B60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9" y="29029"/>
            <a:ext cx="9508929" cy="752523"/>
          </a:xfrm>
        </p:spPr>
        <p:txBody>
          <a:bodyPr/>
          <a:lstStyle/>
          <a:p>
            <a:r>
              <a:rPr lang="en-US" sz="2800" dirty="0"/>
              <a:t>GCC-RISCV Compilation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9638FB-AFD6-0786-C8BD-EFFCDD9C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38" y="781551"/>
            <a:ext cx="6437113" cy="597233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charset="0"/>
                <a:cs typeface="Arial" charset="0"/>
              </a:rPr>
              <a:t>Finally built the PicoRV32 core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charset="0"/>
                <a:cs typeface="Arial" charset="0"/>
              </a:rPr>
              <a:t>Simulated assembly instructions on PicoRV32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800" b="0" dirty="0">
                <a:latin typeface="Arial" charset="0"/>
                <a:cs typeface="Arial" charset="0"/>
              </a:rPr>
              <a:t>Built the GCC-</a:t>
            </a:r>
            <a:r>
              <a:rPr lang="en-US" altLang="zh-CN" sz="1800" b="0" dirty="0" err="1">
                <a:latin typeface="Arial" charset="0"/>
                <a:cs typeface="Arial" charset="0"/>
              </a:rPr>
              <a:t>riscv</a:t>
            </a:r>
            <a:r>
              <a:rPr lang="en-US" altLang="zh-CN" sz="1800" b="0" dirty="0">
                <a:latin typeface="Arial" charset="0"/>
                <a:cs typeface="Arial" charset="0"/>
              </a:rPr>
              <a:t> compiler tool chain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800" b="0" dirty="0">
                <a:latin typeface="Arial" charset="0"/>
                <a:cs typeface="Arial" charset="0"/>
              </a:rPr>
              <a:t>Now this flow fully support taking any source code input, compile, and co-simulate with hardware at RTL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charset="0"/>
                <a:cs typeface="Arial" charset="0"/>
              </a:rPr>
              <a:t>Compile – Assemble – Link process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Arial" charset="0"/>
                <a:cs typeface="Arial" charset="0"/>
              </a:rPr>
              <a:t>Compile: </a:t>
            </a:r>
            <a:r>
              <a:rPr lang="en-US" altLang="zh-CN" sz="1800" b="0" dirty="0">
                <a:latin typeface="Arial" charset="0"/>
                <a:cs typeface="Arial" charset="0"/>
              </a:rPr>
              <a:t>software -&gt; assembly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Arial" charset="0"/>
                <a:cs typeface="Arial" charset="0"/>
              </a:rPr>
              <a:t>Assemble: </a:t>
            </a:r>
            <a:r>
              <a:rPr lang="en-US" altLang="zh-CN" sz="1800" b="0" dirty="0">
                <a:latin typeface="Arial" charset="0"/>
                <a:cs typeface="Arial" charset="0"/>
              </a:rPr>
              <a:t>assembly -&gt; binary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Arial" charset="0"/>
                <a:cs typeface="Arial" charset="0"/>
              </a:rPr>
              <a:t>To turn .S to machine code specifically for PicoRV32, we need to allocate the address of instr. mem, reg. file, etc.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Arial" charset="0"/>
                <a:cs typeface="Arial" charset="0"/>
              </a:rPr>
              <a:t>Link: </a:t>
            </a:r>
            <a:r>
              <a:rPr lang="en-US" altLang="zh-CN" sz="1800" b="0" dirty="0">
                <a:latin typeface="Arial" charset="0"/>
                <a:cs typeface="Arial" charset="0"/>
              </a:rPr>
              <a:t>binary -&gt; executable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Arial" charset="0"/>
                <a:cs typeface="Arial" charset="0"/>
              </a:rPr>
              <a:t>GCC-</a:t>
            </a:r>
            <a:r>
              <a:rPr lang="en-US" altLang="zh-CN" sz="1600" b="0" dirty="0" err="1">
                <a:latin typeface="Arial" charset="0"/>
                <a:cs typeface="Arial" charset="0"/>
              </a:rPr>
              <a:t>riscv</a:t>
            </a:r>
            <a:r>
              <a:rPr lang="en-US" altLang="zh-CN" sz="1600" b="0" dirty="0">
                <a:latin typeface="Arial" charset="0"/>
                <a:cs typeface="Arial" charset="0"/>
              </a:rPr>
              <a:t> will link to </a:t>
            </a:r>
            <a:r>
              <a:rPr lang="en-US" altLang="zh-CN" sz="1600" b="0" dirty="0" err="1">
                <a:latin typeface="Arial" charset="0"/>
                <a:cs typeface="Arial" charset="0"/>
              </a:rPr>
              <a:t>Newlib</a:t>
            </a:r>
            <a:r>
              <a:rPr lang="en-US" altLang="zh-CN" sz="1600" b="0" dirty="0">
                <a:latin typeface="Arial" charset="0"/>
                <a:cs typeface="Arial" charset="0"/>
              </a:rPr>
              <a:t>, which does not have a static entry point of program (not supported by PicoRV32)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Arial" charset="0"/>
                <a:cs typeface="Arial" charset="0"/>
              </a:rPr>
              <a:t>Addressed this issue.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5DCB76-E18D-6AC8-8363-D00701186AE4}"/>
              </a:ext>
            </a:extLst>
          </p:cNvPr>
          <p:cNvGrpSpPr/>
          <p:nvPr/>
        </p:nvGrpSpPr>
        <p:grpSpPr>
          <a:xfrm>
            <a:off x="6777461" y="672718"/>
            <a:ext cx="5307401" cy="6051676"/>
            <a:chOff x="6777461" y="672718"/>
            <a:chExt cx="5307401" cy="605167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0AB47E-89CD-EA41-EF80-0CA1031D9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7461" y="4030789"/>
              <a:ext cx="4449657" cy="269360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C1FAEFE-3CD4-4FFC-D5D3-5E172CE45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7461" y="672718"/>
              <a:ext cx="5307401" cy="3249429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D505D2E-5559-ECD7-2476-2EF47ABF1DB3}"/>
              </a:ext>
            </a:extLst>
          </p:cNvPr>
          <p:cNvSpPr/>
          <p:nvPr/>
        </p:nvSpPr>
        <p:spPr>
          <a:xfrm>
            <a:off x="6618083" y="941560"/>
            <a:ext cx="3041965" cy="280658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AD7BF-A5D8-2CFE-2A97-98CBDE1232BE}"/>
              </a:ext>
            </a:extLst>
          </p:cNvPr>
          <p:cNvSpPr txBox="1"/>
          <p:nvPr/>
        </p:nvSpPr>
        <p:spPr>
          <a:xfrm>
            <a:off x="9516013" y="4054037"/>
            <a:ext cx="2602111" cy="954107"/>
          </a:xfrm>
          <a:prstGeom prst="rect">
            <a:avLst/>
          </a:prstGeom>
          <a:noFill/>
          <a:ln w="19050" cap="flat">
            <a:solidFill>
              <a:srgbClr val="C0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dirty="0">
                <a:latin typeface="Arial" charset="0"/>
                <a:cs typeface="Arial" charset="0"/>
                <a:sym typeface="Gill Sans Light"/>
              </a:rPr>
              <a:t>Add a flag here to turn on any build-in or customized hardening technique, e.g.: </a:t>
            </a:r>
          </a:p>
          <a:p>
            <a:r>
              <a:rPr lang="en-US" sz="1400" dirty="0">
                <a:latin typeface="Arial" charset="0"/>
                <a:cs typeface="Arial" charset="0"/>
                <a:sym typeface="Gill Sans Light"/>
              </a:rPr>
              <a:t>-fplugin=./security_plugin.so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A0096-B934-EA27-8322-003F250B9CFB}"/>
              </a:ext>
            </a:extLst>
          </p:cNvPr>
          <p:cNvCxnSpPr/>
          <p:nvPr/>
        </p:nvCxnSpPr>
        <p:spPr>
          <a:xfrm flipH="1">
            <a:off x="8329188" y="4565835"/>
            <a:ext cx="1176951" cy="241555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741E-C48C-B4EF-C46F-4316480628E9}"/>
              </a:ext>
            </a:extLst>
          </p:cNvPr>
          <p:cNvSpPr txBox="1"/>
          <p:nvPr/>
        </p:nvSpPr>
        <p:spPr>
          <a:xfrm>
            <a:off x="9057431" y="3076855"/>
            <a:ext cx="3115835" cy="523220"/>
          </a:xfrm>
          <a:prstGeom prst="rect">
            <a:avLst/>
          </a:prstGeom>
          <a:noFill/>
          <a:ln w="19050" cap="flat">
            <a:solidFill>
              <a:srgbClr val="C0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dirty="0">
                <a:latin typeface="Arial" charset="0"/>
                <a:cs typeface="Arial" charset="0"/>
                <a:sym typeface="Gill Sans Light"/>
              </a:rPr>
              <a:t>ELF is a cross-platform binary format supporting many CPUs or ISAs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B10C3-5073-00B9-CB9D-C57C53DC3E7C}"/>
              </a:ext>
            </a:extLst>
          </p:cNvPr>
          <p:cNvSpPr txBox="1"/>
          <p:nvPr/>
        </p:nvSpPr>
        <p:spPr>
          <a:xfrm>
            <a:off x="8680266" y="6185282"/>
            <a:ext cx="3225042" cy="307777"/>
          </a:xfrm>
          <a:prstGeom prst="rect">
            <a:avLst/>
          </a:prstGeom>
          <a:noFill/>
          <a:ln w="19050" cap="flat">
            <a:solidFill>
              <a:srgbClr val="C0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dirty="0" err="1">
                <a:latin typeface="Arial" charset="0"/>
                <a:cs typeface="Arial" charset="0"/>
                <a:sym typeface="Gill Sans Light"/>
              </a:rPr>
              <a:t>start.S</a:t>
            </a:r>
            <a:r>
              <a:rPr lang="en-US" sz="1400" dirty="0">
                <a:latin typeface="Arial" charset="0"/>
                <a:cs typeface="Arial" charset="0"/>
                <a:sym typeface="Gill Sans Light"/>
              </a:rPr>
              <a:t> initiates registers and the 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3695-6B34-43B7-0427-C723A7C7CADC}"/>
              </a:ext>
            </a:extLst>
          </p:cNvPr>
          <p:cNvSpPr/>
          <p:nvPr/>
        </p:nvSpPr>
        <p:spPr>
          <a:xfrm>
            <a:off x="6777461" y="2444436"/>
            <a:ext cx="3588757" cy="204395"/>
          </a:xfrm>
          <a:prstGeom prst="rect">
            <a:avLst/>
          </a:prstGeom>
          <a:noFill/>
          <a:ln w="19050" cap="flat">
            <a:solidFill>
              <a:srgbClr val="C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F74A1-994F-E11B-8E7F-0F018EABA437}"/>
              </a:ext>
            </a:extLst>
          </p:cNvPr>
          <p:cNvSpPr txBox="1"/>
          <p:nvPr/>
        </p:nvSpPr>
        <p:spPr>
          <a:xfrm>
            <a:off x="6695039" y="166208"/>
            <a:ext cx="296500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0" dirty="0">
                <a:latin typeface="Arial" charset="0"/>
                <a:cs typeface="Arial" charset="0"/>
              </a:rPr>
              <a:t>Flow automated in </a:t>
            </a:r>
            <a:r>
              <a:rPr lang="en-US" altLang="zh-CN" sz="1800" b="0" dirty="0" err="1">
                <a:latin typeface="Arial" charset="0"/>
                <a:cs typeface="Arial" charset="0"/>
              </a:rPr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0FDB7-662F-4E65-ED0E-FDE56B3CC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A039-C418-0DA4-4E3C-D1CC8B60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9" y="29029"/>
            <a:ext cx="9508929" cy="752523"/>
          </a:xfrm>
        </p:spPr>
        <p:txBody>
          <a:bodyPr/>
          <a:lstStyle/>
          <a:p>
            <a:r>
              <a:rPr lang="en-US" sz="2800" dirty="0"/>
              <a:t>Simulation Results from AES Software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9638FB-AFD6-0786-C8BD-EFFCDD9C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38" y="781552"/>
            <a:ext cx="10068957" cy="64812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charset="0"/>
                <a:cs typeface="Arial" charset="0"/>
              </a:rPr>
              <a:t>Using a popular AES implementation in C from </a:t>
            </a:r>
            <a:r>
              <a:rPr lang="en-US" altLang="zh-CN" sz="2000" dirty="0" err="1">
                <a:latin typeface="Arial" charset="0"/>
                <a:cs typeface="Arial" charset="0"/>
              </a:rPr>
              <a:t>Github</a:t>
            </a:r>
            <a:endParaRPr lang="en-US" altLang="zh-CN" sz="2000" dirty="0"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9400D-8FCD-DAA6-5793-EC6E72828261}"/>
              </a:ext>
            </a:extLst>
          </p:cNvPr>
          <p:cNvSpPr txBox="1"/>
          <p:nvPr/>
        </p:nvSpPr>
        <p:spPr>
          <a:xfrm>
            <a:off x="4648414" y="1348815"/>
            <a:ext cx="3494638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600" b="0" dirty="0">
                <a:latin typeface="Arial" charset="0"/>
                <a:cs typeface="Arial" charset="0"/>
              </a:rPr>
              <a:t>Simply run the compiled executable</a:t>
            </a:r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952500-7BB9-D40E-F5DE-18A33C442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9" y="3840122"/>
            <a:ext cx="1712583" cy="27063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1B035D-A5B3-1ACB-AC01-59F06710C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23" y="1348815"/>
            <a:ext cx="3725706" cy="1666763"/>
          </a:xfrm>
          <a:prstGeom prst="rect">
            <a:avLst/>
          </a:prstGeom>
        </p:spPr>
      </p:pic>
      <p:sp>
        <p:nvSpPr>
          <p:cNvPr id="4" name="Cylinder 3">
            <a:extLst>
              <a:ext uri="{FF2B5EF4-FFF2-40B4-BE49-F238E27FC236}">
                <a16:creationId xmlns:a16="http://schemas.microsoft.com/office/drawing/2014/main" id="{643DA4E3-995D-C65F-CC3C-32BACC220F24}"/>
              </a:ext>
            </a:extLst>
          </p:cNvPr>
          <p:cNvSpPr/>
          <p:nvPr/>
        </p:nvSpPr>
        <p:spPr>
          <a:xfrm>
            <a:off x="2866495" y="3648010"/>
            <a:ext cx="1291856" cy="1141809"/>
          </a:xfrm>
          <a:prstGeom prst="can">
            <a:avLst/>
          </a:prstGeom>
          <a:blipFill rotWithShape="1">
            <a:blip r:embed="rId5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es.elf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 or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aes.exe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CF9461-2C02-C0A7-92B3-6A2647C6634A}"/>
              </a:ext>
            </a:extLst>
          </p:cNvPr>
          <p:cNvCxnSpPr>
            <a:cxnSpLocks/>
          </p:cNvCxnSpPr>
          <p:nvPr/>
        </p:nvCxnSpPr>
        <p:spPr>
          <a:xfrm>
            <a:off x="2226882" y="4235280"/>
            <a:ext cx="586882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7721CA-083F-569A-00BD-7B1B353C6536}"/>
              </a:ext>
            </a:extLst>
          </p:cNvPr>
          <p:cNvSpPr txBox="1"/>
          <p:nvPr/>
        </p:nvSpPr>
        <p:spPr>
          <a:xfrm>
            <a:off x="1370590" y="3197828"/>
            <a:ext cx="102032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0" dirty="0">
                <a:latin typeface="Arial" charset="0"/>
                <a:cs typeface="Arial" charset="0"/>
              </a:rPr>
              <a:t>compile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0447AE-0BD3-8DC3-614E-A939EFCBEE20}"/>
              </a:ext>
            </a:extLst>
          </p:cNvPr>
          <p:cNvCxnSpPr/>
          <p:nvPr/>
        </p:nvCxnSpPr>
        <p:spPr>
          <a:xfrm>
            <a:off x="3512423" y="4887085"/>
            <a:ext cx="0" cy="65185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9E959F-D889-685C-474B-06AB3EF457F3}"/>
              </a:ext>
            </a:extLst>
          </p:cNvPr>
          <p:cNvSpPr/>
          <p:nvPr/>
        </p:nvSpPr>
        <p:spPr>
          <a:xfrm>
            <a:off x="2421652" y="5604981"/>
            <a:ext cx="2105079" cy="794544"/>
          </a:xfrm>
          <a:prstGeom prst="roundRect">
            <a:avLst/>
          </a:prstGeom>
          <a:blipFill rotWithShape="1">
            <a:blip r:embed="rId5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latinLnBrk="1" hangingPunct="0"/>
            <a:r>
              <a:rPr lang="en-US" altLang="zh-CN" sz="2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</a:rPr>
              <a:t>Add </a:t>
            </a:r>
            <a:r>
              <a:rPr lang="en-US" altLang="zh-CN" sz="2000" dirty="0" err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</a:rPr>
              <a:t>start.elf</a:t>
            </a:r>
            <a:r>
              <a:rPr lang="en-US" altLang="zh-CN" sz="2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</a:rPr>
              <a:t>, and convert all to .hex</a:t>
            </a:r>
            <a:endParaRPr lang="en-US" sz="2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4C2F01-1A84-1462-B115-94DCDD88B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9265" y="4594717"/>
            <a:ext cx="3572374" cy="4572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61E5A8-60F4-1DB9-6856-C00E192DB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522" y="5051981"/>
            <a:ext cx="4662668" cy="147477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4E8636-32DA-15EB-F70C-F7F9C83E944E}"/>
              </a:ext>
            </a:extLst>
          </p:cNvPr>
          <p:cNvCxnSpPr/>
          <p:nvPr/>
        </p:nvCxnSpPr>
        <p:spPr>
          <a:xfrm>
            <a:off x="1276539" y="3105339"/>
            <a:ext cx="0" cy="57942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1726719-7D90-FEBF-4732-E5E362B373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0908" y="4436332"/>
            <a:ext cx="1974614" cy="2337298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6784DC-40DC-5B1C-289D-6E57E7475714}"/>
              </a:ext>
            </a:extLst>
          </p:cNvPr>
          <p:cNvCxnSpPr/>
          <p:nvPr/>
        </p:nvCxnSpPr>
        <p:spPr>
          <a:xfrm>
            <a:off x="4526733" y="6076448"/>
            <a:ext cx="45996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E4E0B17-9847-A428-2C5C-B02A166BFE5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4466" r="40184"/>
          <a:stretch/>
        </p:blipFill>
        <p:spPr>
          <a:xfrm>
            <a:off x="8074677" y="993222"/>
            <a:ext cx="3440249" cy="96633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29AE2C-35AD-C10D-2ED4-7BCB91DDA694}"/>
              </a:ext>
            </a:extLst>
          </p:cNvPr>
          <p:cNvCxnSpPr/>
          <p:nvPr/>
        </p:nvCxnSpPr>
        <p:spPr>
          <a:xfrm>
            <a:off x="4240629" y="4218914"/>
            <a:ext cx="40778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5F9246-06B9-581C-CF1E-82701AF840D8}"/>
              </a:ext>
            </a:extLst>
          </p:cNvPr>
          <p:cNvCxnSpPr/>
          <p:nvPr/>
        </p:nvCxnSpPr>
        <p:spPr>
          <a:xfrm flipV="1">
            <a:off x="4648414" y="1687369"/>
            <a:ext cx="0" cy="253154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A6B15-C32A-52E2-ACEE-D77E8CBA0B71}"/>
              </a:ext>
            </a:extLst>
          </p:cNvPr>
          <p:cNvCxnSpPr>
            <a:cxnSpLocks/>
          </p:cNvCxnSpPr>
          <p:nvPr/>
        </p:nvCxnSpPr>
        <p:spPr>
          <a:xfrm>
            <a:off x="4648414" y="1687369"/>
            <a:ext cx="3309582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4884A045-E670-D9F4-520F-6CB697DB073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6716" r="53180"/>
          <a:stretch/>
        </p:blipFill>
        <p:spPr>
          <a:xfrm>
            <a:off x="5231228" y="2269588"/>
            <a:ext cx="3082014" cy="139636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8EAA780-36B9-DFA5-B5AB-8782FD5297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13242" y="2317311"/>
            <a:ext cx="3725706" cy="1328428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4B7A7D-426B-3CDD-CB6D-2B8EEFF38AD0}"/>
              </a:ext>
            </a:extLst>
          </p:cNvPr>
          <p:cNvCxnSpPr>
            <a:cxnSpLocks/>
          </p:cNvCxnSpPr>
          <p:nvPr/>
        </p:nvCxnSpPr>
        <p:spPr>
          <a:xfrm flipV="1">
            <a:off x="8313242" y="3684760"/>
            <a:ext cx="0" cy="7515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4737AF8-5827-05CD-5253-ECB41E770733}"/>
              </a:ext>
            </a:extLst>
          </p:cNvPr>
          <p:cNvSpPr txBox="1"/>
          <p:nvPr/>
        </p:nvSpPr>
        <p:spPr>
          <a:xfrm>
            <a:off x="8349076" y="3933726"/>
            <a:ext cx="2324960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600" b="0" dirty="0">
                <a:latin typeface="Arial" charset="0"/>
                <a:cs typeface="Arial" charset="0"/>
              </a:rPr>
              <a:t>RTL simulation in VCS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24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0FDB7-662F-4E65-ED0E-FDE56B3CC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A039-C418-0DA4-4E3C-D1CC8B60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9" y="29029"/>
            <a:ext cx="9508929" cy="752523"/>
          </a:xfrm>
        </p:spPr>
        <p:txBody>
          <a:bodyPr/>
          <a:lstStyle/>
          <a:p>
            <a:r>
              <a:rPr lang="en-US" altLang="zh-CN" sz="2800" dirty="0"/>
              <a:t>Hardening</a:t>
            </a:r>
            <a:r>
              <a:rPr lang="en-US" sz="2800" dirty="0"/>
              <a:t> Compilation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9638FB-AFD6-0786-C8BD-EFFCDD9C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38" y="781551"/>
            <a:ext cx="6437113" cy="597233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charset="0"/>
                <a:cs typeface="Arial" charset="0"/>
              </a:rPr>
              <a:t>However, even this simple AES has 66,797 lines of assembly instructions (in RISC-V)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800" b="0" dirty="0">
                <a:latin typeface="Arial" charset="0"/>
                <a:cs typeface="Arial" charset="0"/>
              </a:rPr>
              <a:t>Learning GDB (GNU debugger)’s code tracking feature to get a C-assembly mapping</a:t>
            </a:r>
            <a:endParaRPr lang="en-US" altLang="zh-CN" sz="1600" dirty="0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charset="0"/>
                <a:cs typeface="Arial" charset="0"/>
              </a:rPr>
              <a:t>A simpler testcase: password authentication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800" b="0" dirty="0">
                <a:latin typeface="Arial" charset="0"/>
                <a:cs typeface="Arial" charset="0"/>
              </a:rPr>
              <a:t>Call secret function under the correct key input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F819C4-62AD-F1D2-B691-7C04BFED0A26}"/>
              </a:ext>
            </a:extLst>
          </p:cNvPr>
          <p:cNvGrpSpPr/>
          <p:nvPr/>
        </p:nvGrpSpPr>
        <p:grpSpPr>
          <a:xfrm>
            <a:off x="6669342" y="856128"/>
            <a:ext cx="4253281" cy="5823179"/>
            <a:chOff x="6337675" y="325447"/>
            <a:chExt cx="4533703" cy="62071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3B46C6F-7A90-2629-CD64-69B02AC8E656}"/>
                </a:ext>
              </a:extLst>
            </p:cNvPr>
            <p:cNvGrpSpPr/>
            <p:nvPr/>
          </p:nvGrpSpPr>
          <p:grpSpPr>
            <a:xfrm>
              <a:off x="6337675" y="325447"/>
              <a:ext cx="4533703" cy="6207105"/>
              <a:chOff x="7054733" y="508905"/>
              <a:chExt cx="4533703" cy="620710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48849D9-AEB7-D9FE-6EFD-54EB5488E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4733" y="1667498"/>
                <a:ext cx="3302223" cy="5048512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DB97C14-22BE-CE48-3EF6-A23173FE0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4733" y="1370228"/>
                <a:ext cx="3592142" cy="289023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9E45144B-A8AC-4A02-71F1-B49EB1F1D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4733" y="774416"/>
                <a:ext cx="2333711" cy="587565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EEB077EF-7FA8-1685-B232-6BDF0448E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4733" y="508905"/>
                <a:ext cx="4533703" cy="272646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44E2F-AAE6-43EC-1838-FAF48AB04629}"/>
                </a:ext>
              </a:extLst>
            </p:cNvPr>
            <p:cNvSpPr/>
            <p:nvPr/>
          </p:nvSpPr>
          <p:spPr>
            <a:xfrm>
              <a:off x="6860458" y="4309019"/>
              <a:ext cx="1991762" cy="47983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26E916F-6509-0684-3410-C165D0F12499}"/>
              </a:ext>
            </a:extLst>
          </p:cNvPr>
          <p:cNvSpPr txBox="1"/>
          <p:nvPr/>
        </p:nvSpPr>
        <p:spPr>
          <a:xfrm>
            <a:off x="8782639" y="4354044"/>
            <a:ext cx="3097971" cy="785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0" dirty="0">
                <a:latin typeface="Arial" charset="0"/>
                <a:cs typeface="Arial" charset="0"/>
              </a:rPr>
              <a:t>What if “</a:t>
            </a:r>
            <a:r>
              <a:rPr lang="en-US" altLang="zh-CN" sz="1600" b="0" dirty="0" err="1">
                <a:latin typeface="Arial" charset="0"/>
                <a:cs typeface="Arial" charset="0"/>
              </a:rPr>
              <a:t>bne</a:t>
            </a:r>
            <a:r>
              <a:rPr lang="en-US" altLang="zh-CN" sz="1600" b="0" dirty="0">
                <a:latin typeface="Arial" charset="0"/>
                <a:cs typeface="Arial" charset="0"/>
              </a:rPr>
              <a:t> a0, zero, .L3” is skipped?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01B414-9DD3-03A7-89A8-4F1C23507830}"/>
              </a:ext>
            </a:extLst>
          </p:cNvPr>
          <p:cNvCxnSpPr/>
          <p:nvPr/>
        </p:nvCxnSpPr>
        <p:spPr>
          <a:xfrm>
            <a:off x="5658416" y="5043460"/>
            <a:ext cx="885835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E92A69-4119-2CDA-B7B5-B617D260E4AD}"/>
              </a:ext>
            </a:extLst>
          </p:cNvPr>
          <p:cNvSpPr txBox="1"/>
          <p:nvPr/>
        </p:nvSpPr>
        <p:spPr>
          <a:xfrm>
            <a:off x="5589658" y="4632218"/>
            <a:ext cx="10071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0" dirty="0">
                <a:latin typeface="Arial" charset="0"/>
                <a:cs typeface="Arial" charset="0"/>
              </a:rPr>
              <a:t>compile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4D52B46-99FB-AAB0-0395-1DA95ED34E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865" y="3434343"/>
            <a:ext cx="4222902" cy="32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0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0FDB7-662F-4E65-ED0E-FDE56B3CC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A039-C418-0DA4-4E3C-D1CC8B60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9" y="29029"/>
            <a:ext cx="9508929" cy="752523"/>
          </a:xfrm>
        </p:spPr>
        <p:txBody>
          <a:bodyPr/>
          <a:lstStyle/>
          <a:p>
            <a:r>
              <a:rPr lang="en-US" altLang="zh-CN" sz="2800" dirty="0"/>
              <a:t>Hardening</a:t>
            </a:r>
            <a:r>
              <a:rPr lang="en-US" sz="2800" dirty="0"/>
              <a:t> Compilation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9638FB-AFD6-0786-C8BD-EFFCDD9C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38" y="781551"/>
            <a:ext cx="6437113" cy="597233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charset="0"/>
                <a:cs typeface="Arial" charset="0"/>
              </a:rPr>
              <a:t>Built-in GCC hardening flags did not solve this.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9DEE44-A22C-2855-793B-2F9EC642DC32}"/>
              </a:ext>
            </a:extLst>
          </p:cNvPr>
          <p:cNvGrpSpPr/>
          <p:nvPr/>
        </p:nvGrpSpPr>
        <p:grpSpPr>
          <a:xfrm>
            <a:off x="420031" y="2339614"/>
            <a:ext cx="2486131" cy="3380501"/>
            <a:chOff x="311390" y="1379243"/>
            <a:chExt cx="2486131" cy="338050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48849D9-AEB7-D9FE-6EFD-54EB5488E6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6399" b="34539"/>
            <a:stretch/>
          </p:blipFill>
          <p:spPr>
            <a:xfrm>
              <a:off x="311390" y="1379243"/>
              <a:ext cx="2486131" cy="338050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44E2F-AAE6-43EC-1838-FAF48AB04629}"/>
                </a:ext>
              </a:extLst>
            </p:cNvPr>
            <p:cNvSpPr/>
            <p:nvPr/>
          </p:nvSpPr>
          <p:spPr>
            <a:xfrm>
              <a:off x="760143" y="4242524"/>
              <a:ext cx="2037378" cy="49082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26E916F-6509-0684-3410-C165D0F12499}"/>
              </a:ext>
            </a:extLst>
          </p:cNvPr>
          <p:cNvSpPr txBox="1"/>
          <p:nvPr/>
        </p:nvSpPr>
        <p:spPr>
          <a:xfrm>
            <a:off x="7415565" y="2574830"/>
            <a:ext cx="3097971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dirty="0">
                <a:latin typeface="Arial" charset="0"/>
                <a:cs typeface="Arial" charset="0"/>
              </a:rPr>
              <a:t>Canary-based stack overflow protection is added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7DC11-31B3-E2B9-FAB5-4DC5B34A0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789" y="2339614"/>
            <a:ext cx="3349190" cy="3902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4C8F4F-E47E-9ACF-7A47-7E21F2F471BE}"/>
              </a:ext>
            </a:extLst>
          </p:cNvPr>
          <p:cNvSpPr txBox="1"/>
          <p:nvPr/>
        </p:nvSpPr>
        <p:spPr>
          <a:xfrm>
            <a:off x="4188512" y="6384552"/>
            <a:ext cx="277574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0" dirty="0">
                <a:latin typeface="Arial" charset="0"/>
                <a:cs typeface="Arial" charset="0"/>
              </a:rPr>
              <a:t>Same </a:t>
            </a:r>
            <a:r>
              <a:rPr lang="en-US" altLang="zh-CN" dirty="0">
                <a:latin typeface="Arial" charset="0"/>
                <a:cs typeface="Arial" charset="0"/>
              </a:rPr>
              <a:t>vulnerability here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4A03F-C596-3D0B-DE00-D437A86071A3}"/>
              </a:ext>
            </a:extLst>
          </p:cNvPr>
          <p:cNvSpPr/>
          <p:nvPr/>
        </p:nvSpPr>
        <p:spPr>
          <a:xfrm>
            <a:off x="4338274" y="5782649"/>
            <a:ext cx="2037378" cy="4908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8051C-35E8-6FB1-15D6-FF04A95E4B1A}"/>
              </a:ext>
            </a:extLst>
          </p:cNvPr>
          <p:cNvSpPr/>
          <p:nvPr/>
        </p:nvSpPr>
        <p:spPr>
          <a:xfrm>
            <a:off x="4416975" y="2436454"/>
            <a:ext cx="2898223" cy="9230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9430D0-A497-7B69-A280-79437DBF6007}"/>
              </a:ext>
            </a:extLst>
          </p:cNvPr>
          <p:cNvCxnSpPr/>
          <p:nvPr/>
        </p:nvCxnSpPr>
        <p:spPr>
          <a:xfrm>
            <a:off x="2969135" y="4247459"/>
            <a:ext cx="885835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99E654-F397-F60C-3953-45DA2E400E37}"/>
              </a:ext>
            </a:extLst>
          </p:cNvPr>
          <p:cNvSpPr txBox="1"/>
          <p:nvPr/>
        </p:nvSpPr>
        <p:spPr>
          <a:xfrm>
            <a:off x="2900377" y="3836217"/>
            <a:ext cx="10071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0" dirty="0">
                <a:latin typeface="Arial" charset="0"/>
                <a:cs typeface="Arial" charset="0"/>
              </a:rPr>
              <a:t>harden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54C09B-8DED-0BD3-B7E5-365B05DF5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079" y="892632"/>
            <a:ext cx="5176441" cy="11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0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6D32C-295B-2A51-A7F9-42E511679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B24F-2B7B-D6BA-44AC-D8965481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9" y="29029"/>
            <a:ext cx="9508929" cy="752523"/>
          </a:xfrm>
        </p:spPr>
        <p:txBody>
          <a:bodyPr/>
          <a:lstStyle/>
          <a:p>
            <a:r>
              <a:rPr lang="en-US" sz="2800" dirty="0"/>
              <a:t>Locate Critical Assembly Code Snippets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69F2FB2-0A38-D2E9-B994-E8B1C704D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38" y="1216088"/>
            <a:ext cx="5988862" cy="5972333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charset="0"/>
                <a:cs typeface="Arial" charset="0"/>
              </a:rPr>
              <a:t>Given several lines of critical C/C++, how do we determine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Arial" charset="0"/>
                <a:cs typeface="Arial" charset="0"/>
              </a:rPr>
              <a:t>What part of assembly codes are generated from them?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Arial" charset="0"/>
                <a:cs typeface="Arial" charset="0"/>
              </a:rPr>
              <a:t>When are these assembly instructions executed in hardware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Arial" charset="0"/>
                <a:cs typeface="Arial" charset="0"/>
              </a:rPr>
              <a:t>What hardware resources these instructions are using? -&gt; can be done by checking switching activities during a certain time window (still need to know the window first)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Arial" charset="0"/>
                <a:cs typeface="Arial" charset="0"/>
              </a:rPr>
              <a:t>GDB built in </a:t>
            </a:r>
            <a:r>
              <a:rPr lang="en-US" altLang="zh-CN" sz="2000" b="0" dirty="0" err="1">
                <a:latin typeface="Arial" charset="0"/>
                <a:cs typeface="Arial" charset="0"/>
              </a:rPr>
              <a:t>riscv-gcc</a:t>
            </a:r>
            <a:r>
              <a:rPr lang="en-US" altLang="zh-CN" sz="2000" b="0" dirty="0">
                <a:latin typeface="Arial" charset="0"/>
                <a:cs typeface="Arial" charset="0"/>
              </a:rPr>
              <a:t> cross compiler does not come with this feature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Arial" charset="0"/>
                <a:cs typeface="Arial" charset="0"/>
              </a:rPr>
              <a:t>The </a:t>
            </a:r>
            <a:r>
              <a:rPr lang="en-US" altLang="zh-CN" sz="1600" b="0" dirty="0" err="1">
                <a:latin typeface="Arial" charset="0"/>
                <a:cs typeface="Arial" charset="0"/>
              </a:rPr>
              <a:t>gcc-riscv</a:t>
            </a:r>
            <a:r>
              <a:rPr lang="en-US" altLang="zh-CN" sz="1600" b="0" dirty="0">
                <a:latin typeface="Arial" charset="0"/>
                <a:cs typeface="Arial" charset="0"/>
              </a:rPr>
              <a:t> cross compiler should be re-built with “—enable -tui” flag to support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Arial" charset="0"/>
                <a:cs typeface="Arial" charset="0"/>
              </a:rPr>
              <a:t>Looking for the possibility to install this library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b="0" dirty="0">
              <a:latin typeface="Arial" charset="0"/>
              <a:cs typeface="Arial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Arial" charset="0"/>
                <a:cs typeface="Arial" charset="0"/>
              </a:rPr>
              <a:t>On the other hand, micro-architecture level fault simulators might have solved this issue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b="0" dirty="0">
              <a:latin typeface="Arial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C70EC-E2B2-AB9E-6524-3A11599A0861}"/>
              </a:ext>
            </a:extLst>
          </p:cNvPr>
          <p:cNvSpPr txBox="1"/>
          <p:nvPr/>
        </p:nvSpPr>
        <p:spPr>
          <a:xfrm>
            <a:off x="6422065" y="4980428"/>
            <a:ext cx="609777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0" dirty="0">
                <a:latin typeface="Arial" charset="0"/>
                <a:cs typeface="Arial" charset="0"/>
              </a:rPr>
              <a:t>An example of using GDB debugger to locate specific assembly instructions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1A71B0-B378-1790-AD0E-2189618D3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6" y="1231241"/>
            <a:ext cx="5463363" cy="3645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450C70-7128-84EF-A8BB-61B645D30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57" y="4729916"/>
            <a:ext cx="5148823" cy="1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0FDB7-662F-4E65-ED0E-FDE56B3CC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A039-C418-0DA4-4E3C-D1CC8B60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9" y="29029"/>
            <a:ext cx="9508929" cy="75252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latin typeface="Arial" charset="0"/>
                <a:cs typeface="Arial" charset="0"/>
              </a:rPr>
              <a:t>A Simple Example of Hardened Code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9638FB-AFD6-0786-C8BD-EFFCDD9C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38" y="781551"/>
            <a:ext cx="6437113" cy="597233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We can now compile any C/C++ code for RISC-V, and simulate in RTL with PicoRV32 core</a:t>
            </a:r>
            <a:endParaRPr lang="en-US" altLang="zh-CN" sz="2000" dirty="0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charset="0"/>
                <a:cs typeface="Arial" charset="0"/>
              </a:rPr>
              <a:t>Next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Arial" charset="0"/>
                <a:cs typeface="Arial" charset="0"/>
              </a:rPr>
              <a:t>Improve, automate, and add this feature into GCC plug-in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Arial" charset="0"/>
                <a:cs typeface="Arial" charset="0"/>
              </a:rPr>
              <a:t>To verify the effectiveness of this hardening, first, we need to find the exact cycle(s) when executing specific instruction lines in RTL simulation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9DEE44-A22C-2855-793B-2F9EC642DC32}"/>
              </a:ext>
            </a:extLst>
          </p:cNvPr>
          <p:cNvGrpSpPr/>
          <p:nvPr/>
        </p:nvGrpSpPr>
        <p:grpSpPr>
          <a:xfrm>
            <a:off x="3236836" y="3316474"/>
            <a:ext cx="2486131" cy="3380501"/>
            <a:chOff x="311390" y="1379243"/>
            <a:chExt cx="2486131" cy="338050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48849D9-AEB7-D9FE-6EFD-54EB5488E6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6399" b="34539"/>
            <a:stretch/>
          </p:blipFill>
          <p:spPr>
            <a:xfrm>
              <a:off x="311390" y="1379243"/>
              <a:ext cx="2486131" cy="338050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44E2F-AAE6-43EC-1838-FAF48AB04629}"/>
                </a:ext>
              </a:extLst>
            </p:cNvPr>
            <p:cNvSpPr/>
            <p:nvPr/>
          </p:nvSpPr>
          <p:spPr>
            <a:xfrm>
              <a:off x="760143" y="4242524"/>
              <a:ext cx="2037378" cy="49082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9430D0-A497-7B69-A280-79437DBF6007}"/>
              </a:ext>
            </a:extLst>
          </p:cNvPr>
          <p:cNvCxnSpPr/>
          <p:nvPr/>
        </p:nvCxnSpPr>
        <p:spPr>
          <a:xfrm>
            <a:off x="5805775" y="4709050"/>
            <a:ext cx="885835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99E654-F397-F60C-3953-45DA2E400E37}"/>
              </a:ext>
            </a:extLst>
          </p:cNvPr>
          <p:cNvSpPr txBox="1"/>
          <p:nvPr/>
        </p:nvSpPr>
        <p:spPr>
          <a:xfrm>
            <a:off x="5737017" y="4297808"/>
            <a:ext cx="10071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0" dirty="0">
                <a:latin typeface="Arial" charset="0"/>
                <a:cs typeface="Arial" charset="0"/>
              </a:rPr>
              <a:t>harden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307BFB-CE98-2BB4-77A8-B9FEC9406A92}"/>
              </a:ext>
            </a:extLst>
          </p:cNvPr>
          <p:cNvGrpSpPr/>
          <p:nvPr/>
        </p:nvGrpSpPr>
        <p:grpSpPr>
          <a:xfrm>
            <a:off x="6862478" y="1161091"/>
            <a:ext cx="3767933" cy="5430594"/>
            <a:chOff x="7090567" y="1078846"/>
            <a:chExt cx="3767933" cy="54305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E04BDC-E22A-B514-A3B7-F3C7CE577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90567" y="1403286"/>
              <a:ext cx="2650591" cy="510615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17D02D-3E0D-DF5B-7142-DE96050D2C4D}"/>
                </a:ext>
              </a:extLst>
            </p:cNvPr>
            <p:cNvSpPr/>
            <p:nvPr/>
          </p:nvSpPr>
          <p:spPr>
            <a:xfrm>
              <a:off x="7504207" y="4401055"/>
              <a:ext cx="2154143" cy="82816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63916D-E300-8C52-5000-D4D0E5DBC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0567" y="1078846"/>
              <a:ext cx="3767933" cy="29586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DFF8EF2-62EE-95F3-A0C2-DAA39424FC8C}"/>
              </a:ext>
            </a:extLst>
          </p:cNvPr>
          <p:cNvSpPr txBox="1"/>
          <p:nvPr/>
        </p:nvSpPr>
        <p:spPr>
          <a:xfrm>
            <a:off x="9094029" y="4297808"/>
            <a:ext cx="3097971" cy="785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0" dirty="0">
                <a:latin typeface="Arial" charset="0"/>
                <a:cs typeface="Arial" charset="0"/>
              </a:rPr>
              <a:t>What if “</a:t>
            </a:r>
            <a:r>
              <a:rPr lang="en-US" altLang="zh-CN" sz="1600" b="0" dirty="0" err="1">
                <a:latin typeface="Arial" charset="0"/>
                <a:cs typeface="Arial" charset="0"/>
              </a:rPr>
              <a:t>beq</a:t>
            </a:r>
            <a:r>
              <a:rPr lang="en-US" altLang="zh-CN" sz="1600" b="0" dirty="0">
                <a:latin typeface="Arial" charset="0"/>
                <a:cs typeface="Arial" charset="0"/>
              </a:rPr>
              <a:t> a0, zero, .L3” is skipped? Still safe.</a:t>
            </a:r>
          </a:p>
        </p:txBody>
      </p:sp>
    </p:spTree>
    <p:extLst>
      <p:ext uri="{BB962C8B-B14F-4D97-AF65-F5344CB8AC3E}">
        <p14:creationId xmlns:p14="http://schemas.microsoft.com/office/powerpoint/2010/main" val="308222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FICS Research template - wide.pptx" id="{7454FCA8-590D-4451-9206-889B825FDFD7}" vid="{D2508B6E-59A3-4D46-9DD4-65346D92B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2F84E2FF124742B995484E779488F2" ma:contentTypeVersion="18" ma:contentTypeDescription="Create a new document." ma:contentTypeScope="" ma:versionID="a5aff272c37311cf3238d9ffd49ec08b">
  <xsd:schema xmlns:xsd="http://www.w3.org/2001/XMLSchema" xmlns:xs="http://www.w3.org/2001/XMLSchema" xmlns:p="http://schemas.microsoft.com/office/2006/metadata/properties" xmlns:ns2="0d5b50b2-369a-41c3-855c-07fbf69ccfc8" xmlns:ns3="51e87ba6-cb14-4e0c-86db-8f601a1e40b0" targetNamespace="http://schemas.microsoft.com/office/2006/metadata/properties" ma:root="true" ma:fieldsID="511c3b7f83695cc20086bb4b23cb6c6b" ns2:_="" ns3:_="">
    <xsd:import namespace="0d5b50b2-369a-41c3-855c-07fbf69ccfc8"/>
    <xsd:import namespace="51e87ba6-cb14-4e0c-86db-8f601a1e40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b50b2-369a-41c3-855c-07fbf69ccf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0c477a-f09e-4137-8c49-77869fdcc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87ba6-cb14-4e0c-86db-8f601a1e40b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1f5fba-ff08-4b7c-b3be-c615c65c3b91}" ma:internalName="TaxCatchAll" ma:showField="CatchAllData" ma:web="51e87ba6-cb14-4e0c-86db-8f601a1e40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5b50b2-369a-41c3-855c-07fbf69ccfc8">
      <Terms xmlns="http://schemas.microsoft.com/office/infopath/2007/PartnerControls"/>
    </lcf76f155ced4ddcb4097134ff3c332f>
    <TaxCatchAll xmlns="51e87ba6-cb14-4e0c-86db-8f601a1e40b0" xsi:nil="true"/>
  </documentManagement>
</p:properties>
</file>

<file path=customXml/itemProps1.xml><?xml version="1.0" encoding="utf-8"?>
<ds:datastoreItem xmlns:ds="http://schemas.openxmlformats.org/officeDocument/2006/customXml" ds:itemID="{C465EBF3-A5AA-4D0B-80CA-0BA21183B49C}"/>
</file>

<file path=customXml/itemProps2.xml><?xml version="1.0" encoding="utf-8"?>
<ds:datastoreItem xmlns:ds="http://schemas.openxmlformats.org/officeDocument/2006/customXml" ds:itemID="{97B10BF2-0709-421B-A23B-F21CB978682C}"/>
</file>

<file path=customXml/itemProps3.xml><?xml version="1.0" encoding="utf-8"?>
<ds:datastoreItem xmlns:ds="http://schemas.openxmlformats.org/officeDocument/2006/customXml" ds:itemID="{78AC6786-3164-450C-8AA5-49463E34D09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503</Words>
  <Application>Microsoft Office PowerPoint</Application>
  <PresentationFormat>Widescreen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</vt:lpstr>
      <vt:lpstr>Arial</vt:lpstr>
      <vt:lpstr>Calibri</vt:lpstr>
      <vt:lpstr>White</vt:lpstr>
      <vt:lpstr>GCC-RISCV Compilation</vt:lpstr>
      <vt:lpstr>Simulation Results from AES Software</vt:lpstr>
      <vt:lpstr>Hardening Compilation</vt:lpstr>
      <vt:lpstr>Hardening Compilation</vt:lpstr>
      <vt:lpstr>Locate Critical Assembly Code Snippets</vt:lpstr>
      <vt:lpstr>A Simple Example of Hardened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2016-09-20T17:26:14Z</dcterms:created>
  <dcterms:modified xsi:type="dcterms:W3CDTF">2024-11-18T18:12:08Z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0x0101002E2F84E2FF124742B995484E779488F2</vt:lpwstr>
  </property>
</Properties>
</file>