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4" r:id="rId1"/>
  </p:sldMasterIdLst>
  <p:notesMasterIdLst>
    <p:notesMasterId r:id="rId23"/>
  </p:notesMasterIdLst>
  <p:sldIdLst>
    <p:sldId id="359" r:id="rId2"/>
    <p:sldId id="721" r:id="rId3"/>
    <p:sldId id="725" r:id="rId4"/>
    <p:sldId id="726" r:id="rId5"/>
    <p:sldId id="735" r:id="rId6"/>
    <p:sldId id="996" r:id="rId7"/>
    <p:sldId id="739" r:id="rId8"/>
    <p:sldId id="741" r:id="rId9"/>
    <p:sldId id="994" r:id="rId10"/>
    <p:sldId id="995" r:id="rId11"/>
    <p:sldId id="855" r:id="rId12"/>
    <p:sldId id="847" r:id="rId13"/>
    <p:sldId id="849" r:id="rId14"/>
    <p:sldId id="850" r:id="rId15"/>
    <p:sldId id="752" r:id="rId16"/>
    <p:sldId id="851" r:id="rId17"/>
    <p:sldId id="853" r:id="rId18"/>
    <p:sldId id="856" r:id="rId19"/>
    <p:sldId id="753" r:id="rId20"/>
    <p:sldId id="754" r:id="rId21"/>
    <p:sldId id="7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786"/>
    <a:srgbClr val="191EA2"/>
    <a:srgbClr val="FF4B01"/>
    <a:srgbClr val="F39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BD97B-5C9B-426D-A8FE-91CEC5A92AD9}" v="1" dt="2021-04-26T00:23:04.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92" autoAdjust="0"/>
    <p:restoredTop sz="68669" autoAdjust="0"/>
  </p:normalViewPr>
  <p:slideViewPr>
    <p:cSldViewPr snapToGrid="0">
      <p:cViewPr varScale="1">
        <p:scale>
          <a:sx n="58" d="100"/>
          <a:sy n="58" d="100"/>
        </p:scale>
        <p:origin x="1843"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66F97-B16A-DD45-BF14-4951AD23E4F1}"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56BC6-D613-D847-AE7E-F33AD45D532E}" type="slidenum">
              <a:rPr lang="en-US" smtClean="0"/>
              <a:t>‹#›</a:t>
            </a:fld>
            <a:endParaRPr lang="en-US"/>
          </a:p>
        </p:txBody>
      </p:sp>
    </p:spTree>
    <p:extLst>
      <p:ext uri="{BB962C8B-B14F-4D97-AF65-F5344CB8AC3E}">
        <p14:creationId xmlns:p14="http://schemas.microsoft.com/office/powerpoint/2010/main" val="45416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Fault Injection Attacks:</a:t>
            </a:r>
          </a:p>
          <a:p>
            <a:r>
              <a:rPr lang="en-US" altLang="zh-CN" b="0" dirty="0"/>
              <a:t>1. </a:t>
            </a:r>
            <a:r>
              <a:rPr lang="en-US" altLang="zh-CN" sz="1800" b="0" i="0" dirty="0">
                <a:solidFill>
                  <a:srgbClr val="000000"/>
                </a:solidFill>
                <a:effectLst/>
                <a:latin typeface="NimbusRomNo9L-Medi"/>
              </a:rPr>
              <a:t>Fault-injection attacks have become a major concern for hardware designs, primarily due to their powerful capability in tampering with critical locations in a device to cause violation of its integrity, confidentiality, and availability.</a:t>
            </a:r>
            <a:r>
              <a:rPr lang="en-US" altLang="zh-CN" b="0" dirty="0"/>
              <a:t> The fault-injection techniques include three categories: </a:t>
            </a:r>
            <a:r>
              <a:rPr lang="en-US" altLang="zh-CN" dirty="0"/>
              <a:t>Non-invasive, Semi-invasive, and Invasive.</a:t>
            </a:r>
            <a:endParaRPr lang="en-US" altLang="zh-CN" b="0" dirty="0"/>
          </a:p>
          <a:p>
            <a:r>
              <a:rPr lang="en-US" altLang="zh-CN" b="0" dirty="0"/>
              <a:t>2. Two examples about performing fault-injection attack on SRAM cell and AES FSM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Fault Injection Countermeasures: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NimbusRomNo9L-Medi"/>
              </a:rPr>
              <a:t>Researchers have proposed a number of physical and architectural countermeasures against fault-injection attacks, which mainly include two </a:t>
            </a:r>
            <a:r>
              <a:rPr lang="en-US" altLang="zh-CN" b="0" dirty="0"/>
              <a:t>categories: intrusion prevention and fault detection.</a:t>
            </a:r>
            <a:endParaRPr lang="en-US" altLang="zh-CN" dirty="0"/>
          </a:p>
          <a:p>
            <a:r>
              <a:rPr lang="en-US" altLang="zh-CN" b="1" dirty="0" err="1"/>
              <a:t>SoFI</a:t>
            </a:r>
            <a:r>
              <a:rPr lang="en-US" altLang="zh-CN" b="1" dirty="0"/>
              <a:t> Framework:</a:t>
            </a:r>
          </a:p>
          <a:p>
            <a:pPr marL="228600" indent="-228600">
              <a:buAutoNum type="arabicPeriod"/>
            </a:pPr>
            <a:r>
              <a:rPr lang="en-US" altLang="zh-CN" dirty="0"/>
              <a:t>Inputs for the framework: netlist, stimulus, security properties (defined in strobe file)</a:t>
            </a:r>
          </a:p>
          <a:p>
            <a:pPr marL="228600" indent="-228600">
              <a:buAutoNum type="arabicPeriod"/>
            </a:pPr>
            <a:r>
              <a:rPr lang="en-US" altLang="zh-CN" dirty="0"/>
              <a:t>Process: fault model characterization -&gt; fault list generation -&gt; fault simulation (using ZOIX) -&gt; critical &amp; feasible faults identification</a:t>
            </a:r>
          </a:p>
          <a:p>
            <a:pPr marL="228600" indent="-228600">
              <a:buAutoNum type="arabicPeriod"/>
            </a:pPr>
            <a:r>
              <a:rPr lang="en-US" altLang="zh-CN" dirty="0"/>
              <a:t>Outputs: critical locations (exactly when and where to protect)</a:t>
            </a:r>
          </a:p>
          <a:p>
            <a:pPr marL="228600" indent="-228600">
              <a:buAutoNum type="arabicPeriod"/>
            </a:pPr>
            <a:r>
              <a:rPr lang="en-US" altLang="zh-CN" dirty="0"/>
              <a:t>We did experiments on AES, RSA and SHA to evaluate </a:t>
            </a:r>
            <a:r>
              <a:rPr lang="en-US" altLang="zh-CN" sz="1800" b="0" i="0" dirty="0">
                <a:solidFill>
                  <a:srgbClr val="000000"/>
                </a:solidFill>
                <a:effectLst/>
                <a:latin typeface="NimbusRomNo9L-Regu"/>
              </a:rPr>
              <a:t>how efficient the assessment flow is and how many critical locations to fault-injection attacks can be identified in the design. For each benchmark, its gate-level netlist as well as the corresponding security properties are considered for the evaluation of </a:t>
            </a:r>
            <a:r>
              <a:rPr lang="en-US" altLang="zh-CN" sz="1800" b="0" i="0" dirty="0" err="1">
                <a:solidFill>
                  <a:srgbClr val="000000"/>
                </a:solidFill>
                <a:effectLst/>
                <a:latin typeface="NimbusRomNo9L-Regu"/>
              </a:rPr>
              <a:t>SoFI</a:t>
            </a:r>
            <a:r>
              <a:rPr lang="en-US" altLang="zh-CN" sz="1800" b="0" i="0" dirty="0">
                <a:solidFill>
                  <a:srgbClr val="000000"/>
                </a:solidFill>
                <a:effectLst/>
                <a:latin typeface="NimbusRomNo9L-Regu"/>
              </a:rPr>
              <a:t>.</a:t>
            </a:r>
            <a:r>
              <a:rPr lang="en-US" altLang="zh-CN" dirty="0"/>
              <a:t> </a:t>
            </a:r>
            <a:endParaRPr lang="en-US" altLang="zh-CN" b="1" dirty="0"/>
          </a:p>
          <a:p>
            <a:pPr marL="0" indent="0">
              <a:buNone/>
            </a:pPr>
            <a:r>
              <a:rPr lang="en-US" altLang="zh-CN" b="1" dirty="0"/>
              <a:t>Finally, we conclude the </a:t>
            </a:r>
            <a:r>
              <a:rPr lang="en-US" altLang="zh-CN" b="1" dirty="0" err="1"/>
              <a:t>SoFI</a:t>
            </a:r>
            <a:r>
              <a:rPr lang="en-US" altLang="zh-CN" b="1" dirty="0"/>
              <a:t> framework and discuss about the future directions.</a:t>
            </a:r>
            <a:br>
              <a:rPr lang="en-US" altLang="zh-CN" dirty="0"/>
            </a:br>
            <a:endParaRPr lang="en-US" altLang="zh-CN" dirty="0"/>
          </a:p>
        </p:txBody>
      </p:sp>
      <p:sp>
        <p:nvSpPr>
          <p:cNvPr id="4" name="灯片编号占位符 3"/>
          <p:cNvSpPr>
            <a:spLocks noGrp="1"/>
          </p:cNvSpPr>
          <p:nvPr>
            <p:ph type="sldNum" sz="quarter" idx="5"/>
          </p:nvPr>
        </p:nvSpPr>
        <p:spPr/>
        <p:txBody>
          <a:bodyPr/>
          <a:lstStyle/>
          <a:p>
            <a:fld id="{33756BC6-D613-D847-AE7E-F33AD45D532E}" type="slidenum">
              <a:rPr lang="en-US" smtClean="0"/>
              <a:t>2</a:t>
            </a:fld>
            <a:endParaRPr lang="en-US"/>
          </a:p>
        </p:txBody>
      </p:sp>
    </p:spTree>
    <p:extLst>
      <p:ext uri="{BB962C8B-B14F-4D97-AF65-F5344CB8AC3E}">
        <p14:creationId xmlns:p14="http://schemas.microsoft.com/office/powerpoint/2010/main" val="1363637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Motivation for the </a:t>
            </a:r>
            <a:r>
              <a:rPr lang="en-US" b="1" dirty="0" err="1"/>
              <a:t>SoFI</a:t>
            </a:r>
            <a:r>
              <a:rPr lang="en-US" b="1" dirty="0"/>
              <a:t> framework</a:t>
            </a:r>
          </a:p>
          <a:p>
            <a:r>
              <a:rPr lang="en-US" altLang="zh-CN" sz="1800" b="0" i="0" dirty="0">
                <a:solidFill>
                  <a:srgbClr val="000000"/>
                </a:solidFill>
                <a:effectLst/>
                <a:latin typeface="NimbusRomNo9L-Medi"/>
              </a:rPr>
              <a:t>Currently, the countermeasures against fault-injection attack usually come with large overhead and design efforts making them difficult to use in practice. In addition, the current electronic design automation (EDA) tools are not fully equipped to support vulnerability assessment against fault-injection attacks at the design-time for secure hardware development. To perform a design-time (i.e., pre-silicon) evaluation of such attacks, a designer should be aware of various security vulnerabilities and must perform a tedious manual design review, which is time consuming and hard to ensure effectiveness. Therefore, it is very important to develop an automatic assessment framework to identify the most security-critical locations in a design to fault-injection attacks and place emphasis on protecting those locations. </a:t>
            </a:r>
            <a:br>
              <a:rPr lang="en-US" altLang="zh-CN" dirty="0"/>
            </a:br>
            <a:endParaRPr lang="en-US" b="1" dirty="0"/>
          </a:p>
          <a:p>
            <a:r>
              <a:rPr lang="en-US" dirty="0"/>
              <a:t>If we can analyze the vulnerabilities in the design at an early stage, (determine the exact location and time for an attack to perform, which is ”executable security property”), we can involve much lower overhead to protect the design.</a:t>
            </a:r>
          </a:p>
          <a:p>
            <a:endParaRPr lang="en-US" dirty="0"/>
          </a:p>
          <a:p>
            <a:r>
              <a:rPr lang="en-US" dirty="0"/>
              <a:t>The figure shows that a precise LFI significantly reduced the key searching space and thus, the key can be recovered using DFA.</a:t>
            </a:r>
          </a:p>
        </p:txBody>
      </p:sp>
      <p:sp>
        <p:nvSpPr>
          <p:cNvPr id="4" name="Slide Number Placeholder 3"/>
          <p:cNvSpPr>
            <a:spLocks noGrp="1"/>
          </p:cNvSpPr>
          <p:nvPr>
            <p:ph type="sldNum" sz="quarter" idx="5"/>
          </p:nvPr>
        </p:nvSpPr>
        <p:spPr/>
        <p:txBody>
          <a:bodyPr/>
          <a:lstStyle/>
          <a:p>
            <a:fld id="{33756BC6-D613-D847-AE7E-F33AD45D532E}" type="slidenum">
              <a:rPr lang="en-US" smtClean="0"/>
              <a:t>11</a:t>
            </a:fld>
            <a:endParaRPr lang="en-US"/>
          </a:p>
        </p:txBody>
      </p:sp>
    </p:spTree>
    <p:extLst>
      <p:ext uri="{BB962C8B-B14F-4D97-AF65-F5344CB8AC3E}">
        <p14:creationId xmlns:p14="http://schemas.microsoft.com/office/powerpoint/2010/main" val="2712613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NimbusRomNo9L-Regu"/>
              </a:rPr>
              <a:t>Generally speaking, the critical locations to fault-injection attacks are identified by checking whether any security properties can be violated if the faults are injected at these locations. The more critical locations identified from the design, the more vulnerable the design is to fault-injection attacks. The </a:t>
            </a:r>
            <a:r>
              <a:rPr lang="en-US" altLang="zh-CN" sz="1800" b="0" i="0" dirty="0" err="1">
                <a:solidFill>
                  <a:srgbClr val="000000"/>
                </a:solidFill>
                <a:effectLst/>
                <a:latin typeface="NimbusRomNo9L-Regu"/>
              </a:rPr>
              <a:t>SoFI</a:t>
            </a:r>
            <a:r>
              <a:rPr lang="en-US" altLang="zh-CN" sz="1800" b="0" i="0" dirty="0">
                <a:solidFill>
                  <a:srgbClr val="000000"/>
                </a:solidFill>
                <a:effectLst/>
                <a:latin typeface="NimbusRomNo9L-Regu"/>
              </a:rPr>
              <a:t> framework takes fault-injection technique’s specification, executable security properties, and the gate-level design as the inputs. First, to map a specific fault-injection technique (e.g., clock glitch or laser) in the assessment, the fault models are characterized from the specification of the targeted fault-injection techniques and a fault list is generated based on the fault model and the executable security properties. Then, the fault simulation is performed and the critical locations are identified. Finally, the fault feasibility analysis is conducted to check whether the faults can be practically implemented by the specific fault-injection technique</a:t>
            </a:r>
            <a:r>
              <a:rPr lang="en-US" altLang="zh-CN" dirty="0"/>
              <a:t>.</a:t>
            </a:r>
            <a:endParaRPr lang="en-US" dirty="0"/>
          </a:p>
          <a:p>
            <a:endParaRPr lang="en-US" dirty="0"/>
          </a:p>
          <a:p>
            <a:r>
              <a:rPr lang="en-US" dirty="0"/>
              <a:t>The term “fault simulation” here is different from that in ATPG tool. In ZOIX, it is basically running simulations continuously with faults injected in each simulation. Also, ZOIX will continuously check the strobe file to see if the injected fault is violating the security properties. Further details will be introduced later.</a:t>
            </a:r>
          </a:p>
        </p:txBody>
      </p:sp>
      <p:sp>
        <p:nvSpPr>
          <p:cNvPr id="4" name="Slide Number Placeholder 3"/>
          <p:cNvSpPr>
            <a:spLocks noGrp="1"/>
          </p:cNvSpPr>
          <p:nvPr>
            <p:ph type="sldNum" sz="quarter" idx="5"/>
          </p:nvPr>
        </p:nvSpPr>
        <p:spPr/>
        <p:txBody>
          <a:bodyPr/>
          <a:lstStyle/>
          <a:p>
            <a:fld id="{33756BC6-D613-D847-AE7E-F33AD45D532E}" type="slidenum">
              <a:rPr lang="en-US" smtClean="0"/>
              <a:t>12</a:t>
            </a:fld>
            <a:endParaRPr lang="en-US"/>
          </a:p>
        </p:txBody>
      </p:sp>
    </p:spTree>
    <p:extLst>
      <p:ext uri="{BB962C8B-B14F-4D97-AF65-F5344CB8AC3E}">
        <p14:creationId xmlns:p14="http://schemas.microsoft.com/office/powerpoint/2010/main" val="2112547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 starting from this are introducing all the conditions / files that </a:t>
            </a:r>
            <a:r>
              <a:rPr lang="en-US" dirty="0" err="1"/>
              <a:t>SoFI</a:t>
            </a:r>
            <a:r>
              <a:rPr lang="en-US" dirty="0"/>
              <a:t> needs</a:t>
            </a:r>
          </a:p>
          <a:p>
            <a:endParaRPr lang="en-US" dirty="0"/>
          </a:p>
          <a:p>
            <a:r>
              <a:rPr lang="en-US" altLang="zh-CN" sz="1800" b="0" i="0" dirty="0">
                <a:solidFill>
                  <a:srgbClr val="000000"/>
                </a:solidFill>
                <a:effectLst/>
                <a:latin typeface="NimbusRomNo9L-Regu"/>
              </a:rPr>
              <a:t>As mentioned, a security asset in a chip is a value that is worth protecting against different adversaries.</a:t>
            </a:r>
            <a:r>
              <a:rPr lang="en-US" altLang="zh-CN" dirty="0"/>
              <a:t> </a:t>
            </a:r>
            <a:r>
              <a:rPr lang="en-US" altLang="zh-CN" sz="1800" b="0" i="0" dirty="0">
                <a:solidFill>
                  <a:srgbClr val="000000"/>
                </a:solidFill>
                <a:effectLst/>
                <a:latin typeface="NimbusRomNo9L-Regu"/>
              </a:rPr>
              <a:t>These assets should be properly protected against various attacks to avoid any secret leakage, illegal authentication, loss of profit, or reputation decline. Therefore, we need corresponding security properties (SP) specifying the secure utilization of the design as a guidance to protect these assets and improve the scalability of the proposed </a:t>
            </a:r>
            <a:r>
              <a:rPr lang="en-US" altLang="zh-CN" sz="1800" b="0" i="0" dirty="0" err="1">
                <a:solidFill>
                  <a:srgbClr val="000000"/>
                </a:solidFill>
                <a:effectLst/>
                <a:latin typeface="NimbusRomNo9L-Regu"/>
              </a:rPr>
              <a:t>SoFI</a:t>
            </a:r>
            <a:r>
              <a:rPr lang="en-US" altLang="zh-CN" sz="1800" b="0" i="0" dirty="0">
                <a:solidFill>
                  <a:srgbClr val="000000"/>
                </a:solidFill>
                <a:effectLst/>
                <a:latin typeface="NimbusRomNo9L-Regu"/>
              </a:rPr>
              <a:t> framework. Further, by tampering security-critical locations using fault-injection techniques, the attacker can violate the security properties and achieve privileges to leak/tamper asset information. Hence, the capability to violate one of the security properties can be utilized as the criteria to identify the critical locations. If the injected faults cannot violate any of the security properties, the underlying threat is much less of a concern compared to the faults that can violate properties. This can help with prioritizing the critical faults and locations, and to develop effective and resource-constrained local countermeasures.</a:t>
            </a:r>
            <a:r>
              <a:rPr lang="en-US" altLang="zh-CN" dirty="0"/>
              <a:t> </a:t>
            </a:r>
          </a:p>
          <a:p>
            <a:endParaRPr lang="en-US" altLang="zh-CN" dirty="0"/>
          </a:p>
          <a:p>
            <a:r>
              <a:rPr lang="en-US" altLang="zh-CN" sz="1800" b="0" i="0" dirty="0">
                <a:solidFill>
                  <a:srgbClr val="000000"/>
                </a:solidFill>
                <a:effectLst/>
                <a:latin typeface="NimbusRomNo9L-Regu"/>
              </a:rPr>
              <a:t>As an input to </a:t>
            </a:r>
            <a:r>
              <a:rPr lang="en-US" altLang="zh-CN" sz="1800" b="0" i="0" dirty="0" err="1">
                <a:solidFill>
                  <a:srgbClr val="000000"/>
                </a:solidFill>
                <a:effectLst/>
                <a:latin typeface="NimbusRomNo9L-Regu"/>
              </a:rPr>
              <a:t>SoFI</a:t>
            </a:r>
            <a:r>
              <a:rPr lang="en-US" altLang="zh-CN" sz="1800" b="0" i="0" dirty="0">
                <a:solidFill>
                  <a:srgbClr val="000000"/>
                </a:solidFill>
                <a:effectLst/>
                <a:latin typeface="NimbusRomNo9L-Regu"/>
              </a:rPr>
              <a:t>, the appropriate selection of security properties dictates the quality of the assessment because not all security properties are suitable for fault-injection vulnerability assessment. For example, the security property described in, “exposed area to probing attacks should be lower than a threshold value”, is a good security property to mitigate the threat from probing attacks at the layout level. However, it is not suitable for our fault-injection vulnerability assessment since this security property cannot be violated by </a:t>
            </a:r>
            <a:r>
              <a:rPr lang="en-US" altLang="zh-CN" sz="1800" b="0" i="0" dirty="0" err="1">
                <a:solidFill>
                  <a:srgbClr val="000000"/>
                </a:solidFill>
                <a:effectLst/>
                <a:latin typeface="NimbusRomNo9L-Regu"/>
              </a:rPr>
              <a:t>faultinjection</a:t>
            </a:r>
            <a:r>
              <a:rPr lang="en-US" altLang="zh-CN" sz="1800" b="0" i="0" dirty="0">
                <a:solidFill>
                  <a:srgbClr val="000000"/>
                </a:solidFill>
                <a:effectLst/>
                <a:latin typeface="NimbusRomNo9L-Regu"/>
              </a:rPr>
              <a:t> attacks; further, this property is at layout level instead of the gate level. Therefore, one requirement for identifying the security property subset in this work is that </a:t>
            </a:r>
            <a:r>
              <a:rPr lang="en-US" altLang="zh-CN" sz="1800" b="0" i="1" dirty="0">
                <a:solidFill>
                  <a:srgbClr val="000000"/>
                </a:solidFill>
                <a:effectLst/>
                <a:latin typeface="NimbusRomNo9L-ReguItal"/>
              </a:rPr>
              <a:t>the security property should be related to or can be violated by one of the fault-injection attacks</a:t>
            </a:r>
            <a:r>
              <a:rPr lang="en-US" altLang="zh-CN" sz="1800" b="0" i="0" dirty="0">
                <a:solidFill>
                  <a:srgbClr val="000000"/>
                </a:solidFill>
                <a:effectLst/>
                <a:latin typeface="NimbusRomNo9L-Regu"/>
              </a:rPr>
              <a:t>.</a:t>
            </a:r>
            <a:r>
              <a:rPr lang="en-US" altLang="zh-CN" dirty="0"/>
              <a:t> </a:t>
            </a:r>
            <a:br>
              <a:rPr lang="en-US" altLang="zh-CN" dirty="0"/>
            </a:br>
            <a:br>
              <a:rPr lang="en-US" altLang="zh-CN" dirty="0"/>
            </a:br>
            <a:r>
              <a:rPr lang="en-US" altLang="zh-CN" sz="1800" b="0" i="0" dirty="0">
                <a:solidFill>
                  <a:srgbClr val="000000"/>
                </a:solidFill>
                <a:effectLst/>
                <a:latin typeface="NimbusRomNo9L-Regu"/>
              </a:rPr>
              <a:t>In addition, most of the security properties available in the literature [32], [33] are described at a high level (often using natural language) without detailed metrics. It may not be clear how to check if the security property is violated in the target level of abstraction of the design. Therefore, the second requirement for the security property in this work is that </a:t>
            </a:r>
            <a:r>
              <a:rPr lang="en-US" altLang="zh-CN" sz="1800" b="0" i="1" dirty="0">
                <a:solidFill>
                  <a:srgbClr val="000000"/>
                </a:solidFill>
                <a:effectLst/>
                <a:latin typeface="NimbusRomNo9L-ReguItal"/>
              </a:rPr>
              <a:t>the security property should be converted to one or more executable formal presentations with explicit verification metrics</a:t>
            </a:r>
            <a:r>
              <a:rPr lang="en-US" altLang="zh-CN" sz="1800" b="0" i="0" dirty="0">
                <a:solidFill>
                  <a:srgbClr val="000000"/>
                </a:solidFill>
                <a:effectLst/>
                <a:latin typeface="NimbusRomNo9L-Regu"/>
              </a:rPr>
              <a:t>.</a:t>
            </a:r>
            <a:r>
              <a:rPr lang="en-US" altLang="zh-CN" dirty="0"/>
              <a:t> </a:t>
            </a:r>
            <a:br>
              <a:rPr lang="en-US" altLang="zh-CN" dirty="0"/>
            </a:br>
            <a:br>
              <a:rPr lang="en-US" altLang="zh-CN" dirty="0"/>
            </a:br>
            <a:endParaRPr lang="en-US" dirty="0"/>
          </a:p>
        </p:txBody>
      </p:sp>
      <p:sp>
        <p:nvSpPr>
          <p:cNvPr id="4" name="Slide Number Placeholder 3"/>
          <p:cNvSpPr>
            <a:spLocks noGrp="1"/>
          </p:cNvSpPr>
          <p:nvPr>
            <p:ph type="sldNum" sz="quarter" idx="5"/>
          </p:nvPr>
        </p:nvSpPr>
        <p:spPr/>
        <p:txBody>
          <a:bodyPr/>
          <a:lstStyle/>
          <a:p>
            <a:fld id="{33756BC6-D613-D847-AE7E-F33AD45D532E}" type="slidenum">
              <a:rPr lang="en-US" smtClean="0"/>
              <a:t>13</a:t>
            </a:fld>
            <a:endParaRPr lang="en-US"/>
          </a:p>
        </p:txBody>
      </p:sp>
    </p:spTree>
    <p:extLst>
      <p:ext uri="{BB962C8B-B14F-4D97-AF65-F5344CB8AC3E}">
        <p14:creationId xmlns:p14="http://schemas.microsoft.com/office/powerpoint/2010/main" val="1742866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Strobe file contains all the definitions of executable security properties needed by </a:t>
            </a:r>
            <a:r>
              <a:rPr lang="en-US" dirty="0" err="1"/>
              <a:t>SoFI</a:t>
            </a:r>
            <a:r>
              <a:rPr lang="en-US" dirty="0"/>
              <a:t>.</a:t>
            </a:r>
          </a:p>
          <a:p>
            <a:endParaRPr lang="en-US" dirty="0"/>
          </a:p>
          <a:p>
            <a:r>
              <a:rPr lang="en-US" dirty="0"/>
              <a:t>GM: good machine</a:t>
            </a:r>
          </a:p>
          <a:p>
            <a:r>
              <a:rPr lang="en-US" dirty="0"/>
              <a:t>FM: faulty machine</a:t>
            </a:r>
          </a:p>
          <a:p>
            <a:r>
              <a:rPr lang="en-US" dirty="0"/>
              <a:t>In this example, SP violation checking will happen 3 cycles after “load” is raised. If violated, this fault will be labeled as “DD” status (Drop Detected). Other status include “Not Detected” “Potentially Detected”, etc.</a:t>
            </a:r>
          </a:p>
          <a:p>
            <a:r>
              <a:rPr lang="en-US" dirty="0"/>
              <a:t>This whole process will be executed for each of the faults in fault list.</a:t>
            </a:r>
          </a:p>
        </p:txBody>
      </p:sp>
      <p:sp>
        <p:nvSpPr>
          <p:cNvPr id="4" name="Slide Number Placeholder 3"/>
          <p:cNvSpPr>
            <a:spLocks noGrp="1"/>
          </p:cNvSpPr>
          <p:nvPr>
            <p:ph type="sldNum" sz="quarter" idx="5"/>
          </p:nvPr>
        </p:nvSpPr>
        <p:spPr/>
        <p:txBody>
          <a:bodyPr/>
          <a:lstStyle/>
          <a:p>
            <a:fld id="{33756BC6-D613-D847-AE7E-F33AD45D532E}" type="slidenum">
              <a:rPr lang="en-US" smtClean="0"/>
              <a:t>14</a:t>
            </a:fld>
            <a:endParaRPr lang="en-US"/>
          </a:p>
        </p:txBody>
      </p:sp>
    </p:spTree>
    <p:extLst>
      <p:ext uri="{BB962C8B-B14F-4D97-AF65-F5344CB8AC3E}">
        <p14:creationId xmlns:p14="http://schemas.microsoft.com/office/powerpoint/2010/main" val="3639989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There are many techniques to inject faults in a system, such as clock/voltage glitching, EM, laser beam, or FIB. The mechanism of fault generation from these techniques are fundamentally different. Hence, the format and impact of the faults injected by these techniques also differ significantly. For example, the faults injected by clock glitching may be </a:t>
            </a:r>
            <a:r>
              <a:rPr lang="en-US" altLang="zh-CN" sz="1800" b="0" i="1" dirty="0">
                <a:solidFill>
                  <a:srgbClr val="000000"/>
                </a:solidFill>
                <a:effectLst/>
                <a:latin typeface="NimbusRomNo9L-ReguItal"/>
              </a:rPr>
              <a:t>global </a:t>
            </a:r>
            <a:r>
              <a:rPr lang="en-US" altLang="zh-CN" sz="1800" b="0" i="0" dirty="0">
                <a:solidFill>
                  <a:srgbClr val="000000"/>
                </a:solidFill>
                <a:effectLst/>
                <a:latin typeface="NimbusRomNo9L-Regu"/>
              </a:rPr>
              <a:t>and </a:t>
            </a:r>
            <a:r>
              <a:rPr lang="en-US" altLang="zh-CN" sz="1800" b="0" i="1" dirty="0">
                <a:solidFill>
                  <a:srgbClr val="000000"/>
                </a:solidFill>
                <a:effectLst/>
                <a:latin typeface="NimbusRomNo9L-ReguItal"/>
              </a:rPr>
              <a:t>random</a:t>
            </a:r>
            <a:r>
              <a:rPr lang="en-US" altLang="zh-CN" sz="1800" b="0" i="0" dirty="0">
                <a:solidFill>
                  <a:srgbClr val="000000"/>
                </a:solidFill>
                <a:effectLst/>
                <a:latin typeface="NimbusRomNo9L-Regu"/>
              </a:rPr>
              <a:t>, while the faults injected by laser may be </a:t>
            </a:r>
            <a:r>
              <a:rPr lang="en-US" altLang="zh-CN" sz="1800" b="0" i="1" dirty="0">
                <a:solidFill>
                  <a:srgbClr val="000000"/>
                </a:solidFill>
                <a:effectLst/>
                <a:latin typeface="NimbusRomNo9L-ReguItal"/>
              </a:rPr>
              <a:t>local </a:t>
            </a:r>
            <a:r>
              <a:rPr lang="en-US" altLang="zh-CN" sz="1800" b="0" i="0" dirty="0">
                <a:solidFill>
                  <a:srgbClr val="000000"/>
                </a:solidFill>
                <a:effectLst/>
                <a:latin typeface="NimbusRomNo9L-Regu"/>
              </a:rPr>
              <a:t>and </a:t>
            </a:r>
            <a:r>
              <a:rPr lang="en-US" altLang="zh-CN" sz="1800" b="0" i="1" dirty="0">
                <a:solidFill>
                  <a:srgbClr val="000000"/>
                </a:solidFill>
                <a:effectLst/>
                <a:latin typeface="NimbusRomNo9L-ReguItal"/>
              </a:rPr>
              <a:t>deterministic</a:t>
            </a:r>
            <a:r>
              <a:rPr lang="en-US" altLang="zh-CN" sz="1800" b="0" i="0" dirty="0">
                <a:solidFill>
                  <a:srgbClr val="000000"/>
                </a:solidFill>
                <a:effectLst/>
                <a:latin typeface="NimbusRomNo9L-Regu"/>
              </a:rPr>
              <a:t>. Therefore, a comprehensive</a:t>
            </a:r>
            <a:r>
              <a:rPr lang="en-US" altLang="zh-CN" dirty="0"/>
              <a:t> </a:t>
            </a:r>
            <a:r>
              <a:rPr lang="en-US" altLang="zh-CN" sz="1800" b="0" i="0" dirty="0">
                <a:solidFill>
                  <a:srgbClr val="000000"/>
                </a:solidFill>
                <a:effectLst/>
                <a:latin typeface="NimbusRomNo9L-Regu"/>
              </a:rPr>
              <a:t>modeling of the existing fault-injection techniques is necessary to enable fast, reliable, and accurate assessment of the fault-injection vulnerability. Without such models, it is difficult to evaluate how these faults injected by different techniques would impact the circuit and security properties.</a:t>
            </a:r>
          </a:p>
          <a:p>
            <a:br>
              <a:rPr lang="en-US" altLang="zh-CN" sz="1800" b="0" i="0" dirty="0">
                <a:solidFill>
                  <a:srgbClr val="000000"/>
                </a:solidFill>
                <a:effectLst/>
                <a:latin typeface="NimbusRomNo9L-Regu"/>
              </a:rPr>
            </a:br>
            <a:r>
              <a:rPr lang="en-US" altLang="zh-CN" sz="1800" b="0" i="0" dirty="0">
                <a:solidFill>
                  <a:srgbClr val="000000"/>
                </a:solidFill>
                <a:effectLst/>
                <a:latin typeface="NimbusRomNo9L-Regu"/>
              </a:rPr>
              <a:t>A fault model is a set of attributes characterized from the physical impact of the faults injected by a specific technique. It converts a physical event of fault injection into a logical model. Using the logical model, we can simulate the fault injection and propagation in the digital circuit and analyze the impact of the faults for different fault injection techniques. Different fault-injection techniques differ greatly in their ability to control the location and time (spatial and temporal) of the injected faults, in the number of bits affected, etc. </a:t>
            </a:r>
          </a:p>
          <a:p>
            <a:endParaRPr lang="en-US" altLang="zh-CN" sz="1800" b="0" i="0" dirty="0">
              <a:solidFill>
                <a:srgbClr val="000000"/>
              </a:solidFill>
              <a:effectLst/>
              <a:latin typeface="NimbusRomNo9L-Regu"/>
            </a:endParaRPr>
          </a:p>
          <a:p>
            <a:r>
              <a:rPr lang="en-US" altLang="zh-CN" sz="1800" b="0" i="0" dirty="0">
                <a:solidFill>
                  <a:srgbClr val="000000"/>
                </a:solidFill>
                <a:effectLst/>
                <a:latin typeface="NimbusRomNo9L-Regu"/>
              </a:rPr>
              <a:t>This slide shows fundamental attributes for our proposed fault model characterization.</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15</a:t>
            </a:fld>
            <a:endParaRPr lang="en-US"/>
          </a:p>
        </p:txBody>
      </p:sp>
    </p:spTree>
    <p:extLst>
      <p:ext uri="{BB962C8B-B14F-4D97-AF65-F5344CB8AC3E}">
        <p14:creationId xmlns:p14="http://schemas.microsoft.com/office/powerpoint/2010/main" val="345175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NimbusRomNo9L-Regu"/>
              </a:rPr>
              <a:t>To implement the fault simulation, a detailed fault list must be generated with the exact time, location, type, and duration of the faults. The fault list is generated based on each security property and fault model. For most fault-injection techniques, the fault type can be modeled as </a:t>
            </a:r>
            <a:r>
              <a:rPr lang="en-US" altLang="zh-CN" sz="1800" b="0" i="1" dirty="0">
                <a:solidFill>
                  <a:srgbClr val="000000"/>
                </a:solidFill>
                <a:effectLst/>
                <a:latin typeface="NimbusRomNo9L-ReguItal"/>
              </a:rPr>
              <a:t>bit-flip </a:t>
            </a:r>
            <a:r>
              <a:rPr lang="en-US" altLang="zh-CN" sz="1800" b="0" i="0" dirty="0">
                <a:solidFill>
                  <a:srgbClr val="000000"/>
                </a:solidFill>
                <a:effectLst/>
                <a:latin typeface="NimbusRomNo9L-Regu"/>
              </a:rPr>
              <a:t>and the fault duration can be modeled as </a:t>
            </a:r>
            <a:r>
              <a:rPr lang="en-US" altLang="zh-CN" sz="1800" b="0" i="1" dirty="0">
                <a:solidFill>
                  <a:srgbClr val="000000"/>
                </a:solidFill>
                <a:effectLst/>
                <a:latin typeface="NimbusRomNo9L-ReguItal"/>
              </a:rPr>
              <a:t>transient </a:t>
            </a:r>
            <a:r>
              <a:rPr lang="en-US" altLang="zh-CN" sz="1800" b="0" i="0" dirty="0">
                <a:solidFill>
                  <a:srgbClr val="000000"/>
                </a:solidFill>
                <a:effectLst/>
                <a:latin typeface="NimbusRomNo9L-Regu"/>
              </a:rPr>
              <a:t>for one clock cycle </a:t>
            </a:r>
            <a:endParaRPr lang="en-US" dirty="0"/>
          </a:p>
          <a:p>
            <a:endParaRPr lang="en-US" dirty="0"/>
          </a:p>
          <a:p>
            <a:r>
              <a:rPr lang="en-US" dirty="0"/>
              <a:t>Fault list (in .</a:t>
            </a:r>
            <a:r>
              <a:rPr lang="en-US" dirty="0" err="1"/>
              <a:t>sff</a:t>
            </a:r>
            <a:r>
              <a:rPr lang="en-US" dirty="0"/>
              <a:t> format) is also a needed input file for ZOIX fault simulation. This slide includes the assumptions we made for global &amp; local faults to generate the fault lists. For large design, we </a:t>
            </a:r>
            <a:r>
              <a:rPr lang="en-US" altLang="zh-CN" dirty="0"/>
              <a:t>only considered at most 2 concurrent fault locations</a:t>
            </a:r>
            <a:endParaRPr lang="en-US" dirty="0"/>
          </a:p>
        </p:txBody>
      </p:sp>
      <p:sp>
        <p:nvSpPr>
          <p:cNvPr id="4" name="Slide Number Placeholder 3"/>
          <p:cNvSpPr>
            <a:spLocks noGrp="1"/>
          </p:cNvSpPr>
          <p:nvPr>
            <p:ph type="sldNum" sz="quarter" idx="5"/>
          </p:nvPr>
        </p:nvSpPr>
        <p:spPr/>
        <p:txBody>
          <a:bodyPr/>
          <a:lstStyle/>
          <a:p>
            <a:fld id="{33756BC6-D613-D847-AE7E-F33AD45D532E}" type="slidenum">
              <a:rPr lang="en-US" smtClean="0"/>
              <a:t>16</a:t>
            </a:fld>
            <a:endParaRPr lang="en-US"/>
          </a:p>
        </p:txBody>
      </p:sp>
    </p:spTree>
    <p:extLst>
      <p:ext uri="{BB962C8B-B14F-4D97-AF65-F5344CB8AC3E}">
        <p14:creationId xmlns:p14="http://schemas.microsoft.com/office/powerpoint/2010/main" val="841348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performed fault simulation by ZOIX, it will list all the detected faults that are violating the SPs. But we need to further identify the critical ones in the results. Because:</a:t>
            </a:r>
          </a:p>
          <a:p>
            <a:r>
              <a:rPr lang="en-US" dirty="0"/>
              <a:t>For the example in this form, C is a critical fault because any fault-combinations including C will cause a SP violation, so we can avoid all this kind of violations by only protecting C locations.</a:t>
            </a:r>
          </a:p>
          <a:p>
            <a:endParaRPr lang="en-US" dirty="0"/>
          </a:p>
          <a:p>
            <a:r>
              <a:rPr lang="en-US" dirty="0"/>
              <a:t>Detailed example: </a:t>
            </a:r>
          </a:p>
          <a:p>
            <a:r>
              <a:rPr lang="en-US" altLang="zh-CN" sz="1800" b="0" i="0" dirty="0">
                <a:solidFill>
                  <a:srgbClr val="000000"/>
                </a:solidFill>
                <a:effectLst/>
                <a:latin typeface="NimbusRomNo9L-Regu"/>
              </a:rPr>
              <a:t>When the fault simulation is done, we would know whether a fault in the fault list is effective at violating the target security property. One fault can consist of one or more fault locations. As an example shown in Fig. 5, its fault list is shown in Table IV. As we can see, faults #1-3 only have one fault location, while faults #4-6 have two fault locations and fault #7 has three fault locations. If an effective fault consists of two or more fault locations, not every fault location is necessarily contributing to the security property violation. In other words, injecting faults at a subset of the fault locations of an effective fault may still violate the security property. Therefore, faults with all fault locations contributing to the security property violation are defined as </a:t>
            </a:r>
            <a:r>
              <a:rPr lang="en-US" altLang="zh-CN" sz="1800" b="0" i="1" dirty="0">
                <a:solidFill>
                  <a:srgbClr val="000000"/>
                </a:solidFill>
                <a:effectLst/>
                <a:latin typeface="NimbusRomNo9L-ReguItal"/>
              </a:rPr>
              <a:t>critical faults</a:t>
            </a:r>
            <a:r>
              <a:rPr lang="en-US" altLang="zh-CN" sz="1800" b="0" i="0" dirty="0">
                <a:solidFill>
                  <a:srgbClr val="000000"/>
                </a:solidFill>
                <a:effectLst/>
                <a:latin typeface="NimbusRomNo9L-Regu"/>
              </a:rPr>
              <a:t>. For the example shown in Fig. 5, we consider that the following security property: </a:t>
            </a:r>
            <a:r>
              <a:rPr lang="en-US" altLang="zh-CN" sz="1800" b="0" i="1" dirty="0">
                <a:solidFill>
                  <a:srgbClr val="000000"/>
                </a:solidFill>
                <a:effectLst/>
                <a:latin typeface="NimbusRomNo9L-ReguItal"/>
              </a:rPr>
              <a:t>the output of cell C should not be 0</a:t>
            </a:r>
            <a:r>
              <a:rPr lang="en-US" altLang="zh-CN" sz="1800" b="0" i="0" dirty="0">
                <a:solidFill>
                  <a:srgbClr val="000000"/>
                </a:solidFill>
                <a:effectLst/>
                <a:latin typeface="NimbusRomNo9L-Regu"/>
              </a:rPr>
              <a:t>. Also, assume that faults can</a:t>
            </a:r>
            <a:r>
              <a:rPr lang="en-US" altLang="zh-CN" dirty="0"/>
              <a:t> </a:t>
            </a:r>
            <a:r>
              <a:rPr lang="en-US" altLang="zh-CN" sz="1800" b="0" i="0" dirty="0">
                <a:solidFill>
                  <a:srgbClr val="000000"/>
                </a:solidFill>
                <a:effectLst/>
                <a:latin typeface="NimbusRomNo9L-Regu"/>
              </a:rPr>
              <a:t>be injected at any combination of the output of cells A, B, and C. Table IV shows the fault list and the identified critical faults in this case. Three possible fault locations (cell output: A, B, and C) result in 7 different faults considering all combinations of the three fault locations (</a:t>
            </a:r>
            <a:r>
              <a:rPr lang="en-US" altLang="zh-CN" sz="1800" b="0" i="0" dirty="0">
                <a:solidFill>
                  <a:srgbClr val="000000"/>
                </a:solidFill>
                <a:effectLst/>
                <a:latin typeface="CMEX10"/>
              </a:rPr>
              <a:t>P</a:t>
            </a:r>
            <a:r>
              <a:rPr lang="en-US" altLang="zh-CN" sz="1800" b="0" i="0" dirty="0">
                <a:solidFill>
                  <a:srgbClr val="000000"/>
                </a:solidFill>
                <a:effectLst/>
                <a:latin typeface="CMR7"/>
              </a:rPr>
              <a:t>3 </a:t>
            </a:r>
            <a:r>
              <a:rPr lang="en-US" altLang="zh-CN" sz="1800" b="0" i="1" dirty="0" err="1">
                <a:solidFill>
                  <a:srgbClr val="000000"/>
                </a:solidFill>
                <a:effectLst/>
                <a:latin typeface="CMMI7"/>
              </a:rPr>
              <a:t>i</a:t>
            </a:r>
            <a:r>
              <a:rPr lang="en-US" altLang="zh-CN" sz="1800" b="0" i="0" dirty="0">
                <a:solidFill>
                  <a:srgbClr val="000000"/>
                </a:solidFill>
                <a:effectLst/>
                <a:latin typeface="CMR7"/>
              </a:rPr>
              <a:t>=1 3</a:t>
            </a:r>
            <a:r>
              <a:rPr lang="en-US" altLang="zh-CN" sz="1800" b="0" i="1" dirty="0">
                <a:solidFill>
                  <a:srgbClr val="000000"/>
                </a:solidFill>
                <a:effectLst/>
                <a:latin typeface="CMMI7"/>
              </a:rPr>
              <a:t>i</a:t>
            </a:r>
            <a:r>
              <a:rPr lang="en-US" altLang="zh-CN" sz="1800" b="0" i="0" dirty="0">
                <a:solidFill>
                  <a:srgbClr val="000000"/>
                </a:solidFill>
                <a:effectLst/>
                <a:latin typeface="NimbusRomNo9L-Regu"/>
              </a:rPr>
              <a:t>). Except for faults #1 and #2, all other faults can effectively violate the security property. However, one can see that some fault locations are not critical to the property violation. For example, a single location fault at cell C (fault #3) alone can violate the security property. It is the critical contributor to the violation, so this fault is identified as a critical fault. Any other fault that contains the fault location at cell C (e.g., fault #5-#7) can violate the security property because of the existence of the fault at cell C, instead of the faults at other fault locations. They are effective faults but not critical faults. Another critical fault identified in this case is the fault at location A+B (fault #4: concurrent fault at A and B). Although there are 5 effective faults in this example, only 2 can be identified as critical faults.</a:t>
            </a:r>
            <a:r>
              <a:rPr lang="en-US" altLang="zh-CN" dirty="0"/>
              <a:t> </a:t>
            </a:r>
            <a:br>
              <a:rPr lang="en-US" altLang="zh-CN" dirty="0"/>
            </a:br>
            <a:br>
              <a:rPr lang="en-US" altLang="zh-CN" dirty="0"/>
            </a:br>
            <a:endParaRPr lang="en-US" dirty="0"/>
          </a:p>
        </p:txBody>
      </p:sp>
      <p:sp>
        <p:nvSpPr>
          <p:cNvPr id="4" name="Slide Number Placeholder 3"/>
          <p:cNvSpPr>
            <a:spLocks noGrp="1"/>
          </p:cNvSpPr>
          <p:nvPr>
            <p:ph type="sldNum" sz="quarter" idx="5"/>
          </p:nvPr>
        </p:nvSpPr>
        <p:spPr/>
        <p:txBody>
          <a:bodyPr/>
          <a:lstStyle/>
          <a:p>
            <a:fld id="{33756BC6-D613-D847-AE7E-F33AD45D532E}" type="slidenum">
              <a:rPr lang="en-US" smtClean="0"/>
              <a:t>17</a:t>
            </a:fld>
            <a:endParaRPr lang="en-US"/>
          </a:p>
        </p:txBody>
      </p:sp>
    </p:spTree>
    <p:extLst>
      <p:ext uri="{BB962C8B-B14F-4D97-AF65-F5344CB8AC3E}">
        <p14:creationId xmlns:p14="http://schemas.microsoft.com/office/powerpoint/2010/main" val="2028440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dirty="0">
                <a:solidFill>
                  <a:srgbClr val="000000"/>
                </a:solidFill>
                <a:effectLst/>
                <a:latin typeface="NimbusRomNo9L-Regu"/>
              </a:rPr>
              <a:t>In the fault simulation, each fault can be injected precisely at the desired location and time. However, in practice, even with the fault model characterization, not every fault in the fault list can be executed corresponding to its model on physical devices by the specific fault-injection technique since different techniques may have different requirements and limitations on where and when the fault can be injected. Therefore, we perform the fault feasibility analysis for specific fault-injection techniques, so that the critical faults and critical locations identified from the previous step make sense in a practical attack.</a:t>
            </a:r>
            <a:r>
              <a:rPr lang="en-US" altLang="zh-CN" dirty="0"/>
              <a:t> </a:t>
            </a:r>
            <a:endParaRPr lang="en-US" dirty="0"/>
          </a:p>
          <a:p>
            <a:endParaRPr lang="en-US" dirty="0"/>
          </a:p>
          <a:p>
            <a:r>
              <a:rPr lang="en-US" dirty="0"/>
              <a:t>This step is optional in </a:t>
            </a:r>
            <a:r>
              <a:rPr lang="en-US" dirty="0" err="1"/>
              <a:t>SoFI</a:t>
            </a:r>
            <a:r>
              <a:rPr lang="en-US" dirty="0"/>
              <a:t> framework but helpful. E.g., for those faults that can only </a:t>
            </a:r>
            <a:r>
              <a:rPr lang="en-US" altLang="zh-CN" kern="0" dirty="0">
                <a:solidFill>
                  <a:sysClr val="windowText" lastClr="000000"/>
                </a:solidFill>
              </a:rPr>
              <a:t>be injected at switching edges, even if some of them are identified as critical faults, they still may be infeasible under some FSM encoding schemes / state transitions.</a:t>
            </a:r>
          </a:p>
          <a:p>
            <a:endParaRPr lang="en-US" altLang="zh-CN" kern="0" dirty="0">
              <a:solidFill>
                <a:sysClr val="windowText" lastClr="000000"/>
              </a:solidFill>
            </a:endParaRPr>
          </a:p>
          <a:p>
            <a:r>
              <a:rPr lang="en-US" altLang="zh-CN" sz="1800" b="0" i="1" dirty="0">
                <a:solidFill>
                  <a:srgbClr val="000000"/>
                </a:solidFill>
                <a:effectLst/>
                <a:latin typeface="NimbusRomNo9L-ReguItal"/>
              </a:rPr>
              <a:t>Feasibility Analysis of Setup-time Based Fault-Injection Techniques: </a:t>
            </a:r>
            <a:r>
              <a:rPr lang="en-US" altLang="zh-CN" sz="1800" b="0" i="0" dirty="0">
                <a:solidFill>
                  <a:srgbClr val="000000"/>
                </a:solidFill>
                <a:effectLst/>
                <a:latin typeface="NimbusRomNo9L-Regu"/>
              </a:rPr>
              <a:t>Many fault-injection techniques, such as clock glitching or voltage depletion, are leveraging the setup-time violation of flip-flops to inject faults. Clock glitching reduces the clock period and the voltage depletion extends the path delay so that the setup time constraint of the flip-flops can be violated in both scenarios. However, the setup time violation cannot guarantee a bit-flip fault to be injected into the design. Essentially, when the setup time is violated, the flip-flop will latch the value of the previous clock cycle. If the value of the current clock cycle in normal operation is consistent with the previous cycle, the flip-flop will still latch the correct value even if the setup time is violated. Therefore, the bit-flip fault can only be injected in flip-flops when a state transition is expected in normal operation.</a:t>
            </a:r>
            <a:r>
              <a:rPr lang="en-US" altLang="zh-CN" dirty="0"/>
              <a:t> </a:t>
            </a:r>
            <a:br>
              <a:rPr lang="en-US" altLang="zh-CN" dirty="0"/>
            </a:br>
            <a:endParaRPr lang="en-US" altLang="zh-CN" kern="0" dirty="0">
              <a:solidFill>
                <a:sysClr val="windowText" lastClr="000000"/>
              </a:solidFill>
            </a:endParaRPr>
          </a:p>
          <a:p>
            <a:r>
              <a:rPr lang="en-US" altLang="zh-CN" sz="1800" b="0" i="1" dirty="0">
                <a:solidFill>
                  <a:srgbClr val="000000"/>
                </a:solidFill>
                <a:effectLst/>
                <a:latin typeface="NimbusRomNo9L-ReguItal"/>
              </a:rPr>
              <a:t>Design Suggestions against Local Fault-injection Techniques: </a:t>
            </a:r>
            <a:r>
              <a:rPr lang="en-US" altLang="zh-CN" sz="1800" b="0" i="0" dirty="0">
                <a:solidFill>
                  <a:srgbClr val="000000"/>
                </a:solidFill>
                <a:effectLst/>
                <a:latin typeface="NimbusRomNo9L-Regu"/>
              </a:rPr>
              <a:t>For those local fault-injection techniques, such as laser or FIB, the faults feasibility depends on the physical implementation of the design, such as place and route. One limitation of these local fault-injection techniques is the number of laser beams/focused ion beams. Typically, there is only one laser beam available for fault-injection. Hence, if a critical fault requires two or more concurrent fault locations, e.g., cell A and cell B, by placing cell A and cell B with a far enough distance that larger than the maximum spot size of the laser, this critical fault would never occur by the laser. Such design suggestions can be made in our assessment framework, so that all critical faults with two or more locations would never be implemented using the laser with only one beam.</a:t>
            </a:r>
            <a:r>
              <a:rPr lang="en-US" altLang="zh-CN" dirty="0"/>
              <a:t> </a:t>
            </a:r>
            <a:br>
              <a:rPr lang="en-US" altLang="zh-CN" dirty="0"/>
            </a:br>
            <a:endParaRPr lang="en-US" altLang="zh-CN" kern="0" dirty="0">
              <a:solidFill>
                <a:sysClr val="windowText" lastClr="000000"/>
              </a:solidFill>
            </a:endParaRPr>
          </a:p>
          <a:p>
            <a:br>
              <a:rPr lang="en-US" altLang="zh-CN" dirty="0"/>
            </a:br>
            <a:endParaRPr lang="en-US" dirty="0"/>
          </a:p>
        </p:txBody>
      </p:sp>
      <p:sp>
        <p:nvSpPr>
          <p:cNvPr id="4" name="Slide Number Placeholder 3"/>
          <p:cNvSpPr>
            <a:spLocks noGrp="1"/>
          </p:cNvSpPr>
          <p:nvPr>
            <p:ph type="sldNum" sz="quarter" idx="5"/>
          </p:nvPr>
        </p:nvSpPr>
        <p:spPr/>
        <p:txBody>
          <a:bodyPr/>
          <a:lstStyle/>
          <a:p>
            <a:fld id="{33756BC6-D613-D847-AE7E-F33AD45D532E}" type="slidenum">
              <a:rPr lang="en-US" smtClean="0"/>
              <a:t>18</a:t>
            </a:fld>
            <a:endParaRPr lang="en-US"/>
          </a:p>
        </p:txBody>
      </p:sp>
    </p:spTree>
    <p:extLst>
      <p:ext uri="{BB962C8B-B14F-4D97-AF65-F5344CB8AC3E}">
        <p14:creationId xmlns:p14="http://schemas.microsoft.com/office/powerpoint/2010/main" val="3718211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last three slides introduced our experimental results.</a:t>
            </a:r>
            <a:r>
              <a:rPr lang="zh-CN" altLang="en-US" dirty="0"/>
              <a:t> </a:t>
            </a:r>
            <a:r>
              <a:rPr lang="en-US" altLang="zh-CN" dirty="0"/>
              <a:t>We</a:t>
            </a:r>
            <a:r>
              <a:rPr lang="zh-CN" altLang="en-US" dirty="0"/>
              <a:t> </a:t>
            </a:r>
            <a:r>
              <a:rPr lang="en-US" altLang="zh-CN" dirty="0"/>
              <a:t>determined</a:t>
            </a:r>
            <a:r>
              <a:rPr lang="zh-CN" altLang="en-US" dirty="0"/>
              <a:t> </a:t>
            </a:r>
            <a:r>
              <a:rPr lang="en-US" altLang="zh-CN" dirty="0"/>
              <a:t>executable</a:t>
            </a:r>
            <a:r>
              <a:rPr lang="zh-CN" altLang="en-US" dirty="0"/>
              <a:t> </a:t>
            </a:r>
            <a:r>
              <a:rPr lang="en-US" altLang="zh-CN" dirty="0"/>
              <a:t>security</a:t>
            </a:r>
            <a:r>
              <a:rPr lang="zh-CN" altLang="en-US" dirty="0"/>
              <a:t> </a:t>
            </a:r>
            <a:r>
              <a:rPr lang="en-US" altLang="zh-CN" dirty="0"/>
              <a:t>properties</a:t>
            </a:r>
            <a:r>
              <a:rPr lang="zh-CN" altLang="en-US" dirty="0"/>
              <a:t> </a:t>
            </a:r>
            <a:r>
              <a:rPr lang="en-US" altLang="zh-CN" dirty="0"/>
              <a:t>for AES controller, RSA controller, SHA controller and AES Key Scheduling module. Then we generated the fault lists and run simulations.</a:t>
            </a:r>
          </a:p>
          <a:p>
            <a:endParaRPr lang="en-US" altLang="zh-CN" dirty="0"/>
          </a:p>
          <a:p>
            <a:r>
              <a:rPr lang="en-US" altLang="zh-CN" b="1" dirty="0"/>
              <a:t>FSM</a:t>
            </a:r>
          </a:p>
          <a:p>
            <a:r>
              <a:rPr lang="en-US" altLang="zh-CN" sz="1800" b="0" i="0" dirty="0">
                <a:solidFill>
                  <a:srgbClr val="000000"/>
                </a:solidFill>
                <a:effectLst/>
                <a:latin typeface="NimbusRomNo9L-Regu"/>
              </a:rPr>
              <a:t>Many fault-injection attacks focus on analyzing the fault effects on data paths. However, finite state machines in the control path are also vulnerable to fault injection attacks. The security of an SoC can be compromised if the FSMs controlling the SoC are tampered by fault-injection attacks. Hence, the security properties to protect FSMs should be considered and the FSM’s vulnerability to fault-injection attacks should be assessed using </a:t>
            </a:r>
            <a:r>
              <a:rPr lang="en-US" altLang="zh-CN" sz="1800" b="0" i="0" dirty="0" err="1">
                <a:solidFill>
                  <a:srgbClr val="000000"/>
                </a:solidFill>
                <a:effectLst/>
                <a:latin typeface="NimbusRomNo9L-Regu"/>
              </a:rPr>
              <a:t>SoFI</a:t>
            </a:r>
            <a:r>
              <a:rPr lang="en-US" altLang="zh-CN" sz="1800" b="0" i="0" dirty="0">
                <a:solidFill>
                  <a:srgbClr val="000000"/>
                </a:solidFill>
                <a:effectLst/>
                <a:latin typeface="NimbusRomNo9L-Regu"/>
              </a:rPr>
              <a:t>. In this subsection, 4 security properties in the FSM of AES, RSA, and SHA controllers are evaluated, respectively.</a:t>
            </a:r>
            <a:r>
              <a:rPr lang="en-US" altLang="zh-CN" dirty="0"/>
              <a:t> </a:t>
            </a:r>
          </a:p>
          <a:p>
            <a:endParaRPr lang="en-US" altLang="zh-CN" dirty="0"/>
          </a:p>
          <a:p>
            <a:r>
              <a:rPr lang="en-US" altLang="zh-CN" b="1" dirty="0"/>
              <a:t>DFA</a:t>
            </a:r>
          </a:p>
          <a:p>
            <a:r>
              <a:rPr lang="en-US" altLang="zh-CN" sz="1800" b="0" i="0" dirty="0">
                <a:solidFill>
                  <a:srgbClr val="000000"/>
                </a:solidFill>
                <a:effectLst/>
                <a:latin typeface="NimbusRomNo9L-Regu"/>
              </a:rPr>
              <a:t>Differential fault analysis (DFA) is one of the most well known fault-injection attacks to compromise the secret key of cryptography devices [1]. By injecting faults at a specific location and time during the encryption and comparing the faulty and correct ciphertext, clues of the secret key can be deduced. Hence, the key space can be significantly reduced to make brute force attack practical. Different DFA attacks may require different faults in terms of size, location, and time. If the required faults for DFA can never be satisfied, the attack would not succeed. In this subsection, the threat from three highly cited DFA attacks on the key schedule (KS) of AES are evaluated. The corresponding security properties are defined to protect the design against these DFA attacks.</a:t>
            </a:r>
            <a:r>
              <a:rPr lang="en-US" altLang="zh-CN" dirty="0"/>
              <a:t> </a:t>
            </a:r>
            <a:br>
              <a:rPr lang="en-US" altLang="zh-CN" dirty="0"/>
            </a:br>
            <a:endParaRPr lang="en-US" altLang="zh-CN" dirty="0"/>
          </a:p>
        </p:txBody>
      </p:sp>
      <p:sp>
        <p:nvSpPr>
          <p:cNvPr id="4" name="灯片编号占位符 3"/>
          <p:cNvSpPr>
            <a:spLocks noGrp="1"/>
          </p:cNvSpPr>
          <p:nvPr>
            <p:ph type="sldNum" sz="quarter" idx="5"/>
          </p:nvPr>
        </p:nvSpPr>
        <p:spPr/>
        <p:txBody>
          <a:bodyPr/>
          <a:lstStyle/>
          <a:p>
            <a:fld id="{33756BC6-D613-D847-AE7E-F33AD45D532E}" type="slidenum">
              <a:rPr lang="en-US" smtClean="0"/>
              <a:t>19</a:t>
            </a:fld>
            <a:endParaRPr lang="en-US"/>
          </a:p>
        </p:txBody>
      </p:sp>
    </p:spTree>
    <p:extLst>
      <p:ext uri="{BB962C8B-B14F-4D97-AF65-F5344CB8AC3E}">
        <p14:creationId xmlns:p14="http://schemas.microsoft.com/office/powerpoint/2010/main" val="2614376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Total faults: #faults in the fault list, all simulated by ZOIX</a:t>
            </a:r>
          </a:p>
          <a:p>
            <a:r>
              <a:rPr lang="en-US" altLang="zh-CN" dirty="0"/>
              <a:t>Effective faults: SP violated</a:t>
            </a:r>
          </a:p>
          <a:p>
            <a:r>
              <a:rPr lang="en-US" altLang="zh-CN" dirty="0"/>
              <a:t>Green column indicates the area ratio that the critical locations take. It will bring much lower overhead when we are only protecting these locations.</a:t>
            </a: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20</a:t>
            </a:fld>
            <a:endParaRPr lang="en-US"/>
          </a:p>
        </p:txBody>
      </p:sp>
    </p:spTree>
    <p:extLst>
      <p:ext uri="{BB962C8B-B14F-4D97-AF65-F5344CB8AC3E}">
        <p14:creationId xmlns:p14="http://schemas.microsoft.com/office/powerpoint/2010/main" val="301479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we go into different categories and examples about fault injection attacks, we might wonder why fault-injection attacks are important and what the adversaries are attempting to attack.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Firstly, what information or locations the adversaries are attempting to attack? Critical assets: A critical asset is any </a:t>
            </a:r>
            <a:r>
              <a:rPr lang="en-US" altLang="zh-CN" sz="1200" b="0" kern="0" dirty="0">
                <a:solidFill>
                  <a:sysClr val="windowText" lastClr="000000"/>
                </a:solidFill>
              </a:rPr>
              <a:t>resource of value worth protecting from an adversary. On one single chip, there might be a lot of critical assets: on-device keys, device configurations, m</a:t>
            </a:r>
            <a:r>
              <a:rPr lang="en-US" altLang="zh-CN" b="0" kern="0" dirty="0">
                <a:solidFill>
                  <a:sysClr val="windowText" lastClr="000000"/>
                </a:solidFill>
              </a:rPr>
              <a:t>anufacturer firmware,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NimbusRomNo9L-Regu"/>
              </a:rPr>
              <a:t>A security asset can be either tangible or intangible, such as passwords or one’s fingerprint that defines the accessibility to a mobile phone. For integrated circuits, the asset could be encryption keys, obfuscation keys, device configurations, manufacture’s firmware, communication credentials, configuration bits, etc. These assets should be properly protected against various attacks to avoid any secret leakage, illegal authentication, loss of profit, or reputation decline.</a:t>
            </a:r>
            <a:r>
              <a:rPr lang="en-US" altLang="zh-CN" dirty="0"/>
              <a:t> </a:t>
            </a:r>
            <a:br>
              <a:rPr lang="en-US" altLang="zh-CN" dirty="0"/>
            </a:br>
            <a:endParaRPr lang="en-US" altLang="zh-CN" b="0" kern="0" dirty="0">
              <a:solidFill>
                <a:sysClr val="windowText" lastClr="000000"/>
              </a:solidFill>
            </a:endParaRPr>
          </a:p>
          <a:p>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3</a:t>
            </a:fld>
            <a:endParaRPr lang="en-US"/>
          </a:p>
        </p:txBody>
      </p:sp>
    </p:spTree>
    <p:extLst>
      <p:ext uri="{BB962C8B-B14F-4D97-AF65-F5344CB8AC3E}">
        <p14:creationId xmlns:p14="http://schemas.microsoft.com/office/powerpoint/2010/main" val="2934518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In this paper, for the first time to our knowledge, we bridge the gap between the need for automated security assessment tools against fault injection attacks and the capability of existing computer-aided design (CAD) tools commonly utilized by chip designers. We develop an automated framework for fault injection vulnerability assessment at gate-level while targeting security properties using novel models and metrics. The fault models are characterized from specific fault-injection techniques and the fault simulation is performed with security properties taken into consideration so that the critical locations to fault-injection attacks are identified. Our experimental results from AES, RSA, and SHA show that for most security properties considered in the paper, by protecting less than 0.6% critical locations in the design, the threat from fault-injection attacks can be significantly mitigated. In the future, we plan to expand the </a:t>
            </a:r>
            <a:r>
              <a:rPr lang="en-US" altLang="zh-CN" sz="1800" b="0" i="0" dirty="0" err="1">
                <a:solidFill>
                  <a:srgbClr val="000000"/>
                </a:solidFill>
                <a:effectLst/>
                <a:latin typeface="NimbusRomNo9L-Regu"/>
              </a:rPr>
              <a:t>SoFI</a:t>
            </a:r>
            <a:r>
              <a:rPr lang="en-US" altLang="zh-CN" sz="1800" b="0" i="0" dirty="0">
                <a:solidFill>
                  <a:srgbClr val="000000"/>
                </a:solidFill>
                <a:effectLst/>
                <a:latin typeface="NimbusRomNo9L-Regu"/>
              </a:rPr>
              <a:t> framework to the RTL level as well as the physical level and apply </a:t>
            </a:r>
            <a:r>
              <a:rPr lang="en-US" altLang="zh-CN" sz="1800" b="0" i="0" dirty="0" err="1">
                <a:solidFill>
                  <a:srgbClr val="000000"/>
                </a:solidFill>
                <a:effectLst/>
                <a:latin typeface="NimbusRomNo9L-Regu"/>
              </a:rPr>
              <a:t>SoFI</a:t>
            </a:r>
            <a:r>
              <a:rPr lang="en-US" altLang="zh-CN" sz="1800" b="0" i="0" dirty="0">
                <a:solidFill>
                  <a:srgbClr val="000000"/>
                </a:solidFill>
                <a:effectLst/>
                <a:latin typeface="NimbusRomNo9L-Regu"/>
              </a:rPr>
              <a:t> to larger SoC benchmarks with more security properties. </a:t>
            </a:r>
            <a:r>
              <a:rPr lang="en-US" altLang="zh-CN" sz="1800" b="0" i="0">
                <a:solidFill>
                  <a:srgbClr val="000000"/>
                </a:solidFill>
                <a:effectLst/>
                <a:latin typeface="NimbusRomNo9L-Regu"/>
              </a:rPr>
              <a:t>In addition, local countermeasures</a:t>
            </a:r>
            <a:r>
              <a:rPr lang="en-US" altLang="zh-CN" sz="1800" b="0" i="0" dirty="0">
                <a:solidFill>
                  <a:srgbClr val="000000"/>
                </a:solidFill>
                <a:effectLst/>
                <a:latin typeface="NimbusRomNo9L-Regu"/>
              </a:rPr>
              <a:t>, such as hardware, time</a:t>
            </a:r>
            <a:r>
              <a:rPr lang="en-US" altLang="zh-CN" sz="1800" b="0" i="0">
                <a:solidFill>
                  <a:srgbClr val="000000"/>
                </a:solidFill>
                <a:effectLst/>
                <a:latin typeface="NimbusRomNo9L-Regu"/>
              </a:rPr>
              <a:t>, or information </a:t>
            </a:r>
            <a:r>
              <a:rPr lang="en-US" altLang="zh-CN" sz="1800" b="0" i="0" dirty="0">
                <a:solidFill>
                  <a:srgbClr val="000000"/>
                </a:solidFill>
                <a:effectLst/>
                <a:latin typeface="NimbusRomNo9L-Regu"/>
              </a:rPr>
              <a:t>redundancy-based techniques, will </a:t>
            </a:r>
            <a:r>
              <a:rPr lang="en-US" altLang="zh-CN" sz="1800" b="0" i="0">
                <a:solidFill>
                  <a:srgbClr val="000000"/>
                </a:solidFill>
                <a:effectLst/>
                <a:latin typeface="NimbusRomNo9L-Regu"/>
              </a:rPr>
              <a:t>be developed to </a:t>
            </a:r>
            <a:r>
              <a:rPr lang="en-US" altLang="zh-CN" sz="1800" b="0" i="0" dirty="0">
                <a:solidFill>
                  <a:srgbClr val="000000"/>
                </a:solidFill>
                <a:effectLst/>
                <a:latin typeface="NimbusRomNo9L-Regu"/>
              </a:rPr>
              <a:t>protect the identified critical </a:t>
            </a:r>
            <a:r>
              <a:rPr lang="en-US" altLang="zh-CN" sz="1800" b="0" i="0">
                <a:solidFill>
                  <a:srgbClr val="000000"/>
                </a:solidFill>
                <a:effectLst/>
                <a:latin typeface="NimbusRomNo9L-Regu"/>
              </a:rPr>
              <a:t>locations more efficiently with lower </a:t>
            </a:r>
            <a:r>
              <a:rPr lang="en-US" altLang="zh-CN" sz="1800" b="0" i="0" dirty="0">
                <a:solidFill>
                  <a:srgbClr val="000000"/>
                </a:solidFill>
                <a:effectLst/>
                <a:latin typeface="NimbusRomNo9L-Regu"/>
              </a:rPr>
              <a:t>overhead.</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21</a:t>
            </a:fld>
            <a:endParaRPr lang="en-US"/>
          </a:p>
        </p:txBody>
      </p:sp>
    </p:spTree>
    <p:extLst>
      <p:ext uri="{BB962C8B-B14F-4D97-AF65-F5344CB8AC3E}">
        <p14:creationId xmlns:p14="http://schemas.microsoft.com/office/powerpoint/2010/main" val="260685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1. With the emergence of the Internet of Things (IoTs) regime, promising exciting new applications from smart cities to connected autonomous vehicles, security and privacy have emerged as major design challenges. Within the connected computing and sensing components, or the </a:t>
            </a:r>
            <a:r>
              <a:rPr lang="en-US" altLang="zh-CN" sz="1800" b="0" i="1" dirty="0">
                <a:solidFill>
                  <a:srgbClr val="000000"/>
                </a:solidFill>
                <a:effectLst/>
                <a:latin typeface="NimbusRomNo9L-ReguItal"/>
              </a:rPr>
              <a:t>things </a:t>
            </a:r>
            <a:r>
              <a:rPr lang="en-US" altLang="zh-CN" sz="1800" b="0" i="0" dirty="0">
                <a:solidFill>
                  <a:srgbClr val="000000"/>
                </a:solidFill>
                <a:effectLst/>
                <a:latin typeface="NimbusRomNo9L-Regu"/>
              </a:rPr>
              <a:t>in an IoT system, notably the cryptographic hardware and field programmable gate arrays (FPGAs) in embedded systems, artificial intelligence (AI) accelerators, digital signal processors (DSPs), and microprocessors are all highly vulnerable to diverse forms of physical and non-physical attacks. These attacks can effectively bypass the security mechanisms built in these devices and put systems at risk.</a:t>
            </a:r>
            <a:r>
              <a:rPr lang="en-US" altLang="zh-CN" sz="2800" dirty="0"/>
              <a:t> </a:t>
            </a:r>
            <a:endParaRPr lang="en-US" altLang="zh-CN" sz="1800" b="0" i="0" dirty="0">
              <a:solidFill>
                <a:srgbClr val="000000"/>
              </a:solidFill>
              <a:effectLst/>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NimbusRomNo9L-Regu"/>
              </a:rPr>
              <a:t>2. Among all the attack approaches, fault-injection attacks have become a major concern because of their powerful capability in tampering with vulnerable locations in a device and ability for extracting its critical assets.</a:t>
            </a:r>
            <a:r>
              <a:rPr lang="en-US" altLang="zh-CN" dirty="0"/>
              <a:t> </a:t>
            </a:r>
            <a:r>
              <a:rPr lang="en-US" altLang="zh-CN" sz="1800" b="0" i="0" dirty="0">
                <a:solidFill>
                  <a:srgbClr val="000000"/>
                </a:solidFill>
                <a:effectLst/>
                <a:latin typeface="NimbusRomNo9L-Regu"/>
              </a:rPr>
              <a:t>In a fault-injection attack, the faults are intentionally injected in a system to compromise its security by causing the denial of service (DoS), achieving illegal authentication, or facilitating leakage of secrets in the system. Fault-injection attacks can be non-invasive (e.g., clock glitching or voltage glitching), semi-invasive (e.g., local heating or laser), or invasive (e.g., focused ion beam), which can be carried out by a variety of techniques and instruments with different cost and precision. Different forms of fault-injection attacks have been successfully demonstrated by researchers in academia as well as practitioners in the industry on many security-critical applications.</a:t>
            </a:r>
            <a:r>
              <a:rPr lang="en-US" altLang="zh-CN" dirty="0"/>
              <a:t> </a:t>
            </a:r>
            <a:r>
              <a:rPr lang="en-US" altLang="zh-CN" sz="1800" b="0" i="0" dirty="0">
                <a:solidFill>
                  <a:srgbClr val="000000"/>
                </a:solidFill>
                <a:effectLst/>
                <a:latin typeface="NimbusRomNo9L-Regu"/>
              </a:rPr>
              <a:t>Almost all platforms, such as smart cards, system-on-chips (SoCs), FPGA-based embedded systems, and IoT devices, are vulnerable to fault-injection attacks, which corroborates the criticality of this attack vector.</a:t>
            </a:r>
            <a:endParaRPr lang="en-US" altLang="zh-CN" dirty="0"/>
          </a:p>
          <a:p>
            <a:r>
              <a:rPr lang="en-US" altLang="zh-CN" dirty="0"/>
              <a:t>3. The figure shows an example of clock glitching causing an FSM jumping into faulty state during the execution.</a:t>
            </a: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4</a:t>
            </a:fld>
            <a:endParaRPr lang="en-US"/>
          </a:p>
        </p:txBody>
      </p:sp>
    </p:spTree>
    <p:extLst>
      <p:ext uri="{BB962C8B-B14F-4D97-AF65-F5344CB8AC3E}">
        <p14:creationId xmlns:p14="http://schemas.microsoft.com/office/powerpoint/2010/main" val="3654749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The countermeasures evolve over time with the sophistication of fault-injection attacks. Since any countermeasure comes at a cost, in practice, they are selected with a good balance between overhead and security. In fact, many countermeasures are developed to make an attack sufficiently expensive for the attacker but not impossible. There are two major categories to protect a design against fault-injection attacks: </a:t>
            </a:r>
            <a:r>
              <a:rPr lang="en-US" altLang="zh-CN" sz="1800" b="1" i="0" dirty="0">
                <a:solidFill>
                  <a:srgbClr val="000000"/>
                </a:solidFill>
                <a:effectLst/>
                <a:latin typeface="NimbusRomNo9L-ReguItal"/>
              </a:rPr>
              <a:t>intrusion detection </a:t>
            </a:r>
            <a:r>
              <a:rPr lang="en-US" altLang="zh-CN" sz="1800" b="0" i="0" dirty="0">
                <a:solidFill>
                  <a:srgbClr val="000000"/>
                </a:solidFill>
                <a:effectLst/>
                <a:latin typeface="NimbusRomNo9L-Regu"/>
              </a:rPr>
              <a:t>and </a:t>
            </a:r>
            <a:r>
              <a:rPr lang="en-US" altLang="zh-CN" sz="1800" b="1" i="0" dirty="0">
                <a:solidFill>
                  <a:srgbClr val="000000"/>
                </a:solidFill>
                <a:effectLst/>
                <a:latin typeface="NimbusRomNo9L-ReguItal"/>
              </a:rPr>
              <a:t>error detection</a:t>
            </a:r>
            <a:r>
              <a:rPr lang="en-US" altLang="zh-CN" sz="1800" b="0" i="0" dirty="0">
                <a:solidFill>
                  <a:srgbClr val="000000"/>
                </a:solidFill>
                <a:effectLst/>
                <a:latin typeface="NimbusRomNo9L-Regu"/>
              </a:rPr>
              <a:t>.</a:t>
            </a:r>
            <a:r>
              <a:rPr lang="en-US" altLang="zh-CN" sz="2800" dirty="0"/>
              <a:t> </a:t>
            </a: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5</a:t>
            </a:fld>
            <a:endParaRPr lang="en-US"/>
          </a:p>
        </p:txBody>
      </p:sp>
    </p:spTree>
    <p:extLst>
      <p:ext uri="{BB962C8B-B14F-4D97-AF65-F5344CB8AC3E}">
        <p14:creationId xmlns:p14="http://schemas.microsoft.com/office/powerpoint/2010/main" val="350717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6</a:t>
            </a:fld>
            <a:endParaRPr lang="en-US"/>
          </a:p>
        </p:txBody>
      </p:sp>
    </p:spTree>
    <p:extLst>
      <p:ext uri="{BB962C8B-B14F-4D97-AF65-F5344CB8AC3E}">
        <p14:creationId xmlns:p14="http://schemas.microsoft.com/office/powerpoint/2010/main" val="197861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11111"/>
                </a:solidFill>
                <a:effectLst/>
                <a:latin typeface="Roboto"/>
              </a:rPr>
              <a:t>In this example, the author investigated a patent that uses p-n junctions as light emitters (forward bias) and detectors. They improved the backside detection mechanism presented in the patent by developing a test structure and adding an optically active layer on the backside as a protective element to detect an attacked backside with electrical signals in the IC. The angle-dependent reflection provided by the layer acts as the protective function. They demonstrated how the light emission and detection concept is quantitatively working and how the active layer produces a backside layer integrity related signal in the IC which can act as attack indicator. The experiments also show that, due to the weak light emission intensity of silicon and the high excitation current, influences such as multi-angle reflection and stray current are reducing the angle-dependent effect on the signal and have to be taken into account in practical use.</a:t>
            </a: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7</a:t>
            </a:fld>
            <a:endParaRPr lang="en-US"/>
          </a:p>
        </p:txBody>
      </p:sp>
    </p:spTree>
    <p:extLst>
      <p:ext uri="{BB962C8B-B14F-4D97-AF65-F5344CB8AC3E}">
        <p14:creationId xmlns:p14="http://schemas.microsoft.com/office/powerpoint/2010/main" val="375783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NimbusRomNo9L-Regu"/>
              </a:rPr>
              <a:t>This approach modifies the design to allow the detection of injected faults at the algorithm level. One common method is concurrent error detection (CED), which can check the correctness of the algorithm by introducing redundancy. Typically, there are three types of redundancy in terms of resources: hardware, time, and information. As an example, hardware redundancy indicates adding extra hardware into the device to either detect or correct the impacts of the faults injected. The most common example is the triple modular redundant (TMR) structure which has three identical modules whose outputs are voted for correct functionality. Time redundancy can also be utilized to detect faults by re-running the same process on the same hardware. However, these approaches introduce at least 3X/2X area/performance overhead, respectively, which is too high to be practical for large-scale complex designs</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3756BC6-D613-D847-AE7E-F33AD45D532E}" type="slidenum">
              <a:rPr lang="en-US" smtClean="0"/>
              <a:t>8</a:t>
            </a:fld>
            <a:endParaRPr lang="en-US"/>
          </a:p>
        </p:txBody>
      </p:sp>
    </p:spTree>
    <p:extLst>
      <p:ext uri="{BB962C8B-B14F-4D97-AF65-F5344CB8AC3E}">
        <p14:creationId xmlns:p14="http://schemas.microsoft.com/office/powerpoint/2010/main" val="2034746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Countermeasures against setup-time-violation-based attack can be classified into three categories:</a:t>
            </a:r>
          </a:p>
          <a:p>
            <a:endParaRPr lang="en-US" altLang="zh-CN" dirty="0"/>
          </a:p>
          <a:p>
            <a:r>
              <a:rPr lang="en-US" altLang="zh-CN" dirty="0"/>
              <a:t>Avoid the bit-flip from happening: countermeasures are often making modifications on cell design or transistor size, thus, will make changes on the standard cell.</a:t>
            </a:r>
          </a:p>
          <a:p>
            <a:endParaRPr lang="en-US" altLang="zh-CN" dirty="0"/>
          </a:p>
          <a:p>
            <a:r>
              <a:rPr lang="en-US" altLang="zh-CN" dirty="0"/>
              <a:t>Correct the bit-flip after it is happened: EDC/ECC, normally applied on memories.</a:t>
            </a:r>
          </a:p>
          <a:p>
            <a:endParaRPr lang="en-US" altLang="zh-CN" dirty="0"/>
          </a:p>
          <a:p>
            <a:r>
              <a:rPr lang="en-US" altLang="zh-CN" dirty="0"/>
              <a:t>Block the bit-flip from flowing to the output: Even if a fault occurred in the circuit, attacker still need to observe the output, collect the incorrect results, and recover the key based on the faulty result analysis (e.g., DFA on AES).</a:t>
            </a:r>
          </a:p>
          <a:p>
            <a:r>
              <a:rPr lang="en-US" altLang="zh-CN" dirty="0"/>
              <a:t>This example added a Configurable Delay Block (CDB) based enable-signal generation module between the combinational parts and the flip-flop, the purpose is to block the faulty bits from flowing to the output.</a:t>
            </a:r>
          </a:p>
        </p:txBody>
      </p:sp>
      <p:sp>
        <p:nvSpPr>
          <p:cNvPr id="4" name="灯片编号占位符 3"/>
          <p:cNvSpPr>
            <a:spLocks noGrp="1"/>
          </p:cNvSpPr>
          <p:nvPr>
            <p:ph type="sldNum" sz="quarter" idx="5"/>
          </p:nvPr>
        </p:nvSpPr>
        <p:spPr/>
        <p:txBody>
          <a:bodyPr/>
          <a:lstStyle/>
          <a:p>
            <a:fld id="{33756BC6-D613-D847-AE7E-F33AD45D532E}" type="slidenum">
              <a:rPr lang="en-US" smtClean="0"/>
              <a:t>9</a:t>
            </a:fld>
            <a:endParaRPr lang="en-US"/>
          </a:p>
        </p:txBody>
      </p:sp>
    </p:spTree>
    <p:extLst>
      <p:ext uri="{BB962C8B-B14F-4D97-AF65-F5344CB8AC3E}">
        <p14:creationId xmlns:p14="http://schemas.microsoft.com/office/powerpoint/2010/main" val="267822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CDB is necessary for this </a:t>
            </a:r>
            <a:r>
              <a:rPr lang="en-US" altLang="zh-CN" dirty="0" err="1"/>
              <a:t>en</a:t>
            </a:r>
            <a:r>
              <a:rPr lang="en-US" altLang="zh-CN" dirty="0"/>
              <a:t>-gen module because of process</a:t>
            </a:r>
            <a:r>
              <a:rPr lang="zh-CN" altLang="en-US" dirty="0"/>
              <a:t> </a:t>
            </a:r>
            <a:r>
              <a:rPr lang="en-US" altLang="zh-CN" dirty="0"/>
              <a:t>variation, we need to configure the enable signal rising time to match protected-results available window.</a:t>
            </a:r>
          </a:p>
        </p:txBody>
      </p:sp>
      <p:sp>
        <p:nvSpPr>
          <p:cNvPr id="4" name="灯片编号占位符 3"/>
          <p:cNvSpPr>
            <a:spLocks noGrp="1"/>
          </p:cNvSpPr>
          <p:nvPr>
            <p:ph type="sldNum" sz="quarter" idx="5"/>
          </p:nvPr>
        </p:nvSpPr>
        <p:spPr/>
        <p:txBody>
          <a:bodyPr/>
          <a:lstStyle/>
          <a:p>
            <a:fld id="{33756BC6-D613-D847-AE7E-F33AD45D532E}" type="slidenum">
              <a:rPr lang="en-US" smtClean="0"/>
              <a:t>10</a:t>
            </a:fld>
            <a:endParaRPr lang="en-US"/>
          </a:p>
        </p:txBody>
      </p:sp>
    </p:spTree>
    <p:extLst>
      <p:ext uri="{BB962C8B-B14F-4D97-AF65-F5344CB8AC3E}">
        <p14:creationId xmlns:p14="http://schemas.microsoft.com/office/powerpoint/2010/main" val="2781987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amp; Subtitle">
    <p:spTree>
      <p:nvGrpSpPr>
        <p:cNvPr id="1" name=""/>
        <p:cNvGrpSpPr/>
        <p:nvPr/>
      </p:nvGrpSpPr>
      <p:grpSpPr>
        <a:xfrm>
          <a:off x="0" y="0"/>
          <a:ext cx="0" cy="0"/>
          <a:chOff x="0" y="0"/>
          <a:chExt cx="0" cy="0"/>
        </a:xfrm>
      </p:grpSpPr>
      <p:sp>
        <p:nvSpPr>
          <p:cNvPr id="16" name="Shape 16"/>
          <p:cNvSpPr/>
          <p:nvPr userDrawn="1"/>
        </p:nvSpPr>
        <p:spPr>
          <a:xfrm>
            <a:off x="-11906" y="-35717"/>
            <a:ext cx="12203906" cy="473040"/>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23" name="Shape 23"/>
          <p:cNvSpPr/>
          <p:nvPr/>
        </p:nvSpPr>
        <p:spPr>
          <a:xfrm>
            <a:off x="1" y="6527602"/>
            <a:ext cx="12192000" cy="330398"/>
          </a:xfrm>
          <a:prstGeom prst="rect">
            <a:avLst/>
          </a:prstGeom>
          <a:solidFill>
            <a:srgbClr val="191EA2"/>
          </a:solidFill>
          <a:ln w="25400">
            <a:miter lim="400000"/>
          </a:ln>
          <a:extLst>
            <a:ext uri="{C572A759-6A51-4108-AA02-DFA0A04FC94B}">
              <ma14:wrappingTextBoxFlag xmlns:ma14="http://schemas.microsoft.com/office/mac/drawingml/2011/main" xmlns="" val="1"/>
            </a:ext>
          </a:extLst>
        </p:spPr>
        <p:txBody>
          <a:bodyPr lIns="0" tIns="0" rIns="0" bIns="0" anchor="ctr"/>
          <a:lstStyle>
            <a:lvl1pPr defTabSz="584200">
              <a:defRPr sz="1800">
                <a:solidFill>
                  <a:srgbClr val="FFFFFF"/>
                </a:solidFill>
                <a:effectLst>
                  <a:outerShdw blurRad="38100" dist="12700" dir="5400000" rotWithShape="0">
                    <a:srgbClr val="000000">
                      <a:alpha val="50000"/>
                    </a:srgbClr>
                  </a:outerShdw>
                </a:effectLst>
                <a:latin typeface="+mn-lt"/>
                <a:ea typeface="+mn-ea"/>
                <a:cs typeface="+mn-cs"/>
                <a:sym typeface="Gill Sans Light"/>
              </a:defRPr>
            </a:lvl1pPr>
          </a:lstStyle>
          <a:p>
            <a:pPr lvl="0">
              <a:defRPr>
                <a:solidFill>
                  <a:srgbClr val="000000"/>
                </a:solidFill>
                <a:effectLst/>
              </a:defRPr>
            </a:pPr>
            <a:r>
              <a:rPr lang="en-US" sz="1687" dirty="0">
                <a:solidFill>
                  <a:srgbClr val="FFFFFF"/>
                </a:solidFill>
                <a:effectLst>
                  <a:outerShdw blurRad="38100" dist="12700" dir="5400000" rotWithShape="0">
                    <a:srgbClr val="000000">
                      <a:alpha val="50000"/>
                    </a:srgbClr>
                  </a:outerShdw>
                </a:effectLst>
              </a:rPr>
              <a:t>  </a:t>
            </a:r>
            <a:endParaRPr sz="1687" dirty="0">
              <a:solidFill>
                <a:srgbClr val="FFFFFF"/>
              </a:solidFill>
              <a:effectLst>
                <a:outerShdw blurRad="38100" dist="12700" dir="5400000" rotWithShape="0">
                  <a:srgbClr val="000000">
                    <a:alpha val="50000"/>
                  </a:srgbClr>
                </a:outerShdw>
              </a:effectLst>
            </a:endParaRPr>
          </a:p>
        </p:txBody>
      </p:sp>
      <p:sp>
        <p:nvSpPr>
          <p:cNvPr id="24" name="Shape 24"/>
          <p:cNvSpPr>
            <a:spLocks noGrp="1"/>
          </p:cNvSpPr>
          <p:nvPr>
            <p:ph type="title"/>
          </p:nvPr>
        </p:nvSpPr>
        <p:spPr>
          <a:xfrm>
            <a:off x="1190625" y="833878"/>
            <a:ext cx="9810750" cy="2321719"/>
          </a:xfrm>
          <a:prstGeom prst="rect">
            <a:avLst/>
          </a:prstGeom>
        </p:spPr>
        <p:txBody>
          <a:bodyPr lIns="50800" tIns="50800" rIns="50800" bIns="50800"/>
          <a:lstStyle>
            <a:lvl1pPr algn="ctr">
              <a:defRPr sz="4800">
                <a:solidFill>
                  <a:srgbClr val="000000"/>
                </a:solidFill>
              </a:defRPr>
            </a:lvl1pPr>
          </a:lstStyle>
          <a:p>
            <a:pPr lvl="0">
              <a:defRPr sz="1800"/>
            </a:pPr>
            <a:r>
              <a:rPr lang="en-US" sz="5906" dirty="0"/>
              <a:t>Title Text</a:t>
            </a:r>
            <a:endParaRPr sz="5906" dirty="0"/>
          </a:p>
        </p:txBody>
      </p:sp>
      <p:grpSp>
        <p:nvGrpSpPr>
          <p:cNvPr id="3" name="Group 2">
            <a:extLst>
              <a:ext uri="{FF2B5EF4-FFF2-40B4-BE49-F238E27FC236}">
                <a16:creationId xmlns:a16="http://schemas.microsoft.com/office/drawing/2014/main" id="{93E0D210-42C1-480C-961F-8FD90CF58593}"/>
              </a:ext>
            </a:extLst>
          </p:cNvPr>
          <p:cNvGrpSpPr/>
          <p:nvPr userDrawn="1"/>
        </p:nvGrpSpPr>
        <p:grpSpPr>
          <a:xfrm>
            <a:off x="4544724" y="4679203"/>
            <a:ext cx="3102552" cy="1014026"/>
            <a:chOff x="4427207" y="4559460"/>
            <a:chExt cx="3102552" cy="1014026"/>
          </a:xfrm>
        </p:grpSpPr>
        <p:pic>
          <p:nvPicPr>
            <p:cNvPr id="21" name="droppedImage.png"/>
            <p:cNvPicPr/>
            <p:nvPr/>
          </p:nvPicPr>
          <p:blipFill>
            <a:blip r:embed="rId2"/>
            <a:stretch>
              <a:fillRect/>
            </a:stretch>
          </p:blipFill>
          <p:spPr>
            <a:xfrm>
              <a:off x="6519450" y="4559460"/>
              <a:ext cx="1010309" cy="1012738"/>
            </a:xfrm>
            <a:prstGeom prst="rect">
              <a:avLst/>
            </a:prstGeom>
            <a:ln w="12700" cap="flat">
              <a:noFill/>
              <a:miter lim="400000"/>
            </a:ln>
            <a:effectLst/>
          </p:spPr>
        </p:pic>
        <p:pic>
          <p:nvPicPr>
            <p:cNvPr id="4" name="Picture 3"/>
            <p:cNvPicPr>
              <a:picLocks noChangeAspect="1"/>
            </p:cNvPicPr>
            <p:nvPr/>
          </p:nvPicPr>
          <p:blipFill>
            <a:blip r:embed="rId3"/>
            <a:stretch>
              <a:fillRect/>
            </a:stretch>
          </p:blipFill>
          <p:spPr>
            <a:xfrm>
              <a:off x="4427207" y="4560748"/>
              <a:ext cx="1670072" cy="1012738"/>
            </a:xfrm>
            <a:prstGeom prst="rect">
              <a:avLst/>
            </a:prstGeom>
          </p:spPr>
        </p:pic>
        <p:cxnSp>
          <p:nvCxnSpPr>
            <p:cNvPr id="12" name="Straight Connector 11">
              <a:extLst>
                <a:ext uri="{FF2B5EF4-FFF2-40B4-BE49-F238E27FC236}">
                  <a16:creationId xmlns:a16="http://schemas.microsoft.com/office/drawing/2014/main" id="{11F14677-353E-6346-9FB7-9ECD12D04CAE}"/>
                </a:ext>
              </a:extLst>
            </p:cNvPr>
            <p:cNvCxnSpPr>
              <a:cxnSpLocks/>
            </p:cNvCxnSpPr>
            <p:nvPr userDrawn="1"/>
          </p:nvCxnSpPr>
          <p:spPr>
            <a:xfrm>
              <a:off x="6308364" y="4559460"/>
              <a:ext cx="0" cy="1012738"/>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0075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838" y="7697"/>
            <a:ext cx="10216866" cy="708995"/>
          </a:xfrm>
        </p:spPr>
        <p:txBody>
          <a:bodyPr/>
          <a:lstStyle>
            <a:lvl1pPr>
              <a:defRPr sz="3200" b="1">
                <a:solidFill>
                  <a:srgbClr val="002060"/>
                </a:solidFill>
              </a:defRPr>
            </a:lvl1pPr>
          </a:lstStyle>
          <a:p>
            <a:r>
              <a:rPr lang="en-US" dirty="0"/>
              <a:t>Click to edit Master title style</a:t>
            </a:r>
            <a:endParaRPr dirty="0"/>
          </a:p>
        </p:txBody>
      </p:sp>
      <p:sp>
        <p:nvSpPr>
          <p:cNvPr id="3" name="Content Placeholder 2"/>
          <p:cNvSpPr>
            <a:spLocks noGrp="1"/>
          </p:cNvSpPr>
          <p:nvPr>
            <p:ph idx="1"/>
          </p:nvPr>
        </p:nvSpPr>
        <p:spPr>
          <a:xfrm>
            <a:off x="166837" y="1116211"/>
            <a:ext cx="11837247" cy="4848820"/>
          </a:xfrm>
        </p:spPr>
        <p:txBody>
          <a:bodyPr/>
          <a:lstStyle>
            <a:lvl1pPr>
              <a:spcBef>
                <a:spcPts val="844"/>
              </a:spcBef>
              <a:buSzPct val="100000"/>
              <a:defRPr sz="2400" b="0" i="0">
                <a:latin typeface="Arial"/>
                <a:cs typeface="Arial"/>
              </a:defRPr>
            </a:lvl1pPr>
            <a:lvl2pPr>
              <a:spcBef>
                <a:spcPts val="844"/>
              </a:spcBef>
              <a:buSzPct val="100000"/>
              <a:defRPr sz="2000" b="0"/>
            </a:lvl2pPr>
            <a:lvl3pPr>
              <a:spcBef>
                <a:spcPts val="844"/>
              </a:spcBef>
              <a:buSzPct val="100000"/>
              <a:defRPr sz="1800" b="0"/>
            </a:lvl3pPr>
            <a:lvl5pPr>
              <a:defRPr/>
            </a:lvl5pPr>
          </a:lstStyle>
          <a:p>
            <a:pPr lvl="0"/>
            <a:r>
              <a:rPr lang="en-US" dirty="0"/>
              <a:t>Click to edit Master text styles</a:t>
            </a:r>
          </a:p>
          <a:p>
            <a:pPr lvl="1"/>
            <a:r>
              <a:rPr lang="en-US" dirty="0"/>
              <a:t>Second level</a:t>
            </a:r>
          </a:p>
          <a:p>
            <a:pPr lvl="2"/>
            <a:r>
              <a:rPr lang="en-US" dirty="0"/>
              <a:t>Third level</a:t>
            </a:r>
          </a:p>
        </p:txBody>
      </p:sp>
      <p:sp>
        <p:nvSpPr>
          <p:cNvPr id="5"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Tree>
    <p:extLst>
      <p:ext uri="{BB962C8B-B14F-4D97-AF65-F5344CB8AC3E}">
        <p14:creationId xmlns:p14="http://schemas.microsoft.com/office/powerpoint/2010/main" val="1968178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59024" y="-1"/>
            <a:ext cx="10280564" cy="723980"/>
          </a:xfrm>
          <a:prstGeom prst="rect">
            <a:avLst/>
          </a:prstGeom>
          <a:ln w="12700">
            <a:miter lim="400000"/>
          </a:ln>
          <a:extLst>
            <a:ext uri="{C572A759-6A51-4108-AA02-DFA0A04FC94B}">
              <ma14:wrappingTextBoxFlag xmlns:ma14="http://schemas.microsoft.com/office/mac/drawingml/2011/main" xmlns="" val="1"/>
            </a:ext>
          </a:extLst>
        </p:spPr>
        <p:txBody>
          <a:bodyPr lIns="127000" tIns="127000" rIns="127000" bIns="127000" anchor="ctr"/>
          <a:lstStyle/>
          <a:p>
            <a:pPr lvl="0">
              <a:defRPr sz="1800">
                <a:solidFill>
                  <a:srgbClr val="000000"/>
                </a:solidFill>
              </a:defRPr>
            </a:pPr>
            <a:r>
              <a:rPr sz="4781" dirty="0">
                <a:solidFill>
                  <a:srgbClr val="FFFFFF"/>
                </a:solidFill>
              </a:rPr>
              <a:t>Title Text</a:t>
            </a:r>
          </a:p>
        </p:txBody>
      </p:sp>
      <p:sp>
        <p:nvSpPr>
          <p:cNvPr id="13" name="Shape 13"/>
          <p:cNvSpPr>
            <a:spLocks noGrp="1"/>
          </p:cNvSpPr>
          <p:nvPr>
            <p:ph type="body" idx="1"/>
          </p:nvPr>
        </p:nvSpPr>
        <p:spPr>
          <a:xfrm>
            <a:off x="141271" y="1116211"/>
            <a:ext cx="11788792" cy="484882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defRPr sz="1800"/>
            </a:pPr>
            <a:r>
              <a:rPr sz="2953" dirty="0"/>
              <a:t>Body Level One</a:t>
            </a:r>
          </a:p>
          <a:p>
            <a:pPr lvl="1">
              <a:defRPr sz="1800"/>
            </a:pPr>
            <a:r>
              <a:rPr sz="2953" dirty="0"/>
              <a:t>Body Level Two</a:t>
            </a:r>
          </a:p>
          <a:p>
            <a:pPr lvl="2">
              <a:defRPr sz="1800"/>
            </a:pPr>
            <a:r>
              <a:rPr sz="2953" dirty="0"/>
              <a:t>Body Level Three</a:t>
            </a:r>
          </a:p>
          <a:p>
            <a:pPr lvl="3">
              <a:defRPr sz="1800"/>
            </a:pPr>
            <a:r>
              <a:rPr sz="2953" dirty="0"/>
              <a:t>Body Level Four</a:t>
            </a:r>
          </a:p>
          <a:p>
            <a:pPr lvl="4">
              <a:defRPr sz="1800"/>
            </a:pPr>
            <a:r>
              <a:rPr sz="2953" dirty="0"/>
              <a:t>Body Level Five</a:t>
            </a:r>
          </a:p>
        </p:txBody>
      </p:sp>
      <p:sp>
        <p:nvSpPr>
          <p:cNvPr id="14"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
        <p:nvSpPr>
          <p:cNvPr id="21" name="Shape 2"/>
          <p:cNvSpPr/>
          <p:nvPr/>
        </p:nvSpPr>
        <p:spPr>
          <a:xfrm>
            <a:off x="159024" y="678260"/>
            <a:ext cx="10280564" cy="45719"/>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effectLst/>
            </a:endParaRPr>
          </a:p>
        </p:txBody>
      </p:sp>
      <p:grpSp>
        <p:nvGrpSpPr>
          <p:cNvPr id="2" name="Group 1">
            <a:extLst>
              <a:ext uri="{FF2B5EF4-FFF2-40B4-BE49-F238E27FC236}">
                <a16:creationId xmlns:a16="http://schemas.microsoft.com/office/drawing/2014/main" id="{E71E0B38-F2DE-4476-B1A3-D20E07EDDCAF}"/>
              </a:ext>
            </a:extLst>
          </p:cNvPr>
          <p:cNvGrpSpPr/>
          <p:nvPr userDrawn="1"/>
        </p:nvGrpSpPr>
        <p:grpSpPr>
          <a:xfrm>
            <a:off x="10624419" y="187121"/>
            <a:ext cx="1385681" cy="438727"/>
            <a:chOff x="10560835" y="238594"/>
            <a:chExt cx="1385681" cy="438727"/>
          </a:xfrm>
        </p:grpSpPr>
        <p:pic>
          <p:nvPicPr>
            <p:cNvPr id="19" name="droppedImage.png"/>
            <p:cNvPicPr/>
            <p:nvPr/>
          </p:nvPicPr>
          <p:blipFill>
            <a:blip r:embed="rId4"/>
            <a:stretch>
              <a:fillRect/>
            </a:stretch>
          </p:blipFill>
          <p:spPr>
            <a:xfrm>
              <a:off x="11514770" y="238594"/>
              <a:ext cx="431746" cy="431257"/>
            </a:xfrm>
            <a:prstGeom prst="rect">
              <a:avLst/>
            </a:prstGeom>
            <a:ln w="12700" cap="flat">
              <a:noFill/>
              <a:miter lim="400000"/>
            </a:ln>
            <a:effectLst/>
          </p:spPr>
        </p:pic>
        <p:pic>
          <p:nvPicPr>
            <p:cNvPr id="27" name="Picture 26"/>
            <p:cNvPicPr>
              <a:picLocks noChangeAspect="1"/>
            </p:cNvPicPr>
            <p:nvPr/>
          </p:nvPicPr>
          <p:blipFill>
            <a:blip r:embed="rId5"/>
            <a:stretch>
              <a:fillRect/>
            </a:stretch>
          </p:blipFill>
          <p:spPr>
            <a:xfrm>
              <a:off x="10560835" y="245901"/>
              <a:ext cx="711440" cy="431420"/>
            </a:xfrm>
            <a:prstGeom prst="rect">
              <a:avLst/>
            </a:prstGeom>
          </p:spPr>
        </p:pic>
        <p:cxnSp>
          <p:nvCxnSpPr>
            <p:cNvPr id="3" name="Straight Connector 2">
              <a:extLst>
                <a:ext uri="{FF2B5EF4-FFF2-40B4-BE49-F238E27FC236}">
                  <a16:creationId xmlns:a16="http://schemas.microsoft.com/office/drawing/2014/main" id="{FED036EF-15C7-594A-9336-DFC7BB927525}"/>
                </a:ext>
              </a:extLst>
            </p:cNvPr>
            <p:cNvCxnSpPr>
              <a:cxnSpLocks/>
            </p:cNvCxnSpPr>
            <p:nvPr userDrawn="1"/>
          </p:nvCxnSpPr>
          <p:spPr>
            <a:xfrm>
              <a:off x="11393522" y="238594"/>
              <a:ext cx="0" cy="431257"/>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970499467"/>
      </p:ext>
    </p:extLst>
  </p:cSld>
  <p:clrMap bg1="lt1" tx1="dk1" bg2="lt2" tx2="dk2" accent1="accent1" accent2="accent2" accent3="accent3" accent4="accent4" accent5="accent5" accent6="accent6" hlink="hlink" folHlink="folHlink"/>
  <p:sldLayoutIdLst>
    <p:sldLayoutId id="2147483668" r:id="rId1"/>
    <p:sldLayoutId id="2147483666" r:id="rId2"/>
  </p:sldLayoutIdLst>
  <p:hf hdr="0" ftr="0" dt="0"/>
  <p:txStyles>
    <p:titleStyle>
      <a:lvl1pPr defTabSz="410751" eaLnBrk="1" hangingPunct="1">
        <a:defRPr sz="4400" b="1">
          <a:solidFill>
            <a:srgbClr val="002060"/>
          </a:solidFill>
          <a:latin typeface="Arial"/>
          <a:ea typeface="+mn-ea"/>
          <a:cs typeface="Arial"/>
          <a:sym typeface="Gill Sans Light"/>
        </a:defRPr>
      </a:lvl1pPr>
      <a:lvl2pPr indent="160729" defTabSz="410751" eaLnBrk="1" hangingPunct="1">
        <a:defRPr sz="4781">
          <a:solidFill>
            <a:srgbClr val="FFFFFF"/>
          </a:solidFill>
          <a:latin typeface="+mn-lt"/>
          <a:ea typeface="+mn-ea"/>
          <a:cs typeface="+mn-cs"/>
          <a:sym typeface="Gill Sans Light"/>
        </a:defRPr>
      </a:lvl2pPr>
      <a:lvl3pPr indent="321457" defTabSz="410751" eaLnBrk="1" hangingPunct="1">
        <a:defRPr sz="4781">
          <a:solidFill>
            <a:srgbClr val="FFFFFF"/>
          </a:solidFill>
          <a:latin typeface="+mn-lt"/>
          <a:ea typeface="+mn-ea"/>
          <a:cs typeface="+mn-cs"/>
          <a:sym typeface="Gill Sans Light"/>
        </a:defRPr>
      </a:lvl3pPr>
      <a:lvl4pPr indent="482186" defTabSz="410751" eaLnBrk="1" hangingPunct="1">
        <a:defRPr sz="4781">
          <a:solidFill>
            <a:srgbClr val="FFFFFF"/>
          </a:solidFill>
          <a:latin typeface="+mn-lt"/>
          <a:ea typeface="+mn-ea"/>
          <a:cs typeface="+mn-cs"/>
          <a:sym typeface="Gill Sans Light"/>
        </a:defRPr>
      </a:lvl4pPr>
      <a:lvl5pPr indent="642915" defTabSz="410751" eaLnBrk="1" hangingPunct="1">
        <a:defRPr sz="4781">
          <a:solidFill>
            <a:srgbClr val="FFFFFF"/>
          </a:solidFill>
          <a:latin typeface="+mn-lt"/>
          <a:ea typeface="+mn-ea"/>
          <a:cs typeface="+mn-cs"/>
          <a:sym typeface="Gill Sans Light"/>
        </a:defRPr>
      </a:lvl5pPr>
      <a:lvl6pPr indent="803643" defTabSz="410751" eaLnBrk="1" hangingPunct="1">
        <a:defRPr sz="4781">
          <a:solidFill>
            <a:srgbClr val="FFFFFF"/>
          </a:solidFill>
          <a:latin typeface="+mn-lt"/>
          <a:ea typeface="+mn-ea"/>
          <a:cs typeface="+mn-cs"/>
          <a:sym typeface="Gill Sans Light"/>
        </a:defRPr>
      </a:lvl6pPr>
      <a:lvl7pPr indent="964372" defTabSz="410751" eaLnBrk="1" hangingPunct="1">
        <a:defRPr sz="4781">
          <a:solidFill>
            <a:srgbClr val="FFFFFF"/>
          </a:solidFill>
          <a:latin typeface="+mn-lt"/>
          <a:ea typeface="+mn-ea"/>
          <a:cs typeface="+mn-cs"/>
          <a:sym typeface="Gill Sans Light"/>
        </a:defRPr>
      </a:lvl7pPr>
      <a:lvl8pPr indent="1125101" defTabSz="410751" eaLnBrk="1" hangingPunct="1">
        <a:defRPr sz="4781">
          <a:solidFill>
            <a:srgbClr val="FFFFFF"/>
          </a:solidFill>
          <a:latin typeface="+mn-lt"/>
          <a:ea typeface="+mn-ea"/>
          <a:cs typeface="+mn-cs"/>
          <a:sym typeface="Gill Sans Light"/>
        </a:defRPr>
      </a:lvl8pPr>
      <a:lvl9pPr indent="1285829" defTabSz="410751" eaLnBrk="1" hangingPunct="1">
        <a:defRPr sz="4781">
          <a:solidFill>
            <a:srgbClr val="FFFFFF"/>
          </a:solidFill>
          <a:latin typeface="+mn-lt"/>
          <a:ea typeface="+mn-ea"/>
          <a:cs typeface="+mn-cs"/>
          <a:sym typeface="Gill Sans Light"/>
        </a:defRPr>
      </a:lvl9pPr>
    </p:titleStyle>
    <p:bodyStyle>
      <a:lvl1pPr marL="625056" indent="-401822" defTabSz="410751" eaLnBrk="1" hangingPunct="1">
        <a:spcBef>
          <a:spcPts val="844"/>
        </a:spcBef>
        <a:buSzPct val="100000"/>
        <a:buChar char="•"/>
        <a:defRPr sz="1969">
          <a:latin typeface="Arial"/>
          <a:ea typeface="+mn-ea"/>
          <a:cs typeface="Arial"/>
          <a:sym typeface="Gill Sans Light"/>
        </a:defRPr>
      </a:lvl1pPr>
      <a:lvl2pPr marL="937584" indent="-401822" defTabSz="410751" eaLnBrk="1" hangingPunct="1">
        <a:spcBef>
          <a:spcPts val="844"/>
        </a:spcBef>
        <a:buSzPct val="100000"/>
        <a:buChar char="•"/>
        <a:defRPr sz="1969">
          <a:latin typeface="Arial"/>
          <a:ea typeface="+mn-ea"/>
          <a:cs typeface="Arial"/>
          <a:sym typeface="Gill Sans Light"/>
        </a:defRPr>
      </a:lvl2pPr>
      <a:lvl3pPr marL="1250112" indent="-401822" defTabSz="410751" eaLnBrk="1" hangingPunct="1">
        <a:spcBef>
          <a:spcPts val="844"/>
        </a:spcBef>
        <a:buSzPct val="100000"/>
        <a:buChar char="•"/>
        <a:defRPr sz="1969">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p:bodyStyle>
    <p:otherStyle>
      <a:lvl1pPr algn="ctr" defTabSz="410751" eaLnBrk="1" hangingPunct="1">
        <a:defRPr>
          <a:solidFill>
            <a:schemeClr val="tx1"/>
          </a:solidFill>
          <a:latin typeface="+mn-lt"/>
          <a:ea typeface="+mn-ea"/>
          <a:cs typeface="+mn-cs"/>
          <a:sym typeface="Gill Sans"/>
        </a:defRPr>
      </a:lvl1pPr>
      <a:lvl2pPr indent="160729" algn="ctr" defTabSz="410751" eaLnBrk="1" hangingPunct="1">
        <a:defRPr>
          <a:solidFill>
            <a:schemeClr val="tx1"/>
          </a:solidFill>
          <a:latin typeface="+mn-lt"/>
          <a:ea typeface="+mn-ea"/>
          <a:cs typeface="+mn-cs"/>
          <a:sym typeface="Gill Sans"/>
        </a:defRPr>
      </a:lvl2pPr>
      <a:lvl3pPr indent="321457" algn="ctr" defTabSz="410751" eaLnBrk="1" hangingPunct="1">
        <a:defRPr>
          <a:solidFill>
            <a:schemeClr val="tx1"/>
          </a:solidFill>
          <a:latin typeface="+mn-lt"/>
          <a:ea typeface="+mn-ea"/>
          <a:cs typeface="+mn-cs"/>
          <a:sym typeface="Gill Sans"/>
        </a:defRPr>
      </a:lvl3pPr>
      <a:lvl4pPr indent="482186" algn="ctr" defTabSz="410751" eaLnBrk="1" hangingPunct="1">
        <a:defRPr>
          <a:solidFill>
            <a:schemeClr val="tx1"/>
          </a:solidFill>
          <a:latin typeface="+mn-lt"/>
          <a:ea typeface="+mn-ea"/>
          <a:cs typeface="+mn-cs"/>
          <a:sym typeface="Gill Sans"/>
        </a:defRPr>
      </a:lvl4pPr>
      <a:lvl5pPr indent="642915" algn="ctr" defTabSz="410751" eaLnBrk="1" hangingPunct="1">
        <a:defRPr>
          <a:solidFill>
            <a:schemeClr val="tx1"/>
          </a:solidFill>
          <a:latin typeface="+mn-lt"/>
          <a:ea typeface="+mn-ea"/>
          <a:cs typeface="+mn-cs"/>
          <a:sym typeface="Gill Sans"/>
        </a:defRPr>
      </a:lvl5pPr>
      <a:lvl6pPr indent="803643" algn="ctr" defTabSz="410751" eaLnBrk="1" hangingPunct="1">
        <a:defRPr>
          <a:solidFill>
            <a:schemeClr val="tx1"/>
          </a:solidFill>
          <a:latin typeface="+mn-lt"/>
          <a:ea typeface="+mn-ea"/>
          <a:cs typeface="+mn-cs"/>
          <a:sym typeface="Gill Sans"/>
        </a:defRPr>
      </a:lvl6pPr>
      <a:lvl7pPr indent="964372" algn="ctr" defTabSz="410751" eaLnBrk="1" hangingPunct="1">
        <a:defRPr>
          <a:solidFill>
            <a:schemeClr val="tx1"/>
          </a:solidFill>
          <a:latin typeface="+mn-lt"/>
          <a:ea typeface="+mn-ea"/>
          <a:cs typeface="+mn-cs"/>
          <a:sym typeface="Gill Sans"/>
        </a:defRPr>
      </a:lvl7pPr>
      <a:lvl8pPr indent="1125101" algn="ctr" defTabSz="410751" eaLnBrk="1" hangingPunct="1">
        <a:defRPr>
          <a:solidFill>
            <a:schemeClr val="tx1"/>
          </a:solidFill>
          <a:latin typeface="+mn-lt"/>
          <a:ea typeface="+mn-ea"/>
          <a:cs typeface="+mn-cs"/>
          <a:sym typeface="Gill Sans"/>
        </a:defRPr>
      </a:lvl8pPr>
      <a:lvl9pPr indent="1285829" algn="ctr" defTabSz="410751" eaLnBrk="1" hangingPunct="1">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3076-61B9-41CB-BC29-F1CE6B7EBC1E}"/>
              </a:ext>
            </a:extLst>
          </p:cNvPr>
          <p:cNvSpPr>
            <a:spLocks noGrp="1"/>
          </p:cNvSpPr>
          <p:nvPr>
            <p:ph type="title"/>
          </p:nvPr>
        </p:nvSpPr>
        <p:spPr>
          <a:xfrm>
            <a:off x="445870" y="860511"/>
            <a:ext cx="11300257" cy="2321719"/>
          </a:xfrm>
        </p:spPr>
        <p:txBody>
          <a:bodyPr/>
          <a:lstStyle/>
          <a:p>
            <a:r>
              <a:rPr lang="en-US" dirty="0" err="1">
                <a:solidFill>
                  <a:srgbClr val="191EA2"/>
                </a:solidFill>
              </a:rPr>
              <a:t>SoFI</a:t>
            </a:r>
            <a:r>
              <a:rPr lang="en-US" dirty="0">
                <a:solidFill>
                  <a:srgbClr val="191EA2"/>
                </a:solidFill>
              </a:rPr>
              <a:t>: Security Property-Driven Vulnerability Assessments of ICs Against Fault-Injection Attacks</a:t>
            </a:r>
          </a:p>
        </p:txBody>
      </p:sp>
      <p:sp>
        <p:nvSpPr>
          <p:cNvPr id="3" name="TextBox 2">
            <a:extLst>
              <a:ext uri="{FF2B5EF4-FFF2-40B4-BE49-F238E27FC236}">
                <a16:creationId xmlns:a16="http://schemas.microsoft.com/office/drawing/2014/main" id="{79872A29-13CC-46D9-AB6E-4CACD3550710}"/>
              </a:ext>
            </a:extLst>
          </p:cNvPr>
          <p:cNvSpPr txBox="1"/>
          <p:nvPr/>
        </p:nvSpPr>
        <p:spPr>
          <a:xfrm>
            <a:off x="3531193" y="3748596"/>
            <a:ext cx="5129609" cy="6873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lang="en-US" sz="2000" b="1" dirty="0" err="1">
                <a:solidFill>
                  <a:srgbClr val="002060"/>
                </a:solidFill>
                <a:latin typeface="Arial" panose="020B0604020202020204" pitchFamily="34" charset="0"/>
                <a:ea typeface="Helvetica"/>
                <a:cs typeface="Arial" panose="020B0604020202020204" pitchFamily="34" charset="0"/>
                <a:sym typeface="Helvetica"/>
              </a:rPr>
              <a:t>Farimah</a:t>
            </a:r>
            <a:r>
              <a:rPr lang="en-US" sz="2000" b="1" dirty="0">
                <a:solidFill>
                  <a:srgbClr val="002060"/>
                </a:solidFill>
                <a:latin typeface="Arial" panose="020B0604020202020204" pitchFamily="34" charset="0"/>
                <a:ea typeface="Helvetica"/>
                <a:cs typeface="Arial" panose="020B0604020202020204" pitchFamily="34" charset="0"/>
                <a:sym typeface="Helvetica"/>
              </a:rPr>
              <a:t> </a:t>
            </a:r>
            <a:r>
              <a:rPr lang="en-US" sz="2000" b="1" dirty="0" err="1">
                <a:solidFill>
                  <a:srgbClr val="002060"/>
                </a:solidFill>
                <a:latin typeface="Arial" panose="020B0604020202020204" pitchFamily="34" charset="0"/>
                <a:ea typeface="Helvetica"/>
                <a:cs typeface="Arial" panose="020B0604020202020204" pitchFamily="34" charset="0"/>
                <a:sym typeface="Helvetica"/>
              </a:rPr>
              <a:t>Farahmandi</a:t>
            </a:r>
            <a:endParaRPr kumimoji="0" lang="en-US" sz="2000" b="1" i="0" u="none" strike="noStrike" cap="none" spc="0" normalizeH="0" baseline="0" dirty="0">
              <a:ln>
                <a:noFill/>
              </a:ln>
              <a:solidFill>
                <a:srgbClr val="002060"/>
              </a:solidFill>
              <a:effectLst/>
              <a:uFillTx/>
              <a:latin typeface="Arial" panose="020B0604020202020204" pitchFamily="34" charset="0"/>
              <a:ea typeface="Helvetica"/>
              <a:cs typeface="Arial" panose="020B0604020202020204" pitchFamily="34" charset="0"/>
              <a:sym typeface="Helvetica"/>
            </a:endParaRPr>
          </a:p>
          <a:p>
            <a:pPr marL="0" marR="0" indent="0" algn="ctr" defTabSz="457200" rtl="0" fontAlgn="auto" latinLnBrk="1" hangingPunct="0">
              <a:lnSpc>
                <a:spcPct val="100000"/>
              </a:lnSpc>
              <a:spcBef>
                <a:spcPts val="0"/>
              </a:spcBef>
              <a:spcAft>
                <a:spcPts val="0"/>
              </a:spcAft>
              <a:buClrTx/>
              <a:buSzTx/>
              <a:buFontTx/>
              <a:buNone/>
              <a:tabLst/>
            </a:pPr>
            <a:r>
              <a:rPr lang="en-US" baseline="0" dirty="0">
                <a:solidFill>
                  <a:srgbClr val="002060"/>
                </a:solidFill>
                <a:latin typeface="Arial" panose="020B0604020202020204" pitchFamily="34" charset="0"/>
                <a:ea typeface="Helvetica"/>
                <a:cs typeface="Arial" panose="020B0604020202020204" pitchFamily="34" charset="0"/>
                <a:sym typeface="Helvetica"/>
              </a:rPr>
              <a:t>Electrical and Computer Engineering Department</a:t>
            </a:r>
            <a:endParaRPr kumimoji="0" lang="en-US" b="0" i="0" u="none" strike="noStrike" cap="none" spc="0" normalizeH="0" baseline="0" dirty="0">
              <a:ln>
                <a:noFill/>
              </a:ln>
              <a:solidFill>
                <a:srgbClr val="002060"/>
              </a:solidFill>
              <a:effectLst/>
              <a:uFillTx/>
              <a:latin typeface="Arial" panose="020B0604020202020204" pitchFamily="34" charset="0"/>
              <a:ea typeface="Helvetica"/>
              <a:cs typeface="Arial" panose="020B0604020202020204" pitchFamily="34" charset="0"/>
              <a:sym typeface="Helvetica"/>
            </a:endParaRPr>
          </a:p>
        </p:txBody>
      </p:sp>
    </p:spTree>
    <p:extLst>
      <p:ext uri="{BB962C8B-B14F-4D97-AF65-F5344CB8AC3E}">
        <p14:creationId xmlns:p14="http://schemas.microsoft.com/office/powerpoint/2010/main" val="245255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29" y="0"/>
            <a:ext cx="10213032" cy="752523"/>
          </a:xfrm>
        </p:spPr>
        <p:txBody>
          <a:bodyPr/>
          <a:lstStyle/>
          <a:p>
            <a:r>
              <a:rPr lang="en-US" sz="2800" dirty="0"/>
              <a:t>Example: CDB against Setup-time-violation [1] [2]</a:t>
            </a:r>
          </a:p>
        </p:txBody>
      </p:sp>
      <p:sp>
        <p:nvSpPr>
          <p:cNvPr id="3" name="Content Placeholder 2"/>
          <p:cNvSpPr>
            <a:spLocks noGrp="1"/>
          </p:cNvSpPr>
          <p:nvPr>
            <p:ph idx="1"/>
          </p:nvPr>
        </p:nvSpPr>
        <p:spPr>
          <a:xfrm>
            <a:off x="232229" y="876205"/>
            <a:ext cx="7381909" cy="5770780"/>
          </a:xfrm>
        </p:spPr>
        <p:txBody>
          <a:bodyPr/>
          <a:lstStyle/>
          <a:p>
            <a:pPr>
              <a:spcBef>
                <a:spcPts val="600"/>
              </a:spcBef>
              <a:buFont typeface="Arial" panose="020B0604020202020204" pitchFamily="34" charset="0"/>
              <a:buChar char="•"/>
            </a:pPr>
            <a:r>
              <a:rPr lang="en-US" altLang="zh-CN" sz="2000" dirty="0">
                <a:latin typeface="Arial" charset="0"/>
                <a:ea typeface="Arial" charset="0"/>
                <a:cs typeface="Arial" charset="0"/>
              </a:rPr>
              <a:t>Technique</a:t>
            </a:r>
          </a:p>
          <a:p>
            <a:pPr lvl="1">
              <a:spcBef>
                <a:spcPts val="600"/>
              </a:spcBef>
              <a:buFont typeface="Arial" panose="020B0604020202020204" pitchFamily="34" charset="0"/>
              <a:buChar char="•"/>
            </a:pPr>
            <a:r>
              <a:rPr lang="en-US" altLang="zh-CN" b="0" dirty="0">
                <a:latin typeface="Arial" charset="0"/>
                <a:ea typeface="Arial" charset="0"/>
                <a:cs typeface="Arial" charset="0"/>
              </a:rPr>
              <a:t>Clock / voltage glitch can succeed on crypto core when its critical path is long enough</a:t>
            </a:r>
          </a:p>
          <a:p>
            <a:pPr lvl="1">
              <a:spcBef>
                <a:spcPts val="600"/>
              </a:spcBef>
              <a:buFont typeface="Arial" panose="020B0604020202020204" pitchFamily="34" charset="0"/>
              <a:buChar char="•"/>
            </a:pPr>
            <a:r>
              <a:rPr lang="en-US" altLang="zh-CN" b="0" dirty="0">
                <a:latin typeface="Arial" charset="0"/>
                <a:ea typeface="Arial" charset="0"/>
                <a:cs typeface="Arial" charset="0"/>
              </a:rPr>
              <a:t>Add a mux and </a:t>
            </a:r>
            <a:r>
              <a:rPr lang="en-US" altLang="zh-CN" b="0" dirty="0" err="1">
                <a:latin typeface="Arial" charset="0"/>
                <a:ea typeface="Arial" charset="0"/>
                <a:cs typeface="Arial" charset="0"/>
              </a:rPr>
              <a:t>en</a:t>
            </a:r>
            <a:r>
              <a:rPr lang="en-US" altLang="zh-CN" b="0" dirty="0">
                <a:latin typeface="Arial" charset="0"/>
                <a:ea typeface="Arial" charset="0"/>
                <a:cs typeface="Arial" charset="0"/>
              </a:rPr>
              <a:t>-gen module, enable-signal is high only when the ciphertexts are available (e.g., </a:t>
            </a:r>
            <a:r>
              <a:rPr lang="en-US" altLang="zh-CN" b="0" i="1" dirty="0">
                <a:latin typeface="Arial" charset="0"/>
                <a:ea typeface="Arial" charset="0"/>
                <a:cs typeface="Arial" charset="0"/>
              </a:rPr>
              <a:t>done</a:t>
            </a:r>
            <a:r>
              <a:rPr lang="en-US" altLang="zh-CN" b="0" dirty="0">
                <a:latin typeface="Arial" charset="0"/>
                <a:ea typeface="Arial" charset="0"/>
                <a:cs typeface="Arial" charset="0"/>
              </a:rPr>
              <a:t> signal in AES)</a:t>
            </a:r>
          </a:p>
          <a:p>
            <a:pPr lvl="1">
              <a:spcBef>
                <a:spcPts val="600"/>
              </a:spcBef>
              <a:buFont typeface="Arial" panose="020B0604020202020204" pitchFamily="34" charset="0"/>
              <a:buChar char="•"/>
            </a:pPr>
            <a:r>
              <a:rPr lang="en-US" altLang="zh-CN" b="0" dirty="0">
                <a:latin typeface="Arial" charset="0"/>
                <a:ea typeface="Arial" charset="0"/>
                <a:cs typeface="Arial" charset="0"/>
              </a:rPr>
              <a:t>Enable-signal-generation module must have longer path than comb. logic in crypto module</a:t>
            </a:r>
            <a:endParaRPr lang="en-US" altLang="zh-CN" dirty="0">
              <a:latin typeface="Arial" charset="0"/>
              <a:ea typeface="Arial" charset="0"/>
              <a:cs typeface="Arial" charset="0"/>
            </a:endParaRPr>
          </a:p>
          <a:p>
            <a:pPr lvl="1">
              <a:spcBef>
                <a:spcPts val="600"/>
              </a:spcBef>
              <a:buFont typeface="Arial" panose="020B0604020202020204" pitchFamily="34" charset="0"/>
              <a:buChar char="•"/>
            </a:pPr>
            <a:r>
              <a:rPr lang="en-US" altLang="zh-CN" b="0" dirty="0">
                <a:latin typeface="Arial" charset="0"/>
                <a:ea typeface="Arial" charset="0"/>
                <a:cs typeface="Arial" charset="0"/>
              </a:rPr>
              <a:t>Enable-signal will miss the valid-result window when a setup-time-violation happens</a:t>
            </a:r>
          </a:p>
          <a:p>
            <a:pPr>
              <a:lnSpc>
                <a:spcPct val="150000"/>
              </a:lnSpc>
              <a:spcBef>
                <a:spcPts val="600"/>
              </a:spcBef>
              <a:buFont typeface="Arial" panose="020B0604020202020204" pitchFamily="34" charset="0"/>
              <a:buChar char="•"/>
            </a:pPr>
            <a:r>
              <a:rPr lang="en-US" altLang="zh-CN" sz="2000" dirty="0">
                <a:latin typeface="Arial" charset="0"/>
                <a:ea typeface="Arial" charset="0"/>
                <a:cs typeface="Arial" charset="0"/>
              </a:rPr>
              <a:t>CDB is necessary for enable-signal-generation module</a:t>
            </a:r>
          </a:p>
          <a:p>
            <a:pPr lvl="1">
              <a:lnSpc>
                <a:spcPct val="150000"/>
              </a:lnSpc>
              <a:spcBef>
                <a:spcPts val="600"/>
              </a:spcBef>
              <a:buFont typeface="Arial" panose="020B0604020202020204" pitchFamily="34" charset="0"/>
              <a:buChar char="•"/>
            </a:pPr>
            <a:r>
              <a:rPr lang="en-US" altLang="zh-CN" sz="1800" b="0" dirty="0">
                <a:latin typeface="Arial" charset="0"/>
                <a:ea typeface="Arial" charset="0"/>
                <a:cs typeface="Arial" charset="0"/>
              </a:rPr>
              <a:t>Enable-signal should be accurately matched with the window when the results are available, in </a:t>
            </a:r>
            <a:r>
              <a:rPr lang="en-US" altLang="zh-CN" sz="1800" b="0" dirty="0" err="1">
                <a:latin typeface="Arial" charset="0"/>
                <a:ea typeface="Arial" charset="0"/>
                <a:cs typeface="Arial" charset="0"/>
              </a:rPr>
              <a:t>SoFI</a:t>
            </a:r>
            <a:r>
              <a:rPr lang="en-US" altLang="zh-CN" sz="1800" b="0" dirty="0">
                <a:latin typeface="Arial" charset="0"/>
                <a:ea typeface="Arial" charset="0"/>
                <a:cs typeface="Arial" charset="0"/>
              </a:rPr>
              <a:t> case, when the identified locations are vulnerable</a:t>
            </a:r>
          </a:p>
        </p:txBody>
      </p:sp>
      <p:pic>
        <p:nvPicPr>
          <p:cNvPr id="5" name="图片 4">
            <a:extLst>
              <a:ext uri="{FF2B5EF4-FFF2-40B4-BE49-F238E27FC236}">
                <a16:creationId xmlns:a16="http://schemas.microsoft.com/office/drawing/2014/main" id="{26B2F391-697D-48F7-B679-249FCAA0101D}"/>
              </a:ext>
            </a:extLst>
          </p:cNvPr>
          <p:cNvPicPr>
            <a:picLocks noChangeAspect="1"/>
          </p:cNvPicPr>
          <p:nvPr/>
        </p:nvPicPr>
        <p:blipFill>
          <a:blip r:embed="rId3"/>
          <a:stretch>
            <a:fillRect/>
          </a:stretch>
        </p:blipFill>
        <p:spPr>
          <a:xfrm>
            <a:off x="7552592" y="876205"/>
            <a:ext cx="4407179" cy="2260998"/>
          </a:xfrm>
          <a:prstGeom prst="rect">
            <a:avLst/>
          </a:prstGeom>
        </p:spPr>
      </p:pic>
      <p:sp>
        <p:nvSpPr>
          <p:cNvPr id="10" name="文本框 9">
            <a:extLst>
              <a:ext uri="{FF2B5EF4-FFF2-40B4-BE49-F238E27FC236}">
                <a16:creationId xmlns:a16="http://schemas.microsoft.com/office/drawing/2014/main" id="{4CE922AF-9DF4-443A-8E55-F01A1E7B3963}"/>
              </a:ext>
            </a:extLst>
          </p:cNvPr>
          <p:cNvSpPr txBox="1"/>
          <p:nvPr/>
        </p:nvSpPr>
        <p:spPr>
          <a:xfrm>
            <a:off x="486957" y="6101714"/>
            <a:ext cx="11285211"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altLang="zh-CN" sz="900" dirty="0">
                <a:latin typeface="Arial" charset="0"/>
                <a:cs typeface="Arial" charset="0"/>
                <a:sym typeface="Gill Sans Light"/>
              </a:rPr>
              <a:t>[1] S. Endo, Y. Li, N. Homma, K. </a:t>
            </a:r>
            <a:r>
              <a:rPr lang="en-US" altLang="zh-CN" sz="900" dirty="0" err="1">
                <a:latin typeface="Arial" charset="0"/>
                <a:cs typeface="Arial" charset="0"/>
                <a:sym typeface="Gill Sans Light"/>
              </a:rPr>
              <a:t>Sakiyama</a:t>
            </a:r>
            <a:r>
              <a:rPr lang="en-US" altLang="zh-CN" sz="900" dirty="0">
                <a:latin typeface="Arial" charset="0"/>
                <a:cs typeface="Arial" charset="0"/>
                <a:sym typeface="Gill Sans Light"/>
              </a:rPr>
              <a:t>, K. </a:t>
            </a:r>
            <a:r>
              <a:rPr lang="en-US" altLang="zh-CN" sz="900" dirty="0" err="1">
                <a:latin typeface="Arial" charset="0"/>
                <a:cs typeface="Arial" charset="0"/>
                <a:sym typeface="Gill Sans Light"/>
              </a:rPr>
              <a:t>Ohta</a:t>
            </a:r>
            <a:r>
              <a:rPr lang="en-US" altLang="zh-CN" sz="900" dirty="0">
                <a:latin typeface="Arial" charset="0"/>
                <a:cs typeface="Arial" charset="0"/>
                <a:sym typeface="Gill Sans Light"/>
              </a:rPr>
              <a:t> and T. Aoki, "An Efficient Countermeasure against Fault Sensitivity Analysis Using Configurable Delay Blocks," 2012 Workshop on Fault Diagnosis and Tolerance in Cryptography, Leuven, Belgium, 2012, pp. 95-102, </a:t>
            </a:r>
            <a:r>
              <a:rPr lang="en-US" altLang="zh-CN" sz="900" dirty="0" err="1">
                <a:latin typeface="Arial" charset="0"/>
                <a:cs typeface="Arial" charset="0"/>
                <a:sym typeface="Gill Sans Light"/>
              </a:rPr>
              <a:t>doi</a:t>
            </a:r>
            <a:r>
              <a:rPr lang="en-US" altLang="zh-CN" sz="900" dirty="0">
                <a:latin typeface="Arial" charset="0"/>
                <a:cs typeface="Arial" charset="0"/>
                <a:sym typeface="Gill Sans Light"/>
              </a:rPr>
              <a:t>: 10.1109/FDTC.2012.12.</a:t>
            </a:r>
          </a:p>
          <a:p>
            <a:r>
              <a:rPr lang="en-US" altLang="zh-CN" sz="900" dirty="0">
                <a:latin typeface="Arial" charset="0"/>
                <a:cs typeface="Arial" charset="0"/>
                <a:sym typeface="Gill Sans Light"/>
              </a:rPr>
              <a:t>[2] N. </a:t>
            </a:r>
            <a:r>
              <a:rPr lang="en-US" altLang="zh-CN" sz="900" dirty="0" err="1">
                <a:latin typeface="Arial" charset="0"/>
                <a:cs typeface="Arial" charset="0"/>
                <a:sym typeface="Gill Sans Light"/>
              </a:rPr>
              <a:t>Selmane</a:t>
            </a:r>
            <a:r>
              <a:rPr lang="en-US" altLang="zh-CN" sz="900" dirty="0">
                <a:latin typeface="Arial" charset="0"/>
                <a:cs typeface="Arial" charset="0"/>
                <a:sym typeface="Gill Sans Light"/>
              </a:rPr>
              <a:t>, S. Bhasin, S. </a:t>
            </a:r>
            <a:r>
              <a:rPr lang="en-US" altLang="zh-CN" sz="900" dirty="0" err="1">
                <a:latin typeface="Arial" charset="0"/>
                <a:cs typeface="Arial" charset="0"/>
                <a:sym typeface="Gill Sans Light"/>
              </a:rPr>
              <a:t>Guilley</a:t>
            </a:r>
            <a:r>
              <a:rPr lang="en-US" altLang="zh-CN" sz="900" dirty="0">
                <a:latin typeface="Arial" charset="0"/>
                <a:cs typeface="Arial" charset="0"/>
                <a:sym typeface="Gill Sans Light"/>
              </a:rPr>
              <a:t>, T. </a:t>
            </a:r>
            <a:r>
              <a:rPr lang="en-US" altLang="zh-CN" sz="900" dirty="0" err="1">
                <a:latin typeface="Arial" charset="0"/>
                <a:cs typeface="Arial" charset="0"/>
                <a:sym typeface="Gill Sans Light"/>
              </a:rPr>
              <a:t>Graba</a:t>
            </a:r>
            <a:r>
              <a:rPr lang="en-US" altLang="zh-CN" sz="900" dirty="0">
                <a:latin typeface="Arial" charset="0"/>
                <a:cs typeface="Arial" charset="0"/>
                <a:sym typeface="Gill Sans Light"/>
              </a:rPr>
              <a:t> and J. Danger, "WDDL is Protected against Setup Time Violation Attacks," 2009 Workshop on Fault Diagnosis and Tolerance in Cryptography (FDTC), </a:t>
            </a:r>
            <a:r>
              <a:rPr lang="en-US" altLang="zh-CN" sz="900" dirty="0" err="1">
                <a:latin typeface="Arial" charset="0"/>
                <a:cs typeface="Arial" charset="0"/>
                <a:sym typeface="Gill Sans Light"/>
              </a:rPr>
              <a:t>Lusanne</a:t>
            </a:r>
            <a:r>
              <a:rPr lang="en-US" altLang="zh-CN" sz="900" dirty="0">
                <a:latin typeface="Arial" charset="0"/>
                <a:cs typeface="Arial" charset="0"/>
                <a:sym typeface="Gill Sans Light"/>
              </a:rPr>
              <a:t>, Switzerland, 2009, pp. 73-83, </a:t>
            </a:r>
            <a:r>
              <a:rPr lang="en-US" altLang="zh-CN" sz="900" dirty="0" err="1">
                <a:latin typeface="Arial" charset="0"/>
                <a:cs typeface="Arial" charset="0"/>
                <a:sym typeface="Gill Sans Light"/>
              </a:rPr>
              <a:t>doi</a:t>
            </a:r>
            <a:r>
              <a:rPr lang="en-US" altLang="zh-CN" sz="900" dirty="0">
                <a:latin typeface="Arial" charset="0"/>
                <a:cs typeface="Arial" charset="0"/>
                <a:sym typeface="Gill Sans Light"/>
              </a:rPr>
              <a:t>: 10.1109/FDTC.2009.40.</a:t>
            </a:r>
          </a:p>
        </p:txBody>
      </p:sp>
      <p:pic>
        <p:nvPicPr>
          <p:cNvPr id="7" name="图片 6">
            <a:extLst>
              <a:ext uri="{FF2B5EF4-FFF2-40B4-BE49-F238E27FC236}">
                <a16:creationId xmlns:a16="http://schemas.microsoft.com/office/drawing/2014/main" id="{A9A482DD-5C0C-408B-B4B1-4619A390D585}"/>
              </a:ext>
            </a:extLst>
          </p:cNvPr>
          <p:cNvPicPr>
            <a:picLocks noChangeAspect="1"/>
          </p:cNvPicPr>
          <p:nvPr/>
        </p:nvPicPr>
        <p:blipFill>
          <a:blip r:embed="rId4"/>
          <a:stretch>
            <a:fillRect/>
          </a:stretch>
        </p:blipFill>
        <p:spPr>
          <a:xfrm>
            <a:off x="7614138" y="3429000"/>
            <a:ext cx="4158030" cy="2129517"/>
          </a:xfrm>
          <a:prstGeom prst="rect">
            <a:avLst/>
          </a:prstGeom>
        </p:spPr>
      </p:pic>
    </p:spTree>
    <p:extLst>
      <p:ext uri="{BB962C8B-B14F-4D97-AF65-F5344CB8AC3E}">
        <p14:creationId xmlns:p14="http://schemas.microsoft.com/office/powerpoint/2010/main" val="303075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D85-E59E-475F-9556-01E6EA42E21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FFB79C7-A95B-41E1-A8E0-BE42E08104C5}"/>
              </a:ext>
            </a:extLst>
          </p:cNvPr>
          <p:cNvSpPr>
            <a:spLocks noGrp="1"/>
          </p:cNvSpPr>
          <p:nvPr>
            <p:ph idx="1"/>
          </p:nvPr>
        </p:nvSpPr>
        <p:spPr>
          <a:xfrm>
            <a:off x="124514" y="1180963"/>
            <a:ext cx="5872712" cy="5029264"/>
          </a:xfrm>
        </p:spPr>
        <p:txBody>
          <a:bodyPr/>
          <a:lstStyle/>
          <a:p>
            <a:pPr>
              <a:spcAft>
                <a:spcPts val="1800"/>
              </a:spcAft>
            </a:pPr>
            <a:r>
              <a:rPr lang="en-US" dirty="0"/>
              <a:t>Fault injection is a powerful attack to tamper the device and extract secrets</a:t>
            </a:r>
          </a:p>
          <a:p>
            <a:pPr>
              <a:spcAft>
                <a:spcPts val="1800"/>
              </a:spcAft>
            </a:pPr>
            <a:r>
              <a:rPr lang="en-US" dirty="0"/>
              <a:t>Current countermeasures, e.g., hardware/time redundancy, may involve 100% area or timing overhead</a:t>
            </a:r>
          </a:p>
          <a:p>
            <a:pPr>
              <a:spcAft>
                <a:spcPts val="1800"/>
              </a:spcAft>
            </a:pPr>
            <a:r>
              <a:rPr lang="en-US" dirty="0"/>
              <a:t>Lack of research in assessing the design’s vulnerability to fault-injection attacks at an early stage (gate-level)</a:t>
            </a:r>
          </a:p>
          <a:p>
            <a:pPr>
              <a:spcAft>
                <a:spcPts val="1800"/>
              </a:spcAft>
            </a:pPr>
            <a:r>
              <a:rPr lang="en-US" dirty="0"/>
              <a:t>No automated framework to perform such assessment</a:t>
            </a:r>
          </a:p>
        </p:txBody>
      </p:sp>
      <p:sp>
        <p:nvSpPr>
          <p:cNvPr id="4" name="Slide Number Placeholder 3">
            <a:extLst>
              <a:ext uri="{FF2B5EF4-FFF2-40B4-BE49-F238E27FC236}">
                <a16:creationId xmlns:a16="http://schemas.microsoft.com/office/drawing/2014/main" id="{36BE1699-62A3-4E18-A52C-7879948120AC}"/>
              </a:ext>
            </a:extLst>
          </p:cNvPr>
          <p:cNvSpPr>
            <a:spLocks noGrp="1"/>
          </p:cNvSpPr>
          <p:nvPr>
            <p:ph type="sldNum" sz="quarter" idx="2"/>
          </p:nvPr>
        </p:nvSpPr>
        <p:spPr/>
        <p:txBody>
          <a:bodyPr/>
          <a:lstStyle/>
          <a:p>
            <a:fld id="{3F03A6CE-FA7F-4521-8D91-BD78BED4306F}" type="slidenum">
              <a:rPr lang="en-US" smtClean="0"/>
              <a:t>11</a:t>
            </a:fld>
            <a:endParaRPr lang="en-US"/>
          </a:p>
        </p:txBody>
      </p:sp>
      <p:grpSp>
        <p:nvGrpSpPr>
          <p:cNvPr id="30" name="Group 29">
            <a:extLst>
              <a:ext uri="{FF2B5EF4-FFF2-40B4-BE49-F238E27FC236}">
                <a16:creationId xmlns:a16="http://schemas.microsoft.com/office/drawing/2014/main" id="{1B9F6BBA-61CD-471A-9136-E2E890EE48E5}"/>
              </a:ext>
            </a:extLst>
          </p:cNvPr>
          <p:cNvGrpSpPr/>
          <p:nvPr/>
        </p:nvGrpSpPr>
        <p:grpSpPr>
          <a:xfrm>
            <a:off x="5891247" y="994725"/>
            <a:ext cx="6185900" cy="5709228"/>
            <a:chOff x="5891247" y="1050711"/>
            <a:chExt cx="6185900" cy="5709228"/>
          </a:xfrm>
        </p:grpSpPr>
        <p:grpSp>
          <p:nvGrpSpPr>
            <p:cNvPr id="29" name="Group 28">
              <a:extLst>
                <a:ext uri="{FF2B5EF4-FFF2-40B4-BE49-F238E27FC236}">
                  <a16:creationId xmlns:a16="http://schemas.microsoft.com/office/drawing/2014/main" id="{08CD9D50-26BF-4497-A85B-68FD910015AA}"/>
                </a:ext>
              </a:extLst>
            </p:cNvPr>
            <p:cNvGrpSpPr/>
            <p:nvPr/>
          </p:nvGrpSpPr>
          <p:grpSpPr>
            <a:xfrm>
              <a:off x="5891247" y="1050711"/>
              <a:ext cx="6007883" cy="5215501"/>
              <a:chOff x="5873853" y="1050711"/>
              <a:chExt cx="6007883" cy="5215501"/>
            </a:xfrm>
          </p:grpSpPr>
          <p:grpSp>
            <p:nvGrpSpPr>
              <p:cNvPr id="18" name="Group 17">
                <a:extLst>
                  <a:ext uri="{FF2B5EF4-FFF2-40B4-BE49-F238E27FC236}">
                    <a16:creationId xmlns:a16="http://schemas.microsoft.com/office/drawing/2014/main" id="{BA6F669E-09E9-4E7C-BBB8-EB8FC08EF4F3}"/>
                  </a:ext>
                </a:extLst>
              </p:cNvPr>
              <p:cNvGrpSpPr/>
              <p:nvPr/>
            </p:nvGrpSpPr>
            <p:grpSpPr>
              <a:xfrm>
                <a:off x="5873853" y="3577499"/>
                <a:ext cx="6007883" cy="2688713"/>
                <a:chOff x="5275271" y="3976079"/>
                <a:chExt cx="6007883" cy="2688713"/>
              </a:xfrm>
            </p:grpSpPr>
            <p:pic>
              <p:nvPicPr>
                <p:cNvPr id="1026" name="Picture 2" descr="Fig. 1. Concept of DFA with laser injection.">
                  <a:extLst>
                    <a:ext uri="{FF2B5EF4-FFF2-40B4-BE49-F238E27FC236}">
                      <a16:creationId xmlns:a16="http://schemas.microsoft.com/office/drawing/2014/main" id="{0AE81C6A-FE39-4632-B0A5-CBA974DAB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5271" y="3976079"/>
                  <a:ext cx="6007883" cy="2688713"/>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CF99735D-4B39-4C99-9FD7-59E27D99FE20}"/>
                    </a:ext>
                  </a:extLst>
                </p:cNvPr>
                <p:cNvSpPr/>
                <p:nvPr/>
              </p:nvSpPr>
              <p:spPr>
                <a:xfrm>
                  <a:off x="6522097" y="5288730"/>
                  <a:ext cx="298581" cy="297920"/>
                </a:xfrm>
                <a:prstGeom prst="ellipse">
                  <a:avLst/>
                </a:prstGeom>
                <a:noFill/>
                <a:ln w="38100" cap="flat">
                  <a:solidFill>
                    <a:srgbClr val="FF0000"/>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grpSp>
          <p:cxnSp>
            <p:nvCxnSpPr>
              <p:cNvPr id="16" name="Straight Arrow Connector 15">
                <a:extLst>
                  <a:ext uri="{FF2B5EF4-FFF2-40B4-BE49-F238E27FC236}">
                    <a16:creationId xmlns:a16="http://schemas.microsoft.com/office/drawing/2014/main" id="{40A3E952-EF80-407A-9C1B-0FFEA1C55807}"/>
                  </a:ext>
                </a:extLst>
              </p:cNvPr>
              <p:cNvCxnSpPr>
                <a:cxnSpLocks/>
                <a:stCxn id="8" idx="7"/>
                <a:endCxn id="13" idx="2"/>
              </p:cNvCxnSpPr>
              <p:nvPr/>
            </p:nvCxnSpPr>
            <p:spPr>
              <a:xfrm flipV="1">
                <a:off x="7375534" y="3007974"/>
                <a:ext cx="1570125" cy="1925805"/>
              </a:xfrm>
              <a:prstGeom prst="straightConnector1">
                <a:avLst/>
              </a:prstGeom>
              <a:noFill/>
              <a:ln w="38100" cap="sq">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4" name="Group 23">
                <a:extLst>
                  <a:ext uri="{FF2B5EF4-FFF2-40B4-BE49-F238E27FC236}">
                    <a16:creationId xmlns:a16="http://schemas.microsoft.com/office/drawing/2014/main" id="{46CD0D35-A5D0-41B7-B69F-7F6706843371}"/>
                  </a:ext>
                </a:extLst>
              </p:cNvPr>
              <p:cNvGrpSpPr/>
              <p:nvPr/>
            </p:nvGrpSpPr>
            <p:grpSpPr>
              <a:xfrm>
                <a:off x="6096001" y="1050711"/>
                <a:ext cx="5699316" cy="1957263"/>
                <a:chOff x="6096001" y="1050711"/>
                <a:chExt cx="5699316" cy="1957263"/>
              </a:xfrm>
            </p:grpSpPr>
            <p:pic>
              <p:nvPicPr>
                <p:cNvPr id="12" name="Picture 11">
                  <a:extLst>
                    <a:ext uri="{FF2B5EF4-FFF2-40B4-BE49-F238E27FC236}">
                      <a16:creationId xmlns:a16="http://schemas.microsoft.com/office/drawing/2014/main" id="{07DA9065-5764-434D-BFAE-40C3641DB4F9}"/>
                    </a:ext>
                  </a:extLst>
                </p:cNvPr>
                <p:cNvPicPr>
                  <a:picLocks noChangeAspect="1"/>
                </p:cNvPicPr>
                <p:nvPr/>
              </p:nvPicPr>
              <p:blipFill>
                <a:blip r:embed="rId4"/>
                <a:stretch>
                  <a:fillRect/>
                </a:stretch>
              </p:blipFill>
              <p:spPr>
                <a:xfrm>
                  <a:off x="7223316" y="1100389"/>
                  <a:ext cx="4471807" cy="1810187"/>
                </a:xfrm>
                <a:prstGeom prst="rect">
                  <a:avLst/>
                </a:prstGeom>
              </p:spPr>
            </p:pic>
            <p:sp>
              <p:nvSpPr>
                <p:cNvPr id="13" name="Rectangle 12">
                  <a:extLst>
                    <a:ext uri="{FF2B5EF4-FFF2-40B4-BE49-F238E27FC236}">
                      <a16:creationId xmlns:a16="http://schemas.microsoft.com/office/drawing/2014/main" id="{61003EDD-6B40-49C6-8C56-7B3B203303C0}"/>
                    </a:ext>
                  </a:extLst>
                </p:cNvPr>
                <p:cNvSpPr/>
                <p:nvPr/>
              </p:nvSpPr>
              <p:spPr>
                <a:xfrm>
                  <a:off x="6096001" y="1050711"/>
                  <a:ext cx="5699316" cy="1957263"/>
                </a:xfrm>
                <a:prstGeom prst="rect">
                  <a:avLst/>
                </a:prstGeom>
                <a:noFill/>
                <a:ln w="38100" cap="flat">
                  <a:solidFill>
                    <a:srgbClr val="FF0000"/>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pic>
              <p:nvPicPr>
                <p:cNvPr id="23" name="Picture 22">
                  <a:extLst>
                    <a:ext uri="{FF2B5EF4-FFF2-40B4-BE49-F238E27FC236}">
                      <a16:creationId xmlns:a16="http://schemas.microsoft.com/office/drawing/2014/main" id="{9775E02F-FE29-48BB-91DD-264BBD286302}"/>
                    </a:ext>
                  </a:extLst>
                </p:cNvPr>
                <p:cNvPicPr>
                  <a:picLocks noChangeAspect="1"/>
                </p:cNvPicPr>
                <p:nvPr/>
              </p:nvPicPr>
              <p:blipFill>
                <a:blip r:embed="rId5"/>
                <a:stretch>
                  <a:fillRect/>
                </a:stretch>
              </p:blipFill>
              <p:spPr>
                <a:xfrm>
                  <a:off x="6200172" y="1542177"/>
                  <a:ext cx="1841013" cy="1377671"/>
                </a:xfrm>
                <a:prstGeom prst="rect">
                  <a:avLst/>
                </a:prstGeom>
              </p:spPr>
            </p:pic>
          </p:grpSp>
        </p:grpSp>
        <p:sp>
          <p:nvSpPr>
            <p:cNvPr id="11" name="TextBox 10">
              <a:extLst>
                <a:ext uri="{FF2B5EF4-FFF2-40B4-BE49-F238E27FC236}">
                  <a16:creationId xmlns:a16="http://schemas.microsoft.com/office/drawing/2014/main" id="{B986F496-72B5-40D3-A51A-6DC5B9376238}"/>
                </a:ext>
              </a:extLst>
            </p:cNvPr>
            <p:cNvSpPr txBox="1"/>
            <p:nvPr/>
          </p:nvSpPr>
          <p:spPr>
            <a:xfrm>
              <a:off x="5979593" y="6113608"/>
              <a:ext cx="6097554"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1200" b="0" i="0" dirty="0">
                  <a:solidFill>
                    <a:srgbClr val="333333"/>
                  </a:solidFill>
                  <a:effectLst/>
                  <a:latin typeface="Arial" panose="020B0604020202020204" pitchFamily="34" charset="0"/>
                </a:rPr>
                <a:t>K. Matsuda </a:t>
              </a:r>
              <a:r>
                <a:rPr lang="en-US" sz="1200" b="0" i="1" dirty="0">
                  <a:solidFill>
                    <a:srgbClr val="333333"/>
                  </a:solidFill>
                  <a:effectLst/>
                  <a:latin typeface="Arial" panose="020B0604020202020204" pitchFamily="34" charset="0"/>
                </a:rPr>
                <a:t>et al</a:t>
              </a:r>
              <a:r>
                <a:rPr lang="en-US" sz="1200" b="0" i="0" dirty="0">
                  <a:solidFill>
                    <a:srgbClr val="333333"/>
                  </a:solidFill>
                  <a:effectLst/>
                  <a:latin typeface="Arial" panose="020B0604020202020204" pitchFamily="34" charset="0"/>
                </a:rPr>
                <a:t>., "A 286 F2/Cell Distributed Bulk-Current Sensor and Secure Flush Code Eraser Against Laser Fault Injection Attack on Cryptographic Processor," in </a:t>
              </a:r>
              <a:r>
                <a:rPr lang="en-US" sz="1200" b="0" i="1" dirty="0">
                  <a:solidFill>
                    <a:srgbClr val="333333"/>
                  </a:solidFill>
                  <a:effectLst/>
                  <a:latin typeface="Arial" panose="020B0604020202020204" pitchFamily="34" charset="0"/>
                </a:rPr>
                <a:t>IEEE Journal of Solid-State Circuits</a:t>
              </a:r>
              <a:r>
                <a:rPr lang="en-US" sz="1200" b="0" i="0" dirty="0">
                  <a:solidFill>
                    <a:srgbClr val="333333"/>
                  </a:solidFill>
                  <a:effectLst/>
                  <a:latin typeface="Arial" panose="020B0604020202020204" pitchFamily="34" charset="0"/>
                </a:rPr>
                <a:t>, vol. 53, no. 11, pp. 3174-3182, Nov. 2018</a:t>
              </a:r>
              <a:endParaRPr lang="en-US" sz="1200" dirty="0"/>
            </a:p>
          </p:txBody>
        </p:sp>
      </p:grpSp>
    </p:spTree>
    <p:extLst>
      <p:ext uri="{BB962C8B-B14F-4D97-AF65-F5344CB8AC3E}">
        <p14:creationId xmlns:p14="http://schemas.microsoft.com/office/powerpoint/2010/main" val="70998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830F-F817-4E67-A3E2-E04AAE85B2E7}"/>
              </a:ext>
            </a:extLst>
          </p:cNvPr>
          <p:cNvSpPr>
            <a:spLocks noGrp="1"/>
          </p:cNvSpPr>
          <p:nvPr>
            <p:ph type="title"/>
          </p:nvPr>
        </p:nvSpPr>
        <p:spPr/>
        <p:txBody>
          <a:bodyPr/>
          <a:lstStyle/>
          <a:p>
            <a:r>
              <a:rPr lang="en-US" dirty="0" err="1"/>
              <a:t>SoFI</a:t>
            </a:r>
            <a:r>
              <a:rPr lang="en-US" dirty="0"/>
              <a:t> Framework</a:t>
            </a:r>
          </a:p>
        </p:txBody>
      </p:sp>
      <p:sp>
        <p:nvSpPr>
          <p:cNvPr id="3" name="Content Placeholder 2">
            <a:extLst>
              <a:ext uri="{FF2B5EF4-FFF2-40B4-BE49-F238E27FC236}">
                <a16:creationId xmlns:a16="http://schemas.microsoft.com/office/drawing/2014/main" id="{42DADF82-F434-4269-B52B-B47A53B0CE94}"/>
              </a:ext>
            </a:extLst>
          </p:cNvPr>
          <p:cNvSpPr>
            <a:spLocks noGrp="1"/>
          </p:cNvSpPr>
          <p:nvPr>
            <p:ph idx="1"/>
          </p:nvPr>
        </p:nvSpPr>
        <p:spPr>
          <a:xfrm>
            <a:off x="166838" y="1116211"/>
            <a:ext cx="5843345" cy="4958018"/>
          </a:xfrm>
        </p:spPr>
        <p:txBody>
          <a:bodyPr/>
          <a:lstStyle/>
          <a:p>
            <a:pPr>
              <a:lnSpc>
                <a:spcPct val="150000"/>
              </a:lnSpc>
            </a:pPr>
            <a:r>
              <a:rPr lang="en-US" dirty="0"/>
              <a:t>Assessment tool for ICs against fault injection attack at gate-level</a:t>
            </a:r>
          </a:p>
          <a:p>
            <a:pPr>
              <a:lnSpc>
                <a:spcPct val="150000"/>
              </a:lnSpc>
            </a:pPr>
            <a:r>
              <a:rPr lang="en-US" dirty="0"/>
              <a:t>Security property driven</a:t>
            </a:r>
          </a:p>
          <a:p>
            <a:pPr>
              <a:lnSpc>
                <a:spcPct val="150000"/>
              </a:lnSpc>
            </a:pPr>
            <a:r>
              <a:rPr lang="en-US" dirty="0"/>
              <a:t>Consider the capability of specific fault injection technique</a:t>
            </a:r>
          </a:p>
          <a:p>
            <a:pPr>
              <a:lnSpc>
                <a:spcPct val="150000"/>
              </a:lnSpc>
            </a:pPr>
            <a:r>
              <a:rPr lang="en-US" dirty="0"/>
              <a:t>Critical locations are identified</a:t>
            </a:r>
          </a:p>
          <a:p>
            <a:pPr>
              <a:lnSpc>
                <a:spcPct val="150000"/>
              </a:lnSpc>
            </a:pPr>
            <a:r>
              <a:rPr lang="en-US" dirty="0"/>
              <a:t>Provide opportunity for local countermeasures with low overhead</a:t>
            </a:r>
          </a:p>
        </p:txBody>
      </p:sp>
      <p:sp>
        <p:nvSpPr>
          <p:cNvPr id="4" name="Slide Number Placeholder 3">
            <a:extLst>
              <a:ext uri="{FF2B5EF4-FFF2-40B4-BE49-F238E27FC236}">
                <a16:creationId xmlns:a16="http://schemas.microsoft.com/office/drawing/2014/main" id="{BFC7BE40-D157-40EB-8CDE-C960BC983C47}"/>
              </a:ext>
            </a:extLst>
          </p:cNvPr>
          <p:cNvSpPr>
            <a:spLocks noGrp="1"/>
          </p:cNvSpPr>
          <p:nvPr>
            <p:ph type="sldNum" sz="quarter" idx="2"/>
          </p:nvPr>
        </p:nvSpPr>
        <p:spPr/>
        <p:txBody>
          <a:bodyPr/>
          <a:lstStyle/>
          <a:p>
            <a:fld id="{3F03A6CE-FA7F-4521-8D91-BD78BED4306F}" type="slidenum">
              <a:rPr lang="en-US" smtClean="0"/>
              <a:t>12</a:t>
            </a:fld>
            <a:endParaRPr lang="en-US"/>
          </a:p>
        </p:txBody>
      </p:sp>
      <p:pic>
        <p:nvPicPr>
          <p:cNvPr id="8" name="Picture 2">
            <a:extLst>
              <a:ext uri="{FF2B5EF4-FFF2-40B4-BE49-F238E27FC236}">
                <a16:creationId xmlns:a16="http://schemas.microsoft.com/office/drawing/2014/main" id="{C86C0874-E781-4E24-A416-B2A6BD165436}"/>
              </a:ext>
            </a:extLst>
          </p:cNvPr>
          <p:cNvPicPr/>
          <p:nvPr/>
        </p:nvPicPr>
        <p:blipFill>
          <a:blip r:embed="rId3"/>
          <a:stretch>
            <a:fillRect/>
          </a:stretch>
        </p:blipFill>
        <p:spPr>
          <a:xfrm>
            <a:off x="6272562" y="1353540"/>
            <a:ext cx="5484859" cy="4483360"/>
          </a:xfrm>
          <a:prstGeom prst="rect">
            <a:avLst/>
          </a:prstGeom>
        </p:spPr>
      </p:pic>
    </p:spTree>
    <p:extLst>
      <p:ext uri="{BB962C8B-B14F-4D97-AF65-F5344CB8AC3E}">
        <p14:creationId xmlns:p14="http://schemas.microsoft.com/office/powerpoint/2010/main" val="137130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0F7A-706C-4EB2-AB67-4DEB2AE87F06}"/>
              </a:ext>
            </a:extLst>
          </p:cNvPr>
          <p:cNvSpPr>
            <a:spLocks noGrp="1"/>
          </p:cNvSpPr>
          <p:nvPr>
            <p:ph type="title"/>
          </p:nvPr>
        </p:nvSpPr>
        <p:spPr/>
        <p:txBody>
          <a:bodyPr/>
          <a:lstStyle/>
          <a:p>
            <a:r>
              <a:rPr lang="en-US" dirty="0"/>
              <a:t>Security Property</a:t>
            </a:r>
          </a:p>
        </p:txBody>
      </p:sp>
      <p:sp>
        <p:nvSpPr>
          <p:cNvPr id="3" name="Content Placeholder 2">
            <a:extLst>
              <a:ext uri="{FF2B5EF4-FFF2-40B4-BE49-F238E27FC236}">
                <a16:creationId xmlns:a16="http://schemas.microsoft.com/office/drawing/2014/main" id="{B0FFCA9F-4D9E-4370-A1C0-C7AD47575596}"/>
              </a:ext>
            </a:extLst>
          </p:cNvPr>
          <p:cNvSpPr>
            <a:spLocks noGrp="1"/>
          </p:cNvSpPr>
          <p:nvPr>
            <p:ph idx="1"/>
          </p:nvPr>
        </p:nvSpPr>
        <p:spPr>
          <a:xfrm>
            <a:off x="177376" y="1022905"/>
            <a:ext cx="11837247" cy="1990883"/>
          </a:xfrm>
        </p:spPr>
        <p:txBody>
          <a:bodyPr/>
          <a:lstStyle/>
          <a:p>
            <a:r>
              <a:rPr lang="en-US" b="1" dirty="0"/>
              <a:t>Security property</a:t>
            </a:r>
            <a:r>
              <a:rPr lang="en-US" dirty="0"/>
              <a:t> defines behaviors that must be present or must not be present in a design to maintain the integrity, confidentiality, and availability</a:t>
            </a:r>
          </a:p>
          <a:p>
            <a:r>
              <a:rPr lang="en-US" b="1" dirty="0"/>
              <a:t>Executable for </a:t>
            </a:r>
            <a:r>
              <a:rPr lang="en-US" b="1" dirty="0" err="1"/>
              <a:t>SoFI</a:t>
            </a:r>
            <a:endParaRPr lang="en-US" b="1" dirty="0"/>
          </a:p>
          <a:p>
            <a:pPr lvl="1"/>
            <a:r>
              <a:rPr lang="en-US" dirty="0"/>
              <a:t>Should be related to or can be violated by one of the fault-injection attacks</a:t>
            </a:r>
          </a:p>
          <a:p>
            <a:pPr lvl="1"/>
            <a:r>
              <a:rPr lang="en-US" dirty="0"/>
              <a:t>Should be converted to executable formal presentations with explicit verification metrics</a:t>
            </a:r>
          </a:p>
        </p:txBody>
      </p:sp>
      <p:sp>
        <p:nvSpPr>
          <p:cNvPr id="4" name="Slide Number Placeholder 3">
            <a:extLst>
              <a:ext uri="{FF2B5EF4-FFF2-40B4-BE49-F238E27FC236}">
                <a16:creationId xmlns:a16="http://schemas.microsoft.com/office/drawing/2014/main" id="{86ABEC23-18A8-4B03-B4E7-6DB249B17005}"/>
              </a:ext>
            </a:extLst>
          </p:cNvPr>
          <p:cNvSpPr>
            <a:spLocks noGrp="1"/>
          </p:cNvSpPr>
          <p:nvPr>
            <p:ph type="sldNum" sz="quarter" idx="2"/>
          </p:nvPr>
        </p:nvSpPr>
        <p:spPr/>
        <p:txBody>
          <a:bodyPr/>
          <a:lstStyle/>
          <a:p>
            <a:fld id="{3F03A6CE-FA7F-4521-8D91-BD78BED4306F}" type="slidenum">
              <a:rPr lang="en-US" smtClean="0"/>
              <a:t>13</a:t>
            </a:fld>
            <a:endParaRPr lang="en-US"/>
          </a:p>
        </p:txBody>
      </p:sp>
      <p:pic>
        <p:nvPicPr>
          <p:cNvPr id="5" name="Picture 4">
            <a:extLst>
              <a:ext uri="{FF2B5EF4-FFF2-40B4-BE49-F238E27FC236}">
                <a16:creationId xmlns:a16="http://schemas.microsoft.com/office/drawing/2014/main" id="{D8DBE075-6FFB-46E7-B95A-7FE658E302E2}"/>
              </a:ext>
            </a:extLst>
          </p:cNvPr>
          <p:cNvPicPr>
            <a:picLocks noChangeAspect="1"/>
          </p:cNvPicPr>
          <p:nvPr/>
        </p:nvPicPr>
        <p:blipFill>
          <a:blip r:embed="rId3"/>
          <a:stretch>
            <a:fillRect/>
          </a:stretch>
        </p:blipFill>
        <p:spPr>
          <a:xfrm>
            <a:off x="5030481" y="3281269"/>
            <a:ext cx="6686550" cy="3286125"/>
          </a:xfrm>
          <a:prstGeom prst="rect">
            <a:avLst/>
          </a:prstGeom>
        </p:spPr>
      </p:pic>
      <p:sp>
        <p:nvSpPr>
          <p:cNvPr id="6" name="Content Placeholder 2">
            <a:extLst>
              <a:ext uri="{FF2B5EF4-FFF2-40B4-BE49-F238E27FC236}">
                <a16:creationId xmlns:a16="http://schemas.microsoft.com/office/drawing/2014/main" id="{BB24B4D6-5D43-4333-9D85-013CB3756D9C}"/>
              </a:ext>
            </a:extLst>
          </p:cNvPr>
          <p:cNvSpPr txBox="1">
            <a:spLocks/>
          </p:cNvSpPr>
          <p:nvPr/>
        </p:nvSpPr>
        <p:spPr>
          <a:xfrm>
            <a:off x="177376" y="4074627"/>
            <a:ext cx="4955063" cy="199088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marL="625056" indent="-401822" defTabSz="410751" eaLnBrk="1" hangingPunct="1">
              <a:spcBef>
                <a:spcPts val="844"/>
              </a:spcBef>
              <a:buSzPct val="100000"/>
              <a:buChar char="•"/>
              <a:defRPr sz="2400" b="0" i="0">
                <a:latin typeface="Arial"/>
                <a:ea typeface="+mn-ea"/>
                <a:cs typeface="Arial"/>
                <a:sym typeface="Gill Sans Light"/>
              </a:defRPr>
            </a:lvl1pPr>
            <a:lvl2pPr marL="937584" indent="-401822" defTabSz="410751" eaLnBrk="1" hangingPunct="1">
              <a:spcBef>
                <a:spcPts val="844"/>
              </a:spcBef>
              <a:buSzPct val="100000"/>
              <a:buChar char="•"/>
              <a:defRPr sz="2000" b="0">
                <a:latin typeface="Arial"/>
                <a:ea typeface="+mn-ea"/>
                <a:cs typeface="Arial"/>
                <a:sym typeface="Gill Sans Light"/>
              </a:defRPr>
            </a:lvl2pPr>
            <a:lvl3pPr marL="1250112" indent="-401822" defTabSz="410751" eaLnBrk="1" hangingPunct="1">
              <a:spcBef>
                <a:spcPts val="844"/>
              </a:spcBef>
              <a:buSzPct val="100000"/>
              <a:buChar char="•"/>
              <a:defRPr sz="1800" b="0">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a:lstStyle>
          <a:p>
            <a:r>
              <a:rPr lang="en-US" b="1" kern="0" dirty="0">
                <a:solidFill>
                  <a:sysClr val="windowText" lastClr="000000"/>
                </a:solidFill>
              </a:rPr>
              <a:t>One example in AES controller (SP1)</a:t>
            </a:r>
          </a:p>
          <a:p>
            <a:pPr lvl="1"/>
            <a:r>
              <a:rPr lang="en-US" kern="0" dirty="0">
                <a:solidFill>
                  <a:sysClr val="windowText" lastClr="000000"/>
                </a:solidFill>
              </a:rPr>
              <a:t>The </a:t>
            </a:r>
            <a:r>
              <a:rPr lang="en-US" i="1" kern="0" dirty="0">
                <a:solidFill>
                  <a:sysClr val="windowText" lastClr="000000"/>
                </a:solidFill>
              </a:rPr>
              <a:t>done</a:t>
            </a:r>
            <a:r>
              <a:rPr lang="en-US" kern="0" dirty="0">
                <a:solidFill>
                  <a:sysClr val="windowText" lastClr="000000"/>
                </a:solidFill>
              </a:rPr>
              <a:t> signal that indicates the completion of 10 AES rounds cannot be raised in the 1</a:t>
            </a:r>
            <a:r>
              <a:rPr lang="en-US" kern="0" baseline="30000" dirty="0">
                <a:solidFill>
                  <a:sysClr val="windowText" lastClr="000000"/>
                </a:solidFill>
              </a:rPr>
              <a:t>st</a:t>
            </a:r>
            <a:r>
              <a:rPr lang="en-US" kern="0" dirty="0">
                <a:solidFill>
                  <a:sysClr val="windowText" lastClr="000000"/>
                </a:solidFill>
              </a:rPr>
              <a:t> AES round.</a:t>
            </a:r>
          </a:p>
        </p:txBody>
      </p:sp>
    </p:spTree>
    <p:extLst>
      <p:ext uri="{BB962C8B-B14F-4D97-AF65-F5344CB8AC3E}">
        <p14:creationId xmlns:p14="http://schemas.microsoft.com/office/powerpoint/2010/main" val="347035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1C26-5B81-4526-B07D-2D9496638A90}"/>
              </a:ext>
            </a:extLst>
          </p:cNvPr>
          <p:cNvSpPr>
            <a:spLocks noGrp="1"/>
          </p:cNvSpPr>
          <p:nvPr>
            <p:ph type="title"/>
          </p:nvPr>
        </p:nvSpPr>
        <p:spPr/>
        <p:txBody>
          <a:bodyPr/>
          <a:lstStyle/>
          <a:p>
            <a:r>
              <a:rPr lang="en-US" dirty="0"/>
              <a:t>Strobe File</a:t>
            </a:r>
          </a:p>
        </p:txBody>
      </p:sp>
      <p:sp>
        <p:nvSpPr>
          <p:cNvPr id="3" name="Content Placeholder 2">
            <a:extLst>
              <a:ext uri="{FF2B5EF4-FFF2-40B4-BE49-F238E27FC236}">
                <a16:creationId xmlns:a16="http://schemas.microsoft.com/office/drawing/2014/main" id="{9F6FDC87-4C01-4A2C-ABA7-5DC77A3B3AF6}"/>
              </a:ext>
            </a:extLst>
          </p:cNvPr>
          <p:cNvSpPr>
            <a:spLocks noGrp="1"/>
          </p:cNvSpPr>
          <p:nvPr>
            <p:ph idx="1"/>
          </p:nvPr>
        </p:nvSpPr>
        <p:spPr>
          <a:xfrm>
            <a:off x="183656" y="1063051"/>
            <a:ext cx="5259974" cy="3459048"/>
          </a:xfrm>
        </p:spPr>
        <p:txBody>
          <a:bodyPr/>
          <a:lstStyle/>
          <a:p>
            <a:r>
              <a:rPr lang="en-US" b="1" dirty="0"/>
              <a:t>Security Property (SP)</a:t>
            </a:r>
          </a:p>
          <a:p>
            <a:pPr lvl="1"/>
            <a:r>
              <a:rPr lang="en-US" dirty="0"/>
              <a:t>Are checked in the fault simulation using strobe file</a:t>
            </a:r>
          </a:p>
          <a:p>
            <a:r>
              <a:rPr lang="en-US" b="1" dirty="0"/>
              <a:t>Strobe File </a:t>
            </a:r>
          </a:p>
          <a:p>
            <a:pPr lvl="1"/>
            <a:r>
              <a:rPr lang="en-US" dirty="0"/>
              <a:t>Written in System Verilog</a:t>
            </a:r>
          </a:p>
          <a:p>
            <a:pPr lvl="1"/>
            <a:r>
              <a:rPr lang="en-US" b="1" dirty="0"/>
              <a:t>When, Where, and What </a:t>
            </a:r>
            <a:r>
              <a:rPr lang="en-US" dirty="0"/>
              <a:t>to check for  security property violation</a:t>
            </a:r>
          </a:p>
          <a:p>
            <a:pPr lvl="1"/>
            <a:r>
              <a:rPr lang="en-US" dirty="0"/>
              <a:t>If diff in GM and FM, SP violation</a:t>
            </a:r>
          </a:p>
        </p:txBody>
      </p:sp>
      <p:sp>
        <p:nvSpPr>
          <p:cNvPr id="4" name="Slide Number Placeholder 3">
            <a:extLst>
              <a:ext uri="{FF2B5EF4-FFF2-40B4-BE49-F238E27FC236}">
                <a16:creationId xmlns:a16="http://schemas.microsoft.com/office/drawing/2014/main" id="{03E518A6-D2DD-477B-85A1-A0CC6DA281B3}"/>
              </a:ext>
            </a:extLst>
          </p:cNvPr>
          <p:cNvSpPr>
            <a:spLocks noGrp="1"/>
          </p:cNvSpPr>
          <p:nvPr>
            <p:ph type="sldNum" sz="quarter" idx="2"/>
          </p:nvPr>
        </p:nvSpPr>
        <p:spPr/>
        <p:txBody>
          <a:bodyPr/>
          <a:lstStyle/>
          <a:p>
            <a:fld id="{3F03A6CE-FA7F-4521-8D91-BD78BED4306F}" type="slidenum">
              <a:rPr lang="en-US" smtClean="0"/>
              <a:t>14</a:t>
            </a:fld>
            <a:endParaRPr lang="en-US"/>
          </a:p>
        </p:txBody>
      </p:sp>
      <p:grpSp>
        <p:nvGrpSpPr>
          <p:cNvPr id="6" name="Group 5">
            <a:extLst>
              <a:ext uri="{FF2B5EF4-FFF2-40B4-BE49-F238E27FC236}">
                <a16:creationId xmlns:a16="http://schemas.microsoft.com/office/drawing/2014/main" id="{D14C6DD3-47FC-4339-B9CE-4DF04D55E694}"/>
              </a:ext>
            </a:extLst>
          </p:cNvPr>
          <p:cNvGrpSpPr/>
          <p:nvPr/>
        </p:nvGrpSpPr>
        <p:grpSpPr>
          <a:xfrm>
            <a:off x="1250447" y="4888094"/>
            <a:ext cx="9763420" cy="1639794"/>
            <a:chOff x="1343753" y="4703975"/>
            <a:chExt cx="9763420" cy="1639794"/>
          </a:xfrm>
        </p:grpSpPr>
        <p:pic>
          <p:nvPicPr>
            <p:cNvPr id="7" name="Picture 6">
              <a:extLst>
                <a:ext uri="{FF2B5EF4-FFF2-40B4-BE49-F238E27FC236}">
                  <a16:creationId xmlns:a16="http://schemas.microsoft.com/office/drawing/2014/main" id="{7F6CE492-0E21-4492-B02A-41C70CA93171}"/>
                </a:ext>
              </a:extLst>
            </p:cNvPr>
            <p:cNvPicPr>
              <a:picLocks noChangeAspect="1"/>
            </p:cNvPicPr>
            <p:nvPr/>
          </p:nvPicPr>
          <p:blipFill rotWithShape="1">
            <a:blip r:embed="rId3"/>
            <a:srcRect r="11132" b="37031"/>
            <a:stretch/>
          </p:blipFill>
          <p:spPr>
            <a:xfrm>
              <a:off x="1343753" y="4703975"/>
              <a:ext cx="9763420" cy="1639794"/>
            </a:xfrm>
            <a:prstGeom prst="rect">
              <a:avLst/>
            </a:prstGeom>
          </p:spPr>
        </p:pic>
        <p:sp>
          <p:nvSpPr>
            <p:cNvPr id="8" name="TextBox 7">
              <a:extLst>
                <a:ext uri="{FF2B5EF4-FFF2-40B4-BE49-F238E27FC236}">
                  <a16:creationId xmlns:a16="http://schemas.microsoft.com/office/drawing/2014/main" id="{F8874CDC-D043-4D66-915F-83FB39938046}"/>
                </a:ext>
              </a:extLst>
            </p:cNvPr>
            <p:cNvSpPr txBox="1"/>
            <p:nvPr/>
          </p:nvSpPr>
          <p:spPr>
            <a:xfrm>
              <a:off x="3102017" y="5605877"/>
              <a:ext cx="7112587" cy="3718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ts val="2100"/>
                </a:lnSpc>
                <a:spcBef>
                  <a:spcPts val="0"/>
                </a:spcBef>
                <a:spcAft>
                  <a:spcPts val="0"/>
                </a:spcAft>
                <a:buClrTx/>
                <a:buSzTx/>
                <a:buFontTx/>
                <a:buNone/>
                <a:tabLst/>
              </a:pPr>
              <a:r>
                <a:rPr lang="en-US" altLang="zh-CN" sz="1600" b="1" dirty="0">
                  <a:solidFill>
                    <a:srgbClr val="FFFF00"/>
                  </a:solidFill>
                  <a:latin typeface="Arial" panose="020B0604020202020204" pitchFamily="34" charset="0"/>
                  <a:ea typeface="Helvetica"/>
                  <a:cs typeface="Arial" panose="020B0604020202020204" pitchFamily="34" charset="0"/>
                  <a:sym typeface="Helvetica"/>
                </a:rPr>
                <a:t>  </a:t>
              </a:r>
              <a:r>
                <a:rPr kumimoji="0" lang="en-US" altLang="zh-CN" sz="1600" b="1" i="0" u="none" strike="noStrike" cap="none" spc="0" normalizeH="0" baseline="0" dirty="0">
                  <a:ln>
                    <a:noFill/>
                  </a:ln>
                  <a:solidFill>
                    <a:srgbClr val="FFFF00"/>
                  </a:solidFill>
                  <a:effectLst/>
                  <a:uFillTx/>
                  <a:latin typeface="Arial" panose="020B0604020202020204" pitchFamily="34" charset="0"/>
                  <a:ea typeface="Helvetica"/>
                  <a:cs typeface="Arial" panose="020B0604020202020204" pitchFamily="34" charset="0"/>
                  <a:sym typeface="Helvetica"/>
                </a:rPr>
                <a:t>       0       1       2       3       4       5        6       7       8       9      10     11      12   </a:t>
              </a:r>
            </a:p>
          </p:txBody>
        </p:sp>
        <p:cxnSp>
          <p:nvCxnSpPr>
            <p:cNvPr id="9" name="Straight Arrow Connector 8">
              <a:extLst>
                <a:ext uri="{FF2B5EF4-FFF2-40B4-BE49-F238E27FC236}">
                  <a16:creationId xmlns:a16="http://schemas.microsoft.com/office/drawing/2014/main" id="{62511A6F-382F-48AA-8377-2D686EC65F5E}"/>
                </a:ext>
              </a:extLst>
            </p:cNvPr>
            <p:cNvCxnSpPr>
              <a:cxnSpLocks/>
            </p:cNvCxnSpPr>
            <p:nvPr/>
          </p:nvCxnSpPr>
          <p:spPr>
            <a:xfrm flipH="1">
              <a:off x="5275271" y="5239882"/>
              <a:ext cx="456226" cy="1000662"/>
            </a:xfrm>
            <a:prstGeom prst="straightConnector1">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32A76F1-5CF2-4080-BC53-321A20C4D93A}"/>
                </a:ext>
              </a:extLst>
            </p:cNvPr>
            <p:cNvSpPr txBox="1"/>
            <p:nvPr/>
          </p:nvSpPr>
          <p:spPr>
            <a:xfrm>
              <a:off x="5136635" y="4925489"/>
              <a:ext cx="1433848"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FF00"/>
                  </a:solidFill>
                  <a:effectLst/>
                  <a:uFillTx/>
                  <a:latin typeface="Helvetica"/>
                  <a:ea typeface="Helvetica"/>
                  <a:cs typeface="Helvetica"/>
                  <a:sym typeface="Helvetica"/>
                </a:rPr>
                <a:t>Strobe Here</a:t>
              </a:r>
            </a:p>
          </p:txBody>
        </p:sp>
      </p:grpSp>
      <p:grpSp>
        <p:nvGrpSpPr>
          <p:cNvPr id="18" name="Group 17">
            <a:extLst>
              <a:ext uri="{FF2B5EF4-FFF2-40B4-BE49-F238E27FC236}">
                <a16:creationId xmlns:a16="http://schemas.microsoft.com/office/drawing/2014/main" id="{755F29CB-061A-42A3-8228-702965CE0708}"/>
              </a:ext>
            </a:extLst>
          </p:cNvPr>
          <p:cNvGrpSpPr/>
          <p:nvPr/>
        </p:nvGrpSpPr>
        <p:grpSpPr>
          <a:xfrm>
            <a:off x="5760253" y="938206"/>
            <a:ext cx="6093857" cy="3631897"/>
            <a:chOff x="5762950" y="986444"/>
            <a:chExt cx="6093857" cy="3631897"/>
          </a:xfrm>
        </p:grpSpPr>
        <p:pic>
          <p:nvPicPr>
            <p:cNvPr id="5" name="Picture 4">
              <a:extLst>
                <a:ext uri="{FF2B5EF4-FFF2-40B4-BE49-F238E27FC236}">
                  <a16:creationId xmlns:a16="http://schemas.microsoft.com/office/drawing/2014/main" id="{5E9ED0D3-FECB-4213-9F1E-6AEFEB0D85EE}"/>
                </a:ext>
              </a:extLst>
            </p:cNvPr>
            <p:cNvPicPr>
              <a:picLocks noChangeAspect="1"/>
            </p:cNvPicPr>
            <p:nvPr/>
          </p:nvPicPr>
          <p:blipFill>
            <a:blip r:embed="rId4"/>
            <a:stretch>
              <a:fillRect/>
            </a:stretch>
          </p:blipFill>
          <p:spPr>
            <a:xfrm>
              <a:off x="5762950" y="986444"/>
              <a:ext cx="5095498" cy="3631897"/>
            </a:xfrm>
            <a:prstGeom prst="rect">
              <a:avLst/>
            </a:prstGeom>
          </p:spPr>
        </p:pic>
        <p:sp>
          <p:nvSpPr>
            <p:cNvPr id="11" name="Rectangle 10">
              <a:extLst>
                <a:ext uri="{FF2B5EF4-FFF2-40B4-BE49-F238E27FC236}">
                  <a16:creationId xmlns:a16="http://schemas.microsoft.com/office/drawing/2014/main" id="{23E0DD8F-912A-4086-9625-102720803A0F}"/>
                </a:ext>
              </a:extLst>
            </p:cNvPr>
            <p:cNvSpPr/>
            <p:nvPr/>
          </p:nvSpPr>
          <p:spPr>
            <a:xfrm>
              <a:off x="6096791" y="1305967"/>
              <a:ext cx="2529840" cy="750259"/>
            </a:xfrm>
            <a:prstGeom prst="rect">
              <a:avLst/>
            </a:prstGeom>
            <a:noFill/>
            <a:ln w="25400" cap="flat">
              <a:solidFill>
                <a:srgbClr val="FF0000"/>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2" name="Rectangle 11">
              <a:extLst>
                <a:ext uri="{FF2B5EF4-FFF2-40B4-BE49-F238E27FC236}">
                  <a16:creationId xmlns:a16="http://schemas.microsoft.com/office/drawing/2014/main" id="{B9EB37DA-8A42-4239-B01F-D76B7A6B0E00}"/>
                </a:ext>
              </a:extLst>
            </p:cNvPr>
            <p:cNvSpPr/>
            <p:nvPr/>
          </p:nvSpPr>
          <p:spPr>
            <a:xfrm>
              <a:off x="6401591" y="2338477"/>
              <a:ext cx="2754630" cy="188913"/>
            </a:xfrm>
            <a:prstGeom prst="rect">
              <a:avLst/>
            </a:prstGeom>
            <a:noFill/>
            <a:ln w="25400" cap="flat">
              <a:solidFill>
                <a:srgbClr val="FF0000"/>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3" name="TextBox 12">
              <a:extLst>
                <a:ext uri="{FF2B5EF4-FFF2-40B4-BE49-F238E27FC236}">
                  <a16:creationId xmlns:a16="http://schemas.microsoft.com/office/drawing/2014/main" id="{744217EC-A75B-44EF-ACC9-609CD8F16707}"/>
                </a:ext>
              </a:extLst>
            </p:cNvPr>
            <p:cNvSpPr txBox="1"/>
            <p:nvPr/>
          </p:nvSpPr>
          <p:spPr>
            <a:xfrm>
              <a:off x="8777321" y="1284992"/>
              <a:ext cx="288071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0000"/>
                  </a:solidFill>
                  <a:effectLst/>
                  <a:uFillTx/>
                  <a:latin typeface="Helvetica"/>
                  <a:ea typeface="Helvetica"/>
                  <a:cs typeface="Helvetica"/>
                  <a:sym typeface="Helvetica"/>
                </a:rPr>
                <a:t>When: 3 clock cycles 		after ‘</a:t>
              </a:r>
              <a:r>
                <a:rPr kumimoji="0" lang="en-US" sz="1600" b="1" i="1" u="none" strike="noStrike" cap="none" spc="0" normalizeH="0" baseline="0" dirty="0">
                  <a:ln>
                    <a:noFill/>
                  </a:ln>
                  <a:solidFill>
                    <a:srgbClr val="FF0000"/>
                  </a:solidFill>
                  <a:effectLst/>
                  <a:uFillTx/>
                  <a:latin typeface="Helvetica"/>
                  <a:ea typeface="Helvetica"/>
                  <a:cs typeface="Helvetica"/>
                  <a:sym typeface="Helvetica"/>
                </a:rPr>
                <a:t>load’ is raised</a:t>
              </a:r>
            </a:p>
          </p:txBody>
        </p:sp>
        <p:sp>
          <p:nvSpPr>
            <p:cNvPr id="14" name="TextBox 13">
              <a:extLst>
                <a:ext uri="{FF2B5EF4-FFF2-40B4-BE49-F238E27FC236}">
                  <a16:creationId xmlns:a16="http://schemas.microsoft.com/office/drawing/2014/main" id="{1BCDC962-BDDE-473D-A390-DE51263A95F2}"/>
                </a:ext>
              </a:extLst>
            </p:cNvPr>
            <p:cNvSpPr txBox="1"/>
            <p:nvPr/>
          </p:nvSpPr>
          <p:spPr>
            <a:xfrm>
              <a:off x="9277575" y="2258526"/>
              <a:ext cx="2579232"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0000"/>
                  </a:solidFill>
                  <a:effectLst/>
                  <a:uFillTx/>
                  <a:latin typeface="Helvetica"/>
                  <a:ea typeface="Helvetica"/>
                  <a:cs typeface="Helvetica"/>
                  <a:sym typeface="Helvetica"/>
                </a:rPr>
                <a:t>Where: at signal ‘</a:t>
              </a:r>
              <a:r>
                <a:rPr kumimoji="0" lang="en-US" sz="1600" b="1" i="1" u="none" strike="noStrike" cap="none" spc="0" normalizeH="0" baseline="0" dirty="0">
                  <a:ln>
                    <a:noFill/>
                  </a:ln>
                  <a:solidFill>
                    <a:srgbClr val="FF0000"/>
                  </a:solidFill>
                  <a:effectLst/>
                  <a:uFillTx/>
                  <a:latin typeface="Helvetica"/>
                  <a:ea typeface="Helvetica"/>
                  <a:cs typeface="Helvetica"/>
                  <a:sym typeface="Helvetica"/>
                </a:rPr>
                <a:t>done’</a:t>
              </a:r>
            </a:p>
          </p:txBody>
        </p:sp>
        <p:sp>
          <p:nvSpPr>
            <p:cNvPr id="16" name="Rectangle 15">
              <a:extLst>
                <a:ext uri="{FF2B5EF4-FFF2-40B4-BE49-F238E27FC236}">
                  <a16:creationId xmlns:a16="http://schemas.microsoft.com/office/drawing/2014/main" id="{81624735-099B-405A-AA0B-5DB91F72408D}"/>
                </a:ext>
              </a:extLst>
            </p:cNvPr>
            <p:cNvSpPr/>
            <p:nvPr/>
          </p:nvSpPr>
          <p:spPr>
            <a:xfrm>
              <a:off x="6726710" y="2798117"/>
              <a:ext cx="3656993" cy="177562"/>
            </a:xfrm>
            <a:prstGeom prst="rect">
              <a:avLst/>
            </a:prstGeom>
            <a:noFill/>
            <a:ln w="25400" cap="flat">
              <a:solidFill>
                <a:srgbClr val="FF0000"/>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7" name="TextBox 16">
              <a:extLst>
                <a:ext uri="{FF2B5EF4-FFF2-40B4-BE49-F238E27FC236}">
                  <a16:creationId xmlns:a16="http://schemas.microsoft.com/office/drawing/2014/main" id="{21484D70-C7DA-4701-8612-698257D6F5B5}"/>
                </a:ext>
              </a:extLst>
            </p:cNvPr>
            <p:cNvSpPr txBox="1"/>
            <p:nvPr/>
          </p:nvSpPr>
          <p:spPr>
            <a:xfrm>
              <a:off x="9145513" y="3084050"/>
              <a:ext cx="271129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FF0000"/>
                  </a:solidFill>
                  <a:effectLst/>
                  <a:uFillTx/>
                  <a:latin typeface="Helvetica"/>
                  <a:ea typeface="Helvetica"/>
                  <a:cs typeface="Helvetica"/>
                  <a:sym typeface="Helvetica"/>
                </a:rPr>
                <a:t>What: compare the signals                    </a:t>
              </a:r>
            </a:p>
            <a:p>
              <a:pPr marL="0" marR="0" indent="0" algn="l" defTabSz="457200" rtl="0" fontAlgn="auto" latinLnBrk="1" hangingPunct="0">
                <a:lnSpc>
                  <a:spcPct val="100000"/>
                </a:lnSpc>
                <a:spcBef>
                  <a:spcPts val="0"/>
                </a:spcBef>
                <a:spcAft>
                  <a:spcPts val="0"/>
                </a:spcAft>
                <a:buClrTx/>
                <a:buSzTx/>
                <a:buFontTx/>
                <a:buNone/>
                <a:tabLst/>
              </a:pPr>
              <a:r>
                <a:rPr lang="en-US" sz="1600" b="1" dirty="0">
                  <a:solidFill>
                    <a:srgbClr val="FF0000"/>
                  </a:solidFill>
                  <a:latin typeface="Helvetica"/>
                  <a:ea typeface="Helvetica"/>
                  <a:cs typeface="Helvetica"/>
                  <a:sym typeface="Helvetica"/>
                </a:rPr>
                <a:t>           </a:t>
              </a:r>
              <a:r>
                <a:rPr kumimoji="0" lang="en-US" sz="1600" b="1" i="0" u="none" strike="noStrike" cap="none" spc="0" normalizeH="0" baseline="0" dirty="0">
                  <a:ln>
                    <a:noFill/>
                  </a:ln>
                  <a:solidFill>
                    <a:srgbClr val="FF0000"/>
                  </a:solidFill>
                  <a:effectLst/>
                  <a:uFillTx/>
                  <a:latin typeface="Helvetica"/>
                  <a:ea typeface="Helvetica"/>
                  <a:cs typeface="Helvetica"/>
                  <a:sym typeface="Helvetica"/>
                </a:rPr>
                <a:t>in GM and FM</a:t>
              </a:r>
              <a:endParaRPr kumimoji="0" lang="en-US" sz="1600" b="1" i="1" u="none" strike="noStrike" cap="none" spc="0" normalizeH="0" baseline="0" dirty="0">
                <a:ln>
                  <a:noFill/>
                </a:ln>
                <a:solidFill>
                  <a:srgbClr val="FF0000"/>
                </a:solidFill>
                <a:effectLst/>
                <a:uFillTx/>
                <a:latin typeface="Helvetica"/>
                <a:ea typeface="Helvetica"/>
                <a:cs typeface="Helvetica"/>
                <a:sym typeface="Helvetica"/>
              </a:endParaRPr>
            </a:p>
          </p:txBody>
        </p:sp>
      </p:grpSp>
    </p:spTree>
    <p:extLst>
      <p:ext uri="{BB962C8B-B14F-4D97-AF65-F5344CB8AC3E}">
        <p14:creationId xmlns:p14="http://schemas.microsoft.com/office/powerpoint/2010/main" val="118401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0F50-3DAE-4273-9A27-BBC4D5ABCEDB}"/>
              </a:ext>
            </a:extLst>
          </p:cNvPr>
          <p:cNvSpPr>
            <a:spLocks noGrp="1"/>
          </p:cNvSpPr>
          <p:nvPr>
            <p:ph type="title"/>
          </p:nvPr>
        </p:nvSpPr>
        <p:spPr/>
        <p:txBody>
          <a:bodyPr/>
          <a:lstStyle/>
          <a:p>
            <a:r>
              <a:rPr lang="en-US" dirty="0"/>
              <a:t>Fault Model</a:t>
            </a:r>
          </a:p>
        </p:txBody>
      </p:sp>
      <p:sp>
        <p:nvSpPr>
          <p:cNvPr id="3" name="Content Placeholder 2">
            <a:extLst>
              <a:ext uri="{FF2B5EF4-FFF2-40B4-BE49-F238E27FC236}">
                <a16:creationId xmlns:a16="http://schemas.microsoft.com/office/drawing/2014/main" id="{40D579B3-79D4-476C-8DC3-05CBD46424EB}"/>
              </a:ext>
            </a:extLst>
          </p:cNvPr>
          <p:cNvSpPr>
            <a:spLocks noGrp="1"/>
          </p:cNvSpPr>
          <p:nvPr>
            <p:ph idx="1"/>
          </p:nvPr>
        </p:nvSpPr>
        <p:spPr>
          <a:xfrm>
            <a:off x="498112" y="861618"/>
            <a:ext cx="11159923" cy="3189272"/>
          </a:xfrm>
        </p:spPr>
        <p:txBody>
          <a:bodyPr numCol="2"/>
          <a:lstStyle/>
          <a:p>
            <a:r>
              <a:rPr lang="en-US" dirty="0"/>
              <a:t>Fault Category</a:t>
            </a:r>
          </a:p>
          <a:p>
            <a:pPr lvl="1"/>
            <a:r>
              <a:rPr lang="en-US" dirty="0"/>
              <a:t>Global fault and Local fault</a:t>
            </a:r>
          </a:p>
          <a:p>
            <a:r>
              <a:rPr lang="en-US" dirty="0"/>
              <a:t>Fault-injection Location</a:t>
            </a:r>
          </a:p>
          <a:p>
            <a:pPr lvl="1"/>
            <a:r>
              <a:rPr lang="en-US" dirty="0"/>
              <a:t>Complete control, Some control, and No control</a:t>
            </a:r>
          </a:p>
          <a:p>
            <a:r>
              <a:rPr lang="en-US" dirty="0"/>
              <a:t>Fault-injection Time</a:t>
            </a:r>
          </a:p>
          <a:p>
            <a:pPr lvl="1"/>
            <a:r>
              <a:rPr lang="en-US" dirty="0"/>
              <a:t>Complete control, Some control, and No control</a:t>
            </a:r>
          </a:p>
          <a:p>
            <a:r>
              <a:rPr lang="en-US" dirty="0"/>
              <a:t>Fault Type</a:t>
            </a:r>
          </a:p>
          <a:p>
            <a:pPr lvl="1"/>
            <a:r>
              <a:rPr lang="en-US" dirty="0"/>
              <a:t>Stuck-at fault, Bit-flip fault, Set/reset fault, and Destructive fault</a:t>
            </a:r>
          </a:p>
          <a:p>
            <a:r>
              <a:rPr lang="en-US" dirty="0"/>
              <a:t>Fault Duration</a:t>
            </a:r>
          </a:p>
          <a:p>
            <a:pPr lvl="1"/>
            <a:r>
              <a:rPr lang="en-US" dirty="0"/>
              <a:t>Transient and Permanent</a:t>
            </a:r>
          </a:p>
        </p:txBody>
      </p:sp>
      <p:sp>
        <p:nvSpPr>
          <p:cNvPr id="4" name="Slide Number Placeholder 3">
            <a:extLst>
              <a:ext uri="{FF2B5EF4-FFF2-40B4-BE49-F238E27FC236}">
                <a16:creationId xmlns:a16="http://schemas.microsoft.com/office/drawing/2014/main" id="{751AD4A5-FDE8-4EB5-AEE2-BCC11123CE10}"/>
              </a:ext>
            </a:extLst>
          </p:cNvPr>
          <p:cNvSpPr>
            <a:spLocks noGrp="1"/>
          </p:cNvSpPr>
          <p:nvPr>
            <p:ph type="sldNum" sz="quarter" idx="2"/>
          </p:nvPr>
        </p:nvSpPr>
        <p:spPr/>
        <p:txBody>
          <a:bodyPr/>
          <a:lstStyle/>
          <a:p>
            <a:fld id="{3F03A6CE-FA7F-4521-8D91-BD78BED4306F}" type="slidenum">
              <a:rPr lang="en-US" smtClean="0"/>
              <a:t>15</a:t>
            </a:fld>
            <a:endParaRPr lang="en-US"/>
          </a:p>
        </p:txBody>
      </p:sp>
      <p:pic>
        <p:nvPicPr>
          <p:cNvPr id="6" name="Picture 5">
            <a:extLst>
              <a:ext uri="{FF2B5EF4-FFF2-40B4-BE49-F238E27FC236}">
                <a16:creationId xmlns:a16="http://schemas.microsoft.com/office/drawing/2014/main" id="{3EF398DD-48A7-462F-96CA-D06C24291379}"/>
              </a:ext>
            </a:extLst>
          </p:cNvPr>
          <p:cNvPicPr>
            <a:picLocks noChangeAspect="1"/>
          </p:cNvPicPr>
          <p:nvPr/>
        </p:nvPicPr>
        <p:blipFill>
          <a:blip r:embed="rId3"/>
          <a:stretch>
            <a:fillRect/>
          </a:stretch>
        </p:blipFill>
        <p:spPr>
          <a:xfrm>
            <a:off x="2961738" y="3798775"/>
            <a:ext cx="7312972" cy="2768619"/>
          </a:xfrm>
          <a:prstGeom prst="rect">
            <a:avLst/>
          </a:prstGeom>
        </p:spPr>
      </p:pic>
    </p:spTree>
    <p:extLst>
      <p:ext uri="{BB962C8B-B14F-4D97-AF65-F5344CB8AC3E}">
        <p14:creationId xmlns:p14="http://schemas.microsoft.com/office/powerpoint/2010/main" val="340656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BB1A-6769-47AE-B483-E860C245B7B4}"/>
              </a:ext>
            </a:extLst>
          </p:cNvPr>
          <p:cNvSpPr>
            <a:spLocks noGrp="1"/>
          </p:cNvSpPr>
          <p:nvPr>
            <p:ph type="title"/>
          </p:nvPr>
        </p:nvSpPr>
        <p:spPr/>
        <p:txBody>
          <a:bodyPr/>
          <a:lstStyle/>
          <a:p>
            <a:r>
              <a:rPr lang="en-US" dirty="0"/>
              <a:t>Fault List Generation</a:t>
            </a:r>
          </a:p>
        </p:txBody>
      </p:sp>
      <p:sp>
        <p:nvSpPr>
          <p:cNvPr id="3" name="Content Placeholder 2">
            <a:extLst>
              <a:ext uri="{FF2B5EF4-FFF2-40B4-BE49-F238E27FC236}">
                <a16:creationId xmlns:a16="http://schemas.microsoft.com/office/drawing/2014/main" id="{CFA88D5B-6A92-430B-948A-588519EC84C0}"/>
              </a:ext>
            </a:extLst>
          </p:cNvPr>
          <p:cNvSpPr>
            <a:spLocks noGrp="1"/>
          </p:cNvSpPr>
          <p:nvPr>
            <p:ph idx="1"/>
          </p:nvPr>
        </p:nvSpPr>
        <p:spPr>
          <a:xfrm>
            <a:off x="166838" y="1060434"/>
            <a:ext cx="11837247" cy="5094559"/>
          </a:xfrm>
        </p:spPr>
        <p:txBody>
          <a:bodyPr/>
          <a:lstStyle/>
          <a:p>
            <a:r>
              <a:rPr lang="en-US" b="1" dirty="0"/>
              <a:t>Global Faults</a:t>
            </a:r>
          </a:p>
          <a:p>
            <a:pPr lvl="1"/>
            <a:r>
              <a:rPr lang="en-US" dirty="0"/>
              <a:t>Injected by the techniques with no/less control of the fault location, e.g., clock glitching or voltage glitching</a:t>
            </a:r>
          </a:p>
          <a:p>
            <a:pPr lvl="1"/>
            <a:r>
              <a:rPr lang="en-US" b="1" dirty="0"/>
              <a:t>Model:</a:t>
            </a:r>
            <a:r>
              <a:rPr lang="en-US" dirty="0"/>
              <a:t> transient bit-flip fault in </a:t>
            </a:r>
            <a:r>
              <a:rPr lang="en-US" b="1" dirty="0"/>
              <a:t>FFs</a:t>
            </a:r>
            <a:r>
              <a:rPr lang="en-US" dirty="0"/>
              <a:t> for one clock cycle</a:t>
            </a:r>
          </a:p>
          <a:p>
            <a:r>
              <a:rPr lang="en-US" b="1" dirty="0"/>
              <a:t>Local Faults</a:t>
            </a:r>
          </a:p>
          <a:p>
            <a:pPr lvl="1"/>
            <a:r>
              <a:rPr lang="en-US" dirty="0"/>
              <a:t>Injected by the techniques with some/complete control of the fault location, e.g., laser or EM</a:t>
            </a:r>
          </a:p>
          <a:p>
            <a:pPr lvl="1"/>
            <a:r>
              <a:rPr lang="en-US" b="1" dirty="0"/>
              <a:t>Model: </a:t>
            </a:r>
            <a:r>
              <a:rPr lang="en-US" dirty="0"/>
              <a:t>transient bit-flip fault in </a:t>
            </a:r>
            <a:r>
              <a:rPr lang="en-US" b="1" dirty="0"/>
              <a:t>any cells </a:t>
            </a:r>
            <a:r>
              <a:rPr lang="en-US" dirty="0"/>
              <a:t>for one clock cycle</a:t>
            </a:r>
          </a:p>
          <a:p>
            <a:r>
              <a:rPr lang="en-US" altLang="zh-CN" b="1" dirty="0"/>
              <a:t>Number of concurrent fault locations</a:t>
            </a:r>
          </a:p>
          <a:p>
            <a:pPr lvl="1"/>
            <a:r>
              <a:rPr lang="en-US" b="1" dirty="0"/>
              <a:t>Small design</a:t>
            </a:r>
            <a:r>
              <a:rPr lang="en-US" dirty="0"/>
              <a:t>: all possible combinations of target cells</a:t>
            </a:r>
          </a:p>
          <a:p>
            <a:pPr lvl="1"/>
            <a:r>
              <a:rPr lang="en-US" b="1" dirty="0"/>
              <a:t>Large design</a:t>
            </a:r>
            <a:r>
              <a:rPr lang="en-US" dirty="0"/>
              <a:t>: only consider at most 2 concurrent fault locations</a:t>
            </a:r>
          </a:p>
          <a:p>
            <a:pPr lvl="2"/>
            <a:r>
              <a:rPr lang="en-US" dirty="0"/>
              <a:t>The possibility to inject faults at specific multiple locations to violate security property is quite small</a:t>
            </a:r>
          </a:p>
          <a:p>
            <a:pPr lvl="2"/>
            <a:r>
              <a:rPr lang="en-US" dirty="0"/>
              <a:t>Limited by the number of beam sources</a:t>
            </a:r>
          </a:p>
          <a:p>
            <a:pPr lvl="1"/>
            <a:endParaRPr lang="en-US" dirty="0"/>
          </a:p>
        </p:txBody>
      </p:sp>
      <p:sp>
        <p:nvSpPr>
          <p:cNvPr id="4" name="Slide Number Placeholder 3">
            <a:extLst>
              <a:ext uri="{FF2B5EF4-FFF2-40B4-BE49-F238E27FC236}">
                <a16:creationId xmlns:a16="http://schemas.microsoft.com/office/drawing/2014/main" id="{FCA3A7B2-61CB-4B29-BDBF-C4A1E1C33315}"/>
              </a:ext>
            </a:extLst>
          </p:cNvPr>
          <p:cNvSpPr>
            <a:spLocks noGrp="1"/>
          </p:cNvSpPr>
          <p:nvPr>
            <p:ph type="sldNum" sz="quarter" idx="2"/>
          </p:nvPr>
        </p:nvSpPr>
        <p:spPr/>
        <p:txBody>
          <a:bodyPr/>
          <a:lstStyle/>
          <a:p>
            <a:fld id="{3F03A6CE-FA7F-4521-8D91-BD78BED4306F}" type="slidenum">
              <a:rPr lang="en-US" smtClean="0"/>
              <a:t>16</a:t>
            </a:fld>
            <a:endParaRPr lang="en-US"/>
          </a:p>
        </p:txBody>
      </p:sp>
    </p:spTree>
    <p:extLst>
      <p:ext uri="{BB962C8B-B14F-4D97-AF65-F5344CB8AC3E}">
        <p14:creationId xmlns:p14="http://schemas.microsoft.com/office/powerpoint/2010/main" val="143221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F2D5-6E14-4384-A770-4B847A1BDFF9}"/>
              </a:ext>
            </a:extLst>
          </p:cNvPr>
          <p:cNvSpPr>
            <a:spLocks noGrp="1"/>
          </p:cNvSpPr>
          <p:nvPr>
            <p:ph type="title"/>
          </p:nvPr>
        </p:nvSpPr>
        <p:spPr/>
        <p:txBody>
          <a:bodyPr/>
          <a:lstStyle/>
          <a:p>
            <a:r>
              <a:rPr lang="en-US" dirty="0"/>
              <a:t>Critical Faults</a:t>
            </a:r>
          </a:p>
        </p:txBody>
      </p:sp>
      <p:sp>
        <p:nvSpPr>
          <p:cNvPr id="4" name="Slide Number Placeholder 3">
            <a:extLst>
              <a:ext uri="{FF2B5EF4-FFF2-40B4-BE49-F238E27FC236}">
                <a16:creationId xmlns:a16="http://schemas.microsoft.com/office/drawing/2014/main" id="{9F2D82C6-968F-47E8-BDCD-82D2A376261A}"/>
              </a:ext>
            </a:extLst>
          </p:cNvPr>
          <p:cNvSpPr>
            <a:spLocks noGrp="1"/>
          </p:cNvSpPr>
          <p:nvPr>
            <p:ph type="sldNum" sz="quarter" idx="2"/>
          </p:nvPr>
        </p:nvSpPr>
        <p:spPr/>
        <p:txBody>
          <a:bodyPr/>
          <a:lstStyle/>
          <a:p>
            <a:fld id="{3F03A6CE-FA7F-4521-8D91-BD78BED4306F}" type="slidenum">
              <a:rPr lang="en-US" smtClean="0"/>
              <a:t>17</a:t>
            </a:fld>
            <a:endParaRPr lang="en-US"/>
          </a:p>
        </p:txBody>
      </p:sp>
      <p:pic>
        <p:nvPicPr>
          <p:cNvPr id="5" name="Picture 4">
            <a:extLst>
              <a:ext uri="{FF2B5EF4-FFF2-40B4-BE49-F238E27FC236}">
                <a16:creationId xmlns:a16="http://schemas.microsoft.com/office/drawing/2014/main" id="{3924F95A-1B79-4151-BE45-0F3175A13501}"/>
              </a:ext>
            </a:extLst>
          </p:cNvPr>
          <p:cNvPicPr>
            <a:picLocks noChangeAspect="1"/>
          </p:cNvPicPr>
          <p:nvPr/>
        </p:nvPicPr>
        <p:blipFill>
          <a:blip r:embed="rId3"/>
          <a:stretch>
            <a:fillRect/>
          </a:stretch>
        </p:blipFill>
        <p:spPr>
          <a:xfrm>
            <a:off x="1725856" y="1277435"/>
            <a:ext cx="4370143" cy="2383715"/>
          </a:xfrm>
          <a:prstGeom prst="rect">
            <a:avLst/>
          </a:prstGeom>
        </p:spPr>
      </p:pic>
      <p:pic>
        <p:nvPicPr>
          <p:cNvPr id="6" name="Picture 5">
            <a:extLst>
              <a:ext uri="{FF2B5EF4-FFF2-40B4-BE49-F238E27FC236}">
                <a16:creationId xmlns:a16="http://schemas.microsoft.com/office/drawing/2014/main" id="{EE0511FC-270D-434C-94E6-A4B6D2F1EF18}"/>
              </a:ext>
            </a:extLst>
          </p:cNvPr>
          <p:cNvPicPr>
            <a:picLocks noChangeAspect="1"/>
          </p:cNvPicPr>
          <p:nvPr/>
        </p:nvPicPr>
        <p:blipFill>
          <a:blip r:embed="rId4"/>
          <a:stretch>
            <a:fillRect/>
          </a:stretch>
        </p:blipFill>
        <p:spPr>
          <a:xfrm>
            <a:off x="6786213" y="1297944"/>
            <a:ext cx="4178086" cy="2363206"/>
          </a:xfrm>
          <a:prstGeom prst="rect">
            <a:avLst/>
          </a:prstGeom>
        </p:spPr>
      </p:pic>
      <p:sp>
        <p:nvSpPr>
          <p:cNvPr id="7" name="Content Placeholder 2">
            <a:extLst>
              <a:ext uri="{FF2B5EF4-FFF2-40B4-BE49-F238E27FC236}">
                <a16:creationId xmlns:a16="http://schemas.microsoft.com/office/drawing/2014/main" id="{A1A0392F-DA5B-41DD-9E8F-E64EC6FC4EB4}"/>
              </a:ext>
            </a:extLst>
          </p:cNvPr>
          <p:cNvSpPr>
            <a:spLocks noGrp="1"/>
          </p:cNvSpPr>
          <p:nvPr>
            <p:ph idx="1"/>
          </p:nvPr>
        </p:nvSpPr>
        <p:spPr>
          <a:xfrm>
            <a:off x="177376" y="3925221"/>
            <a:ext cx="11837247" cy="2739571"/>
          </a:xfrm>
        </p:spPr>
        <p:txBody>
          <a:bodyPr/>
          <a:lstStyle/>
          <a:p>
            <a:r>
              <a:rPr lang="en-US" b="1" dirty="0"/>
              <a:t>Effective Faults</a:t>
            </a:r>
          </a:p>
          <a:p>
            <a:pPr lvl="1"/>
            <a:r>
              <a:rPr lang="en-US" dirty="0"/>
              <a:t>Faults that can violate the security property</a:t>
            </a:r>
          </a:p>
          <a:p>
            <a:r>
              <a:rPr lang="en-US" b="1" dirty="0"/>
              <a:t>Critical Faults</a:t>
            </a:r>
          </a:p>
          <a:p>
            <a:pPr lvl="1"/>
            <a:r>
              <a:rPr lang="en-US" dirty="0"/>
              <a:t>Faults where all fault locations are contributing to the security property violation</a:t>
            </a:r>
          </a:p>
          <a:p>
            <a:r>
              <a:rPr lang="en-US" altLang="zh-CN" b="1" dirty="0"/>
              <a:t>In the example</a:t>
            </a:r>
          </a:p>
          <a:p>
            <a:pPr lvl="1"/>
            <a:r>
              <a:rPr lang="en-US" dirty="0"/>
              <a:t>7 faults in total, 5 effective faults, but only 2 critical faults</a:t>
            </a:r>
          </a:p>
        </p:txBody>
      </p:sp>
    </p:spTree>
    <p:extLst>
      <p:ext uri="{BB962C8B-B14F-4D97-AF65-F5344CB8AC3E}">
        <p14:creationId xmlns:p14="http://schemas.microsoft.com/office/powerpoint/2010/main" val="420008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F2D5-6E14-4384-A770-4B847A1BDFF9}"/>
              </a:ext>
            </a:extLst>
          </p:cNvPr>
          <p:cNvSpPr>
            <a:spLocks noGrp="1"/>
          </p:cNvSpPr>
          <p:nvPr>
            <p:ph type="title"/>
          </p:nvPr>
        </p:nvSpPr>
        <p:spPr/>
        <p:txBody>
          <a:bodyPr/>
          <a:lstStyle/>
          <a:p>
            <a:r>
              <a:rPr lang="en-US" dirty="0"/>
              <a:t>Fault feasibility</a:t>
            </a:r>
          </a:p>
        </p:txBody>
      </p:sp>
      <p:sp>
        <p:nvSpPr>
          <p:cNvPr id="4" name="Slide Number Placeholder 3">
            <a:extLst>
              <a:ext uri="{FF2B5EF4-FFF2-40B4-BE49-F238E27FC236}">
                <a16:creationId xmlns:a16="http://schemas.microsoft.com/office/drawing/2014/main" id="{9F2D82C6-968F-47E8-BDCD-82D2A376261A}"/>
              </a:ext>
            </a:extLst>
          </p:cNvPr>
          <p:cNvSpPr>
            <a:spLocks noGrp="1"/>
          </p:cNvSpPr>
          <p:nvPr>
            <p:ph type="sldNum" sz="quarter" idx="2"/>
          </p:nvPr>
        </p:nvSpPr>
        <p:spPr/>
        <p:txBody>
          <a:bodyPr/>
          <a:lstStyle/>
          <a:p>
            <a:fld id="{3F03A6CE-FA7F-4521-8D91-BD78BED4306F}" type="slidenum">
              <a:rPr lang="en-US" smtClean="0"/>
              <a:t>18</a:t>
            </a:fld>
            <a:endParaRPr lang="en-US"/>
          </a:p>
        </p:txBody>
      </p:sp>
      <p:sp>
        <p:nvSpPr>
          <p:cNvPr id="8" name="Content Placeholder 2">
            <a:extLst>
              <a:ext uri="{FF2B5EF4-FFF2-40B4-BE49-F238E27FC236}">
                <a16:creationId xmlns:a16="http://schemas.microsoft.com/office/drawing/2014/main" id="{3C006C8B-EF9A-4AF1-A08E-3589B1882159}"/>
              </a:ext>
            </a:extLst>
          </p:cNvPr>
          <p:cNvSpPr txBox="1">
            <a:spLocks/>
          </p:cNvSpPr>
          <p:nvPr/>
        </p:nvSpPr>
        <p:spPr>
          <a:xfrm>
            <a:off x="234158" y="904241"/>
            <a:ext cx="11622649" cy="229662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marL="625056" indent="-401822" defTabSz="410751" eaLnBrk="1" hangingPunct="1">
              <a:spcBef>
                <a:spcPts val="844"/>
              </a:spcBef>
              <a:buSzPct val="100000"/>
              <a:buChar char="•"/>
              <a:defRPr sz="2400" b="0" i="0">
                <a:latin typeface="Arial"/>
                <a:ea typeface="+mn-ea"/>
                <a:cs typeface="Arial"/>
                <a:sym typeface="Gill Sans Light"/>
              </a:defRPr>
            </a:lvl1pPr>
            <a:lvl2pPr marL="937584" indent="-401822" defTabSz="410751" eaLnBrk="1" hangingPunct="1">
              <a:spcBef>
                <a:spcPts val="844"/>
              </a:spcBef>
              <a:buSzPct val="100000"/>
              <a:buChar char="•"/>
              <a:defRPr sz="2000" b="0">
                <a:latin typeface="Arial"/>
                <a:ea typeface="+mn-ea"/>
                <a:cs typeface="Arial"/>
                <a:sym typeface="Gill Sans Light"/>
              </a:defRPr>
            </a:lvl2pPr>
            <a:lvl3pPr marL="1250112" indent="-401822" defTabSz="410751" eaLnBrk="1" hangingPunct="1">
              <a:spcBef>
                <a:spcPts val="844"/>
              </a:spcBef>
              <a:buSzPct val="100000"/>
              <a:buChar char="•"/>
              <a:defRPr sz="1800" b="0">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a:lstStyle>
          <a:p>
            <a:r>
              <a:rPr lang="en-US" kern="0" dirty="0">
                <a:solidFill>
                  <a:sysClr val="windowText" lastClr="000000"/>
                </a:solidFill>
              </a:rPr>
              <a:t>Not every critical fault can be implemented</a:t>
            </a:r>
          </a:p>
          <a:p>
            <a:r>
              <a:rPr lang="en-US" kern="0" dirty="0">
                <a:solidFill>
                  <a:sysClr val="windowText" lastClr="000000"/>
                </a:solidFill>
              </a:rPr>
              <a:t>Need to consider the capability of a specific fault injection technique</a:t>
            </a:r>
          </a:p>
          <a:p>
            <a:r>
              <a:rPr lang="en-US" kern="0" dirty="0">
                <a:solidFill>
                  <a:sysClr val="windowText" lastClr="000000"/>
                </a:solidFill>
              </a:rPr>
              <a:t>Fault Feasibility Analysis</a:t>
            </a:r>
          </a:p>
          <a:p>
            <a:pPr lvl="1"/>
            <a:r>
              <a:rPr lang="en-US" kern="0" dirty="0">
                <a:solidFill>
                  <a:sysClr val="windowText" lastClr="000000"/>
                </a:solidFill>
              </a:rPr>
              <a:t>For setup time violation based fault injection techniques, e.g., clock or voltage glitching</a:t>
            </a:r>
          </a:p>
          <a:p>
            <a:pPr lvl="1"/>
            <a:r>
              <a:rPr lang="en-US" kern="0" dirty="0">
                <a:solidFill>
                  <a:sysClr val="windowText" lastClr="000000"/>
                </a:solidFill>
              </a:rPr>
              <a:t>Faults can only be injected at switching edges</a:t>
            </a:r>
          </a:p>
        </p:txBody>
      </p:sp>
      <p:grpSp>
        <p:nvGrpSpPr>
          <p:cNvPr id="12" name="Group 11">
            <a:extLst>
              <a:ext uri="{FF2B5EF4-FFF2-40B4-BE49-F238E27FC236}">
                <a16:creationId xmlns:a16="http://schemas.microsoft.com/office/drawing/2014/main" id="{C330A330-5D44-407D-B901-A91EA4971DED}"/>
              </a:ext>
            </a:extLst>
          </p:cNvPr>
          <p:cNvGrpSpPr/>
          <p:nvPr/>
        </p:nvGrpSpPr>
        <p:grpSpPr>
          <a:xfrm>
            <a:off x="3319669" y="3269823"/>
            <a:ext cx="6198266" cy="3394969"/>
            <a:chOff x="3309837" y="3361049"/>
            <a:chExt cx="6198266" cy="3394969"/>
          </a:xfrm>
        </p:grpSpPr>
        <p:pic>
          <p:nvPicPr>
            <p:cNvPr id="9" name="Picture 8">
              <a:extLst>
                <a:ext uri="{FF2B5EF4-FFF2-40B4-BE49-F238E27FC236}">
                  <a16:creationId xmlns:a16="http://schemas.microsoft.com/office/drawing/2014/main" id="{D6C52871-245D-449B-A622-0C6ED1610A25}"/>
                </a:ext>
              </a:extLst>
            </p:cNvPr>
            <p:cNvPicPr>
              <a:picLocks noChangeAspect="1"/>
            </p:cNvPicPr>
            <p:nvPr/>
          </p:nvPicPr>
          <p:blipFill>
            <a:blip r:embed="rId3"/>
            <a:stretch>
              <a:fillRect/>
            </a:stretch>
          </p:blipFill>
          <p:spPr>
            <a:xfrm>
              <a:off x="3309837" y="3361049"/>
              <a:ext cx="6198266" cy="3046156"/>
            </a:xfrm>
            <a:prstGeom prst="rect">
              <a:avLst/>
            </a:prstGeom>
          </p:spPr>
        </p:pic>
        <p:sp>
          <p:nvSpPr>
            <p:cNvPr id="3" name="TextBox 2">
              <a:extLst>
                <a:ext uri="{FF2B5EF4-FFF2-40B4-BE49-F238E27FC236}">
                  <a16:creationId xmlns:a16="http://schemas.microsoft.com/office/drawing/2014/main" id="{11D3C767-5639-436E-B904-91233F5FF4E2}"/>
                </a:ext>
              </a:extLst>
            </p:cNvPr>
            <p:cNvSpPr txBox="1"/>
            <p:nvPr/>
          </p:nvSpPr>
          <p:spPr>
            <a:xfrm>
              <a:off x="4932290" y="6407205"/>
              <a:ext cx="2953360"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600" i="0" u="none" strike="noStrike" cap="none" spc="0" normalizeH="0" baseline="0" dirty="0">
                  <a:ln>
                    <a:noFill/>
                  </a:ln>
                  <a:solidFill>
                    <a:srgbClr val="000000"/>
                  </a:solidFill>
                  <a:effectLst/>
                  <a:uFillTx/>
                  <a:latin typeface="Helvetica"/>
                  <a:ea typeface="Helvetica"/>
                  <a:cs typeface="Helvetica"/>
                  <a:sym typeface="Helvetica"/>
                </a:rPr>
                <a:t>Infeasible via Clock glitching</a:t>
              </a:r>
            </a:p>
          </p:txBody>
        </p:sp>
      </p:grpSp>
    </p:spTree>
    <p:extLst>
      <p:ext uri="{BB962C8B-B14F-4D97-AF65-F5344CB8AC3E}">
        <p14:creationId xmlns:p14="http://schemas.microsoft.com/office/powerpoint/2010/main" val="95071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C2FA-F484-410C-A462-DA11DF562389}"/>
              </a:ext>
            </a:extLst>
          </p:cNvPr>
          <p:cNvSpPr>
            <a:spLocks noGrp="1"/>
          </p:cNvSpPr>
          <p:nvPr>
            <p:ph type="title"/>
          </p:nvPr>
        </p:nvSpPr>
        <p:spPr/>
        <p:txBody>
          <a:bodyPr/>
          <a:lstStyle/>
          <a:p>
            <a:r>
              <a:rPr lang="en-US" dirty="0"/>
              <a:t>Evaluation on AES, RSA, and SHA </a:t>
            </a:r>
          </a:p>
        </p:txBody>
      </p:sp>
      <p:sp>
        <p:nvSpPr>
          <p:cNvPr id="3" name="Content Placeholder 2">
            <a:extLst>
              <a:ext uri="{FF2B5EF4-FFF2-40B4-BE49-F238E27FC236}">
                <a16:creationId xmlns:a16="http://schemas.microsoft.com/office/drawing/2014/main" id="{E7608EC9-71A3-4CDE-839C-C57330DF9A5C}"/>
              </a:ext>
            </a:extLst>
          </p:cNvPr>
          <p:cNvSpPr>
            <a:spLocks noGrp="1"/>
          </p:cNvSpPr>
          <p:nvPr>
            <p:ph idx="1"/>
          </p:nvPr>
        </p:nvSpPr>
        <p:spPr>
          <a:xfrm>
            <a:off x="166838" y="840180"/>
            <a:ext cx="11480659" cy="5256775"/>
          </a:xfrm>
        </p:spPr>
        <p:txBody>
          <a:bodyPr/>
          <a:lstStyle/>
          <a:p>
            <a:r>
              <a:rPr lang="en-US" b="1" dirty="0"/>
              <a:t>Security Properties in FSMs</a:t>
            </a:r>
          </a:p>
          <a:p>
            <a:pPr lvl="1"/>
            <a:r>
              <a:rPr lang="en-US" dirty="0"/>
              <a:t>SP2.1: In the FSM of AES controller, Initial Round state cannot directly jump to Final Round state without going through Do Round state.</a:t>
            </a:r>
          </a:p>
          <a:p>
            <a:pPr lvl="1"/>
            <a:r>
              <a:rPr lang="en-US" dirty="0"/>
              <a:t>SP2.2: In the FSM of RSA controller, Square and Multiply states cannot be bypassed to Result state.</a:t>
            </a:r>
          </a:p>
          <a:p>
            <a:pPr lvl="1"/>
            <a:r>
              <a:rPr lang="en-US" dirty="0"/>
              <a:t>SP2.3.1: In the FSM of SHA controller, each time when a block is loaded, the Data Input state should not be bypassed.</a:t>
            </a:r>
          </a:p>
          <a:p>
            <a:pPr lvl="1"/>
            <a:r>
              <a:rPr lang="en-US" dirty="0"/>
              <a:t>SP2.3.2: In the FSM of SHA controller, when the last block is loaded, the Block Process and/or Block Next state should not be bypassed.</a:t>
            </a:r>
          </a:p>
          <a:p>
            <a:r>
              <a:rPr lang="en-US" b="1" dirty="0"/>
              <a:t>Security Properties against DFA</a:t>
            </a:r>
          </a:p>
          <a:p>
            <a:pPr lvl="1"/>
            <a:r>
              <a:rPr lang="en-US" dirty="0"/>
              <a:t>SP3.1: At the 9th round of AES, any 1-3 bytes of the first word in the round key cannot be faulty and the faulty bytes cannot propagate to the following words in the same round.</a:t>
            </a:r>
          </a:p>
          <a:p>
            <a:pPr lvl="1"/>
            <a:r>
              <a:rPr lang="en-US" dirty="0"/>
              <a:t>SP3.2: At the 9th round of AES, 4 bytes of any word in the round key cannot be faulty and the faulty bytes cannot propagate to the following words in the same round.</a:t>
            </a:r>
          </a:p>
        </p:txBody>
      </p:sp>
      <p:sp>
        <p:nvSpPr>
          <p:cNvPr id="4" name="Slide Number Placeholder 3">
            <a:extLst>
              <a:ext uri="{FF2B5EF4-FFF2-40B4-BE49-F238E27FC236}">
                <a16:creationId xmlns:a16="http://schemas.microsoft.com/office/drawing/2014/main" id="{5E76C2E0-EBEA-4374-8DBC-1E60AA5F6F6F}"/>
              </a:ext>
            </a:extLst>
          </p:cNvPr>
          <p:cNvSpPr>
            <a:spLocks noGrp="1"/>
          </p:cNvSpPr>
          <p:nvPr>
            <p:ph type="sldNum" sz="quarter" idx="2"/>
          </p:nvPr>
        </p:nvSpPr>
        <p:spPr/>
        <p:txBody>
          <a:bodyPr/>
          <a:lstStyle/>
          <a:p>
            <a:fld id="{3F03A6CE-FA7F-4521-8D91-BD78BED4306F}" type="slidenum">
              <a:rPr lang="en-US" smtClean="0"/>
              <a:t>19</a:t>
            </a:fld>
            <a:endParaRPr lang="en-US"/>
          </a:p>
        </p:txBody>
      </p:sp>
      <p:sp>
        <p:nvSpPr>
          <p:cNvPr id="6" name="TextBox 5">
            <a:extLst>
              <a:ext uri="{FF2B5EF4-FFF2-40B4-BE49-F238E27FC236}">
                <a16:creationId xmlns:a16="http://schemas.microsoft.com/office/drawing/2014/main" id="{AF39BC27-9BA9-48AE-B2F0-75EE37715CA4}"/>
              </a:ext>
            </a:extLst>
          </p:cNvPr>
          <p:cNvSpPr txBox="1"/>
          <p:nvPr/>
        </p:nvSpPr>
        <p:spPr>
          <a:xfrm>
            <a:off x="519089" y="6087123"/>
            <a:ext cx="10776155"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28600" indent="-228600">
              <a:buAutoNum type="arabicPeriod"/>
            </a:pPr>
            <a:r>
              <a:rPr lang="en-US" sz="1100" dirty="0">
                <a:solidFill>
                  <a:srgbClr val="333333"/>
                </a:solidFill>
                <a:latin typeface="Arial" panose="020B0604020202020204" pitchFamily="34" charset="0"/>
              </a:rPr>
              <a:t>A. </a:t>
            </a:r>
            <a:r>
              <a:rPr lang="en-US" sz="1100" dirty="0" err="1">
                <a:solidFill>
                  <a:srgbClr val="333333"/>
                </a:solidFill>
                <a:latin typeface="Arial" panose="020B0604020202020204" pitchFamily="34" charset="0"/>
              </a:rPr>
              <a:t>Nahiyan</a:t>
            </a:r>
            <a:r>
              <a:rPr lang="en-US" sz="1100" dirty="0">
                <a:solidFill>
                  <a:srgbClr val="333333"/>
                </a:solidFill>
                <a:latin typeface="Arial" panose="020B0604020202020204" pitchFamily="34" charset="0"/>
              </a:rPr>
              <a:t>, et al, “Security-aware </a:t>
            </a:r>
            <a:r>
              <a:rPr lang="en-US" sz="1100" dirty="0" err="1">
                <a:solidFill>
                  <a:srgbClr val="333333"/>
                </a:solidFill>
                <a:latin typeface="Arial" panose="020B0604020202020204" pitchFamily="34" charset="0"/>
              </a:rPr>
              <a:t>fsm</a:t>
            </a:r>
            <a:r>
              <a:rPr lang="en-US" sz="1100" dirty="0">
                <a:solidFill>
                  <a:srgbClr val="333333"/>
                </a:solidFill>
                <a:latin typeface="Arial" panose="020B0604020202020204" pitchFamily="34" charset="0"/>
              </a:rPr>
              <a:t> design flow for identifying and mitigating vulnerabilities to fault attacks,” IEEE Transactions on Computer-Aided Design of Integrated Circuits and Systems, vol. 38, no. 6, pp. 1003–1016, 2019</a:t>
            </a:r>
          </a:p>
          <a:p>
            <a:pPr marL="228600" indent="-228600">
              <a:buAutoNum type="arabicPeriod"/>
            </a:pPr>
            <a:r>
              <a:rPr lang="en-US" sz="1100" dirty="0">
                <a:solidFill>
                  <a:srgbClr val="333333"/>
                </a:solidFill>
                <a:latin typeface="Arial" panose="020B0604020202020204" pitchFamily="34" charset="0"/>
              </a:rPr>
              <a:t>C. H. Kim and J.-J. </a:t>
            </a:r>
            <a:r>
              <a:rPr lang="en-US" sz="1100" dirty="0" err="1">
                <a:solidFill>
                  <a:srgbClr val="333333"/>
                </a:solidFill>
                <a:latin typeface="Arial" panose="020B0604020202020204" pitchFamily="34" charset="0"/>
              </a:rPr>
              <a:t>Quisquater</a:t>
            </a:r>
            <a:r>
              <a:rPr lang="en-US" sz="1100" dirty="0">
                <a:solidFill>
                  <a:srgbClr val="333333"/>
                </a:solidFill>
                <a:latin typeface="Arial" panose="020B0604020202020204" pitchFamily="34" charset="0"/>
              </a:rPr>
              <a:t>, “New differential fault analysis on </a:t>
            </a:r>
            <a:r>
              <a:rPr lang="en-US" sz="1100" dirty="0" err="1">
                <a:solidFill>
                  <a:srgbClr val="333333"/>
                </a:solidFill>
                <a:latin typeface="Arial" panose="020B0604020202020204" pitchFamily="34" charset="0"/>
              </a:rPr>
              <a:t>aes</a:t>
            </a:r>
            <a:r>
              <a:rPr lang="en-US" sz="1100" dirty="0">
                <a:solidFill>
                  <a:srgbClr val="333333"/>
                </a:solidFill>
                <a:latin typeface="Arial" panose="020B0604020202020204" pitchFamily="34" charset="0"/>
              </a:rPr>
              <a:t> key schedule: Two faults are enough,” in Smart Card Research and Advanced Applications, pp. 48– 60. Berlin, Heidelberg: Springer Berlin Heidelberg, 2008</a:t>
            </a:r>
          </a:p>
        </p:txBody>
      </p:sp>
    </p:spTree>
    <p:extLst>
      <p:ext uri="{BB962C8B-B14F-4D97-AF65-F5344CB8AC3E}">
        <p14:creationId xmlns:p14="http://schemas.microsoft.com/office/powerpoint/2010/main" val="408003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E09B-E1ED-46BD-ACDE-81D5BE290DEA}"/>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41D981B3-E6D0-420D-8399-7834DD004B44}"/>
              </a:ext>
            </a:extLst>
          </p:cNvPr>
          <p:cNvSpPr>
            <a:spLocks noGrp="1"/>
          </p:cNvSpPr>
          <p:nvPr>
            <p:ph idx="1"/>
          </p:nvPr>
        </p:nvSpPr>
        <p:spPr>
          <a:xfrm>
            <a:off x="456878" y="1083076"/>
            <a:ext cx="11278244" cy="5220070"/>
          </a:xfrm>
        </p:spPr>
        <p:txBody>
          <a:bodyPr/>
          <a:lstStyle/>
          <a:p>
            <a:r>
              <a:rPr lang="en-US" b="1" dirty="0"/>
              <a:t>Backgrounds</a:t>
            </a:r>
          </a:p>
          <a:p>
            <a:pPr lvl="1"/>
            <a:r>
              <a:rPr lang="en-US" dirty="0"/>
              <a:t>Critical Assets in SoCs</a:t>
            </a:r>
          </a:p>
          <a:p>
            <a:pPr lvl="1"/>
            <a:r>
              <a:rPr lang="en-US" dirty="0"/>
              <a:t>Fault Injection Techniques: Non-invasive, Semi-invasive, and Invasive</a:t>
            </a:r>
          </a:p>
          <a:p>
            <a:r>
              <a:rPr lang="en-US" altLang="zh-CN" b="1" dirty="0"/>
              <a:t>Fault Injection Countermeasures</a:t>
            </a:r>
          </a:p>
          <a:p>
            <a:pPr lvl="1"/>
            <a:r>
              <a:rPr lang="en-US" altLang="zh-CN" dirty="0"/>
              <a:t>Intrusion prevention: Sensors, Active shield, etc.</a:t>
            </a:r>
          </a:p>
          <a:p>
            <a:pPr lvl="1"/>
            <a:r>
              <a:rPr lang="en-US" altLang="zh-CN"/>
              <a:t>Fault detection: Redundancy, Error detection code, etc.</a:t>
            </a:r>
            <a:endParaRPr lang="en-US" b="1"/>
          </a:p>
          <a:p>
            <a:r>
              <a:rPr lang="en-US" b="1" dirty="0" err="1"/>
              <a:t>SoFI</a:t>
            </a:r>
            <a:r>
              <a:rPr lang="en-US" b="1" dirty="0"/>
              <a:t> Framework</a:t>
            </a:r>
          </a:p>
          <a:p>
            <a:pPr lvl="1"/>
            <a:r>
              <a:rPr lang="en-US" dirty="0"/>
              <a:t>Security Property and Strobe File </a:t>
            </a:r>
          </a:p>
          <a:p>
            <a:pPr lvl="1"/>
            <a:r>
              <a:rPr lang="en-US" dirty="0"/>
              <a:t>Fault Model and Fault List</a:t>
            </a:r>
          </a:p>
          <a:p>
            <a:pPr lvl="1"/>
            <a:r>
              <a:rPr lang="en-US" dirty="0"/>
              <a:t>Critical and Feasible Fault</a:t>
            </a:r>
          </a:p>
          <a:p>
            <a:pPr lvl="1"/>
            <a:r>
              <a:rPr lang="en-US" dirty="0"/>
              <a:t>Evaluation on AES, RSA, and SHA</a:t>
            </a:r>
          </a:p>
          <a:p>
            <a:r>
              <a:rPr lang="en-US" b="1" dirty="0"/>
              <a:t>Conclusion and Future Work</a:t>
            </a:r>
          </a:p>
          <a:p>
            <a:endParaRPr lang="en-US" dirty="0"/>
          </a:p>
          <a:p>
            <a:pPr lvl="1"/>
            <a:endParaRPr lang="en-US" dirty="0"/>
          </a:p>
          <a:p>
            <a:endParaRPr lang="en-US" dirty="0"/>
          </a:p>
        </p:txBody>
      </p:sp>
    </p:spTree>
    <p:extLst>
      <p:ext uri="{BB962C8B-B14F-4D97-AF65-F5344CB8AC3E}">
        <p14:creationId xmlns:p14="http://schemas.microsoft.com/office/powerpoint/2010/main" val="30004604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B00B-DACD-4BF6-B696-FC7966F24A5A}"/>
              </a:ext>
            </a:extLst>
          </p:cNvPr>
          <p:cNvSpPr>
            <a:spLocks noGrp="1"/>
          </p:cNvSpPr>
          <p:nvPr>
            <p:ph type="title"/>
          </p:nvPr>
        </p:nvSpPr>
        <p:spPr/>
        <p:txBody>
          <a:bodyPr/>
          <a:lstStyle/>
          <a:p>
            <a:r>
              <a:rPr lang="en-US" dirty="0"/>
              <a:t>Fault Simulation Results</a:t>
            </a:r>
          </a:p>
        </p:txBody>
      </p:sp>
      <p:sp>
        <p:nvSpPr>
          <p:cNvPr id="3" name="Content Placeholder 2">
            <a:extLst>
              <a:ext uri="{FF2B5EF4-FFF2-40B4-BE49-F238E27FC236}">
                <a16:creationId xmlns:a16="http://schemas.microsoft.com/office/drawing/2014/main" id="{C6B9CD03-FFD5-42EF-BBDF-D8E039D5113A}"/>
              </a:ext>
            </a:extLst>
          </p:cNvPr>
          <p:cNvSpPr>
            <a:spLocks noGrp="1"/>
          </p:cNvSpPr>
          <p:nvPr>
            <p:ph idx="1"/>
          </p:nvPr>
        </p:nvSpPr>
        <p:spPr>
          <a:xfrm>
            <a:off x="177376" y="5134169"/>
            <a:ext cx="11837247" cy="1699253"/>
          </a:xfrm>
        </p:spPr>
        <p:txBody>
          <a:bodyPr/>
          <a:lstStyle/>
          <a:p>
            <a:r>
              <a:rPr lang="en-US" dirty="0"/>
              <a:t>Inappropriate FSM encoding scheme can bring additional vulnerability (yellow)</a:t>
            </a:r>
          </a:p>
          <a:p>
            <a:pPr lvl="1"/>
            <a:r>
              <a:rPr lang="en-US" dirty="0"/>
              <a:t>FSM 1 and FSM 2 are using different FSM encoding</a:t>
            </a:r>
          </a:p>
          <a:p>
            <a:r>
              <a:rPr lang="en-US" dirty="0"/>
              <a:t>&lt; 0.6% locations are identified as critical locations against fault-injection (green)</a:t>
            </a:r>
          </a:p>
          <a:p>
            <a:pPr lvl="1"/>
            <a:r>
              <a:rPr lang="en-US" dirty="0"/>
              <a:t>Except the local faults for SP3.1 (17.33%), since SP3.1 is too easy to violate</a:t>
            </a:r>
          </a:p>
        </p:txBody>
      </p:sp>
      <p:sp>
        <p:nvSpPr>
          <p:cNvPr id="4" name="Slide Number Placeholder 3">
            <a:extLst>
              <a:ext uri="{FF2B5EF4-FFF2-40B4-BE49-F238E27FC236}">
                <a16:creationId xmlns:a16="http://schemas.microsoft.com/office/drawing/2014/main" id="{5D0E5078-55C6-4959-9685-BC38C3C055E4}"/>
              </a:ext>
            </a:extLst>
          </p:cNvPr>
          <p:cNvSpPr>
            <a:spLocks noGrp="1"/>
          </p:cNvSpPr>
          <p:nvPr>
            <p:ph type="sldNum" sz="quarter" idx="2"/>
          </p:nvPr>
        </p:nvSpPr>
        <p:spPr/>
        <p:txBody>
          <a:bodyPr/>
          <a:lstStyle/>
          <a:p>
            <a:fld id="{3F03A6CE-FA7F-4521-8D91-BD78BED4306F}" type="slidenum">
              <a:rPr lang="en-US" smtClean="0"/>
              <a:t>20</a:t>
            </a:fld>
            <a:endParaRPr lang="en-US"/>
          </a:p>
        </p:txBody>
      </p:sp>
      <p:grpSp>
        <p:nvGrpSpPr>
          <p:cNvPr id="14" name="Group 13">
            <a:extLst>
              <a:ext uri="{FF2B5EF4-FFF2-40B4-BE49-F238E27FC236}">
                <a16:creationId xmlns:a16="http://schemas.microsoft.com/office/drawing/2014/main" id="{1D414633-15CC-4EDA-8FFA-7B3CF774AAEE}"/>
              </a:ext>
            </a:extLst>
          </p:cNvPr>
          <p:cNvGrpSpPr/>
          <p:nvPr/>
        </p:nvGrpSpPr>
        <p:grpSpPr>
          <a:xfrm>
            <a:off x="992599" y="873304"/>
            <a:ext cx="10481648" cy="4295612"/>
            <a:chOff x="972933" y="892969"/>
            <a:chExt cx="10481648" cy="4295612"/>
          </a:xfrm>
        </p:grpSpPr>
        <p:pic>
          <p:nvPicPr>
            <p:cNvPr id="6" name="Picture 5">
              <a:extLst>
                <a:ext uri="{FF2B5EF4-FFF2-40B4-BE49-F238E27FC236}">
                  <a16:creationId xmlns:a16="http://schemas.microsoft.com/office/drawing/2014/main" id="{EAF2F46D-C9D9-4D5D-BFA4-6380C7B80A29}"/>
                </a:ext>
              </a:extLst>
            </p:cNvPr>
            <p:cNvPicPr>
              <a:picLocks noChangeAspect="1"/>
            </p:cNvPicPr>
            <p:nvPr/>
          </p:nvPicPr>
          <p:blipFill>
            <a:blip r:embed="rId3"/>
            <a:stretch>
              <a:fillRect/>
            </a:stretch>
          </p:blipFill>
          <p:spPr>
            <a:xfrm>
              <a:off x="972933" y="892969"/>
              <a:ext cx="10481648" cy="4295612"/>
            </a:xfrm>
            <a:prstGeom prst="rect">
              <a:avLst/>
            </a:prstGeom>
          </p:spPr>
        </p:pic>
        <p:sp>
          <p:nvSpPr>
            <p:cNvPr id="8" name="Rectangle 7">
              <a:extLst>
                <a:ext uri="{FF2B5EF4-FFF2-40B4-BE49-F238E27FC236}">
                  <a16:creationId xmlns:a16="http://schemas.microsoft.com/office/drawing/2014/main" id="{249DCDAB-469D-40D7-912C-65898CB7FEC3}"/>
                </a:ext>
              </a:extLst>
            </p:cNvPr>
            <p:cNvSpPr/>
            <p:nvPr/>
          </p:nvSpPr>
          <p:spPr>
            <a:xfrm>
              <a:off x="7993626" y="1376515"/>
              <a:ext cx="688258" cy="186813"/>
            </a:xfrm>
            <a:prstGeom prst="rect">
              <a:avLst/>
            </a:prstGeom>
            <a:solidFill>
              <a:srgbClr val="FFFF00">
                <a:alpha val="50000"/>
              </a:srgbClr>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9" name="Rectangle 8">
              <a:extLst>
                <a:ext uri="{FF2B5EF4-FFF2-40B4-BE49-F238E27FC236}">
                  <a16:creationId xmlns:a16="http://schemas.microsoft.com/office/drawing/2014/main" id="{DD1FECCD-F374-4B6E-8589-A4097252E5B8}"/>
                </a:ext>
              </a:extLst>
            </p:cNvPr>
            <p:cNvSpPr/>
            <p:nvPr/>
          </p:nvSpPr>
          <p:spPr>
            <a:xfrm>
              <a:off x="7998540" y="1804216"/>
              <a:ext cx="688258" cy="186813"/>
            </a:xfrm>
            <a:prstGeom prst="rect">
              <a:avLst/>
            </a:prstGeom>
            <a:solidFill>
              <a:srgbClr val="FFFF00">
                <a:alpha val="50000"/>
              </a:srgbClr>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0" name="Rectangle 9">
              <a:extLst>
                <a:ext uri="{FF2B5EF4-FFF2-40B4-BE49-F238E27FC236}">
                  <a16:creationId xmlns:a16="http://schemas.microsoft.com/office/drawing/2014/main" id="{307FC752-8FEF-46D6-B4C1-CFE9F1EBDF7D}"/>
                </a:ext>
              </a:extLst>
            </p:cNvPr>
            <p:cNvSpPr/>
            <p:nvPr/>
          </p:nvSpPr>
          <p:spPr>
            <a:xfrm>
              <a:off x="9556952" y="1376514"/>
              <a:ext cx="963563" cy="3716596"/>
            </a:xfrm>
            <a:prstGeom prst="rect">
              <a:avLst/>
            </a:prstGeom>
            <a:solidFill>
              <a:schemeClr val="accent2">
                <a:lumMod val="60000"/>
                <a:lumOff val="40000"/>
                <a:alpha val="30000"/>
              </a:schemeClr>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2" name="Rectangle 11">
              <a:extLst>
                <a:ext uri="{FF2B5EF4-FFF2-40B4-BE49-F238E27FC236}">
                  <a16:creationId xmlns:a16="http://schemas.microsoft.com/office/drawing/2014/main" id="{C53987B3-8809-42D4-A725-B12487B5CC8C}"/>
                </a:ext>
              </a:extLst>
            </p:cNvPr>
            <p:cNvSpPr/>
            <p:nvPr/>
          </p:nvSpPr>
          <p:spPr>
            <a:xfrm>
              <a:off x="8003458" y="2202424"/>
              <a:ext cx="688258" cy="186813"/>
            </a:xfrm>
            <a:prstGeom prst="rect">
              <a:avLst/>
            </a:prstGeom>
            <a:solidFill>
              <a:srgbClr val="FFFF00">
                <a:alpha val="50000"/>
              </a:srgbClr>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
          <p:nvSpPr>
            <p:cNvPr id="13" name="Rectangle 12">
              <a:extLst>
                <a:ext uri="{FF2B5EF4-FFF2-40B4-BE49-F238E27FC236}">
                  <a16:creationId xmlns:a16="http://schemas.microsoft.com/office/drawing/2014/main" id="{38149850-3B85-4440-83A1-0A66404968E0}"/>
                </a:ext>
              </a:extLst>
            </p:cNvPr>
            <p:cNvSpPr/>
            <p:nvPr/>
          </p:nvSpPr>
          <p:spPr>
            <a:xfrm>
              <a:off x="7993625" y="2625213"/>
              <a:ext cx="688258" cy="186813"/>
            </a:xfrm>
            <a:prstGeom prst="rect">
              <a:avLst/>
            </a:prstGeom>
            <a:solidFill>
              <a:srgbClr val="FFFF00">
                <a:alpha val="50000"/>
              </a:srgbClr>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grpSp>
    </p:spTree>
    <p:extLst>
      <p:ext uri="{BB962C8B-B14F-4D97-AF65-F5344CB8AC3E}">
        <p14:creationId xmlns:p14="http://schemas.microsoft.com/office/powerpoint/2010/main" val="18207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0AF7-9CE6-4F3A-A766-351620BFED3B}"/>
              </a:ext>
            </a:extLst>
          </p:cNvPr>
          <p:cNvSpPr>
            <a:spLocks noGrp="1"/>
          </p:cNvSpPr>
          <p:nvPr>
            <p:ph type="title"/>
          </p:nvPr>
        </p:nvSpPr>
        <p:spPr/>
        <p:txBody>
          <a:bodyPr/>
          <a:lstStyle/>
          <a:p>
            <a:r>
              <a:rPr lang="en-US" dirty="0"/>
              <a:t>Conclusions and Future Works</a:t>
            </a:r>
          </a:p>
        </p:txBody>
      </p:sp>
      <p:sp>
        <p:nvSpPr>
          <p:cNvPr id="3" name="Content Placeholder 2">
            <a:extLst>
              <a:ext uri="{FF2B5EF4-FFF2-40B4-BE49-F238E27FC236}">
                <a16:creationId xmlns:a16="http://schemas.microsoft.com/office/drawing/2014/main" id="{8DAE926D-D0D1-40EF-9A66-5AEAA191D829}"/>
              </a:ext>
            </a:extLst>
          </p:cNvPr>
          <p:cNvSpPr>
            <a:spLocks noGrp="1"/>
          </p:cNvSpPr>
          <p:nvPr>
            <p:ph idx="1"/>
          </p:nvPr>
        </p:nvSpPr>
        <p:spPr/>
        <p:txBody>
          <a:bodyPr/>
          <a:lstStyle/>
          <a:p>
            <a:r>
              <a:rPr lang="en-US" b="1" dirty="0"/>
              <a:t>Conclusions</a:t>
            </a:r>
          </a:p>
          <a:p>
            <a:pPr lvl="1"/>
            <a:r>
              <a:rPr lang="en-US" dirty="0" err="1"/>
              <a:t>SoFI</a:t>
            </a:r>
            <a:r>
              <a:rPr lang="en-US" dirty="0"/>
              <a:t>: an automated framework for fault-injection vulnerability assessment at gate-level while targeting security properties</a:t>
            </a:r>
          </a:p>
          <a:p>
            <a:pPr lvl="1"/>
            <a:r>
              <a:rPr lang="en-US" dirty="0"/>
              <a:t>The fault models are characterized from different fault-injection techniques</a:t>
            </a:r>
          </a:p>
          <a:p>
            <a:pPr lvl="1"/>
            <a:r>
              <a:rPr lang="en-US" dirty="0"/>
              <a:t>Experimental results from AES, RSA, and SHA show that by protecting less than 0.6% critical locations in the design, the threat from fault-injection attacks can be significantly mitigated</a:t>
            </a:r>
          </a:p>
          <a:p>
            <a:r>
              <a:rPr lang="en-US" b="1" dirty="0"/>
              <a:t>Future Works</a:t>
            </a:r>
          </a:p>
          <a:p>
            <a:pPr lvl="1"/>
            <a:r>
              <a:rPr lang="en-US" dirty="0"/>
              <a:t>Expand the </a:t>
            </a:r>
            <a:r>
              <a:rPr lang="en-US" dirty="0" err="1"/>
              <a:t>SoFI</a:t>
            </a:r>
            <a:r>
              <a:rPr lang="en-US" dirty="0"/>
              <a:t> framework to the RTL and physical level </a:t>
            </a:r>
          </a:p>
          <a:p>
            <a:pPr lvl="1"/>
            <a:r>
              <a:rPr lang="en-US" dirty="0"/>
              <a:t>Apply </a:t>
            </a:r>
            <a:r>
              <a:rPr lang="en-US" dirty="0" err="1"/>
              <a:t>SoFI</a:t>
            </a:r>
            <a:r>
              <a:rPr lang="en-US" dirty="0"/>
              <a:t> to larger SoC benchmarks with more security properties</a:t>
            </a:r>
          </a:p>
          <a:p>
            <a:pPr lvl="1"/>
            <a:r>
              <a:rPr lang="en-US" dirty="0"/>
              <a:t>Develop more comprehensive fault models</a:t>
            </a:r>
          </a:p>
          <a:p>
            <a:pPr lvl="1"/>
            <a:r>
              <a:rPr lang="en-US" dirty="0"/>
              <a:t>Develop efficient local countermeasures to protect the identified critical locations</a:t>
            </a:r>
          </a:p>
          <a:p>
            <a:pPr lvl="1"/>
            <a:r>
              <a:rPr lang="en-US" dirty="0"/>
              <a:t>Automate the security property mapping process</a:t>
            </a:r>
          </a:p>
        </p:txBody>
      </p:sp>
      <p:sp>
        <p:nvSpPr>
          <p:cNvPr id="4" name="Slide Number Placeholder 3">
            <a:extLst>
              <a:ext uri="{FF2B5EF4-FFF2-40B4-BE49-F238E27FC236}">
                <a16:creationId xmlns:a16="http://schemas.microsoft.com/office/drawing/2014/main" id="{3F7B1164-5F18-4BF3-ABC4-930888327D9F}"/>
              </a:ext>
            </a:extLst>
          </p:cNvPr>
          <p:cNvSpPr>
            <a:spLocks noGrp="1"/>
          </p:cNvSpPr>
          <p:nvPr>
            <p:ph type="sldNum" sz="quarter" idx="2"/>
          </p:nvPr>
        </p:nvSpPr>
        <p:spPr/>
        <p:txBody>
          <a:bodyPr/>
          <a:lstStyle/>
          <a:p>
            <a:fld id="{3F03A6CE-FA7F-4521-8D91-BD78BED4306F}" type="slidenum">
              <a:rPr lang="en-US" smtClean="0"/>
              <a:t>21</a:t>
            </a:fld>
            <a:endParaRPr lang="en-US"/>
          </a:p>
        </p:txBody>
      </p:sp>
    </p:spTree>
    <p:extLst>
      <p:ext uri="{BB962C8B-B14F-4D97-AF65-F5344CB8AC3E}">
        <p14:creationId xmlns:p14="http://schemas.microsoft.com/office/powerpoint/2010/main" val="296783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FA1C-998C-4418-BC26-CCD71E17B762}"/>
              </a:ext>
            </a:extLst>
          </p:cNvPr>
          <p:cNvSpPr>
            <a:spLocks noGrp="1"/>
          </p:cNvSpPr>
          <p:nvPr>
            <p:ph type="title"/>
          </p:nvPr>
        </p:nvSpPr>
        <p:spPr/>
        <p:txBody>
          <a:bodyPr/>
          <a:lstStyle/>
          <a:p>
            <a:r>
              <a:rPr lang="en-US" b="1" dirty="0"/>
              <a:t>Critical Assets in SoCs</a:t>
            </a:r>
          </a:p>
        </p:txBody>
      </p:sp>
      <p:sp>
        <p:nvSpPr>
          <p:cNvPr id="3" name="Content Placeholder 2">
            <a:extLst>
              <a:ext uri="{FF2B5EF4-FFF2-40B4-BE49-F238E27FC236}">
                <a16:creationId xmlns:a16="http://schemas.microsoft.com/office/drawing/2014/main" id="{2457BB3C-1BA1-4329-A3C2-263AED57A477}"/>
              </a:ext>
            </a:extLst>
          </p:cNvPr>
          <p:cNvSpPr>
            <a:spLocks noGrp="1"/>
          </p:cNvSpPr>
          <p:nvPr>
            <p:ph idx="1"/>
          </p:nvPr>
        </p:nvSpPr>
        <p:spPr>
          <a:xfrm>
            <a:off x="456554" y="1188721"/>
            <a:ext cx="5601201" cy="5212079"/>
          </a:xfrm>
        </p:spPr>
        <p:txBody>
          <a:bodyPr>
            <a:normAutofit/>
          </a:bodyPr>
          <a:lstStyle/>
          <a:p>
            <a:pPr marL="127397" indent="0">
              <a:buFontTx/>
              <a:buNone/>
            </a:pPr>
            <a:r>
              <a:rPr lang="en-US" sz="2400" b="1" kern="0" dirty="0">
                <a:solidFill>
                  <a:sysClr val="windowText" lastClr="000000"/>
                </a:solidFill>
              </a:rPr>
              <a:t>Asset:</a:t>
            </a:r>
            <a:r>
              <a:rPr lang="en-US" sz="2400" kern="0" dirty="0">
                <a:solidFill>
                  <a:sysClr val="windowText" lastClr="000000"/>
                </a:solidFill>
              </a:rPr>
              <a:t> </a:t>
            </a:r>
            <a:r>
              <a:rPr lang="en-US" sz="2400" b="0" kern="0" dirty="0">
                <a:solidFill>
                  <a:sysClr val="windowText" lastClr="000000"/>
                </a:solidFill>
              </a:rPr>
              <a:t>A resource of value worth protecting from an adversary</a:t>
            </a:r>
          </a:p>
          <a:p>
            <a:pPr marL="127397" indent="0">
              <a:spcBef>
                <a:spcPts val="2400"/>
              </a:spcBef>
              <a:buFontTx/>
              <a:buNone/>
            </a:pPr>
            <a:r>
              <a:rPr lang="en-US" sz="2400" b="1" kern="0" dirty="0">
                <a:solidFill>
                  <a:sysClr val="windowText" lastClr="000000"/>
                </a:solidFill>
              </a:rPr>
              <a:t>Examples:</a:t>
            </a:r>
          </a:p>
          <a:p>
            <a:pPr marL="509588" indent="-277813"/>
            <a:r>
              <a:rPr lang="en-US" b="0" kern="0" dirty="0">
                <a:solidFill>
                  <a:sysClr val="windowText" lastClr="000000"/>
                </a:solidFill>
              </a:rPr>
              <a:t>On-device keys (crypto/obfuscation)</a:t>
            </a:r>
          </a:p>
          <a:p>
            <a:pPr marL="509588" indent="-277813"/>
            <a:r>
              <a:rPr lang="en-US" b="0" kern="0" dirty="0">
                <a:solidFill>
                  <a:sysClr val="windowText" lastClr="000000"/>
                </a:solidFill>
              </a:rPr>
              <a:t>Device configuration</a:t>
            </a:r>
          </a:p>
          <a:p>
            <a:pPr marL="509588" indent="-277813"/>
            <a:r>
              <a:rPr lang="en-US" b="0" kern="0" dirty="0">
                <a:solidFill>
                  <a:sysClr val="windowText" lastClr="000000"/>
                </a:solidFill>
              </a:rPr>
              <a:t>Manufacturer firmware</a:t>
            </a:r>
          </a:p>
          <a:p>
            <a:pPr marL="509588" indent="-277813"/>
            <a:r>
              <a:rPr lang="en-US" b="0" kern="0" dirty="0">
                <a:solidFill>
                  <a:sysClr val="windowText" lastClr="000000"/>
                </a:solidFill>
              </a:rPr>
              <a:t>Random number or entropy</a:t>
            </a:r>
          </a:p>
          <a:p>
            <a:pPr marL="509588" indent="-277813"/>
            <a:r>
              <a:rPr lang="en-US" b="0" kern="0" dirty="0">
                <a:solidFill>
                  <a:sysClr val="windowText" lastClr="000000"/>
                </a:solidFill>
              </a:rPr>
              <a:t>Application software</a:t>
            </a:r>
          </a:p>
          <a:p>
            <a:pPr marL="509588" indent="-277813"/>
            <a:r>
              <a:rPr lang="en-US" b="0" kern="0" dirty="0">
                <a:solidFill>
                  <a:sysClr val="windowText" lastClr="000000"/>
                </a:solidFill>
              </a:rPr>
              <a:t>On-device sensitive data</a:t>
            </a:r>
          </a:p>
          <a:p>
            <a:pPr marL="509588" indent="-277813"/>
            <a:r>
              <a:rPr lang="en-US" b="0" kern="0" dirty="0">
                <a:solidFill>
                  <a:sysClr val="windowText" lastClr="000000"/>
                </a:solidFill>
              </a:rPr>
              <a:t>Communication credentials</a:t>
            </a:r>
          </a:p>
          <a:p>
            <a:endParaRPr lang="en-US" dirty="0"/>
          </a:p>
        </p:txBody>
      </p:sp>
      <p:pic>
        <p:nvPicPr>
          <p:cNvPr id="4" name="Picture 3">
            <a:extLst>
              <a:ext uri="{FF2B5EF4-FFF2-40B4-BE49-F238E27FC236}">
                <a16:creationId xmlns:a16="http://schemas.microsoft.com/office/drawing/2014/main" id="{AFB3FDA4-6783-481B-AC18-5F116DC71E3D}"/>
              </a:ext>
            </a:extLst>
          </p:cNvPr>
          <p:cNvPicPr>
            <a:picLocks noChangeAspect="1"/>
          </p:cNvPicPr>
          <p:nvPr/>
        </p:nvPicPr>
        <p:blipFill>
          <a:blip r:embed="rId3"/>
          <a:stretch>
            <a:fillRect/>
          </a:stretch>
        </p:blipFill>
        <p:spPr>
          <a:xfrm>
            <a:off x="6057755" y="1188721"/>
            <a:ext cx="5677367" cy="4726336"/>
          </a:xfrm>
          <a:prstGeom prst="rect">
            <a:avLst/>
          </a:prstGeom>
        </p:spPr>
      </p:pic>
      <p:sp>
        <p:nvSpPr>
          <p:cNvPr id="5" name="Content Placeholder 4">
            <a:extLst>
              <a:ext uri="{FF2B5EF4-FFF2-40B4-BE49-F238E27FC236}">
                <a16:creationId xmlns:a16="http://schemas.microsoft.com/office/drawing/2014/main" id="{038D4CAA-807B-4464-B8E6-214FCFAC44AE}"/>
              </a:ext>
            </a:extLst>
          </p:cNvPr>
          <p:cNvSpPr txBox="1">
            <a:spLocks/>
          </p:cNvSpPr>
          <p:nvPr/>
        </p:nvSpPr>
        <p:spPr>
          <a:xfrm>
            <a:off x="6898649" y="5915057"/>
            <a:ext cx="4320331" cy="295898"/>
          </a:xfrm>
          <a:prstGeom prst="rect">
            <a:avLst/>
          </a:prstGeom>
        </p:spPr>
        <p:txBody>
          <a:bodyPr/>
          <a:lstStyle/>
          <a:p>
            <a:pPr lvl="0" algn="ctr">
              <a:spcBef>
                <a:spcPct val="20000"/>
              </a:spcBef>
              <a:defRPr/>
            </a:pPr>
            <a:r>
              <a:rPr lang="en-US" sz="1600" dirty="0">
                <a:solidFill>
                  <a:schemeClr val="bg1">
                    <a:lumMod val="50000"/>
                  </a:schemeClr>
                </a:solidFill>
                <a:latin typeface="Arial" pitchFamily="34" charset="0"/>
                <a:cs typeface="Arial" pitchFamily="34" charset="0"/>
              </a:rPr>
              <a:t>Source: Intel</a:t>
            </a:r>
          </a:p>
        </p:txBody>
      </p:sp>
    </p:spTree>
    <p:extLst>
      <p:ext uri="{BB962C8B-B14F-4D97-AF65-F5344CB8AC3E}">
        <p14:creationId xmlns:p14="http://schemas.microsoft.com/office/powerpoint/2010/main" val="41499091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7C29-1710-4540-95AA-693DB8BA13F8}"/>
              </a:ext>
            </a:extLst>
          </p:cNvPr>
          <p:cNvSpPr>
            <a:spLocks noGrp="1"/>
          </p:cNvSpPr>
          <p:nvPr>
            <p:ph type="title"/>
          </p:nvPr>
        </p:nvSpPr>
        <p:spPr/>
        <p:txBody>
          <a:bodyPr/>
          <a:lstStyle/>
          <a:p>
            <a:r>
              <a:rPr lang="en-US" dirty="0"/>
              <a:t>Rise of Fault Injection Attacks</a:t>
            </a:r>
          </a:p>
        </p:txBody>
      </p:sp>
      <p:sp>
        <p:nvSpPr>
          <p:cNvPr id="3" name="Content Placeholder 2">
            <a:extLst>
              <a:ext uri="{FF2B5EF4-FFF2-40B4-BE49-F238E27FC236}">
                <a16:creationId xmlns:a16="http://schemas.microsoft.com/office/drawing/2014/main" id="{3288A70C-6AEA-488C-AB2D-4CCBDFE24510}"/>
              </a:ext>
            </a:extLst>
          </p:cNvPr>
          <p:cNvSpPr>
            <a:spLocks noGrp="1"/>
          </p:cNvSpPr>
          <p:nvPr>
            <p:ph idx="1"/>
          </p:nvPr>
        </p:nvSpPr>
        <p:spPr>
          <a:xfrm>
            <a:off x="325086" y="1030817"/>
            <a:ext cx="5559819" cy="5212079"/>
          </a:xfrm>
        </p:spPr>
        <p:txBody>
          <a:bodyPr>
            <a:normAutofit lnSpcReduction="10000"/>
          </a:bodyPr>
          <a:lstStyle/>
          <a:p>
            <a:pPr marL="0" indent="0">
              <a:buNone/>
            </a:pPr>
            <a:r>
              <a:rPr lang="en-US" b="1" dirty="0"/>
              <a:t>Fault injection attacks</a:t>
            </a:r>
          </a:p>
          <a:p>
            <a:pPr marL="621792" indent="-342900"/>
            <a:r>
              <a:rPr lang="en-US" dirty="0"/>
              <a:t>E</a:t>
            </a:r>
            <a:r>
              <a:rPr lang="en-US" b="0" dirty="0"/>
              <a:t>rrors are intentionally injected in a system to compromise the security of the design and facilitate the leakage of assets in the system</a:t>
            </a:r>
          </a:p>
          <a:p>
            <a:pPr marL="0" indent="0">
              <a:buNone/>
            </a:pPr>
            <a:endParaRPr lang="en-US" sz="600" dirty="0"/>
          </a:p>
          <a:p>
            <a:pPr marL="0" indent="0">
              <a:buNone/>
            </a:pPr>
            <a:r>
              <a:rPr lang="en-US" b="1" dirty="0"/>
              <a:t>Taxonomy of Fault Injection Attacks:</a:t>
            </a:r>
          </a:p>
          <a:p>
            <a:r>
              <a:rPr lang="en-US" b="0" dirty="0"/>
              <a:t>Non-Invasive Attack</a:t>
            </a:r>
          </a:p>
          <a:p>
            <a:pPr lvl="1"/>
            <a:r>
              <a:rPr lang="en-US" dirty="0"/>
              <a:t>E.g., clock glitching, power glitching</a:t>
            </a:r>
            <a:endParaRPr lang="en-US" b="0" dirty="0"/>
          </a:p>
          <a:p>
            <a:r>
              <a:rPr lang="en-US" b="0" dirty="0"/>
              <a:t>Semi-Invasive Attack</a:t>
            </a:r>
          </a:p>
          <a:p>
            <a:pPr lvl="1"/>
            <a:r>
              <a:rPr lang="en-US" dirty="0"/>
              <a:t>E.g., focused light beam (laser), overheating by light</a:t>
            </a:r>
            <a:endParaRPr lang="en-US" b="0" dirty="0"/>
          </a:p>
          <a:p>
            <a:r>
              <a:rPr lang="en-US" b="0" dirty="0"/>
              <a:t>Invasive Attack</a:t>
            </a:r>
          </a:p>
          <a:p>
            <a:pPr lvl="1"/>
            <a:r>
              <a:rPr lang="en-US" b="0" dirty="0"/>
              <a:t>E.g., focused ion beam (FIB)</a:t>
            </a:r>
          </a:p>
          <a:p>
            <a:endParaRPr lang="en-US" dirty="0"/>
          </a:p>
        </p:txBody>
      </p:sp>
      <p:pic>
        <p:nvPicPr>
          <p:cNvPr id="1026" name="Picture 2">
            <a:extLst>
              <a:ext uri="{FF2B5EF4-FFF2-40B4-BE49-F238E27FC236}">
                <a16:creationId xmlns:a16="http://schemas.microsoft.com/office/drawing/2014/main" id="{511CDFC2-6F48-4FA1-9CAE-9E5DE3C22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298" y="1568319"/>
            <a:ext cx="6002197" cy="37213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2DD4B8C-5280-4BBD-90CF-EAD8654BE023}"/>
              </a:ext>
            </a:extLst>
          </p:cNvPr>
          <p:cNvSpPr txBox="1"/>
          <p:nvPr/>
        </p:nvSpPr>
        <p:spPr>
          <a:xfrm>
            <a:off x="7000219" y="5715580"/>
            <a:ext cx="5068175"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1200" b="0" i="0" dirty="0" err="1">
                <a:solidFill>
                  <a:srgbClr val="222222"/>
                </a:solidFill>
                <a:effectLst/>
                <a:latin typeface="+mj-lt"/>
              </a:rPr>
              <a:t>Kazemi</a:t>
            </a:r>
            <a:r>
              <a:rPr lang="en-US" sz="1200" b="0" i="0" dirty="0">
                <a:solidFill>
                  <a:srgbClr val="222222"/>
                </a:solidFill>
                <a:effectLst/>
                <a:latin typeface="+mj-lt"/>
              </a:rPr>
              <a:t> Z, </a:t>
            </a:r>
            <a:r>
              <a:rPr lang="en-US" sz="1200" b="0" i="0" dirty="0" err="1">
                <a:solidFill>
                  <a:srgbClr val="222222"/>
                </a:solidFill>
                <a:effectLst/>
                <a:latin typeface="+mj-lt"/>
              </a:rPr>
              <a:t>Hely</a:t>
            </a:r>
            <a:r>
              <a:rPr lang="en-US" sz="1200" b="0" i="0" dirty="0">
                <a:solidFill>
                  <a:srgbClr val="222222"/>
                </a:solidFill>
                <a:effectLst/>
                <a:latin typeface="+mj-lt"/>
              </a:rPr>
              <a:t> D, </a:t>
            </a:r>
            <a:r>
              <a:rPr lang="en-US" sz="1200" b="0" i="0" dirty="0" err="1">
                <a:solidFill>
                  <a:srgbClr val="222222"/>
                </a:solidFill>
                <a:effectLst/>
                <a:latin typeface="+mj-lt"/>
              </a:rPr>
              <a:t>Fazeli</a:t>
            </a:r>
            <a:r>
              <a:rPr lang="en-US" sz="1200" b="0" i="0" dirty="0">
                <a:solidFill>
                  <a:srgbClr val="222222"/>
                </a:solidFill>
                <a:effectLst/>
                <a:latin typeface="+mj-lt"/>
              </a:rPr>
              <a:t> M, </a:t>
            </a:r>
            <a:r>
              <a:rPr lang="en-US" sz="1200" b="0" i="0" dirty="0" err="1">
                <a:solidFill>
                  <a:srgbClr val="222222"/>
                </a:solidFill>
                <a:effectLst/>
                <a:latin typeface="+mj-lt"/>
              </a:rPr>
              <a:t>Beroulle</a:t>
            </a:r>
            <a:r>
              <a:rPr lang="en-US" sz="1200" b="0" i="0" dirty="0">
                <a:solidFill>
                  <a:srgbClr val="222222"/>
                </a:solidFill>
                <a:effectLst/>
                <a:latin typeface="+mj-lt"/>
              </a:rPr>
              <a:t> V. A Review on Evaluation and Configuration of Fault Injection Attack Instruments to Design Attack Resistant MCU-Based IoT Applications. </a:t>
            </a:r>
            <a:r>
              <a:rPr lang="en-US" sz="1200" b="0" i="1" dirty="0">
                <a:solidFill>
                  <a:srgbClr val="222222"/>
                </a:solidFill>
                <a:effectLst/>
                <a:latin typeface="+mj-lt"/>
              </a:rPr>
              <a:t>Electronics</a:t>
            </a:r>
            <a:r>
              <a:rPr lang="en-US" sz="1200" b="0" i="0" dirty="0">
                <a:solidFill>
                  <a:srgbClr val="222222"/>
                </a:solidFill>
                <a:effectLst/>
                <a:latin typeface="+mj-lt"/>
              </a:rPr>
              <a:t>. 2020; 9(7):1153.</a:t>
            </a:r>
            <a:endParaRPr lang="en-US" sz="1200" dirty="0">
              <a:latin typeface="+mj-lt"/>
            </a:endParaRPr>
          </a:p>
        </p:txBody>
      </p:sp>
    </p:spTree>
    <p:extLst>
      <p:ext uri="{BB962C8B-B14F-4D97-AF65-F5344CB8AC3E}">
        <p14:creationId xmlns:p14="http://schemas.microsoft.com/office/powerpoint/2010/main" val="39968205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F469-EE3E-4CE1-B4E7-DA3B17C6B741}"/>
              </a:ext>
            </a:extLst>
          </p:cNvPr>
          <p:cNvSpPr>
            <a:spLocks noGrp="1"/>
          </p:cNvSpPr>
          <p:nvPr>
            <p:ph type="title"/>
          </p:nvPr>
        </p:nvSpPr>
        <p:spPr/>
        <p:txBody>
          <a:bodyPr/>
          <a:lstStyle/>
          <a:p>
            <a:r>
              <a:rPr lang="en-US" dirty="0"/>
              <a:t>Fault Injection Countermeasures</a:t>
            </a:r>
          </a:p>
        </p:txBody>
      </p:sp>
      <p:sp>
        <p:nvSpPr>
          <p:cNvPr id="3" name="Content Placeholder 2">
            <a:extLst>
              <a:ext uri="{FF2B5EF4-FFF2-40B4-BE49-F238E27FC236}">
                <a16:creationId xmlns:a16="http://schemas.microsoft.com/office/drawing/2014/main" id="{6CFB77CF-8EE7-4D94-90D9-C9C1FBE99A4F}"/>
              </a:ext>
            </a:extLst>
          </p:cNvPr>
          <p:cNvSpPr>
            <a:spLocks noGrp="1"/>
          </p:cNvSpPr>
          <p:nvPr>
            <p:ph idx="1"/>
          </p:nvPr>
        </p:nvSpPr>
        <p:spPr/>
        <p:txBody>
          <a:bodyPr/>
          <a:lstStyle/>
          <a:p>
            <a:r>
              <a:rPr lang="en-US" b="1" dirty="0"/>
              <a:t>Intrusion Prevention</a:t>
            </a:r>
          </a:p>
          <a:p>
            <a:pPr lvl="1"/>
            <a:r>
              <a:rPr lang="en-US" dirty="0"/>
              <a:t>Make the device physically inaccessible</a:t>
            </a:r>
          </a:p>
          <a:p>
            <a:pPr lvl="1"/>
            <a:r>
              <a:rPr lang="en-US" dirty="0"/>
              <a:t>Detect the physical impact and tampering attempts in the design</a:t>
            </a:r>
          </a:p>
          <a:p>
            <a:pPr lvl="1"/>
            <a:r>
              <a:rPr lang="en-US" dirty="0"/>
              <a:t>Expensive with large overhead and design effort</a:t>
            </a:r>
          </a:p>
          <a:p>
            <a:endParaRPr lang="en-US" dirty="0"/>
          </a:p>
          <a:p>
            <a:r>
              <a:rPr lang="en-US" b="1" dirty="0"/>
              <a:t>Error Detection</a:t>
            </a:r>
          </a:p>
          <a:p>
            <a:pPr lvl="1"/>
            <a:r>
              <a:rPr lang="en-US" dirty="0"/>
              <a:t>Detect the injected digital faults</a:t>
            </a:r>
          </a:p>
          <a:p>
            <a:pPr lvl="1"/>
            <a:r>
              <a:rPr lang="en-US" dirty="0"/>
              <a:t>More cost-effective</a:t>
            </a:r>
          </a:p>
          <a:p>
            <a:pPr lvl="1"/>
            <a:r>
              <a:rPr lang="en-US" dirty="0"/>
              <a:t>Low coverage</a:t>
            </a:r>
          </a:p>
          <a:p>
            <a:pPr lvl="1"/>
            <a:r>
              <a:rPr lang="en-US" dirty="0"/>
              <a:t>Detection logic may be attacked</a:t>
            </a:r>
          </a:p>
        </p:txBody>
      </p:sp>
    </p:spTree>
    <p:extLst>
      <p:ext uri="{BB962C8B-B14F-4D97-AF65-F5344CB8AC3E}">
        <p14:creationId xmlns:p14="http://schemas.microsoft.com/office/powerpoint/2010/main" val="15411114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F469-EE3E-4CE1-B4E7-DA3B17C6B741}"/>
              </a:ext>
            </a:extLst>
          </p:cNvPr>
          <p:cNvSpPr>
            <a:spLocks noGrp="1"/>
          </p:cNvSpPr>
          <p:nvPr>
            <p:ph type="title"/>
          </p:nvPr>
        </p:nvSpPr>
        <p:spPr/>
        <p:txBody>
          <a:bodyPr/>
          <a:lstStyle/>
          <a:p>
            <a:r>
              <a:rPr lang="en-US" dirty="0"/>
              <a:t>Fault Injection Countermeasures</a:t>
            </a:r>
          </a:p>
        </p:txBody>
      </p:sp>
      <p:graphicFrame>
        <p:nvGraphicFramePr>
          <p:cNvPr id="6" name="表格 5">
            <a:extLst>
              <a:ext uri="{FF2B5EF4-FFF2-40B4-BE49-F238E27FC236}">
                <a16:creationId xmlns:a16="http://schemas.microsoft.com/office/drawing/2014/main" id="{8E6D8D3E-6ADA-489B-8AD3-DA3B14B0CD1D}"/>
              </a:ext>
            </a:extLst>
          </p:cNvPr>
          <p:cNvGraphicFramePr>
            <a:graphicFrameLocks noGrp="1"/>
          </p:cNvGraphicFramePr>
          <p:nvPr>
            <p:extLst>
              <p:ext uri="{D42A27DB-BD31-4B8C-83A1-F6EECF244321}">
                <p14:modId xmlns:p14="http://schemas.microsoft.com/office/powerpoint/2010/main" val="3690537346"/>
              </p:ext>
            </p:extLst>
          </p:nvPr>
        </p:nvGraphicFramePr>
        <p:xfrm>
          <a:off x="1855304" y="825202"/>
          <a:ext cx="8188840" cy="5846730"/>
        </p:xfrm>
        <a:graphic>
          <a:graphicData uri="http://schemas.openxmlformats.org/drawingml/2006/table">
            <a:tbl>
              <a:tblPr>
                <a:tableStyleId>{5C22544A-7EE6-4342-B048-85BDC9FD1C3A}</a:tableStyleId>
              </a:tblPr>
              <a:tblGrid>
                <a:gridCol w="2043892">
                  <a:extLst>
                    <a:ext uri="{9D8B030D-6E8A-4147-A177-3AD203B41FA5}">
                      <a16:colId xmlns:a16="http://schemas.microsoft.com/office/drawing/2014/main" val="1138904531"/>
                    </a:ext>
                  </a:extLst>
                </a:gridCol>
                <a:gridCol w="1394178">
                  <a:extLst>
                    <a:ext uri="{9D8B030D-6E8A-4147-A177-3AD203B41FA5}">
                      <a16:colId xmlns:a16="http://schemas.microsoft.com/office/drawing/2014/main" val="921385381"/>
                    </a:ext>
                  </a:extLst>
                </a:gridCol>
                <a:gridCol w="4750770">
                  <a:extLst>
                    <a:ext uri="{9D8B030D-6E8A-4147-A177-3AD203B41FA5}">
                      <a16:colId xmlns:a16="http://schemas.microsoft.com/office/drawing/2014/main" val="792214094"/>
                    </a:ext>
                  </a:extLst>
                </a:gridCol>
              </a:tblGrid>
              <a:tr h="280816">
                <a:tc>
                  <a:txBody>
                    <a:bodyPr/>
                    <a:lstStyle/>
                    <a:p>
                      <a:pPr algn="l" fontAlgn="b"/>
                      <a:r>
                        <a:rPr lang="en-US" sz="1700" b="1" u="none" strike="noStrike">
                          <a:effectLst/>
                        </a:rPr>
                        <a:t>Fault Injection Attacks</a:t>
                      </a:r>
                      <a:endParaRPr lang="en-US" sz="1700" b="1"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b="1" u="none" strike="noStrike">
                          <a:effectLst/>
                        </a:rPr>
                        <a:t>Locations</a:t>
                      </a:r>
                      <a:endParaRPr lang="en-US" sz="1700" b="1"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b="1" u="none" strike="noStrike" dirty="0">
                          <a:effectLst/>
                        </a:rPr>
                        <a:t>Countermeasures</a:t>
                      </a:r>
                      <a:endParaRPr lang="en-US" sz="1700" b="1"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550211284"/>
                  </a:ext>
                </a:extLst>
              </a:tr>
              <a:tr h="285211">
                <a:tc>
                  <a:txBody>
                    <a:bodyPr/>
                    <a:lstStyle/>
                    <a:p>
                      <a:pPr algn="l" fontAlgn="b"/>
                      <a:r>
                        <a:rPr lang="en-US" sz="1700" u="none" strike="noStrike" dirty="0">
                          <a:effectLst/>
                        </a:rPr>
                        <a:t>Clock Glitching</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FFs</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altLang="zh-CN" sz="1700" u="none" strike="noStrike" dirty="0" err="1">
                          <a:effectLst/>
                        </a:rPr>
                        <a:t>Spacial</a:t>
                      </a:r>
                      <a:r>
                        <a:rPr lang="en-US" altLang="zh-CN" sz="1700" u="none" strike="noStrike" dirty="0">
                          <a:effectLst/>
                        </a:rPr>
                        <a:t>/temporal </a:t>
                      </a:r>
                      <a:r>
                        <a:rPr lang="en-US" sz="1700" u="none" strike="noStrike" dirty="0">
                          <a:effectLst/>
                        </a:rPr>
                        <a:t>Redundancy</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4226132096"/>
                  </a:ext>
                </a:extLst>
              </a:tr>
              <a:tr h="285211">
                <a:tc>
                  <a:txBody>
                    <a:bodyPr/>
                    <a:lstStyle/>
                    <a:p>
                      <a:pPr algn="l" fontAlgn="b"/>
                      <a:r>
                        <a:rPr lang="en-US" sz="1700" u="none" strike="noStrike">
                          <a:effectLst/>
                        </a:rPr>
                        <a:t>Voltage Glitching</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a:effectLst/>
                        </a:rPr>
                        <a:t>FFs</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altLang="zh-CN" sz="1700" u="none" strike="noStrike" dirty="0" err="1">
                          <a:effectLst/>
                        </a:rPr>
                        <a:t>Spacial</a:t>
                      </a:r>
                      <a:r>
                        <a:rPr lang="en-US" altLang="zh-CN" sz="1700" u="none" strike="noStrike" dirty="0">
                          <a:effectLst/>
                        </a:rPr>
                        <a:t>/temporal </a:t>
                      </a:r>
                      <a:r>
                        <a:rPr lang="en-US" sz="1700" u="none" strike="noStrike" dirty="0">
                          <a:effectLst/>
                        </a:rPr>
                        <a:t>Redundancy</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2690678070"/>
                  </a:ext>
                </a:extLst>
              </a:tr>
              <a:tr h="285211">
                <a:tc>
                  <a:txBody>
                    <a:bodyPr/>
                    <a:lstStyle/>
                    <a:p>
                      <a:pPr algn="l" fontAlgn="b"/>
                      <a:r>
                        <a:rPr lang="en-US" sz="1700" u="none" strike="noStrike">
                          <a:effectLst/>
                        </a:rPr>
                        <a:t>Local Heating</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Entire memory</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a:effectLst/>
                        </a:rPr>
                        <a:t>ECC</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2663113871"/>
                  </a:ext>
                </a:extLst>
              </a:tr>
              <a:tr h="285211">
                <a:tc>
                  <a:txBody>
                    <a:bodyPr/>
                    <a:lstStyle/>
                    <a:p>
                      <a:pPr algn="l" fontAlgn="b"/>
                      <a:r>
                        <a:rPr lang="en-US" sz="1700" u="none" strike="noStrike">
                          <a:effectLst/>
                        </a:rPr>
                        <a:t>EM Pulses</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Entire memory</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a:effectLst/>
                        </a:rPr>
                        <a:t>Metal shield, 3D-robust SRAM</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851440257"/>
                  </a:ext>
                </a:extLst>
              </a:tr>
              <a:tr h="285211">
                <a:tc>
                  <a:txBody>
                    <a:bodyPr/>
                    <a:lstStyle/>
                    <a:p>
                      <a:pPr algn="l" fontAlgn="b"/>
                      <a:r>
                        <a:rPr lang="en-US" sz="1700" u="none" strike="noStrike">
                          <a:effectLst/>
                        </a:rPr>
                        <a:t>EM Pulses</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Memory cell</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nn-NO" sz="1700" u="none" strike="noStrike" dirty="0">
                          <a:effectLst/>
                        </a:rPr>
                        <a:t>Rad. hardened SRAM design, ECC</a:t>
                      </a:r>
                      <a:endParaRPr lang="nn-NO"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166026793"/>
                  </a:ext>
                </a:extLst>
              </a:tr>
              <a:tr h="285211">
                <a:tc>
                  <a:txBody>
                    <a:bodyPr/>
                    <a:lstStyle/>
                    <a:p>
                      <a:pPr algn="l" fontAlgn="b"/>
                      <a:r>
                        <a:rPr lang="en-US" sz="1700" u="none" strike="noStrike">
                          <a:effectLst/>
                        </a:rPr>
                        <a:t>EM Pulses</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FFs</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err="1">
                          <a:effectLst/>
                        </a:rPr>
                        <a:t>Spacial</a:t>
                      </a:r>
                      <a:r>
                        <a:rPr lang="en-US" sz="1700" u="none" strike="noStrike" dirty="0">
                          <a:effectLst/>
                        </a:rPr>
                        <a:t>/temporal redundancy</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4145517717"/>
                  </a:ext>
                </a:extLst>
              </a:tr>
              <a:tr h="285211">
                <a:tc>
                  <a:txBody>
                    <a:bodyPr/>
                    <a:lstStyle/>
                    <a:p>
                      <a:pPr algn="l" fontAlgn="b"/>
                      <a:r>
                        <a:rPr lang="en-US" sz="1700" u="none" strike="noStrike">
                          <a:effectLst/>
                        </a:rPr>
                        <a:t>Light Radiation</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Entire memory</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a:effectLst/>
                        </a:rPr>
                        <a:t>Metal shield, 3D-robust SRAM</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2286961594"/>
                  </a:ext>
                </a:extLst>
              </a:tr>
              <a:tr h="285211">
                <a:tc>
                  <a:txBody>
                    <a:bodyPr/>
                    <a:lstStyle/>
                    <a:p>
                      <a:pPr algn="l" fontAlgn="b"/>
                      <a:r>
                        <a:rPr lang="en-US" sz="1700" u="none" strike="noStrike">
                          <a:effectLst/>
                        </a:rPr>
                        <a:t>Light Radiation</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Memory cell</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nn-NO" sz="1700" u="none" strike="noStrike" dirty="0">
                          <a:effectLst/>
                        </a:rPr>
                        <a:t>Rad. hardened SRAM design, ECC</a:t>
                      </a:r>
                      <a:endParaRPr lang="nn-NO"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114340107"/>
                  </a:ext>
                </a:extLst>
              </a:tr>
              <a:tr h="547371">
                <a:tc>
                  <a:txBody>
                    <a:bodyPr/>
                    <a:lstStyle/>
                    <a:p>
                      <a:pPr algn="l" fontAlgn="b"/>
                      <a:r>
                        <a:rPr lang="en-US" sz="1700" u="none" strike="noStrike">
                          <a:effectLst/>
                        </a:rPr>
                        <a:t>Light Beam</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a:effectLst/>
                        </a:rPr>
                        <a:t>Memory cell</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a:effectLst/>
                        </a:rPr>
                        <a:t>Rad. hardened SRAM design, ECC, </a:t>
                      </a:r>
                      <a:r>
                        <a:rPr lang="en-US" altLang="zh-CN" sz="1700" u="none" strike="noStrike" dirty="0">
                          <a:effectLst/>
                        </a:rPr>
                        <a:t>Intrusion detection/Watchdog</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2631249240"/>
                  </a:ext>
                </a:extLst>
              </a:tr>
              <a:tr h="547371">
                <a:tc>
                  <a:txBody>
                    <a:bodyPr/>
                    <a:lstStyle/>
                    <a:p>
                      <a:pPr algn="l" fontAlgn="b"/>
                      <a:r>
                        <a:rPr lang="en-US" sz="1700" u="none" strike="noStrike">
                          <a:effectLst/>
                        </a:rPr>
                        <a:t>Light Beam</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FFs, Gates</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err="1">
                          <a:effectLst/>
                        </a:rPr>
                        <a:t>Spacial</a:t>
                      </a:r>
                      <a:r>
                        <a:rPr lang="en-US" sz="1700" u="none" strike="noStrike" dirty="0">
                          <a:effectLst/>
                        </a:rPr>
                        <a:t>/temporal redundancy, Intrusion detection/Watchdog</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3209410291"/>
                  </a:ext>
                </a:extLst>
              </a:tr>
              <a:tr h="547371">
                <a:tc>
                  <a:txBody>
                    <a:bodyPr/>
                    <a:lstStyle/>
                    <a:p>
                      <a:pPr algn="l" fontAlgn="b"/>
                      <a:r>
                        <a:rPr lang="en-US" sz="1700" u="none" strike="noStrike" dirty="0">
                          <a:effectLst/>
                        </a:rPr>
                        <a:t>Laser Beam</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Memory cell</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altLang="zh-CN" sz="1700" u="none" strike="noStrike" dirty="0" err="1">
                          <a:effectLst/>
                        </a:rPr>
                        <a:t>Spacial</a:t>
                      </a:r>
                      <a:r>
                        <a:rPr lang="en-US" altLang="zh-CN" sz="1700" u="none" strike="noStrike" dirty="0">
                          <a:effectLst/>
                        </a:rPr>
                        <a:t>/temporal redundancy</a:t>
                      </a:r>
                      <a:r>
                        <a:rPr lang="en-US" sz="1700" u="none" strike="noStrike" dirty="0">
                          <a:effectLst/>
                        </a:rPr>
                        <a:t>, </a:t>
                      </a:r>
                      <a:r>
                        <a:rPr lang="en-US" altLang="zh-CN" sz="1700" u="none" strike="noStrike" dirty="0">
                          <a:effectLst/>
                        </a:rPr>
                        <a:t>Intrusion detection/Watchdog</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3385643775"/>
                  </a:ext>
                </a:extLst>
              </a:tr>
              <a:tr h="547371">
                <a:tc>
                  <a:txBody>
                    <a:bodyPr/>
                    <a:lstStyle/>
                    <a:p>
                      <a:pPr algn="l" fontAlgn="b"/>
                      <a:r>
                        <a:rPr lang="en-US" sz="1700" u="none" strike="noStrike" dirty="0">
                          <a:effectLst/>
                        </a:rPr>
                        <a:t>Laser Beam</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FFs, Gates</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err="1">
                          <a:effectLst/>
                        </a:rPr>
                        <a:t>Spacial</a:t>
                      </a:r>
                      <a:r>
                        <a:rPr lang="en-US" sz="1700" u="none" strike="noStrike" dirty="0">
                          <a:effectLst/>
                        </a:rPr>
                        <a:t>/temporal </a:t>
                      </a:r>
                      <a:r>
                        <a:rPr lang="en-US" altLang="zh-CN" sz="1700" u="none" strike="noStrike" dirty="0">
                          <a:effectLst/>
                        </a:rPr>
                        <a:t>redundancy</a:t>
                      </a:r>
                      <a:r>
                        <a:rPr lang="en-US" sz="1700" u="none" strike="noStrike" dirty="0">
                          <a:effectLst/>
                        </a:rPr>
                        <a:t>, </a:t>
                      </a:r>
                      <a:r>
                        <a:rPr lang="en-US" altLang="zh-CN" sz="1700" u="none" strike="noStrike" dirty="0">
                          <a:effectLst/>
                        </a:rPr>
                        <a:t>Intrusion detection/Watchdog</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1003298378"/>
                  </a:ext>
                </a:extLst>
              </a:tr>
              <a:tr h="547371">
                <a:tc>
                  <a:txBody>
                    <a:bodyPr/>
                    <a:lstStyle/>
                    <a:p>
                      <a:pPr algn="l" fontAlgn="b"/>
                      <a:r>
                        <a:rPr lang="en-US" sz="1700" u="none" strike="noStrike">
                          <a:effectLst/>
                        </a:rPr>
                        <a:t>Focused Ion Beam</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a:effectLst/>
                        </a:rPr>
                        <a:t>Memory cell</a:t>
                      </a:r>
                      <a:endParaRPr lang="en-US" sz="1700" b="0" i="0" u="none" strike="noStrike">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err="1">
                          <a:effectLst/>
                        </a:rPr>
                        <a:t>Spacial</a:t>
                      </a:r>
                      <a:r>
                        <a:rPr lang="en-US" sz="1700" u="none" strike="noStrike" dirty="0">
                          <a:effectLst/>
                        </a:rPr>
                        <a:t>/temporal randomization, </a:t>
                      </a:r>
                      <a:r>
                        <a:rPr lang="en-US" altLang="zh-CN" sz="1700" u="none" strike="noStrike" dirty="0">
                          <a:effectLst/>
                        </a:rPr>
                        <a:t>Intrusion detection/Watchdog</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3220950353"/>
                  </a:ext>
                </a:extLst>
              </a:tr>
              <a:tr h="547371">
                <a:tc>
                  <a:txBody>
                    <a:bodyPr/>
                    <a:lstStyle/>
                    <a:p>
                      <a:pPr algn="l" fontAlgn="b"/>
                      <a:r>
                        <a:rPr lang="en-US" sz="1700" u="none" strike="noStrike" dirty="0">
                          <a:effectLst/>
                        </a:rPr>
                        <a:t>Focused Ion Beam</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a:effectLst/>
                        </a:rPr>
                        <a:t>FFs, Gates</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tc>
                  <a:txBody>
                    <a:bodyPr/>
                    <a:lstStyle/>
                    <a:p>
                      <a:pPr algn="l" fontAlgn="b"/>
                      <a:r>
                        <a:rPr lang="en-US" sz="1700" u="none" strike="noStrike" dirty="0" err="1">
                          <a:effectLst/>
                        </a:rPr>
                        <a:t>Spacial</a:t>
                      </a:r>
                      <a:r>
                        <a:rPr lang="en-US" sz="1700" u="none" strike="noStrike" dirty="0">
                          <a:effectLst/>
                        </a:rPr>
                        <a:t>/temporal randomization, </a:t>
                      </a:r>
                      <a:r>
                        <a:rPr lang="en-US" altLang="zh-CN" sz="1700" u="none" strike="noStrike" dirty="0">
                          <a:effectLst/>
                        </a:rPr>
                        <a:t>Intrusion detection/Watchdog</a:t>
                      </a:r>
                      <a:endParaRPr lang="en-US" sz="1700" b="0" i="0" u="none" strike="noStrike" dirty="0">
                        <a:solidFill>
                          <a:srgbClr val="000000"/>
                        </a:solidFill>
                        <a:effectLst/>
                        <a:latin typeface="Times New Roman" panose="02020603050405020304" pitchFamily="18" charset="0"/>
                        <a:ea typeface="等线" panose="02010600030101010101" pitchFamily="2" charset="-122"/>
                      </a:endParaRPr>
                    </a:p>
                  </a:txBody>
                  <a:tcPr marL="14261" marR="14261" marT="14261" marB="0" anchor="b"/>
                </a:tc>
                <a:extLst>
                  <a:ext uri="{0D108BD9-81ED-4DB2-BD59-A6C34878D82A}">
                    <a16:rowId xmlns:a16="http://schemas.microsoft.com/office/drawing/2014/main" val="1152087253"/>
                  </a:ext>
                </a:extLst>
              </a:tr>
            </a:tbl>
          </a:graphicData>
        </a:graphic>
      </p:graphicFrame>
    </p:spTree>
    <p:extLst>
      <p:ext uri="{BB962C8B-B14F-4D97-AF65-F5344CB8AC3E}">
        <p14:creationId xmlns:p14="http://schemas.microsoft.com/office/powerpoint/2010/main" val="2320415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654E-BC8E-497A-A4AA-584DBB88AB15}"/>
              </a:ext>
            </a:extLst>
          </p:cNvPr>
          <p:cNvSpPr>
            <a:spLocks noGrp="1"/>
          </p:cNvSpPr>
          <p:nvPr>
            <p:ph type="title"/>
          </p:nvPr>
        </p:nvSpPr>
        <p:spPr>
          <a:xfrm>
            <a:off x="124922" y="0"/>
            <a:ext cx="11277922" cy="800096"/>
          </a:xfrm>
          <a:ln w="12700">
            <a:miter lim="400000"/>
          </a:ln>
        </p:spPr>
        <p:txBody>
          <a:bodyPr lIns="127000" tIns="127000" rIns="127000" bIns="127000" anchor="ctr">
            <a:normAutofit/>
          </a:bodyPr>
          <a:lstStyle/>
          <a:p>
            <a:r>
              <a:rPr lang="en-US" sz="2900" dirty="0"/>
              <a:t>Example: Backside Tampering Detector</a:t>
            </a:r>
          </a:p>
        </p:txBody>
      </p:sp>
      <p:sp>
        <p:nvSpPr>
          <p:cNvPr id="3" name="Content Placeholder 2">
            <a:extLst>
              <a:ext uri="{FF2B5EF4-FFF2-40B4-BE49-F238E27FC236}">
                <a16:creationId xmlns:a16="http://schemas.microsoft.com/office/drawing/2014/main" id="{42BDC6E0-8FE6-4320-9452-33958B64B9F4}"/>
              </a:ext>
            </a:extLst>
          </p:cNvPr>
          <p:cNvSpPr>
            <a:spLocks noGrp="1"/>
          </p:cNvSpPr>
          <p:nvPr>
            <p:ph idx="1"/>
          </p:nvPr>
        </p:nvSpPr>
        <p:spPr>
          <a:xfrm>
            <a:off x="457200" y="4580878"/>
            <a:ext cx="11278244" cy="2095130"/>
          </a:xfrm>
        </p:spPr>
        <p:txBody>
          <a:bodyPr/>
          <a:lstStyle/>
          <a:p>
            <a:r>
              <a:rPr lang="en-US" b="0" dirty="0"/>
              <a:t>One p-n junction is used as light source (LE) and several p-n junctions are used as receivers (PD) for detection.</a:t>
            </a:r>
          </a:p>
          <a:p>
            <a:r>
              <a:rPr lang="en-US" b="0" dirty="0"/>
              <a:t>As long as the ratio of the measured photocurrents confirms the angle dependence of the intact coating, the integrity of the coating has been verified</a:t>
            </a:r>
          </a:p>
          <a:p>
            <a:endParaRPr lang="en-US" dirty="0"/>
          </a:p>
        </p:txBody>
      </p:sp>
      <p:pic>
        <p:nvPicPr>
          <p:cNvPr id="4" name="Picture 3">
            <a:extLst>
              <a:ext uri="{FF2B5EF4-FFF2-40B4-BE49-F238E27FC236}">
                <a16:creationId xmlns:a16="http://schemas.microsoft.com/office/drawing/2014/main" id="{2AD7C652-C6F1-4A83-9173-C52C1B2212D8}"/>
              </a:ext>
            </a:extLst>
          </p:cNvPr>
          <p:cNvPicPr>
            <a:picLocks noChangeAspect="1"/>
          </p:cNvPicPr>
          <p:nvPr/>
        </p:nvPicPr>
        <p:blipFill>
          <a:blip r:embed="rId3"/>
          <a:stretch>
            <a:fillRect/>
          </a:stretch>
        </p:blipFill>
        <p:spPr>
          <a:xfrm>
            <a:off x="1546153" y="1264508"/>
            <a:ext cx="7537224" cy="3138817"/>
          </a:xfrm>
          <a:prstGeom prst="rect">
            <a:avLst/>
          </a:prstGeom>
        </p:spPr>
      </p:pic>
      <p:sp>
        <p:nvSpPr>
          <p:cNvPr id="5" name="Rectangle 4">
            <a:extLst>
              <a:ext uri="{FF2B5EF4-FFF2-40B4-BE49-F238E27FC236}">
                <a16:creationId xmlns:a16="http://schemas.microsoft.com/office/drawing/2014/main" id="{2E1CBB37-C64E-4CF2-8DB8-5B4F90C44382}"/>
              </a:ext>
            </a:extLst>
          </p:cNvPr>
          <p:cNvSpPr/>
          <p:nvPr/>
        </p:nvSpPr>
        <p:spPr>
          <a:xfrm>
            <a:off x="7315200" y="3756994"/>
            <a:ext cx="4701601" cy="646331"/>
          </a:xfrm>
          <a:prstGeom prst="rect">
            <a:avLst/>
          </a:prstGeom>
        </p:spPr>
        <p:txBody>
          <a:bodyPr wrap="square">
            <a:spAutoFit/>
          </a:bodyPr>
          <a:lstStyle/>
          <a:p>
            <a:pPr eaLnBrk="0"/>
            <a:r>
              <a:rPr lang="en-US" sz="1200" dirty="0"/>
              <a:t>Elham </a:t>
            </a:r>
            <a:r>
              <a:rPr lang="en-US" sz="1200" dirty="0" err="1"/>
              <a:t>Amini</a:t>
            </a:r>
            <a:r>
              <a:rPr lang="en-US" sz="1200" dirty="0"/>
              <a:t>, Ruslan </a:t>
            </a:r>
            <a:r>
              <a:rPr lang="en-US" sz="1200" dirty="0" err="1"/>
              <a:t>Muydinov</a:t>
            </a:r>
            <a:r>
              <a:rPr lang="en-US" sz="1200" dirty="0"/>
              <a:t>, Bernd </a:t>
            </a:r>
            <a:r>
              <a:rPr lang="en-US" sz="1200" dirty="0" err="1"/>
              <a:t>Szyszka</a:t>
            </a:r>
            <a:r>
              <a:rPr lang="en-US" sz="1200" dirty="0"/>
              <a:t>, and Christian </a:t>
            </a:r>
            <a:r>
              <a:rPr lang="en-US" sz="1200" dirty="0" err="1"/>
              <a:t>Boit</a:t>
            </a:r>
            <a:r>
              <a:rPr lang="en-US" sz="1200" dirty="0"/>
              <a:t>. 2017 Backside Protection Structure for Security Sensitive ICs. In 43</a:t>
            </a:r>
            <a:r>
              <a:rPr lang="en-US" sz="1200" baseline="30000" dirty="0"/>
              <a:t>rd</a:t>
            </a:r>
            <a:r>
              <a:rPr lang="en-US" sz="1200" dirty="0"/>
              <a:t> International Symposium for Testing and Failure Analysis (November 59, 2017). </a:t>
            </a:r>
            <a:r>
              <a:rPr lang="en-US" sz="1200" dirty="0" err="1"/>
              <a:t>Asm</a:t>
            </a:r>
            <a:r>
              <a:rPr lang="en-US" sz="1200" dirty="0"/>
              <a:t>. </a:t>
            </a:r>
          </a:p>
        </p:txBody>
      </p:sp>
    </p:spTree>
    <p:extLst>
      <p:ext uri="{BB962C8B-B14F-4D97-AF65-F5344CB8AC3E}">
        <p14:creationId xmlns:p14="http://schemas.microsoft.com/office/powerpoint/2010/main" val="26709214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DC01-E2EC-4579-9D96-D2193156413A}"/>
              </a:ext>
            </a:extLst>
          </p:cNvPr>
          <p:cNvSpPr>
            <a:spLocks noGrp="1"/>
          </p:cNvSpPr>
          <p:nvPr>
            <p:ph type="title"/>
          </p:nvPr>
        </p:nvSpPr>
        <p:spPr/>
        <p:txBody>
          <a:bodyPr/>
          <a:lstStyle/>
          <a:p>
            <a:r>
              <a:rPr lang="en-US" dirty="0"/>
              <a:t>Example: Redundancy</a:t>
            </a:r>
          </a:p>
        </p:txBody>
      </p:sp>
      <p:sp>
        <p:nvSpPr>
          <p:cNvPr id="3" name="Content Placeholder 2">
            <a:extLst>
              <a:ext uri="{FF2B5EF4-FFF2-40B4-BE49-F238E27FC236}">
                <a16:creationId xmlns:a16="http://schemas.microsoft.com/office/drawing/2014/main" id="{5A74F51E-C600-4D62-AC3B-8E3B06DA4163}"/>
              </a:ext>
            </a:extLst>
          </p:cNvPr>
          <p:cNvSpPr>
            <a:spLocks noGrp="1"/>
          </p:cNvSpPr>
          <p:nvPr>
            <p:ph idx="1"/>
          </p:nvPr>
        </p:nvSpPr>
        <p:spPr>
          <a:xfrm>
            <a:off x="515146" y="1713390"/>
            <a:ext cx="5580854" cy="3722210"/>
          </a:xfrm>
        </p:spPr>
        <p:txBody>
          <a:bodyPr>
            <a:normAutofit/>
          </a:bodyPr>
          <a:lstStyle/>
          <a:p>
            <a:r>
              <a:rPr lang="en-US" b="0" dirty="0"/>
              <a:t>Assumption: It’s very hard for attackers to duplicate the faults at the same time or location twice</a:t>
            </a:r>
          </a:p>
          <a:p>
            <a:r>
              <a:rPr lang="en-US" b="0" dirty="0"/>
              <a:t>Either hardware or time redundancy</a:t>
            </a:r>
          </a:p>
          <a:p>
            <a:r>
              <a:rPr lang="en-US" b="0" dirty="0"/>
              <a:t>Check the two results to see if there are faults injected</a:t>
            </a:r>
          </a:p>
          <a:p>
            <a:r>
              <a:rPr lang="en-US" b="0" dirty="0"/>
              <a:t>High overhead to be practical</a:t>
            </a:r>
          </a:p>
          <a:p>
            <a:r>
              <a:rPr lang="en-US" b="0" dirty="0"/>
              <a:t>Comparator could be attacked</a:t>
            </a:r>
          </a:p>
        </p:txBody>
      </p:sp>
      <p:pic>
        <p:nvPicPr>
          <p:cNvPr id="5" name="Picture 4">
            <a:extLst>
              <a:ext uri="{FF2B5EF4-FFF2-40B4-BE49-F238E27FC236}">
                <a16:creationId xmlns:a16="http://schemas.microsoft.com/office/drawing/2014/main" id="{0A7D803A-AAB3-4D66-9025-24800D8246A8}"/>
              </a:ext>
            </a:extLst>
          </p:cNvPr>
          <p:cNvPicPr>
            <a:picLocks noChangeAspect="1"/>
          </p:cNvPicPr>
          <p:nvPr/>
        </p:nvPicPr>
        <p:blipFill rotWithShape="1">
          <a:blip r:embed="rId3"/>
          <a:srcRect t="25516" r="51469"/>
          <a:stretch/>
        </p:blipFill>
        <p:spPr>
          <a:xfrm>
            <a:off x="6867013" y="1398116"/>
            <a:ext cx="3937284" cy="4352757"/>
          </a:xfrm>
          <a:prstGeom prst="rect">
            <a:avLst/>
          </a:prstGeom>
        </p:spPr>
      </p:pic>
    </p:spTree>
    <p:extLst>
      <p:ext uri="{BB962C8B-B14F-4D97-AF65-F5344CB8AC3E}">
        <p14:creationId xmlns:p14="http://schemas.microsoft.com/office/powerpoint/2010/main" val="31759779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31" y="22622"/>
            <a:ext cx="10213032" cy="752523"/>
          </a:xfrm>
        </p:spPr>
        <p:txBody>
          <a:bodyPr/>
          <a:lstStyle/>
          <a:p>
            <a:r>
              <a:rPr lang="en-US" sz="2800" dirty="0"/>
              <a:t>Example: CDB against Setup-time-violation [1] [2]</a:t>
            </a:r>
          </a:p>
        </p:txBody>
      </p:sp>
      <p:sp>
        <p:nvSpPr>
          <p:cNvPr id="3" name="Content Placeholder 2"/>
          <p:cNvSpPr>
            <a:spLocks noGrp="1"/>
          </p:cNvSpPr>
          <p:nvPr>
            <p:ph idx="1"/>
          </p:nvPr>
        </p:nvSpPr>
        <p:spPr>
          <a:xfrm>
            <a:off x="232229" y="876205"/>
            <a:ext cx="7610509" cy="5770780"/>
          </a:xfrm>
        </p:spPr>
        <p:txBody>
          <a:bodyPr/>
          <a:lstStyle/>
          <a:p>
            <a:pPr>
              <a:lnSpc>
                <a:spcPct val="150000"/>
              </a:lnSpc>
              <a:spcBef>
                <a:spcPts val="600"/>
              </a:spcBef>
              <a:buFont typeface="Arial" panose="020B0604020202020204" pitchFamily="34" charset="0"/>
              <a:buChar char="•"/>
            </a:pPr>
            <a:r>
              <a:rPr lang="en-US" altLang="zh-CN" sz="2000" dirty="0">
                <a:latin typeface="Arial" charset="0"/>
                <a:ea typeface="Arial" charset="0"/>
                <a:cs typeface="Arial" charset="0"/>
              </a:rPr>
              <a:t>How s</a:t>
            </a:r>
            <a:r>
              <a:rPr lang="en-US" altLang="zh-CN" sz="2000" dirty="0"/>
              <a:t>etup-time-violation based attack be defended?</a:t>
            </a:r>
            <a:endParaRPr lang="en-US" altLang="zh-CN" sz="2000" dirty="0">
              <a:latin typeface="Arial" charset="0"/>
              <a:ea typeface="Arial" charset="0"/>
              <a:cs typeface="Arial" charset="0"/>
            </a:endParaRPr>
          </a:p>
          <a:p>
            <a:pPr>
              <a:lnSpc>
                <a:spcPct val="150000"/>
              </a:lnSpc>
              <a:spcBef>
                <a:spcPts val="600"/>
              </a:spcBef>
              <a:buFont typeface="Arial" panose="020B0604020202020204" pitchFamily="34" charset="0"/>
              <a:buChar char="•"/>
            </a:pPr>
            <a:r>
              <a:rPr lang="en-US" altLang="zh-CN" sz="2000" dirty="0">
                <a:latin typeface="Arial" charset="0"/>
                <a:ea typeface="Arial" charset="0"/>
                <a:cs typeface="Arial" charset="0"/>
              </a:rPr>
              <a:t>Avoid the bit-flips when there is a glitch</a:t>
            </a:r>
          </a:p>
          <a:p>
            <a:pPr lvl="1">
              <a:lnSpc>
                <a:spcPct val="150000"/>
              </a:lnSpc>
              <a:spcBef>
                <a:spcPts val="600"/>
              </a:spcBef>
              <a:buFont typeface="Arial" panose="020B0604020202020204" pitchFamily="34" charset="0"/>
              <a:buChar char="•"/>
            </a:pPr>
            <a:r>
              <a:rPr lang="en-US" altLang="zh-CN" sz="1800" b="0" dirty="0">
                <a:latin typeface="Arial" charset="0"/>
                <a:ea typeface="Arial" charset="0"/>
                <a:cs typeface="Arial" charset="0"/>
              </a:rPr>
              <a:t>Hardened FF design</a:t>
            </a:r>
          </a:p>
          <a:p>
            <a:pPr lvl="1">
              <a:lnSpc>
                <a:spcPct val="150000"/>
              </a:lnSpc>
              <a:spcBef>
                <a:spcPts val="600"/>
              </a:spcBef>
              <a:buFont typeface="Arial" panose="020B0604020202020204" pitchFamily="34" charset="0"/>
              <a:buChar char="•"/>
            </a:pPr>
            <a:r>
              <a:rPr lang="en-US" altLang="zh-CN" sz="1800" b="0" dirty="0">
                <a:latin typeface="Arial" charset="0"/>
                <a:ea typeface="Arial" charset="0"/>
                <a:cs typeface="Arial" charset="0"/>
              </a:rPr>
              <a:t>Hardened SRAM cell design</a:t>
            </a:r>
          </a:p>
          <a:p>
            <a:pPr lvl="1">
              <a:lnSpc>
                <a:spcPct val="150000"/>
              </a:lnSpc>
              <a:spcBef>
                <a:spcPts val="600"/>
              </a:spcBef>
              <a:buFont typeface="Arial" panose="020B0604020202020204" pitchFamily="34" charset="0"/>
              <a:buChar char="•"/>
            </a:pPr>
            <a:r>
              <a:rPr lang="en-US" altLang="zh-CN" sz="1800" b="0" dirty="0">
                <a:latin typeface="Arial" charset="0"/>
                <a:ea typeface="Arial" charset="0"/>
                <a:cs typeface="Arial" charset="0"/>
              </a:rPr>
              <a:t>Gate sizing</a:t>
            </a:r>
          </a:p>
          <a:p>
            <a:pPr>
              <a:lnSpc>
                <a:spcPct val="150000"/>
              </a:lnSpc>
              <a:spcBef>
                <a:spcPts val="600"/>
              </a:spcBef>
              <a:buFont typeface="Arial" panose="020B0604020202020204" pitchFamily="34" charset="0"/>
              <a:buChar char="•"/>
            </a:pPr>
            <a:r>
              <a:rPr lang="en-US" altLang="zh-CN" sz="2000" dirty="0">
                <a:latin typeface="Arial" charset="0"/>
                <a:ea typeface="Arial" charset="0"/>
                <a:cs typeface="Arial" charset="0"/>
              </a:rPr>
              <a:t>Correct the bit-flip</a:t>
            </a:r>
          </a:p>
          <a:p>
            <a:pPr lvl="1">
              <a:lnSpc>
                <a:spcPct val="150000"/>
              </a:lnSpc>
              <a:spcBef>
                <a:spcPts val="600"/>
              </a:spcBef>
              <a:buFont typeface="Arial" panose="020B0604020202020204" pitchFamily="34" charset="0"/>
              <a:buChar char="•"/>
            </a:pPr>
            <a:r>
              <a:rPr lang="en-US" altLang="zh-CN" sz="1800" b="0" dirty="0">
                <a:latin typeface="Arial" charset="0"/>
                <a:ea typeface="Arial" charset="0"/>
                <a:cs typeface="Arial" charset="0"/>
              </a:rPr>
              <a:t>EDC / ECC (only in memory)</a:t>
            </a:r>
          </a:p>
          <a:p>
            <a:pPr>
              <a:lnSpc>
                <a:spcPct val="150000"/>
              </a:lnSpc>
              <a:spcBef>
                <a:spcPts val="600"/>
              </a:spcBef>
              <a:buFont typeface="Arial" panose="020B0604020202020204" pitchFamily="34" charset="0"/>
              <a:buChar char="•"/>
            </a:pPr>
            <a:r>
              <a:rPr lang="en-US" altLang="zh-CN" sz="2000" dirty="0">
                <a:latin typeface="Arial" charset="0"/>
                <a:ea typeface="Arial" charset="0"/>
                <a:cs typeface="Arial" charset="0"/>
              </a:rPr>
              <a:t>Block the bit-flips from flowing to output</a:t>
            </a:r>
          </a:p>
          <a:p>
            <a:pPr lvl="1">
              <a:lnSpc>
                <a:spcPct val="150000"/>
              </a:lnSpc>
              <a:spcBef>
                <a:spcPts val="600"/>
              </a:spcBef>
              <a:buFont typeface="Arial" panose="020B0604020202020204" pitchFamily="34" charset="0"/>
              <a:buChar char="•"/>
            </a:pPr>
            <a:r>
              <a:rPr lang="en-US" altLang="zh-CN" sz="1800" b="0" dirty="0">
                <a:latin typeface="Arial" charset="0"/>
                <a:ea typeface="Arial" charset="0"/>
                <a:cs typeface="Arial" charset="0"/>
              </a:rPr>
              <a:t>CDB-based enable signal generation</a:t>
            </a:r>
          </a:p>
        </p:txBody>
      </p:sp>
      <p:pic>
        <p:nvPicPr>
          <p:cNvPr id="5" name="图片 4">
            <a:extLst>
              <a:ext uri="{FF2B5EF4-FFF2-40B4-BE49-F238E27FC236}">
                <a16:creationId xmlns:a16="http://schemas.microsoft.com/office/drawing/2014/main" id="{26B2F391-697D-48F7-B679-249FCAA0101D}"/>
              </a:ext>
            </a:extLst>
          </p:cNvPr>
          <p:cNvPicPr>
            <a:picLocks noChangeAspect="1"/>
          </p:cNvPicPr>
          <p:nvPr/>
        </p:nvPicPr>
        <p:blipFill>
          <a:blip r:embed="rId3"/>
          <a:stretch>
            <a:fillRect/>
          </a:stretch>
        </p:blipFill>
        <p:spPr>
          <a:xfrm>
            <a:off x="7552592" y="876205"/>
            <a:ext cx="4407179" cy="2260998"/>
          </a:xfrm>
          <a:prstGeom prst="rect">
            <a:avLst/>
          </a:prstGeom>
        </p:spPr>
      </p:pic>
      <p:sp>
        <p:nvSpPr>
          <p:cNvPr id="10" name="文本框 9">
            <a:extLst>
              <a:ext uri="{FF2B5EF4-FFF2-40B4-BE49-F238E27FC236}">
                <a16:creationId xmlns:a16="http://schemas.microsoft.com/office/drawing/2014/main" id="{4CE922AF-9DF4-443A-8E55-F01A1E7B3963}"/>
              </a:ext>
            </a:extLst>
          </p:cNvPr>
          <p:cNvSpPr txBox="1"/>
          <p:nvPr/>
        </p:nvSpPr>
        <p:spPr>
          <a:xfrm>
            <a:off x="486957" y="6090115"/>
            <a:ext cx="11285211"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altLang="zh-CN" sz="900" dirty="0">
                <a:latin typeface="Arial" charset="0"/>
                <a:cs typeface="Arial" charset="0"/>
                <a:sym typeface="Gill Sans Light"/>
              </a:rPr>
              <a:t>[1] S. Endo, Y. Li, N. Homma, K. </a:t>
            </a:r>
            <a:r>
              <a:rPr lang="en-US" altLang="zh-CN" sz="900" dirty="0" err="1">
                <a:latin typeface="Arial" charset="0"/>
                <a:cs typeface="Arial" charset="0"/>
                <a:sym typeface="Gill Sans Light"/>
              </a:rPr>
              <a:t>Sakiyama</a:t>
            </a:r>
            <a:r>
              <a:rPr lang="en-US" altLang="zh-CN" sz="900" dirty="0">
                <a:latin typeface="Arial" charset="0"/>
                <a:cs typeface="Arial" charset="0"/>
                <a:sym typeface="Gill Sans Light"/>
              </a:rPr>
              <a:t>, K. </a:t>
            </a:r>
            <a:r>
              <a:rPr lang="en-US" altLang="zh-CN" sz="900" dirty="0" err="1">
                <a:latin typeface="Arial" charset="0"/>
                <a:cs typeface="Arial" charset="0"/>
                <a:sym typeface="Gill Sans Light"/>
              </a:rPr>
              <a:t>Ohta</a:t>
            </a:r>
            <a:r>
              <a:rPr lang="en-US" altLang="zh-CN" sz="900" dirty="0">
                <a:latin typeface="Arial" charset="0"/>
                <a:cs typeface="Arial" charset="0"/>
                <a:sym typeface="Gill Sans Light"/>
              </a:rPr>
              <a:t> and T. Aoki, "An Efficient Countermeasure against Fault Sensitivity Analysis Using Configurable Delay Blocks," 2012 Workshop on Fault Diagnosis and Tolerance in Cryptography, Leuven, Belgium, 2012, pp. 95-102, </a:t>
            </a:r>
            <a:r>
              <a:rPr lang="en-US" altLang="zh-CN" sz="900" dirty="0" err="1">
                <a:latin typeface="Arial" charset="0"/>
                <a:cs typeface="Arial" charset="0"/>
                <a:sym typeface="Gill Sans Light"/>
              </a:rPr>
              <a:t>doi</a:t>
            </a:r>
            <a:r>
              <a:rPr lang="en-US" altLang="zh-CN" sz="900" dirty="0">
                <a:latin typeface="Arial" charset="0"/>
                <a:cs typeface="Arial" charset="0"/>
                <a:sym typeface="Gill Sans Light"/>
              </a:rPr>
              <a:t>: 10.1109/FDTC.2012.12.</a:t>
            </a:r>
          </a:p>
          <a:p>
            <a:r>
              <a:rPr lang="en-US" altLang="zh-CN" sz="900" dirty="0">
                <a:latin typeface="Arial" charset="0"/>
                <a:cs typeface="Arial" charset="0"/>
                <a:sym typeface="Gill Sans Light"/>
              </a:rPr>
              <a:t>[2] N. </a:t>
            </a:r>
            <a:r>
              <a:rPr lang="en-US" altLang="zh-CN" sz="900" dirty="0" err="1">
                <a:latin typeface="Arial" charset="0"/>
                <a:cs typeface="Arial" charset="0"/>
                <a:sym typeface="Gill Sans Light"/>
              </a:rPr>
              <a:t>Selmane</a:t>
            </a:r>
            <a:r>
              <a:rPr lang="en-US" altLang="zh-CN" sz="900" dirty="0">
                <a:latin typeface="Arial" charset="0"/>
                <a:cs typeface="Arial" charset="0"/>
                <a:sym typeface="Gill Sans Light"/>
              </a:rPr>
              <a:t>, S. Bhasin, S. </a:t>
            </a:r>
            <a:r>
              <a:rPr lang="en-US" altLang="zh-CN" sz="900" dirty="0" err="1">
                <a:latin typeface="Arial" charset="0"/>
                <a:cs typeface="Arial" charset="0"/>
                <a:sym typeface="Gill Sans Light"/>
              </a:rPr>
              <a:t>Guilley</a:t>
            </a:r>
            <a:r>
              <a:rPr lang="en-US" altLang="zh-CN" sz="900" dirty="0">
                <a:latin typeface="Arial" charset="0"/>
                <a:cs typeface="Arial" charset="0"/>
                <a:sym typeface="Gill Sans Light"/>
              </a:rPr>
              <a:t>, T. </a:t>
            </a:r>
            <a:r>
              <a:rPr lang="en-US" altLang="zh-CN" sz="900" dirty="0" err="1">
                <a:latin typeface="Arial" charset="0"/>
                <a:cs typeface="Arial" charset="0"/>
                <a:sym typeface="Gill Sans Light"/>
              </a:rPr>
              <a:t>Graba</a:t>
            </a:r>
            <a:r>
              <a:rPr lang="en-US" altLang="zh-CN" sz="900" dirty="0">
                <a:latin typeface="Arial" charset="0"/>
                <a:cs typeface="Arial" charset="0"/>
                <a:sym typeface="Gill Sans Light"/>
              </a:rPr>
              <a:t> and J. Danger, "WDDL is Protected against Setup Time Violation Attacks," 2009 Workshop on Fault Diagnosis and Tolerance in Cryptography (FDTC), </a:t>
            </a:r>
            <a:r>
              <a:rPr lang="en-US" altLang="zh-CN" sz="900" dirty="0" err="1">
                <a:latin typeface="Arial" charset="0"/>
                <a:cs typeface="Arial" charset="0"/>
                <a:sym typeface="Gill Sans Light"/>
              </a:rPr>
              <a:t>Lusanne</a:t>
            </a:r>
            <a:r>
              <a:rPr lang="en-US" altLang="zh-CN" sz="900" dirty="0">
                <a:latin typeface="Arial" charset="0"/>
                <a:cs typeface="Arial" charset="0"/>
                <a:sym typeface="Gill Sans Light"/>
              </a:rPr>
              <a:t>, Switzerland, 2009, pp. 73-83, </a:t>
            </a:r>
            <a:r>
              <a:rPr lang="en-US" altLang="zh-CN" sz="900" dirty="0" err="1">
                <a:latin typeface="Arial" charset="0"/>
                <a:cs typeface="Arial" charset="0"/>
                <a:sym typeface="Gill Sans Light"/>
              </a:rPr>
              <a:t>doi</a:t>
            </a:r>
            <a:r>
              <a:rPr lang="en-US" altLang="zh-CN" sz="900" dirty="0">
                <a:latin typeface="Arial" charset="0"/>
                <a:cs typeface="Arial" charset="0"/>
                <a:sym typeface="Gill Sans Light"/>
              </a:rPr>
              <a:t>: 10.1109/FDTC.2009.40.</a:t>
            </a:r>
          </a:p>
        </p:txBody>
      </p:sp>
      <p:pic>
        <p:nvPicPr>
          <p:cNvPr id="7" name="图片 6">
            <a:extLst>
              <a:ext uri="{FF2B5EF4-FFF2-40B4-BE49-F238E27FC236}">
                <a16:creationId xmlns:a16="http://schemas.microsoft.com/office/drawing/2014/main" id="{A9A482DD-5C0C-408B-B4B1-4619A390D585}"/>
              </a:ext>
            </a:extLst>
          </p:cNvPr>
          <p:cNvPicPr>
            <a:picLocks noChangeAspect="1"/>
          </p:cNvPicPr>
          <p:nvPr/>
        </p:nvPicPr>
        <p:blipFill>
          <a:blip r:embed="rId4"/>
          <a:stretch>
            <a:fillRect/>
          </a:stretch>
        </p:blipFill>
        <p:spPr>
          <a:xfrm>
            <a:off x="7614138" y="3429000"/>
            <a:ext cx="4158030" cy="2129517"/>
          </a:xfrm>
          <a:prstGeom prst="rect">
            <a:avLst/>
          </a:prstGeom>
        </p:spPr>
      </p:pic>
    </p:spTree>
    <p:extLst>
      <p:ext uri="{BB962C8B-B14F-4D97-AF65-F5344CB8AC3E}">
        <p14:creationId xmlns:p14="http://schemas.microsoft.com/office/powerpoint/2010/main" val="1266921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Light"/>
        <a:ea typeface="Gill Sans Light"/>
        <a:cs typeface="Gill Sans Light"/>
      </a:majorFont>
      <a:minorFont>
        <a:latin typeface="Gill Sans Light"/>
        <a:ea typeface="Gill Sans Light"/>
        <a:cs typeface="Gill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ICS Research template - wide.pptx" id="{7454FCA8-590D-4451-9206-889B825FDFD7}" vid="{D2508B6E-59A3-4D46-9DD4-65346D92B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2F84E2FF124742B995484E779488F2" ma:contentTypeVersion="18" ma:contentTypeDescription="Create a new document." ma:contentTypeScope="" ma:versionID="a5aff272c37311cf3238d9ffd49ec08b">
  <xsd:schema xmlns:xsd="http://www.w3.org/2001/XMLSchema" xmlns:xs="http://www.w3.org/2001/XMLSchema" xmlns:p="http://schemas.microsoft.com/office/2006/metadata/properties" xmlns:ns2="0d5b50b2-369a-41c3-855c-07fbf69ccfc8" xmlns:ns3="51e87ba6-cb14-4e0c-86db-8f601a1e40b0" targetNamespace="http://schemas.microsoft.com/office/2006/metadata/properties" ma:root="true" ma:fieldsID="511c3b7f83695cc20086bb4b23cb6c6b" ns2:_="" ns3:_="">
    <xsd:import namespace="0d5b50b2-369a-41c3-855c-07fbf69ccfc8"/>
    <xsd:import namespace="51e87ba6-cb14-4e0c-86db-8f601a1e40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b50b2-369a-41c3-855c-07fbf69ccf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1e87ba6-cb14-4e0c-86db-8f601a1e40b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11f5fba-ff08-4b7c-b3be-c615c65c3b91}" ma:internalName="TaxCatchAll" ma:showField="CatchAllData" ma:web="51e87ba6-cb14-4e0c-86db-8f601a1e40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5b50b2-369a-41c3-855c-07fbf69ccfc8">
      <Terms xmlns="http://schemas.microsoft.com/office/infopath/2007/PartnerControls"/>
    </lcf76f155ced4ddcb4097134ff3c332f>
    <TaxCatchAll xmlns="51e87ba6-cb14-4e0c-86db-8f601a1e40b0" xsi:nil="true"/>
  </documentManagement>
</p:properties>
</file>

<file path=customXml/itemProps1.xml><?xml version="1.0" encoding="utf-8"?>
<ds:datastoreItem xmlns:ds="http://schemas.openxmlformats.org/officeDocument/2006/customXml" ds:itemID="{7D87F83B-2600-4338-B4D0-D3EED3FA12D2}"/>
</file>

<file path=customXml/itemProps2.xml><?xml version="1.0" encoding="utf-8"?>
<ds:datastoreItem xmlns:ds="http://schemas.openxmlformats.org/officeDocument/2006/customXml" ds:itemID="{3DD8ED61-D40B-495D-904E-FD39598F8388}"/>
</file>

<file path=customXml/itemProps3.xml><?xml version="1.0" encoding="utf-8"?>
<ds:datastoreItem xmlns:ds="http://schemas.openxmlformats.org/officeDocument/2006/customXml" ds:itemID="{3F9874D9-FCC5-44D2-B817-20313DA4ABD9}"/>
</file>

<file path=docProps/app.xml><?xml version="1.0" encoding="utf-8"?>
<Properties xmlns="http://schemas.openxmlformats.org/officeDocument/2006/extended-properties" xmlns:vt="http://schemas.openxmlformats.org/officeDocument/2006/docPropsVTypes">
  <Template/>
  <TotalTime>0</TotalTime>
  <Words>6161</Words>
  <Application>Microsoft Office PowerPoint</Application>
  <PresentationFormat>宽屏</PresentationFormat>
  <Paragraphs>334</Paragraphs>
  <Slides>21</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CMEX10</vt:lpstr>
      <vt:lpstr>CMMI7</vt:lpstr>
      <vt:lpstr>CMR7</vt:lpstr>
      <vt:lpstr>Gill Sans</vt:lpstr>
      <vt:lpstr>Gill Sans Light</vt:lpstr>
      <vt:lpstr>NimbusRomNo9L-Medi</vt:lpstr>
      <vt:lpstr>NimbusRomNo9L-Regu</vt:lpstr>
      <vt:lpstr>NimbusRomNo9L-ReguItal</vt:lpstr>
      <vt:lpstr>Roboto</vt:lpstr>
      <vt:lpstr>Arial</vt:lpstr>
      <vt:lpstr>Calibri</vt:lpstr>
      <vt:lpstr>Helvetica</vt:lpstr>
      <vt:lpstr>Times New Roman</vt:lpstr>
      <vt:lpstr>White</vt:lpstr>
      <vt:lpstr>SoFI: Security Property-Driven Vulnerability Assessments of ICs Against Fault-Injection Attacks</vt:lpstr>
      <vt:lpstr>Outline</vt:lpstr>
      <vt:lpstr>Critical Assets in SoCs</vt:lpstr>
      <vt:lpstr>Rise of Fault Injection Attacks</vt:lpstr>
      <vt:lpstr>Fault Injection Countermeasures</vt:lpstr>
      <vt:lpstr>Fault Injection Countermeasures</vt:lpstr>
      <vt:lpstr>Example: Backside Tampering Detector</vt:lpstr>
      <vt:lpstr>Example: Redundancy</vt:lpstr>
      <vt:lpstr>Example: CDB against Setup-time-violation [1] [2]</vt:lpstr>
      <vt:lpstr>Example: CDB against Setup-time-violation [1] [2]</vt:lpstr>
      <vt:lpstr>Motivation</vt:lpstr>
      <vt:lpstr>SoFI Framework</vt:lpstr>
      <vt:lpstr>Security Property</vt:lpstr>
      <vt:lpstr>Strobe File</vt:lpstr>
      <vt:lpstr>Fault Model</vt:lpstr>
      <vt:lpstr>Fault List Generation</vt:lpstr>
      <vt:lpstr>Critical Faults</vt:lpstr>
      <vt:lpstr>Fault feasibility</vt:lpstr>
      <vt:lpstr>Evaluation on AES, RSA, and SHA </vt:lpstr>
      <vt:lpstr>Fault Simulation Results</vt:lpstr>
      <vt:lpstr>Conclusions and 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2016-09-20T17:26:14Z</dcterms:created>
  <dcterms:modified xsi:type="dcterms:W3CDTF">2021-04-26T14:55:25Z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0x0101002E2F84E2FF124742B995484E779488F2</vt:lpwstr>
  </property>
</Properties>
</file>