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7"/>
  </p:notesMasterIdLst>
  <p:sldIdLst>
    <p:sldId id="2147308562" r:id="rId2"/>
    <p:sldId id="2147308564" r:id="rId3"/>
    <p:sldId id="2147308565" r:id="rId4"/>
    <p:sldId id="2147308566" r:id="rId5"/>
    <p:sldId id="21473085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B01"/>
    <a:srgbClr val="F39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autoAdjust="0"/>
    <p:restoredTop sz="96054" autoAdjust="0"/>
  </p:normalViewPr>
  <p:slideViewPr>
    <p:cSldViewPr snapToGrid="0">
      <p:cViewPr varScale="1">
        <p:scale>
          <a:sx n="106" d="100"/>
          <a:sy n="106" d="100"/>
        </p:scale>
        <p:origin x="1350"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66F97-B16A-DD45-BF14-4951AD23E4F1}"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56BC6-D613-D847-AE7E-F33AD45D532E}" type="slidenum">
              <a:rPr lang="en-US" smtClean="0"/>
              <a:t>‹#›</a:t>
            </a:fld>
            <a:endParaRPr lang="en-US"/>
          </a:p>
        </p:txBody>
      </p:sp>
    </p:spTree>
    <p:extLst>
      <p:ext uri="{BB962C8B-B14F-4D97-AF65-F5344CB8AC3E}">
        <p14:creationId xmlns:p14="http://schemas.microsoft.com/office/powerpoint/2010/main" val="45416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756BC6-D613-D847-AE7E-F33AD45D532E}" type="slidenum">
              <a:rPr lang="en-US" smtClean="0"/>
              <a:t>2</a:t>
            </a:fld>
            <a:endParaRPr lang="en-US"/>
          </a:p>
        </p:txBody>
      </p:sp>
    </p:spTree>
    <p:extLst>
      <p:ext uri="{BB962C8B-B14F-4D97-AF65-F5344CB8AC3E}">
        <p14:creationId xmlns:p14="http://schemas.microsoft.com/office/powerpoint/2010/main" val="26574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 y="7697"/>
            <a:ext cx="10383701" cy="708995"/>
          </a:xfrm>
        </p:spPr>
        <p:txBody>
          <a:bodyPr/>
          <a:lstStyle>
            <a:lvl1pPr>
              <a:defRPr sz="3200" b="1">
                <a:solidFill>
                  <a:srgbClr val="002060"/>
                </a:solidFill>
              </a:defRPr>
            </a:lvl1pPr>
          </a:lstStyle>
          <a:p>
            <a:r>
              <a:rPr lang="en-US" dirty="0"/>
              <a:t>Click to edit Master title style</a:t>
            </a:r>
            <a:endParaRPr dirty="0"/>
          </a:p>
        </p:txBody>
      </p:sp>
      <p:sp>
        <p:nvSpPr>
          <p:cNvPr id="3" name="Content Placeholder 2"/>
          <p:cNvSpPr>
            <a:spLocks noGrp="1"/>
          </p:cNvSpPr>
          <p:nvPr>
            <p:ph idx="1"/>
          </p:nvPr>
        </p:nvSpPr>
        <p:spPr>
          <a:xfrm>
            <a:off x="141269" y="1116211"/>
            <a:ext cx="11862816" cy="4848820"/>
          </a:xfrm>
        </p:spPr>
        <p:txBody>
          <a:bodyPr/>
          <a:lstStyle>
            <a:lvl1pPr>
              <a:spcBef>
                <a:spcPts val="844"/>
              </a:spcBef>
              <a:buSzPct val="100000"/>
              <a:defRPr sz="2400" b="1" i="0">
                <a:latin typeface="Arial"/>
                <a:cs typeface="Arial"/>
              </a:defRPr>
            </a:lvl1pPr>
            <a:lvl2pPr>
              <a:spcBef>
                <a:spcPts val="844"/>
              </a:spcBef>
              <a:buSzPct val="100000"/>
              <a:defRPr sz="2000" b="1"/>
            </a:lvl2pPr>
            <a:lvl3pPr>
              <a:spcBef>
                <a:spcPts val="844"/>
              </a:spcBef>
              <a:buSzPct val="100000"/>
              <a:defRPr sz="1800" b="1"/>
            </a:lvl3pPr>
            <a:lvl5pPr>
              <a:defRPr/>
            </a:lvl5pPr>
          </a:lstStyle>
          <a:p>
            <a:pPr lvl="0"/>
            <a:r>
              <a:rPr lang="en-US"/>
              <a:t>Click to edit Master text styles</a:t>
            </a:r>
          </a:p>
          <a:p>
            <a:pPr lvl="1"/>
            <a:r>
              <a:rPr lang="en-US"/>
              <a:t>Second level</a:t>
            </a:r>
          </a:p>
          <a:p>
            <a:pPr lvl="2"/>
            <a:r>
              <a:rPr lang="en-US"/>
              <a:t>Third level</a:t>
            </a:r>
          </a:p>
        </p:txBody>
      </p:sp>
      <p:sp>
        <p:nvSpPr>
          <p:cNvPr id="5"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Tree>
    <p:extLst>
      <p:ext uri="{BB962C8B-B14F-4D97-AF65-F5344CB8AC3E}">
        <p14:creationId xmlns:p14="http://schemas.microsoft.com/office/powerpoint/2010/main" val="19681780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3" y="-1"/>
            <a:ext cx="10439585" cy="723980"/>
          </a:xfrm>
          <a:prstGeom prst="rect">
            <a:avLst/>
          </a:prstGeom>
          <a:ln w="12700">
            <a:miter lim="400000"/>
          </a:ln>
          <a:extLst>
            <a:ext uri="{C572A759-6A51-4108-AA02-DFA0A04FC94B}">
              <ma14:wrappingTextBoxFlag xmlns:ma14="http://schemas.microsoft.com/office/mac/drawingml/2011/main" xmlns="" val="1"/>
            </a:ext>
          </a:extLst>
        </p:spPr>
        <p:txBody>
          <a:bodyPr lIns="127000" tIns="127000" rIns="127000" bIns="127000" anchor="ctr"/>
          <a:lstStyle/>
          <a:p>
            <a:pPr lvl="0">
              <a:defRPr sz="1800">
                <a:solidFill>
                  <a:srgbClr val="000000"/>
                </a:solidFill>
              </a:defRPr>
            </a:pPr>
            <a:r>
              <a:rPr sz="4781" dirty="0">
                <a:solidFill>
                  <a:srgbClr val="FFFFFF"/>
                </a:solidFill>
              </a:rPr>
              <a:t>Title Text</a:t>
            </a:r>
          </a:p>
        </p:txBody>
      </p:sp>
      <p:sp>
        <p:nvSpPr>
          <p:cNvPr id="13" name="Shape 13"/>
          <p:cNvSpPr>
            <a:spLocks noGrp="1"/>
          </p:cNvSpPr>
          <p:nvPr>
            <p:ph type="body" idx="1"/>
          </p:nvPr>
        </p:nvSpPr>
        <p:spPr>
          <a:xfrm>
            <a:off x="141271" y="1116211"/>
            <a:ext cx="11788792" cy="4848820"/>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0">
              <a:defRPr sz="1800"/>
            </a:pPr>
            <a:r>
              <a:rPr sz="2953" dirty="0"/>
              <a:t>Body Level One</a:t>
            </a:r>
          </a:p>
          <a:p>
            <a:pPr lvl="1">
              <a:defRPr sz="1800"/>
            </a:pPr>
            <a:r>
              <a:rPr sz="2953" dirty="0"/>
              <a:t>Body Level Two</a:t>
            </a:r>
          </a:p>
          <a:p>
            <a:pPr lvl="2">
              <a:defRPr sz="1800"/>
            </a:pPr>
            <a:r>
              <a:rPr sz="2953" dirty="0"/>
              <a:t>Body Level Three</a:t>
            </a:r>
          </a:p>
          <a:p>
            <a:pPr lvl="3">
              <a:defRPr sz="1800"/>
            </a:pPr>
            <a:r>
              <a:rPr sz="2953" dirty="0"/>
              <a:t>Body Level Four</a:t>
            </a:r>
          </a:p>
          <a:p>
            <a:pPr lvl="4">
              <a:defRPr sz="1800"/>
            </a:pPr>
            <a:r>
              <a:rPr sz="2953" dirty="0"/>
              <a:t>Body Level Five</a:t>
            </a:r>
          </a:p>
        </p:txBody>
      </p:sp>
      <p:sp>
        <p:nvSpPr>
          <p:cNvPr id="14" name="Shape 14"/>
          <p:cNvSpPr>
            <a:spLocks noGrp="1"/>
          </p:cNvSpPr>
          <p:nvPr>
            <p:ph type="sldNum" sz="quarter" idx="2"/>
          </p:nvPr>
        </p:nvSpPr>
        <p:spPr>
          <a:xfrm>
            <a:off x="11658035" y="6567394"/>
            <a:ext cx="198772" cy="194797"/>
          </a:xfrm>
          <a:prstGeom prst="rect">
            <a:avLst/>
          </a:prstGeom>
          <a:ln w="12700">
            <a:miter lim="400000"/>
          </a:ln>
        </p:spPr>
        <p:txBody>
          <a:bodyPr wrap="none" lIns="0" tIns="0" rIns="0" bIns="0">
            <a:spAutoFit/>
          </a:bodyPr>
          <a:lstStyle>
            <a:lvl1pPr algn="ctr" defTabSz="410751">
              <a:defRPr sz="1266">
                <a:solidFill>
                  <a:srgbClr val="003893"/>
                </a:solidFill>
                <a:latin typeface="Gill Sans"/>
                <a:ea typeface="Gill Sans"/>
                <a:cs typeface="Gill Sans"/>
                <a:sym typeface="Gill Sans"/>
              </a:defRPr>
            </a:lvl1pPr>
          </a:lstStyle>
          <a:p>
            <a:fld id="{3F03A6CE-FA7F-4521-8D91-BD78BED4306F}" type="slidenum">
              <a:rPr lang="en-US" smtClean="0"/>
              <a:t>‹#›</a:t>
            </a:fld>
            <a:endParaRPr lang="en-US"/>
          </a:p>
        </p:txBody>
      </p:sp>
      <p:sp>
        <p:nvSpPr>
          <p:cNvPr id="21" name="Shape 2"/>
          <p:cNvSpPr/>
          <p:nvPr/>
        </p:nvSpPr>
        <p:spPr>
          <a:xfrm>
            <a:off x="159024" y="678260"/>
            <a:ext cx="10280564" cy="45719"/>
          </a:xfrm>
          <a:prstGeom prst="rect">
            <a:avLst/>
          </a:prstGeom>
          <a:solidFill>
            <a:srgbClr val="191EA2"/>
          </a:solidFill>
          <a:ln w="25400" cap="flat">
            <a:solidFill>
              <a:srgbClr val="000000">
                <a:alpha val="0"/>
              </a:srgbClr>
            </a:solidFill>
            <a:prstDash val="solid"/>
            <a:miter lim="400000"/>
          </a:ln>
          <a:effectLst/>
        </p:spPr>
        <p:txBody>
          <a:bodyPr wrap="square" lIns="0" tIns="0" rIns="0" bIns="0" numCol="1" anchor="ctr">
            <a:noAutofit/>
          </a:bodyPr>
          <a:lstStyle/>
          <a:p>
            <a:pPr lvl="0" algn="ctr" defTabSz="410751">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200">
              <a:effectLst/>
            </a:endParaRPr>
          </a:p>
        </p:txBody>
      </p:sp>
      <p:grpSp>
        <p:nvGrpSpPr>
          <p:cNvPr id="6" name="Group 5">
            <a:extLst>
              <a:ext uri="{FF2B5EF4-FFF2-40B4-BE49-F238E27FC236}">
                <a16:creationId xmlns:a16="http://schemas.microsoft.com/office/drawing/2014/main" id="{651DB821-13AA-B64E-8CF7-B526F87D50D7}"/>
              </a:ext>
            </a:extLst>
          </p:cNvPr>
          <p:cNvGrpSpPr/>
          <p:nvPr userDrawn="1"/>
        </p:nvGrpSpPr>
        <p:grpSpPr>
          <a:xfrm>
            <a:off x="10503673" y="238594"/>
            <a:ext cx="1532042" cy="431257"/>
            <a:chOff x="9082762" y="2430761"/>
            <a:chExt cx="1902523" cy="694799"/>
          </a:xfrm>
        </p:grpSpPr>
        <p:pic>
          <p:nvPicPr>
            <p:cNvPr id="19" name="droppedImage.png"/>
            <p:cNvPicPr/>
            <p:nvPr/>
          </p:nvPicPr>
          <p:blipFill>
            <a:blip r:embed="rId3"/>
            <a:stretch>
              <a:fillRect/>
            </a:stretch>
          </p:blipFill>
          <p:spPr>
            <a:xfrm>
              <a:off x="10306629" y="2430761"/>
              <a:ext cx="678656" cy="694799"/>
            </a:xfrm>
            <a:prstGeom prst="rect">
              <a:avLst/>
            </a:prstGeom>
            <a:ln w="12700" cap="flat">
              <a:noFill/>
              <a:miter lim="400000"/>
            </a:ln>
            <a:effectLst/>
          </p:spPr>
        </p:pic>
        <p:pic>
          <p:nvPicPr>
            <p:cNvPr id="27" name="Picture 26"/>
            <p:cNvPicPr>
              <a:picLocks noChangeAspect="1"/>
            </p:cNvPicPr>
            <p:nvPr/>
          </p:nvPicPr>
          <p:blipFill>
            <a:blip r:embed="rId4"/>
            <a:stretch>
              <a:fillRect/>
            </a:stretch>
          </p:blipFill>
          <p:spPr>
            <a:xfrm>
              <a:off x="9082762" y="2430761"/>
              <a:ext cx="1025452" cy="694799"/>
            </a:xfrm>
            <a:prstGeom prst="rect">
              <a:avLst/>
            </a:prstGeom>
          </p:spPr>
        </p:pic>
        <p:cxnSp>
          <p:nvCxnSpPr>
            <p:cNvPr id="3" name="Straight Connector 2">
              <a:extLst>
                <a:ext uri="{FF2B5EF4-FFF2-40B4-BE49-F238E27FC236}">
                  <a16:creationId xmlns:a16="http://schemas.microsoft.com/office/drawing/2014/main" id="{FED036EF-15C7-594A-9336-DFC7BB927525}"/>
                </a:ext>
              </a:extLst>
            </p:cNvPr>
            <p:cNvCxnSpPr>
              <a:cxnSpLocks/>
            </p:cNvCxnSpPr>
            <p:nvPr userDrawn="1"/>
          </p:nvCxnSpPr>
          <p:spPr>
            <a:xfrm>
              <a:off x="10187796" y="2430761"/>
              <a:ext cx="0" cy="694799"/>
            </a:xfrm>
            <a:prstGeom prst="line">
              <a:avLst/>
            </a:prstGeom>
            <a:noFill/>
            <a:ln w="38100" cap="flat">
              <a:solidFill>
                <a:schemeClr val="accent1">
                  <a:lumMod val="75000"/>
                </a:schemeClr>
              </a:solidFill>
              <a:prstDash val="solid"/>
              <a:miter lim="400000"/>
            </a:ln>
            <a:effectLst/>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970499467"/>
      </p:ext>
    </p:extLst>
  </p:cSld>
  <p:clrMap bg1="lt1" tx1="dk1" bg2="lt2" tx2="dk2" accent1="accent1" accent2="accent2" accent3="accent3" accent4="accent4" accent5="accent5" accent6="accent6" hlink="hlink" folHlink="folHlink"/>
  <p:sldLayoutIdLst>
    <p:sldLayoutId id="2147483666" r:id="rId1"/>
  </p:sldLayoutIdLst>
  <p:transition spd="med"/>
  <p:txStyles>
    <p:titleStyle>
      <a:lvl1pPr defTabSz="410751" eaLnBrk="1" hangingPunct="1">
        <a:defRPr sz="4400" b="1">
          <a:solidFill>
            <a:srgbClr val="002060"/>
          </a:solidFill>
          <a:latin typeface="Arial"/>
          <a:ea typeface="+mn-ea"/>
          <a:cs typeface="Arial"/>
          <a:sym typeface="Gill Sans Light"/>
        </a:defRPr>
      </a:lvl1pPr>
      <a:lvl2pPr indent="160729" defTabSz="410751" eaLnBrk="1" hangingPunct="1">
        <a:defRPr sz="4781">
          <a:solidFill>
            <a:srgbClr val="FFFFFF"/>
          </a:solidFill>
          <a:latin typeface="+mn-lt"/>
          <a:ea typeface="+mn-ea"/>
          <a:cs typeface="+mn-cs"/>
          <a:sym typeface="Gill Sans Light"/>
        </a:defRPr>
      </a:lvl2pPr>
      <a:lvl3pPr indent="321457" defTabSz="410751" eaLnBrk="1" hangingPunct="1">
        <a:defRPr sz="4781">
          <a:solidFill>
            <a:srgbClr val="FFFFFF"/>
          </a:solidFill>
          <a:latin typeface="+mn-lt"/>
          <a:ea typeface="+mn-ea"/>
          <a:cs typeface="+mn-cs"/>
          <a:sym typeface="Gill Sans Light"/>
        </a:defRPr>
      </a:lvl3pPr>
      <a:lvl4pPr indent="482186" defTabSz="410751" eaLnBrk="1" hangingPunct="1">
        <a:defRPr sz="4781">
          <a:solidFill>
            <a:srgbClr val="FFFFFF"/>
          </a:solidFill>
          <a:latin typeface="+mn-lt"/>
          <a:ea typeface="+mn-ea"/>
          <a:cs typeface="+mn-cs"/>
          <a:sym typeface="Gill Sans Light"/>
        </a:defRPr>
      </a:lvl4pPr>
      <a:lvl5pPr indent="642915" defTabSz="410751" eaLnBrk="1" hangingPunct="1">
        <a:defRPr sz="4781">
          <a:solidFill>
            <a:srgbClr val="FFFFFF"/>
          </a:solidFill>
          <a:latin typeface="+mn-lt"/>
          <a:ea typeface="+mn-ea"/>
          <a:cs typeface="+mn-cs"/>
          <a:sym typeface="Gill Sans Light"/>
        </a:defRPr>
      </a:lvl5pPr>
      <a:lvl6pPr indent="803643" defTabSz="410751" eaLnBrk="1" hangingPunct="1">
        <a:defRPr sz="4781">
          <a:solidFill>
            <a:srgbClr val="FFFFFF"/>
          </a:solidFill>
          <a:latin typeface="+mn-lt"/>
          <a:ea typeface="+mn-ea"/>
          <a:cs typeface="+mn-cs"/>
          <a:sym typeface="Gill Sans Light"/>
        </a:defRPr>
      </a:lvl6pPr>
      <a:lvl7pPr indent="964372" defTabSz="410751" eaLnBrk="1" hangingPunct="1">
        <a:defRPr sz="4781">
          <a:solidFill>
            <a:srgbClr val="FFFFFF"/>
          </a:solidFill>
          <a:latin typeface="+mn-lt"/>
          <a:ea typeface="+mn-ea"/>
          <a:cs typeface="+mn-cs"/>
          <a:sym typeface="Gill Sans Light"/>
        </a:defRPr>
      </a:lvl7pPr>
      <a:lvl8pPr indent="1125101" defTabSz="410751" eaLnBrk="1" hangingPunct="1">
        <a:defRPr sz="4781">
          <a:solidFill>
            <a:srgbClr val="FFFFFF"/>
          </a:solidFill>
          <a:latin typeface="+mn-lt"/>
          <a:ea typeface="+mn-ea"/>
          <a:cs typeface="+mn-cs"/>
          <a:sym typeface="Gill Sans Light"/>
        </a:defRPr>
      </a:lvl8pPr>
      <a:lvl9pPr indent="1285829" defTabSz="410751" eaLnBrk="1" hangingPunct="1">
        <a:defRPr sz="4781">
          <a:solidFill>
            <a:srgbClr val="FFFFFF"/>
          </a:solidFill>
          <a:latin typeface="+mn-lt"/>
          <a:ea typeface="+mn-ea"/>
          <a:cs typeface="+mn-cs"/>
          <a:sym typeface="Gill Sans Light"/>
        </a:defRPr>
      </a:lvl9pPr>
    </p:titleStyle>
    <p:bodyStyle>
      <a:lvl1pPr marL="625056" indent="-401822" defTabSz="410751" eaLnBrk="1" hangingPunct="1">
        <a:spcBef>
          <a:spcPts val="844"/>
        </a:spcBef>
        <a:buSzPct val="100000"/>
        <a:buChar char="•"/>
        <a:defRPr sz="1969">
          <a:latin typeface="Arial"/>
          <a:ea typeface="+mn-ea"/>
          <a:cs typeface="Arial"/>
          <a:sym typeface="Gill Sans Light"/>
        </a:defRPr>
      </a:lvl1pPr>
      <a:lvl2pPr marL="937584" indent="-401822" defTabSz="410751" eaLnBrk="1" hangingPunct="1">
        <a:spcBef>
          <a:spcPts val="844"/>
        </a:spcBef>
        <a:buSzPct val="100000"/>
        <a:buChar char="•"/>
        <a:defRPr sz="1969">
          <a:latin typeface="Arial"/>
          <a:ea typeface="+mn-ea"/>
          <a:cs typeface="Arial"/>
          <a:sym typeface="Gill Sans Light"/>
        </a:defRPr>
      </a:lvl2pPr>
      <a:lvl3pPr marL="1250112" indent="-401822" defTabSz="410751" eaLnBrk="1" hangingPunct="1">
        <a:spcBef>
          <a:spcPts val="844"/>
        </a:spcBef>
        <a:buSzPct val="100000"/>
        <a:buChar char="•"/>
        <a:defRPr sz="1969">
          <a:latin typeface="Arial"/>
          <a:ea typeface="+mn-ea"/>
          <a:cs typeface="Arial"/>
          <a:sym typeface="Gill Sans Light"/>
        </a:defRPr>
      </a:lvl3pPr>
      <a:lvl4pPr marL="1562640" indent="-401822" defTabSz="410751" eaLnBrk="1" hangingPunct="1">
        <a:spcBef>
          <a:spcPts val="844"/>
        </a:spcBef>
        <a:buSzPct val="100000"/>
        <a:buChar char="•"/>
        <a:defRPr sz="1969">
          <a:latin typeface="Arial"/>
          <a:ea typeface="+mn-ea"/>
          <a:cs typeface="Arial"/>
          <a:sym typeface="Gill Sans Light"/>
        </a:defRPr>
      </a:lvl4pPr>
      <a:lvl5pPr marL="1875168" indent="-401822" defTabSz="410751" eaLnBrk="1" hangingPunct="1">
        <a:spcBef>
          <a:spcPts val="844"/>
        </a:spcBef>
        <a:buSzPct val="100000"/>
        <a:buChar char="•"/>
        <a:defRPr sz="1969">
          <a:latin typeface="Arial"/>
          <a:ea typeface="+mn-ea"/>
          <a:cs typeface="Arial"/>
          <a:sym typeface="Gill Sans Light"/>
        </a:defRPr>
      </a:lvl5pPr>
      <a:lvl6pPr marL="2125190" indent="-401822" defTabSz="410751" eaLnBrk="1" hangingPunct="1">
        <a:spcBef>
          <a:spcPts val="1687"/>
        </a:spcBef>
        <a:buSzPct val="171000"/>
        <a:buChar char="•"/>
        <a:defRPr sz="2953">
          <a:latin typeface="+mn-lt"/>
          <a:ea typeface="+mn-ea"/>
          <a:cs typeface="+mn-cs"/>
          <a:sym typeface="Gill Sans Light"/>
        </a:defRPr>
      </a:lvl6pPr>
      <a:lvl7pPr marL="2375212" indent="-401822" defTabSz="410751" eaLnBrk="1" hangingPunct="1">
        <a:spcBef>
          <a:spcPts val="1687"/>
        </a:spcBef>
        <a:buSzPct val="171000"/>
        <a:buChar char="•"/>
        <a:defRPr sz="2953">
          <a:latin typeface="+mn-lt"/>
          <a:ea typeface="+mn-ea"/>
          <a:cs typeface="+mn-cs"/>
          <a:sym typeface="Gill Sans Light"/>
        </a:defRPr>
      </a:lvl7pPr>
      <a:lvl8pPr marL="2625235" indent="-401822" defTabSz="410751" eaLnBrk="1" hangingPunct="1">
        <a:spcBef>
          <a:spcPts val="1687"/>
        </a:spcBef>
        <a:buSzPct val="171000"/>
        <a:buChar char="•"/>
        <a:defRPr sz="2953">
          <a:latin typeface="+mn-lt"/>
          <a:ea typeface="+mn-ea"/>
          <a:cs typeface="+mn-cs"/>
          <a:sym typeface="Gill Sans Light"/>
        </a:defRPr>
      </a:lvl8pPr>
      <a:lvl9pPr marL="2875257" indent="-401822" defTabSz="410751" eaLnBrk="1" hangingPunct="1">
        <a:spcBef>
          <a:spcPts val="1687"/>
        </a:spcBef>
        <a:buSzPct val="171000"/>
        <a:buChar char="•"/>
        <a:defRPr sz="2953">
          <a:latin typeface="+mn-lt"/>
          <a:ea typeface="+mn-ea"/>
          <a:cs typeface="+mn-cs"/>
          <a:sym typeface="Gill Sans Light"/>
        </a:defRPr>
      </a:lvl9pPr>
    </p:bodyStyle>
    <p:otherStyle>
      <a:lvl1pPr algn="ctr" defTabSz="410751" eaLnBrk="1" hangingPunct="1">
        <a:defRPr>
          <a:solidFill>
            <a:schemeClr val="tx1"/>
          </a:solidFill>
          <a:latin typeface="+mn-lt"/>
          <a:ea typeface="+mn-ea"/>
          <a:cs typeface="+mn-cs"/>
          <a:sym typeface="Gill Sans"/>
        </a:defRPr>
      </a:lvl1pPr>
      <a:lvl2pPr indent="160729" algn="ctr" defTabSz="410751" eaLnBrk="1" hangingPunct="1">
        <a:defRPr>
          <a:solidFill>
            <a:schemeClr val="tx1"/>
          </a:solidFill>
          <a:latin typeface="+mn-lt"/>
          <a:ea typeface="+mn-ea"/>
          <a:cs typeface="+mn-cs"/>
          <a:sym typeface="Gill Sans"/>
        </a:defRPr>
      </a:lvl2pPr>
      <a:lvl3pPr indent="321457" algn="ctr" defTabSz="410751" eaLnBrk="1" hangingPunct="1">
        <a:defRPr>
          <a:solidFill>
            <a:schemeClr val="tx1"/>
          </a:solidFill>
          <a:latin typeface="+mn-lt"/>
          <a:ea typeface="+mn-ea"/>
          <a:cs typeface="+mn-cs"/>
          <a:sym typeface="Gill Sans"/>
        </a:defRPr>
      </a:lvl3pPr>
      <a:lvl4pPr indent="482186" algn="ctr" defTabSz="410751" eaLnBrk="1" hangingPunct="1">
        <a:defRPr>
          <a:solidFill>
            <a:schemeClr val="tx1"/>
          </a:solidFill>
          <a:latin typeface="+mn-lt"/>
          <a:ea typeface="+mn-ea"/>
          <a:cs typeface="+mn-cs"/>
          <a:sym typeface="Gill Sans"/>
        </a:defRPr>
      </a:lvl4pPr>
      <a:lvl5pPr indent="642915" algn="ctr" defTabSz="410751" eaLnBrk="1" hangingPunct="1">
        <a:defRPr>
          <a:solidFill>
            <a:schemeClr val="tx1"/>
          </a:solidFill>
          <a:latin typeface="+mn-lt"/>
          <a:ea typeface="+mn-ea"/>
          <a:cs typeface="+mn-cs"/>
          <a:sym typeface="Gill Sans"/>
        </a:defRPr>
      </a:lvl5pPr>
      <a:lvl6pPr indent="803643" algn="ctr" defTabSz="410751" eaLnBrk="1" hangingPunct="1">
        <a:defRPr>
          <a:solidFill>
            <a:schemeClr val="tx1"/>
          </a:solidFill>
          <a:latin typeface="+mn-lt"/>
          <a:ea typeface="+mn-ea"/>
          <a:cs typeface="+mn-cs"/>
          <a:sym typeface="Gill Sans"/>
        </a:defRPr>
      </a:lvl6pPr>
      <a:lvl7pPr indent="964372" algn="ctr" defTabSz="410751" eaLnBrk="1" hangingPunct="1">
        <a:defRPr>
          <a:solidFill>
            <a:schemeClr val="tx1"/>
          </a:solidFill>
          <a:latin typeface="+mn-lt"/>
          <a:ea typeface="+mn-ea"/>
          <a:cs typeface="+mn-cs"/>
          <a:sym typeface="Gill Sans"/>
        </a:defRPr>
      </a:lvl7pPr>
      <a:lvl8pPr indent="1125101" algn="ctr" defTabSz="410751" eaLnBrk="1" hangingPunct="1">
        <a:defRPr>
          <a:solidFill>
            <a:schemeClr val="tx1"/>
          </a:solidFill>
          <a:latin typeface="+mn-lt"/>
          <a:ea typeface="+mn-ea"/>
          <a:cs typeface="+mn-cs"/>
          <a:sym typeface="Gill Sans"/>
        </a:defRPr>
      </a:lvl8pPr>
      <a:lvl9pPr indent="1285829" algn="ctr" defTabSz="410751" eaLnBrk="1" hangingPunct="1">
        <a:defRPr>
          <a:solidFill>
            <a:schemeClr val="tx1"/>
          </a:solidFill>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C98F-6062-7034-BE79-23F73883C3C3}"/>
              </a:ext>
            </a:extLst>
          </p:cNvPr>
          <p:cNvSpPr>
            <a:spLocks noGrp="1"/>
          </p:cNvSpPr>
          <p:nvPr>
            <p:ph type="title"/>
          </p:nvPr>
        </p:nvSpPr>
        <p:spPr>
          <a:xfrm>
            <a:off x="3" y="7697"/>
            <a:ext cx="10818888" cy="885272"/>
          </a:xfrm>
        </p:spPr>
        <p:txBody>
          <a:bodyPr/>
          <a:lstStyle/>
          <a:p>
            <a:r>
              <a:rPr lang="en-US" sz="2400" dirty="0"/>
              <a:t>Taxonomy for Software Hardening Scenarios against Physical Attacks</a:t>
            </a:r>
          </a:p>
        </p:txBody>
      </p:sp>
      <p:sp>
        <p:nvSpPr>
          <p:cNvPr id="3" name="Content Placeholder 2">
            <a:extLst>
              <a:ext uri="{FF2B5EF4-FFF2-40B4-BE49-F238E27FC236}">
                <a16:creationId xmlns:a16="http://schemas.microsoft.com/office/drawing/2014/main" id="{F6492DEC-3F12-2A40-D56F-4B554749F8BB}"/>
              </a:ext>
            </a:extLst>
          </p:cNvPr>
          <p:cNvSpPr>
            <a:spLocks noGrp="1"/>
          </p:cNvSpPr>
          <p:nvPr>
            <p:ph idx="1"/>
          </p:nvPr>
        </p:nvSpPr>
        <p:spPr>
          <a:xfrm>
            <a:off x="141269" y="1116210"/>
            <a:ext cx="11845519" cy="5447551"/>
          </a:xfrm>
        </p:spPr>
        <p:txBody>
          <a:bodyPr/>
          <a:lstStyle/>
          <a:p>
            <a:r>
              <a:rPr lang="en-US" dirty="0"/>
              <a:t>General idea: model, attack, harden</a:t>
            </a:r>
          </a:p>
          <a:p>
            <a:r>
              <a:rPr lang="en-US" dirty="0"/>
              <a:t>Model </a:t>
            </a:r>
            <a:r>
              <a:rPr lang="en-US" b="0" dirty="0"/>
              <a:t>– classified by abstraction levels</a:t>
            </a:r>
          </a:p>
          <a:p>
            <a:pPr lvl="1"/>
            <a:r>
              <a:rPr lang="en-US" b="0" dirty="0"/>
              <a:t>Instruction-level model: bit-flip on instructions (already in literature)</a:t>
            </a:r>
          </a:p>
          <a:p>
            <a:pPr lvl="1"/>
            <a:r>
              <a:rPr lang="en-US" b="0" dirty="0"/>
              <a:t>Microarchitecture-level model: bit-flip on microarchitecture components (already in literature)</a:t>
            </a:r>
          </a:p>
          <a:p>
            <a:pPr lvl="1"/>
            <a:r>
              <a:rPr lang="en-US" b="0" dirty="0"/>
              <a:t>RTL / gate-level model</a:t>
            </a:r>
          </a:p>
          <a:p>
            <a:pPr lvl="1"/>
            <a:r>
              <a:rPr lang="en-US" b="0" dirty="0"/>
              <a:t>Layout-level model</a:t>
            </a:r>
          </a:p>
          <a:p>
            <a:r>
              <a:rPr lang="en-US" dirty="0"/>
              <a:t>Attack (security analysis) </a:t>
            </a:r>
            <a:r>
              <a:rPr lang="en-US" b="0" dirty="0"/>
              <a:t>– classified by abstraction levels</a:t>
            </a:r>
            <a:endParaRPr lang="en-US" dirty="0"/>
          </a:p>
          <a:p>
            <a:pPr lvl="1"/>
            <a:r>
              <a:rPr lang="en-US" b="0" dirty="0"/>
              <a:t>RTL / gate-level fault simulations</a:t>
            </a:r>
          </a:p>
          <a:p>
            <a:pPr lvl="1"/>
            <a:r>
              <a:rPr lang="en-US" b="0" dirty="0"/>
              <a:t>SPICE / Layout level simulations</a:t>
            </a:r>
          </a:p>
          <a:p>
            <a:pPr lvl="1"/>
            <a:r>
              <a:rPr lang="en-US" b="0" dirty="0"/>
              <a:t>Post-silicon attacks</a:t>
            </a:r>
            <a:endParaRPr lang="en-US" dirty="0"/>
          </a:p>
          <a:p>
            <a:r>
              <a:rPr lang="en-US" dirty="0"/>
              <a:t>Harden </a:t>
            </a:r>
            <a:r>
              <a:rPr lang="en-US" b="0" dirty="0"/>
              <a:t>– classified by dependencies on design details</a:t>
            </a:r>
            <a:endParaRPr lang="en-US" dirty="0"/>
          </a:p>
          <a:p>
            <a:pPr lvl="1"/>
            <a:r>
              <a:rPr lang="en-US" b="0" dirty="0"/>
              <a:t>White-, grey- or black-box attacks</a:t>
            </a:r>
          </a:p>
        </p:txBody>
      </p:sp>
    </p:spTree>
    <p:extLst>
      <p:ext uri="{BB962C8B-B14F-4D97-AF65-F5344CB8AC3E}">
        <p14:creationId xmlns:p14="http://schemas.microsoft.com/office/powerpoint/2010/main" val="284137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1B58-1A1B-2DB3-12F3-203B21759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48532-E637-32CD-34EC-A59A93CCE405}"/>
              </a:ext>
            </a:extLst>
          </p:cNvPr>
          <p:cNvSpPr>
            <a:spLocks noGrp="1"/>
          </p:cNvSpPr>
          <p:nvPr>
            <p:ph type="title"/>
          </p:nvPr>
        </p:nvSpPr>
        <p:spPr>
          <a:xfrm>
            <a:off x="3" y="7697"/>
            <a:ext cx="10818888" cy="885272"/>
          </a:xfrm>
        </p:spPr>
        <p:txBody>
          <a:bodyPr/>
          <a:lstStyle/>
          <a:p>
            <a:r>
              <a:rPr lang="en-US" sz="2400" dirty="0"/>
              <a:t>Taxonomy for Software Hardening Scenarios against Physical Attacks</a:t>
            </a:r>
          </a:p>
        </p:txBody>
      </p:sp>
      <p:graphicFrame>
        <p:nvGraphicFramePr>
          <p:cNvPr id="3" name="Table 2">
            <a:extLst>
              <a:ext uri="{FF2B5EF4-FFF2-40B4-BE49-F238E27FC236}">
                <a16:creationId xmlns:a16="http://schemas.microsoft.com/office/drawing/2014/main" id="{46B7B342-62DB-073A-A1E8-E1C93CE69821}"/>
              </a:ext>
            </a:extLst>
          </p:cNvPr>
          <p:cNvGraphicFramePr>
            <a:graphicFrameLocks noGrp="1"/>
          </p:cNvGraphicFramePr>
          <p:nvPr>
            <p:extLst>
              <p:ext uri="{D42A27DB-BD31-4B8C-83A1-F6EECF244321}">
                <p14:modId xmlns:p14="http://schemas.microsoft.com/office/powerpoint/2010/main" val="592980808"/>
              </p:ext>
            </p:extLst>
          </p:nvPr>
        </p:nvGraphicFramePr>
        <p:xfrm>
          <a:off x="201612" y="1091478"/>
          <a:ext cx="11747935" cy="5195021"/>
        </p:xfrm>
        <a:graphic>
          <a:graphicData uri="http://schemas.openxmlformats.org/drawingml/2006/table">
            <a:tbl>
              <a:tblPr>
                <a:tableStyleId>{5C22544A-7EE6-4342-B048-85BDC9FD1C3A}</a:tableStyleId>
              </a:tblPr>
              <a:tblGrid>
                <a:gridCol w="951779">
                  <a:extLst>
                    <a:ext uri="{9D8B030D-6E8A-4147-A177-3AD203B41FA5}">
                      <a16:colId xmlns:a16="http://schemas.microsoft.com/office/drawing/2014/main" val="2620469188"/>
                    </a:ext>
                  </a:extLst>
                </a:gridCol>
                <a:gridCol w="2600861">
                  <a:extLst>
                    <a:ext uri="{9D8B030D-6E8A-4147-A177-3AD203B41FA5}">
                      <a16:colId xmlns:a16="http://schemas.microsoft.com/office/drawing/2014/main" val="3738672292"/>
                    </a:ext>
                  </a:extLst>
                </a:gridCol>
                <a:gridCol w="1423903">
                  <a:extLst>
                    <a:ext uri="{9D8B030D-6E8A-4147-A177-3AD203B41FA5}">
                      <a16:colId xmlns:a16="http://schemas.microsoft.com/office/drawing/2014/main" val="3640626329"/>
                    </a:ext>
                  </a:extLst>
                </a:gridCol>
                <a:gridCol w="3016897">
                  <a:extLst>
                    <a:ext uri="{9D8B030D-6E8A-4147-A177-3AD203B41FA5}">
                      <a16:colId xmlns:a16="http://schemas.microsoft.com/office/drawing/2014/main" val="2909336933"/>
                    </a:ext>
                  </a:extLst>
                </a:gridCol>
                <a:gridCol w="2071166">
                  <a:extLst>
                    <a:ext uri="{9D8B030D-6E8A-4147-A177-3AD203B41FA5}">
                      <a16:colId xmlns:a16="http://schemas.microsoft.com/office/drawing/2014/main" val="3057340237"/>
                    </a:ext>
                  </a:extLst>
                </a:gridCol>
                <a:gridCol w="1683329">
                  <a:extLst>
                    <a:ext uri="{9D8B030D-6E8A-4147-A177-3AD203B41FA5}">
                      <a16:colId xmlns:a16="http://schemas.microsoft.com/office/drawing/2014/main" val="3368590933"/>
                    </a:ext>
                  </a:extLst>
                </a:gridCol>
              </a:tblGrid>
              <a:tr h="281138">
                <a:tc>
                  <a:txBody>
                    <a:bodyPr/>
                    <a:lstStyle/>
                    <a:p>
                      <a:pPr algn="l" fontAlgn="ct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Model</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Attack</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Harden</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Pros</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Cons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extLst>
                  <a:ext uri="{0D108BD9-81ED-4DB2-BD59-A6C34878D82A}">
                    <a16:rowId xmlns:a16="http://schemas.microsoft.com/office/drawing/2014/main" val="3012679934"/>
                  </a:ext>
                </a:extLst>
              </a:tr>
              <a:tr h="4913883">
                <a:tc>
                  <a:txBody>
                    <a:bodyPr/>
                    <a:lstStyle/>
                    <a:p>
                      <a:pPr algn="l" fontAlgn="ctr"/>
                      <a:r>
                        <a:rPr lang="en-US" sz="1400" u="none" strike="noStrike">
                          <a:effectLst/>
                          <a:latin typeface="Arial" panose="020B0604020202020204" pitchFamily="34" charset="0"/>
                          <a:cs typeface="Arial" panose="020B0604020202020204" pitchFamily="34" charset="0"/>
                        </a:rPr>
                        <a:t>Previously discussed Pre-silicon flow</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RTL/gate-level model: </a:t>
                      </a:r>
                      <a:br>
                        <a:rPr lang="en-US" sz="1400"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For FIA: bit-flips, </a:t>
                      </a:r>
                      <a:r>
                        <a:rPr lang="en-US" sz="1400" u="none" strike="noStrike" dirty="0">
                          <a:effectLst/>
                          <a:latin typeface="Arial" panose="020B0604020202020204" pitchFamily="34" charset="0"/>
                          <a:cs typeface="Arial" panose="020B0604020202020204" pitchFamily="34" charset="0"/>
                        </a:rPr>
                        <a:t>considering: the fault duration, timing in terms of cycles; the fault type in terms of global / local faults; the fault locations in terms of the number of concurrent faults</a:t>
                      </a:r>
                      <a:br>
                        <a:rPr lang="en-US" sz="1400"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For SCA: </a:t>
                      </a:r>
                      <a:r>
                        <a:rPr lang="en-US" sz="1400" u="none" strike="noStrike" dirty="0">
                          <a:effectLst/>
                          <a:latin typeface="Arial" panose="020B0604020202020204" pitchFamily="34" charset="0"/>
                          <a:cs typeface="Arial" panose="020B0604020202020204" pitchFamily="34" charset="0"/>
                        </a:rPr>
                        <a:t>early design-stage power/EM/optical model</a:t>
                      </a:r>
                      <a:br>
                        <a:rPr lang="en-US" sz="1400" u="none" strike="noStrike" dirty="0">
                          <a:effectLst/>
                          <a:latin typeface="Arial" panose="020B0604020202020204" pitchFamily="34" charset="0"/>
                          <a:cs typeface="Arial" panose="020B0604020202020204" pitchFamily="34" charset="0"/>
                        </a:rPr>
                      </a:br>
                      <a:br>
                        <a:rPr lang="en-US" sz="1400"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Layout-level model: </a:t>
                      </a:r>
                      <a:br>
                        <a:rPr lang="en-US" sz="1400" b="1"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For FIA: Analog variations </a:t>
                      </a:r>
                      <a:r>
                        <a:rPr lang="en-US" sz="1400" u="none" strike="noStrike" dirty="0">
                          <a:effectLst/>
                          <a:latin typeface="Arial" panose="020B0604020202020204" pitchFamily="34" charset="0"/>
                          <a:cs typeface="Arial" panose="020B0604020202020204" pitchFamily="34" charset="0"/>
                        </a:rPr>
                        <a:t>(e.g., current or delay), once a threshold or reference value is given, the analog variations could indicate a fault's feasibility. Currently we could model laser's direct impact (</a:t>
                      </a:r>
                      <a:r>
                        <a:rPr lang="en-US" sz="1400" u="none" strike="noStrike" dirty="0" err="1">
                          <a:effectLst/>
                          <a:latin typeface="Arial" panose="020B0604020202020204" pitchFamily="34" charset="0"/>
                          <a:cs typeface="Arial" panose="020B0604020202020204" pitchFamily="34" charset="0"/>
                        </a:rPr>
                        <a:t>Iph</a:t>
                      </a:r>
                      <a:r>
                        <a:rPr lang="en-US" sz="1400" u="none" strike="noStrike" dirty="0">
                          <a:effectLst/>
                          <a:latin typeface="Arial" panose="020B0604020202020204" pitchFamily="34" charset="0"/>
                          <a:cs typeface="Arial" panose="020B0604020202020204" pitchFamily="34" charset="0"/>
                        </a:rPr>
                        <a:t>), and we can work on modeling laser-induced local IR drop (</a:t>
                      </a:r>
                      <a:r>
                        <a:rPr lang="en-US" sz="1400" u="none" strike="noStrike" dirty="0" err="1">
                          <a:effectLst/>
                          <a:latin typeface="Arial" panose="020B0604020202020204" pitchFamily="34" charset="0"/>
                          <a:cs typeface="Arial" panose="020B0604020202020204" pitchFamily="34" charset="0"/>
                        </a:rPr>
                        <a:t>Iph_sub</a:t>
                      </a:r>
                      <a:r>
                        <a:rPr lang="en-US" sz="1400" u="none" strike="noStrike" dirty="0">
                          <a:effectLst/>
                          <a:latin typeface="Arial" panose="020B0604020202020204" pitchFamily="34" charset="0"/>
                          <a:cs typeface="Arial" panose="020B0604020202020204" pitchFamily="34" charset="0"/>
                        </a:rPr>
                        <a:t>). </a:t>
                      </a:r>
                      <a:br>
                        <a:rPr lang="en-US" sz="1400"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For SCA: </a:t>
                      </a:r>
                      <a:r>
                        <a:rPr lang="en-US" sz="1400" u="none" strike="noStrike" dirty="0">
                          <a:effectLst/>
                          <a:latin typeface="Arial" panose="020B0604020202020204" pitchFamily="34" charset="0"/>
                          <a:cs typeface="Arial" panose="020B0604020202020204" pitchFamily="34" charset="0"/>
                        </a:rPr>
                        <a:t>cell-level pin current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For FIA and SCAs: </a:t>
                      </a:r>
                      <a:r>
                        <a:rPr lang="en-US" sz="1400" b="0" u="none" strike="noStrike" dirty="0">
                          <a:effectLst/>
                          <a:latin typeface="Arial" panose="020B0604020202020204" pitchFamily="34" charset="0"/>
                          <a:cs typeface="Arial" panose="020B0604020202020204" pitchFamily="34" charset="0"/>
                        </a:rPr>
                        <a:t>Fault simulations at RTL/gate-leve</a:t>
                      </a:r>
                      <a:r>
                        <a:rPr lang="en-US" sz="1400" b="1" u="none" strike="noStrike" dirty="0">
                          <a:effectLst/>
                          <a:latin typeface="Arial" panose="020B0604020202020204" pitchFamily="34" charset="0"/>
                          <a:cs typeface="Arial" panose="020B0604020202020204" pitchFamily="34" charset="0"/>
                        </a:rPr>
                        <a:t>l </a:t>
                      </a:r>
                      <a:br>
                        <a:rPr lang="en-US" sz="1400" b="1" u="none" strike="noStrike" dirty="0">
                          <a:effectLst/>
                          <a:latin typeface="Arial" panose="020B0604020202020204" pitchFamily="34" charset="0"/>
                          <a:cs typeface="Arial" panose="020B0604020202020204" pitchFamily="34" charset="0"/>
                        </a:rPr>
                      </a:br>
                      <a:endParaRPr lang="en-US" sz="1400" b="1" u="none" strike="noStrike" dirty="0">
                        <a:effectLst/>
                        <a:latin typeface="Arial" panose="020B0604020202020204" pitchFamily="34" charset="0"/>
                        <a:cs typeface="Arial" panose="020B0604020202020204" pitchFamily="34" charset="0"/>
                      </a:endParaRPr>
                    </a:p>
                    <a:p>
                      <a:pPr algn="l" fontAlgn="ctr"/>
                      <a:r>
                        <a:rPr lang="en-US" sz="1400" b="1" u="none" strike="noStrike" dirty="0">
                          <a:effectLst/>
                          <a:latin typeface="Arial" panose="020B0604020202020204" pitchFamily="34" charset="0"/>
                          <a:cs typeface="Arial" panose="020B0604020202020204" pitchFamily="34" charset="0"/>
                        </a:rPr>
                        <a:t>For LFI and SCAs: </a:t>
                      </a:r>
                      <a:r>
                        <a:rPr lang="en-US" sz="1400" b="0" u="none" strike="noStrike" dirty="0">
                          <a:effectLst/>
                          <a:latin typeface="Arial" panose="020B0604020202020204" pitchFamily="34" charset="0"/>
                          <a:cs typeface="Arial" panose="020B0604020202020204" pitchFamily="34" charset="0"/>
                        </a:rPr>
                        <a:t>Layout-level simulations</a:t>
                      </a:r>
                      <a:br>
                        <a:rPr lang="en-US" sz="1400" u="none" strike="noStrike" dirty="0">
                          <a:effectLst/>
                          <a:latin typeface="Arial" panose="020B0604020202020204" pitchFamily="34" charset="0"/>
                          <a:cs typeface="Arial" panose="020B0604020202020204" pitchFamily="34" charset="0"/>
                        </a:rPr>
                      </a:br>
                      <a:endParaRPr lang="en-US" sz="1400" u="none" strike="noStrike" dirty="0">
                        <a:effectLst/>
                        <a:latin typeface="Arial" panose="020B0604020202020204" pitchFamily="34" charset="0"/>
                        <a:cs typeface="Arial" panose="020B0604020202020204" pitchFamily="34" charset="0"/>
                      </a:endParaRPr>
                    </a:p>
                    <a:p>
                      <a:pPr algn="l" fontAlgn="ctr"/>
                      <a:r>
                        <a:rPr lang="en-US" sz="1400" u="none" strike="noStrike" dirty="0">
                          <a:effectLst/>
                          <a:latin typeface="Arial" panose="020B0604020202020204" pitchFamily="34" charset="0"/>
                          <a:cs typeface="Arial" panose="020B0604020202020204" pitchFamily="34" charset="0"/>
                        </a:rPr>
                        <a:t>All simulations need security properties to determine whether the software is secure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br>
                        <a:rPr lang="en-US" sz="1400"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White or black box?</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From software to RTL, gate-level, and layout, what stages do the hardening techniques have a dependency on?</a:t>
                      </a: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The answer depends on what levels of models' info we used to guide hardening. E.g., if we determine instructions' vulnerability levels only based on their corresponding hardware resources' cell type, size, and lib. Then it's more of a grey-box protection.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u="none" strike="noStrike" dirty="0">
                          <a:effectLst/>
                          <a:latin typeface="Arial" panose="020B0604020202020204" pitchFamily="34" charset="0"/>
                          <a:cs typeface="Arial" panose="020B0604020202020204" pitchFamily="34" charset="0"/>
                        </a:rPr>
                        <a:t>Using physical info to harden compilations is very </a:t>
                      </a:r>
                      <a:r>
                        <a:rPr lang="en-US" sz="1400" b="1" u="none" strike="noStrike" dirty="0">
                          <a:effectLst/>
                          <a:latin typeface="Arial" panose="020B0604020202020204" pitchFamily="34" charset="0"/>
                          <a:cs typeface="Arial" panose="020B0604020202020204" pitchFamily="34" charset="0"/>
                        </a:rPr>
                        <a:t>innovative</a:t>
                      </a:r>
                      <a:r>
                        <a:rPr lang="en-US" sz="1400" u="none" strike="noStrike" dirty="0">
                          <a:effectLst/>
                          <a:latin typeface="Arial" panose="020B0604020202020204" pitchFamily="34" charset="0"/>
                          <a:cs typeface="Arial" panose="020B0604020202020204" pitchFamily="34" charset="0"/>
                        </a:rPr>
                        <a:t>;</a:t>
                      </a:r>
                      <a:br>
                        <a:rPr lang="en-US" sz="1400" u="none" strike="noStrike" dirty="0">
                          <a:effectLst/>
                          <a:latin typeface="Arial" panose="020B0604020202020204" pitchFamily="34" charset="0"/>
                          <a:cs typeface="Arial" panose="020B0604020202020204" pitchFamily="34" charset="0"/>
                        </a:rPr>
                      </a:br>
                      <a:endParaRPr lang="en-US" sz="1400" u="none" strike="noStrike" dirty="0">
                        <a:effectLst/>
                        <a:latin typeface="Arial" panose="020B0604020202020204" pitchFamily="34" charset="0"/>
                        <a:cs typeface="Arial" panose="020B0604020202020204" pitchFamily="34" charset="0"/>
                      </a:endParaRPr>
                    </a:p>
                    <a:p>
                      <a:pPr algn="l" fontAlgn="ctr"/>
                      <a:r>
                        <a:rPr lang="en-US" sz="1400" b="1" u="none" strike="noStrike" dirty="0">
                          <a:effectLst/>
                          <a:latin typeface="Arial" panose="020B0604020202020204" pitchFamily="34" charset="0"/>
                          <a:cs typeface="Arial" panose="020B0604020202020204" pitchFamily="34" charset="0"/>
                        </a:rPr>
                        <a:t>Easier to operate -- </a:t>
                      </a:r>
                      <a:r>
                        <a:rPr lang="en-US" sz="1400" u="none" strike="noStrike" dirty="0">
                          <a:effectLst/>
                          <a:latin typeface="Arial" panose="020B0604020202020204" pitchFamily="34" charset="0"/>
                          <a:cs typeface="Arial" panose="020B0604020202020204" pitchFamily="34" charset="0"/>
                        </a:rPr>
                        <a:t>we have multiple flows available including </a:t>
                      </a:r>
                      <a:r>
                        <a:rPr lang="en-US" sz="1400" u="none" strike="noStrike" dirty="0" err="1">
                          <a:effectLst/>
                          <a:latin typeface="Arial" panose="020B0604020202020204" pitchFamily="34" charset="0"/>
                          <a:cs typeface="Arial" panose="020B0604020202020204" pitchFamily="34" charset="0"/>
                        </a:rPr>
                        <a:t>SoFI</a:t>
                      </a:r>
                      <a:r>
                        <a:rPr lang="en-US" sz="1400" u="none" strike="noStrike" dirty="0">
                          <a:effectLst/>
                          <a:latin typeface="Arial" panose="020B0604020202020204" pitchFamily="34" charset="0"/>
                          <a:cs typeface="Arial" panose="020B0604020202020204" pitchFamily="34" charset="0"/>
                        </a:rPr>
                        <a:t>, LFI simulation flow at layout level, SCA flow, etc.</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tc>
                  <a:txBody>
                    <a:bodyPr/>
                    <a:lstStyle/>
                    <a:p>
                      <a:pPr algn="l" fontAlgn="ctr"/>
                      <a:r>
                        <a:rPr lang="en-US" sz="1400" u="none" strike="noStrike" dirty="0">
                          <a:effectLst/>
                          <a:latin typeface="Arial" panose="020B0604020202020204" pitchFamily="34" charset="0"/>
                          <a:cs typeface="Arial" panose="020B0604020202020204" pitchFamily="34" charset="0"/>
                        </a:rPr>
                        <a:t>Implementing grey and </a:t>
                      </a:r>
                      <a:r>
                        <a:rPr lang="en-US" sz="1400" b="1" u="none" strike="noStrike" dirty="0">
                          <a:effectLst/>
                          <a:latin typeface="Arial" panose="020B0604020202020204" pitchFamily="34" charset="0"/>
                          <a:cs typeface="Arial" panose="020B0604020202020204" pitchFamily="34" charset="0"/>
                        </a:rPr>
                        <a:t>black box hardening techniques could be challenging;</a:t>
                      </a:r>
                      <a:br>
                        <a:rPr lang="en-US" sz="1400" b="1" u="none" strike="noStrike" dirty="0">
                          <a:effectLst/>
                          <a:latin typeface="Arial" panose="020B0604020202020204" pitchFamily="34" charset="0"/>
                          <a:cs typeface="Arial" panose="020B0604020202020204" pitchFamily="34" charset="0"/>
                        </a:rPr>
                      </a:br>
                      <a:endParaRPr lang="en-US" sz="1400" b="1" u="none" strike="noStrike" dirty="0">
                        <a:effectLst/>
                        <a:latin typeface="Arial" panose="020B0604020202020204" pitchFamily="34" charset="0"/>
                        <a:cs typeface="Arial" panose="020B0604020202020204" pitchFamily="34" charset="0"/>
                      </a:endParaRPr>
                    </a:p>
                    <a:p>
                      <a:pPr algn="l" fontAlgn="ctr"/>
                      <a:r>
                        <a:rPr lang="en-US" sz="1400" u="none" strike="noStrike" dirty="0">
                          <a:effectLst/>
                          <a:latin typeface="Arial" panose="020B0604020202020204" pitchFamily="34" charset="0"/>
                          <a:cs typeface="Arial" panose="020B0604020202020204" pitchFamily="34" charset="0"/>
                        </a:rPr>
                        <a:t>The effectiveness of the hardening techniques are questionable if without </a:t>
                      </a:r>
                      <a:r>
                        <a:rPr lang="en-US" sz="1400" b="1" u="none" strike="noStrike" dirty="0">
                          <a:effectLst/>
                          <a:latin typeface="Arial" panose="020B0604020202020204" pitchFamily="34" charset="0"/>
                          <a:cs typeface="Arial" panose="020B0604020202020204" pitchFamily="34" charset="0"/>
                        </a:rPr>
                        <a:t>post-silicon validations.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5064" marR="5064" marT="5064" marB="0" anchor="ctr"/>
                </a:tc>
                <a:extLst>
                  <a:ext uri="{0D108BD9-81ED-4DB2-BD59-A6C34878D82A}">
                    <a16:rowId xmlns:a16="http://schemas.microsoft.com/office/drawing/2014/main" val="3045013297"/>
                  </a:ext>
                </a:extLst>
              </a:tr>
            </a:tbl>
          </a:graphicData>
        </a:graphic>
      </p:graphicFrame>
    </p:spTree>
    <p:extLst>
      <p:ext uri="{BB962C8B-B14F-4D97-AF65-F5344CB8AC3E}">
        <p14:creationId xmlns:p14="http://schemas.microsoft.com/office/powerpoint/2010/main" val="2677245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39C74-819E-807C-64D2-04191168B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60C2A-4611-7930-0133-39EA39FAF9AE}"/>
              </a:ext>
            </a:extLst>
          </p:cNvPr>
          <p:cNvSpPr>
            <a:spLocks noGrp="1"/>
          </p:cNvSpPr>
          <p:nvPr>
            <p:ph type="title"/>
          </p:nvPr>
        </p:nvSpPr>
        <p:spPr>
          <a:xfrm>
            <a:off x="3" y="7697"/>
            <a:ext cx="10818888" cy="885272"/>
          </a:xfrm>
        </p:spPr>
        <p:txBody>
          <a:bodyPr/>
          <a:lstStyle/>
          <a:p>
            <a:r>
              <a:rPr lang="en-US" sz="2400" dirty="0"/>
              <a:t>Taxonomy for Software Hardening Scenarios against Physical Attacks</a:t>
            </a:r>
          </a:p>
        </p:txBody>
      </p:sp>
      <p:graphicFrame>
        <p:nvGraphicFramePr>
          <p:cNvPr id="4" name="Table 3">
            <a:extLst>
              <a:ext uri="{FF2B5EF4-FFF2-40B4-BE49-F238E27FC236}">
                <a16:creationId xmlns:a16="http://schemas.microsoft.com/office/drawing/2014/main" id="{9822299C-022F-4323-7E6D-7752AA4CDDBE}"/>
              </a:ext>
            </a:extLst>
          </p:cNvPr>
          <p:cNvGraphicFramePr>
            <a:graphicFrameLocks noGrp="1"/>
          </p:cNvGraphicFramePr>
          <p:nvPr>
            <p:extLst>
              <p:ext uri="{D42A27DB-BD31-4B8C-83A1-F6EECF244321}">
                <p14:modId xmlns:p14="http://schemas.microsoft.com/office/powerpoint/2010/main" val="2147300515"/>
              </p:ext>
            </p:extLst>
          </p:nvPr>
        </p:nvGraphicFramePr>
        <p:xfrm>
          <a:off x="259773" y="892969"/>
          <a:ext cx="11617034" cy="5476657"/>
        </p:xfrm>
        <a:graphic>
          <a:graphicData uri="http://schemas.openxmlformats.org/drawingml/2006/table">
            <a:tbl>
              <a:tblPr>
                <a:tableStyleId>{5C22544A-7EE6-4342-B048-85BDC9FD1C3A}</a:tableStyleId>
              </a:tblPr>
              <a:tblGrid>
                <a:gridCol w="862445">
                  <a:extLst>
                    <a:ext uri="{9D8B030D-6E8A-4147-A177-3AD203B41FA5}">
                      <a16:colId xmlns:a16="http://schemas.microsoft.com/office/drawing/2014/main" val="994426775"/>
                    </a:ext>
                  </a:extLst>
                </a:gridCol>
                <a:gridCol w="1101437">
                  <a:extLst>
                    <a:ext uri="{9D8B030D-6E8A-4147-A177-3AD203B41FA5}">
                      <a16:colId xmlns:a16="http://schemas.microsoft.com/office/drawing/2014/main" val="642397993"/>
                    </a:ext>
                  </a:extLst>
                </a:gridCol>
                <a:gridCol w="2493818">
                  <a:extLst>
                    <a:ext uri="{9D8B030D-6E8A-4147-A177-3AD203B41FA5}">
                      <a16:colId xmlns:a16="http://schemas.microsoft.com/office/drawing/2014/main" val="3914729595"/>
                    </a:ext>
                  </a:extLst>
                </a:gridCol>
                <a:gridCol w="3703293">
                  <a:extLst>
                    <a:ext uri="{9D8B030D-6E8A-4147-A177-3AD203B41FA5}">
                      <a16:colId xmlns:a16="http://schemas.microsoft.com/office/drawing/2014/main" val="524991009"/>
                    </a:ext>
                  </a:extLst>
                </a:gridCol>
                <a:gridCol w="1701104">
                  <a:extLst>
                    <a:ext uri="{9D8B030D-6E8A-4147-A177-3AD203B41FA5}">
                      <a16:colId xmlns:a16="http://schemas.microsoft.com/office/drawing/2014/main" val="462212982"/>
                    </a:ext>
                  </a:extLst>
                </a:gridCol>
                <a:gridCol w="1754937">
                  <a:extLst>
                    <a:ext uri="{9D8B030D-6E8A-4147-A177-3AD203B41FA5}">
                      <a16:colId xmlns:a16="http://schemas.microsoft.com/office/drawing/2014/main" val="2804089781"/>
                    </a:ext>
                  </a:extLst>
                </a:gridCol>
              </a:tblGrid>
              <a:tr h="278491">
                <a:tc>
                  <a:txBody>
                    <a:bodyPr/>
                    <a:lstStyle/>
                    <a:p>
                      <a:pPr algn="l" fontAlgn="ct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Model</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Attack</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Harden</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Pros</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Cons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extLst>
                  <a:ext uri="{0D108BD9-81ED-4DB2-BD59-A6C34878D82A}">
                    <a16:rowId xmlns:a16="http://schemas.microsoft.com/office/drawing/2014/main" val="2019212288"/>
                  </a:ext>
                </a:extLst>
              </a:tr>
              <a:tr h="5198166">
                <a:tc>
                  <a:txBody>
                    <a:bodyPr/>
                    <a:lstStyle/>
                    <a:p>
                      <a:pPr algn="l" fontAlgn="ctr"/>
                      <a:r>
                        <a:rPr lang="en-US" sz="1400" u="none" strike="noStrike" dirty="0">
                          <a:effectLst/>
                          <a:latin typeface="Arial" panose="020B0604020202020204" pitchFamily="34" charset="0"/>
                          <a:cs typeface="Arial" panose="020B0604020202020204" pitchFamily="34" charset="0"/>
                        </a:rPr>
                        <a:t>Previously discussed Post-silicon flow</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u="none" strike="noStrike" dirty="0">
                          <a:effectLst/>
                          <a:latin typeface="Arial" panose="020B0604020202020204" pitchFamily="34" charset="0"/>
                          <a:cs typeface="Arial" panose="020B0604020202020204" pitchFamily="34" charset="0"/>
                        </a:rPr>
                        <a:t>Establish the models from post-silicon results.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u="none" strike="noStrike" dirty="0">
                          <a:effectLst/>
                          <a:latin typeface="Arial" panose="020B0604020202020204" pitchFamily="34" charset="0"/>
                          <a:cs typeface="Arial" panose="020B0604020202020204" pitchFamily="34" charset="0"/>
                        </a:rPr>
                        <a:t>Post-silicon attacks for </a:t>
                      </a:r>
                      <a:r>
                        <a:rPr lang="en-US" sz="1400" b="1" u="none" strike="noStrike" dirty="0">
                          <a:effectLst/>
                          <a:latin typeface="Arial" panose="020B0604020202020204" pitchFamily="34" charset="0"/>
                          <a:cs typeface="Arial" panose="020B0604020202020204" pitchFamily="34" charset="0"/>
                        </a:rPr>
                        <a:t>validation</a:t>
                      </a:r>
                      <a:r>
                        <a:rPr lang="en-US" sz="1400" u="none" strike="noStrike" dirty="0">
                          <a:effectLst/>
                          <a:latin typeface="Arial" panose="020B0604020202020204" pitchFamily="34" charset="0"/>
                          <a:cs typeface="Arial" panose="020B0604020202020204" pitchFamily="34" charset="0"/>
                        </a:rPr>
                        <a:t>-purpose and help </a:t>
                      </a:r>
                      <a:r>
                        <a:rPr lang="en-US" sz="1400" b="1" u="none" strike="noStrike" dirty="0">
                          <a:effectLst/>
                          <a:latin typeface="Arial" panose="020B0604020202020204" pitchFamily="34" charset="0"/>
                          <a:cs typeface="Arial" panose="020B0604020202020204" pitchFamily="34" charset="0"/>
                        </a:rPr>
                        <a:t>improve</a:t>
                      </a:r>
                      <a:r>
                        <a:rPr lang="en-US" sz="1400" u="none" strike="noStrike" dirty="0">
                          <a:effectLst/>
                          <a:latin typeface="Arial" panose="020B0604020202020204" pitchFamily="34" charset="0"/>
                          <a:cs typeface="Arial" panose="020B0604020202020204" pitchFamily="34" charset="0"/>
                        </a:rPr>
                        <a:t> the attack models. </a:t>
                      </a:r>
                    </a:p>
                    <a:p>
                      <a:pPr algn="l" fontAlgn="ctr"/>
                      <a:endParaRPr lang="en-US" sz="1400" u="none" strike="noStrike" dirty="0">
                        <a:effectLst/>
                        <a:latin typeface="Arial" panose="020B0604020202020204" pitchFamily="34" charset="0"/>
                        <a:cs typeface="Arial" panose="020B0604020202020204" pitchFamily="34" charset="0"/>
                      </a:endParaRPr>
                    </a:p>
                    <a:p>
                      <a:pPr algn="l" fontAlgn="ctr"/>
                      <a:r>
                        <a:rPr lang="en-US" sz="1400" u="none" strike="noStrike" dirty="0">
                          <a:effectLst/>
                          <a:latin typeface="Arial" panose="020B0604020202020204" pitchFamily="34" charset="0"/>
                          <a:cs typeface="Arial" panose="020B0604020202020204" pitchFamily="34" charset="0"/>
                        </a:rPr>
                        <a:t>We also need security properties, but they are checked by manual observations instead, to determine whether the software running is secure.</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u="none" strike="noStrike" dirty="0">
                          <a:effectLst/>
                          <a:latin typeface="Arial" panose="020B0604020202020204" pitchFamily="34" charset="0"/>
                          <a:cs typeface="Arial" panose="020B0604020202020204" pitchFamily="34" charset="0"/>
                        </a:rPr>
                        <a:t>Two scenarios:</a:t>
                      </a:r>
                    </a:p>
                    <a:p>
                      <a:pPr algn="l" fontAlgn="ctr"/>
                      <a:br>
                        <a:rPr lang="en-US" sz="1400" u="none" strike="noStrike" dirty="0">
                          <a:effectLst/>
                          <a:latin typeface="Arial" panose="020B0604020202020204" pitchFamily="34" charset="0"/>
                          <a:cs typeface="Arial" panose="020B0604020202020204" pitchFamily="34" charset="0"/>
                        </a:rPr>
                      </a:br>
                      <a:r>
                        <a:rPr lang="en-US" sz="1400" u="none" strike="noStrike" dirty="0">
                          <a:effectLst/>
                          <a:latin typeface="Arial" panose="020B0604020202020204" pitchFamily="34" charset="0"/>
                          <a:cs typeface="Arial" panose="020B0604020202020204" pitchFamily="34" charset="0"/>
                        </a:rPr>
                        <a:t>1. we know the design, and we build the models with the knowledge dependent on the design. We exploit these models to guide our hardening. Then it's a </a:t>
                      </a:r>
                      <a:r>
                        <a:rPr lang="en-US" sz="1400" b="1" u="none" strike="noStrike" dirty="0">
                          <a:effectLst/>
                          <a:latin typeface="Arial" panose="020B0604020202020204" pitchFamily="34" charset="0"/>
                          <a:cs typeface="Arial" panose="020B0604020202020204" pitchFamily="34" charset="0"/>
                        </a:rPr>
                        <a:t>white-box hardening</a:t>
                      </a:r>
                      <a:r>
                        <a:rPr lang="en-US" sz="1400" u="none" strike="noStrike" dirty="0">
                          <a:effectLst/>
                          <a:latin typeface="Arial" panose="020B0604020202020204" pitchFamily="34" charset="0"/>
                          <a:cs typeface="Arial" panose="020B0604020202020204" pitchFamily="34" charset="0"/>
                        </a:rPr>
                        <a:t>.</a:t>
                      </a:r>
                      <a:br>
                        <a:rPr lang="en-US" sz="1400" u="none" strike="noStrike" dirty="0">
                          <a:effectLst/>
                          <a:latin typeface="Arial" panose="020B0604020202020204" pitchFamily="34" charset="0"/>
                          <a:cs typeface="Arial" panose="020B0604020202020204" pitchFamily="34" charset="0"/>
                        </a:rPr>
                      </a:br>
                      <a:endParaRPr lang="en-US" sz="1400" u="none" strike="noStrike" dirty="0">
                        <a:effectLst/>
                        <a:latin typeface="Arial" panose="020B0604020202020204" pitchFamily="34" charset="0"/>
                        <a:cs typeface="Arial" panose="020B0604020202020204" pitchFamily="34" charset="0"/>
                      </a:endParaRPr>
                    </a:p>
                    <a:p>
                      <a:pPr algn="l" fontAlgn="ctr"/>
                      <a:r>
                        <a:rPr lang="en-US" sz="1400" u="none" strike="noStrike" dirty="0">
                          <a:effectLst/>
                          <a:latin typeface="Arial" panose="020B0604020202020204" pitchFamily="34" charset="0"/>
                          <a:cs typeface="Arial" panose="020B0604020202020204" pitchFamily="34" charset="0"/>
                        </a:rPr>
                        <a:t>2. we did not use any models, we just try out every hardening technique we have on the software, run the attacks again and check the results and overhead. In this case, although our final protections are concluded from one single design (so its effectiveness may depend on this design), it's more of a </a:t>
                      </a:r>
                      <a:r>
                        <a:rPr lang="en-US" sz="1400" b="1" u="none" strike="noStrike" dirty="0">
                          <a:effectLst/>
                          <a:latin typeface="Arial" panose="020B0604020202020204" pitchFamily="34" charset="0"/>
                          <a:cs typeface="Arial" panose="020B0604020202020204" pitchFamily="34" charset="0"/>
                        </a:rPr>
                        <a:t>grey- or black box hardening. </a:t>
                      </a:r>
                      <a:r>
                        <a:rPr lang="en-US" sz="1400" b="0" u="none" strike="noStrike" dirty="0">
                          <a:effectLst/>
                          <a:latin typeface="Arial" panose="020B0604020202020204" pitchFamily="34" charset="0"/>
                          <a:cs typeface="Arial" panose="020B0604020202020204" pitchFamily="34" charset="0"/>
                        </a:rPr>
                        <a:t>T</a:t>
                      </a:r>
                      <a:r>
                        <a:rPr lang="en-US" sz="1400" u="none" strike="noStrike" dirty="0">
                          <a:effectLst/>
                          <a:latin typeface="Arial" panose="020B0604020202020204" pitchFamily="34" charset="0"/>
                          <a:cs typeface="Arial" panose="020B0604020202020204" pitchFamily="34" charset="0"/>
                        </a:rPr>
                        <a:t>he drawback of only testing on one design could be eliminated if we setup a "secure software </a:t>
                      </a:r>
                      <a:r>
                        <a:rPr lang="en-US" sz="1400" u="none" strike="noStrike" dirty="0" err="1">
                          <a:effectLst/>
                          <a:latin typeface="Arial" panose="020B0604020202020204" pitchFamily="34" charset="0"/>
                          <a:cs typeface="Arial" panose="020B0604020202020204" pitchFamily="34" charset="0"/>
                        </a:rPr>
                        <a:t>testchip</a:t>
                      </a:r>
                      <a:r>
                        <a:rPr lang="en-US" sz="1400" u="none" strike="noStrike" dirty="0">
                          <a:effectLst/>
                          <a:latin typeface="Arial" panose="020B0604020202020204" pitchFamily="34" charset="0"/>
                          <a:cs typeface="Arial" panose="020B0604020202020204" pitchFamily="34" charset="0"/>
                        </a:rPr>
                        <a:t> collection"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u="none" strike="noStrike" dirty="0">
                          <a:effectLst/>
                          <a:latin typeface="Arial" panose="020B0604020202020204" pitchFamily="34" charset="0"/>
                          <a:cs typeface="Arial" panose="020B0604020202020204" pitchFamily="34" charset="0"/>
                        </a:rPr>
                        <a:t>It's more like a "physical test lab for secure software", if the lab flows and guidelines are settled, it's </a:t>
                      </a:r>
                      <a:r>
                        <a:rPr lang="en-US" sz="1400" b="1" u="none" strike="noStrike" dirty="0">
                          <a:effectLst/>
                          <a:latin typeface="Arial" panose="020B0604020202020204" pitchFamily="34" charset="0"/>
                          <a:cs typeface="Arial" panose="020B0604020202020204" pitchFamily="34" charset="0"/>
                        </a:rPr>
                        <a:t>fast and easy to adopt. </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Time and equipment cost </a:t>
                      </a:r>
                      <a:r>
                        <a:rPr lang="en-US" sz="1400" u="none" strike="noStrike" dirty="0">
                          <a:effectLst/>
                          <a:latin typeface="Arial" panose="020B0604020202020204" pitchFamily="34" charset="0"/>
                          <a:cs typeface="Arial" panose="020B0604020202020204" pitchFamily="34" charset="0"/>
                        </a:rPr>
                        <a:t>to setup the test. We need to successfully perform all intended attacks first and get experienced.</a:t>
                      </a:r>
                    </a:p>
                    <a:p>
                      <a:pPr algn="l" fontAlgn="ctr"/>
                      <a:br>
                        <a:rPr lang="en-US" sz="1400" u="none" strike="noStrike" dirty="0">
                          <a:effectLst/>
                          <a:latin typeface="Arial" panose="020B0604020202020204" pitchFamily="34" charset="0"/>
                          <a:cs typeface="Arial" panose="020B0604020202020204" pitchFamily="34" charset="0"/>
                        </a:rPr>
                      </a:br>
                      <a:r>
                        <a:rPr lang="en-US" sz="1400" b="1" u="none" strike="noStrike" dirty="0">
                          <a:effectLst/>
                          <a:latin typeface="Arial" panose="020B0604020202020204" pitchFamily="34" charset="0"/>
                          <a:cs typeface="Arial" panose="020B0604020202020204" pitchFamily="34" charset="0"/>
                        </a:rPr>
                        <a:t>Post-silicon modeling seems difficult</a:t>
                      </a:r>
                      <a:r>
                        <a:rPr lang="en-US" sz="1400" u="none" strike="noStrike" dirty="0">
                          <a:effectLst/>
                          <a:latin typeface="Arial" panose="020B0604020202020204" pitchFamily="34" charset="0"/>
                          <a:cs typeface="Arial" panose="020B0604020202020204" pitchFamily="34" charset="0"/>
                        </a:rPr>
                        <a:t>, we do not have a plan on how to achieve this yet.</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4582" marR="4582" marT="4582" marB="0" anchor="ctr"/>
                </a:tc>
                <a:extLst>
                  <a:ext uri="{0D108BD9-81ED-4DB2-BD59-A6C34878D82A}">
                    <a16:rowId xmlns:a16="http://schemas.microsoft.com/office/drawing/2014/main" val="3992523125"/>
                  </a:ext>
                </a:extLst>
              </a:tr>
            </a:tbl>
          </a:graphicData>
        </a:graphic>
      </p:graphicFrame>
    </p:spTree>
    <p:extLst>
      <p:ext uri="{BB962C8B-B14F-4D97-AF65-F5344CB8AC3E}">
        <p14:creationId xmlns:p14="http://schemas.microsoft.com/office/powerpoint/2010/main" val="2120575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2B060-3E28-6CC8-E4C7-828BD3D0D6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9210E-6BF4-FC03-4DD5-BEA4A3BC2EA6}"/>
              </a:ext>
            </a:extLst>
          </p:cNvPr>
          <p:cNvSpPr>
            <a:spLocks noGrp="1"/>
          </p:cNvSpPr>
          <p:nvPr>
            <p:ph type="title"/>
          </p:nvPr>
        </p:nvSpPr>
        <p:spPr>
          <a:xfrm>
            <a:off x="3" y="7697"/>
            <a:ext cx="10818888" cy="885272"/>
          </a:xfrm>
        </p:spPr>
        <p:txBody>
          <a:bodyPr/>
          <a:lstStyle/>
          <a:p>
            <a:r>
              <a:rPr lang="en-US" sz="2400" dirty="0"/>
              <a:t>Taxonomy for Software Hardening Scenarios against Physical Attacks</a:t>
            </a:r>
          </a:p>
        </p:txBody>
      </p:sp>
      <p:graphicFrame>
        <p:nvGraphicFramePr>
          <p:cNvPr id="4" name="Table 3">
            <a:extLst>
              <a:ext uri="{FF2B5EF4-FFF2-40B4-BE49-F238E27FC236}">
                <a16:creationId xmlns:a16="http://schemas.microsoft.com/office/drawing/2014/main" id="{68A76BF5-63BE-1470-3FF9-163C1A5F5955}"/>
              </a:ext>
            </a:extLst>
          </p:cNvPr>
          <p:cNvGraphicFramePr>
            <a:graphicFrameLocks noGrp="1"/>
          </p:cNvGraphicFramePr>
          <p:nvPr>
            <p:extLst>
              <p:ext uri="{D42A27DB-BD31-4B8C-83A1-F6EECF244321}">
                <p14:modId xmlns:p14="http://schemas.microsoft.com/office/powerpoint/2010/main" val="2066946732"/>
              </p:ext>
            </p:extLst>
          </p:nvPr>
        </p:nvGraphicFramePr>
        <p:xfrm>
          <a:off x="540327" y="1101436"/>
          <a:ext cx="11024756" cy="4873337"/>
        </p:xfrm>
        <a:graphic>
          <a:graphicData uri="http://schemas.openxmlformats.org/drawingml/2006/table">
            <a:tbl>
              <a:tblPr>
                <a:tableStyleId>{5C22544A-7EE6-4342-B048-85BDC9FD1C3A}</a:tableStyleId>
              </a:tblPr>
              <a:tblGrid>
                <a:gridCol w="1285415">
                  <a:extLst>
                    <a:ext uri="{9D8B030D-6E8A-4147-A177-3AD203B41FA5}">
                      <a16:colId xmlns:a16="http://schemas.microsoft.com/office/drawing/2014/main" val="1098742636"/>
                    </a:ext>
                  </a:extLst>
                </a:gridCol>
                <a:gridCol w="3099549">
                  <a:extLst>
                    <a:ext uri="{9D8B030D-6E8A-4147-A177-3AD203B41FA5}">
                      <a16:colId xmlns:a16="http://schemas.microsoft.com/office/drawing/2014/main" val="3966641654"/>
                    </a:ext>
                  </a:extLst>
                </a:gridCol>
                <a:gridCol w="3200400">
                  <a:extLst>
                    <a:ext uri="{9D8B030D-6E8A-4147-A177-3AD203B41FA5}">
                      <a16:colId xmlns:a16="http://schemas.microsoft.com/office/drawing/2014/main" val="3222179902"/>
                    </a:ext>
                  </a:extLst>
                </a:gridCol>
                <a:gridCol w="1182863">
                  <a:extLst>
                    <a:ext uri="{9D8B030D-6E8A-4147-A177-3AD203B41FA5}">
                      <a16:colId xmlns:a16="http://schemas.microsoft.com/office/drawing/2014/main" val="1191884231"/>
                    </a:ext>
                  </a:extLst>
                </a:gridCol>
                <a:gridCol w="1172589">
                  <a:extLst>
                    <a:ext uri="{9D8B030D-6E8A-4147-A177-3AD203B41FA5}">
                      <a16:colId xmlns:a16="http://schemas.microsoft.com/office/drawing/2014/main" val="2831401629"/>
                    </a:ext>
                  </a:extLst>
                </a:gridCol>
                <a:gridCol w="1083940">
                  <a:extLst>
                    <a:ext uri="{9D8B030D-6E8A-4147-A177-3AD203B41FA5}">
                      <a16:colId xmlns:a16="http://schemas.microsoft.com/office/drawing/2014/main" val="2209172776"/>
                    </a:ext>
                  </a:extLst>
                </a:gridCol>
              </a:tblGrid>
              <a:tr h="596826">
                <a:tc>
                  <a:txBody>
                    <a:bodyPr/>
                    <a:lstStyle/>
                    <a:p>
                      <a:pPr algn="l" fontAlgn="ct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Model</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Attack</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Harden</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400" b="1" u="none" strike="noStrike">
                          <a:effectLst/>
                          <a:latin typeface="Arial" panose="020B0604020202020204" pitchFamily="34" charset="0"/>
                          <a:cs typeface="Arial" panose="020B0604020202020204" pitchFamily="34" charset="0"/>
                        </a:rPr>
                        <a:t>Pros</a:t>
                      </a:r>
                      <a:endParaRPr lang="en-US"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400" b="1" u="none" strike="noStrike" dirty="0">
                          <a:effectLst/>
                          <a:latin typeface="Arial" panose="020B0604020202020204" pitchFamily="34" charset="0"/>
                          <a:cs typeface="Arial" panose="020B0604020202020204" pitchFamily="34" charset="0"/>
                        </a:rPr>
                        <a:t>Cons</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739413507"/>
                  </a:ext>
                </a:extLst>
              </a:tr>
              <a:tr h="4276511">
                <a:tc>
                  <a:txBody>
                    <a:bodyPr/>
                    <a:lstStyle/>
                    <a:p>
                      <a:pPr algn="l" fontAlgn="ctr"/>
                      <a:r>
                        <a:rPr lang="en-US" sz="1600" b="0" u="none" strike="noStrike" dirty="0">
                          <a:effectLst/>
                          <a:latin typeface="Arial" panose="020B0604020202020204" pitchFamily="34" charset="0"/>
                          <a:cs typeface="Arial" panose="020B0604020202020204" pitchFamily="34" charset="0"/>
                        </a:rPr>
                        <a:t>SRC proposal: a combined flow</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600" b="0" u="none" strike="noStrike" dirty="0">
                          <a:effectLst/>
                          <a:latin typeface="Arial" panose="020B0604020202020204" pitchFamily="34" charset="0"/>
                          <a:cs typeface="Arial" panose="020B0604020202020204" pitchFamily="34" charset="0"/>
                        </a:rPr>
                        <a:t>RTL/gate-level, and layout-level models are the same as in </a:t>
                      </a:r>
                      <a:r>
                        <a:rPr lang="en-US" sz="1600" b="0" u="none" strike="noStrike">
                          <a:effectLst/>
                          <a:latin typeface="Arial" panose="020B0604020202020204" pitchFamily="34" charset="0"/>
                          <a:cs typeface="Arial" panose="020B0604020202020204" pitchFamily="34" charset="0"/>
                        </a:rPr>
                        <a:t>pre-silicon flow</a:t>
                      </a:r>
                      <a:br>
                        <a:rPr lang="en-US" sz="1600" b="0" u="none" strike="noStrike" dirty="0">
                          <a:effectLst/>
                          <a:latin typeface="Arial" panose="020B0604020202020204" pitchFamily="34" charset="0"/>
                          <a:cs typeface="Arial" panose="020B0604020202020204" pitchFamily="34" charset="0"/>
                        </a:rPr>
                      </a:br>
                      <a:endParaRPr lang="en-US" sz="1600" b="0" u="none" strike="noStrike" dirty="0">
                        <a:effectLst/>
                        <a:latin typeface="Arial" panose="020B0604020202020204" pitchFamily="34" charset="0"/>
                        <a:cs typeface="Arial" panose="020B0604020202020204" pitchFamily="34" charset="0"/>
                      </a:endParaRPr>
                    </a:p>
                    <a:p>
                      <a:pPr algn="l" fontAlgn="ctr"/>
                      <a:r>
                        <a:rPr lang="en-US" sz="1600" b="0" u="none" strike="noStrike" dirty="0">
                          <a:effectLst/>
                          <a:latin typeface="Arial" panose="020B0604020202020204" pitchFamily="34" charset="0"/>
                          <a:cs typeface="Arial" panose="020B0604020202020204" pitchFamily="34" charset="0"/>
                        </a:rPr>
                        <a:t>But we also proposed the models could be improved from post-silicon attack results.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600" b="0" u="none" strike="noStrike" dirty="0">
                          <a:effectLst/>
                          <a:latin typeface="Arial" panose="020B0604020202020204" pitchFamily="34" charset="0"/>
                          <a:cs typeface="Arial" panose="020B0604020202020204" pitchFamily="34" charset="0"/>
                        </a:rPr>
                        <a:t>We prioritize using post-silicon attacks for validation-purpose and also help improve the attack models.</a:t>
                      </a:r>
                      <a:br>
                        <a:rPr lang="en-US" sz="1600" b="0" u="none" strike="noStrike" dirty="0">
                          <a:effectLst/>
                          <a:latin typeface="Arial" panose="020B0604020202020204" pitchFamily="34" charset="0"/>
                          <a:cs typeface="Arial" panose="020B0604020202020204" pitchFamily="34" charset="0"/>
                        </a:rPr>
                      </a:br>
                      <a:endParaRPr lang="en-US" sz="1600" b="0" u="none" strike="noStrike" dirty="0">
                        <a:effectLst/>
                        <a:latin typeface="Arial" panose="020B0604020202020204" pitchFamily="34" charset="0"/>
                        <a:cs typeface="Arial" panose="020B0604020202020204" pitchFamily="34" charset="0"/>
                      </a:endParaRPr>
                    </a:p>
                    <a:p>
                      <a:pPr algn="l" fontAlgn="ctr"/>
                      <a:r>
                        <a:rPr lang="en-US" sz="1600" b="0" u="none" strike="noStrike" dirty="0">
                          <a:effectLst/>
                          <a:latin typeface="Arial" panose="020B0604020202020204" pitchFamily="34" charset="0"/>
                          <a:cs typeface="Arial" panose="020B0604020202020204" pitchFamily="34" charset="0"/>
                        </a:rPr>
                        <a:t>We didn't emphasize the RTL/gate-level and layout simulations.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600" b="0" u="none" strike="noStrike">
                          <a:effectLst/>
                          <a:latin typeface="Arial" panose="020B0604020202020204" pitchFamily="34" charset="0"/>
                          <a:cs typeface="Arial" panose="020B0604020202020204" pitchFamily="34" charset="0"/>
                        </a:rPr>
                        <a:t>white-box</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l" fontAlgn="ctr"/>
                      <a:r>
                        <a:rPr lang="en-US" sz="1600" b="0" u="none" strike="noStrike" dirty="0">
                          <a:effectLst/>
                          <a:latin typeface="Arial" panose="020B0604020202020204" pitchFamily="34" charset="0"/>
                          <a:cs typeface="Arial" panose="020B0604020202020204" pitchFamily="34" charset="0"/>
                        </a:rPr>
                        <a:t>Discussed in previous forms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marR="0" lvl="0" indent="0" algn="l" defTabSz="410751" eaLnBrk="1" fontAlgn="ctr" latinLnBrk="0" hangingPunct="1">
                        <a:lnSpc>
                          <a:spcPct val="100000"/>
                        </a:lnSpc>
                        <a:spcBef>
                          <a:spcPts val="0"/>
                        </a:spcBef>
                        <a:spcAft>
                          <a:spcPts val="0"/>
                        </a:spcAft>
                        <a:buClrTx/>
                        <a:buSzTx/>
                        <a:buFontTx/>
                        <a:buNone/>
                        <a:tabLst/>
                        <a:defRPr/>
                      </a:pPr>
                      <a:r>
                        <a:rPr lang="en-US" sz="1600" b="0" u="none" strike="noStrike" dirty="0">
                          <a:effectLst/>
                          <a:latin typeface="Arial" panose="020B0604020202020204" pitchFamily="34" charset="0"/>
                          <a:cs typeface="Arial" panose="020B0604020202020204" pitchFamily="34" charset="0"/>
                        </a:rPr>
                        <a:t>Discussed in previous forms</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18013751"/>
                  </a:ext>
                </a:extLst>
              </a:tr>
            </a:tbl>
          </a:graphicData>
        </a:graphic>
      </p:graphicFrame>
    </p:spTree>
    <p:extLst>
      <p:ext uri="{BB962C8B-B14F-4D97-AF65-F5344CB8AC3E}">
        <p14:creationId xmlns:p14="http://schemas.microsoft.com/office/powerpoint/2010/main" val="2023202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4361-E254-0CE3-26BE-CA596F35BFF9}"/>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77CD1C85-7C95-A4AA-3060-249A036B44BB}"/>
              </a:ext>
            </a:extLst>
          </p:cNvPr>
          <p:cNvSpPr>
            <a:spLocks noGrp="1"/>
          </p:cNvSpPr>
          <p:nvPr>
            <p:ph idx="1"/>
          </p:nvPr>
        </p:nvSpPr>
        <p:spPr>
          <a:xfrm>
            <a:off x="141268" y="1116211"/>
            <a:ext cx="11881013" cy="5367716"/>
          </a:xfrm>
        </p:spPr>
        <p:txBody>
          <a:bodyPr/>
          <a:lstStyle/>
          <a:p>
            <a:r>
              <a:rPr lang="en-US" dirty="0"/>
              <a:t>All combinations of Model, Hardening, Attack levels could potentially work</a:t>
            </a:r>
          </a:p>
          <a:p>
            <a:pPr lvl="1"/>
            <a:r>
              <a:rPr lang="en-US" b="0" dirty="0"/>
              <a:t>Pre-silicon model + post-silicon attack</a:t>
            </a:r>
          </a:p>
          <a:p>
            <a:pPr lvl="1"/>
            <a:r>
              <a:rPr lang="en-US" b="0" dirty="0"/>
              <a:t>Post-silicon model + pre-silicon attack (simulations)</a:t>
            </a:r>
          </a:p>
          <a:p>
            <a:r>
              <a:rPr lang="en-US" b="0" dirty="0"/>
              <a:t>Hardening</a:t>
            </a:r>
          </a:p>
          <a:p>
            <a:pPr lvl="1"/>
            <a:r>
              <a:rPr lang="en-US" b="0" dirty="0"/>
              <a:t>The hardening always happen on instructions. E.g., instruction duplications, reorganizations of conditional branches, loop hardening, strategically avoiding specific instructions</a:t>
            </a:r>
          </a:p>
          <a:p>
            <a:pPr lvl="1"/>
            <a:r>
              <a:rPr lang="en-US" altLang="zh-CN" dirty="0"/>
              <a:t>Black or white box</a:t>
            </a:r>
            <a:r>
              <a:rPr lang="zh-CN" altLang="en-US" dirty="0"/>
              <a:t>？</a:t>
            </a:r>
            <a:endParaRPr lang="en-US" dirty="0"/>
          </a:p>
          <a:p>
            <a:pPr lvl="1"/>
            <a:r>
              <a:rPr lang="en-US" b="0" dirty="0"/>
              <a:t>How and how much hardening uses the info from modeling</a:t>
            </a:r>
          </a:p>
          <a:p>
            <a:pPr lvl="1"/>
            <a:r>
              <a:rPr lang="en-US" b="0" dirty="0"/>
              <a:t>What user-specific scenario a flow is designed for</a:t>
            </a:r>
          </a:p>
        </p:txBody>
      </p:sp>
    </p:spTree>
    <p:extLst>
      <p:ext uri="{BB962C8B-B14F-4D97-AF65-F5344CB8AC3E}">
        <p14:creationId xmlns:p14="http://schemas.microsoft.com/office/powerpoint/2010/main" val="13925051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Light"/>
        <a:ea typeface="Gill Sans Light"/>
        <a:cs typeface="Gill Sans Light"/>
      </a:majorFont>
      <a:minorFont>
        <a:latin typeface="Gill Sans Light"/>
        <a:ea typeface="Gill Sans Light"/>
        <a:cs typeface="Gill Sans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solidFill>
            <a:srgbClr val="000000"/>
          </a:solidFill>
          <a:prstDash val="solid"/>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457200" rtl="0" fontAlgn="auto" latinLnBrk="1"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ICS Research template - wide.pptx" id="{7454FCA8-590D-4451-9206-889B825FDFD7}" vid="{D2508B6E-59A3-4D46-9DD4-65346D92B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2F84E2FF124742B995484E779488F2" ma:contentTypeVersion="18" ma:contentTypeDescription="Create a new document." ma:contentTypeScope="" ma:versionID="a5aff272c37311cf3238d9ffd49ec08b">
  <xsd:schema xmlns:xsd="http://www.w3.org/2001/XMLSchema" xmlns:xs="http://www.w3.org/2001/XMLSchema" xmlns:p="http://schemas.microsoft.com/office/2006/metadata/properties" xmlns:ns2="0d5b50b2-369a-41c3-855c-07fbf69ccfc8" xmlns:ns3="51e87ba6-cb14-4e0c-86db-8f601a1e40b0" targetNamespace="http://schemas.microsoft.com/office/2006/metadata/properties" ma:root="true" ma:fieldsID="511c3b7f83695cc20086bb4b23cb6c6b" ns2:_="" ns3:_="">
    <xsd:import namespace="0d5b50b2-369a-41c3-855c-07fbf69ccfc8"/>
    <xsd:import namespace="51e87ba6-cb14-4e0c-86db-8f601a1e40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b50b2-369a-41c3-855c-07fbf69ccf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1e87ba6-cb14-4e0c-86db-8f601a1e40b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11f5fba-ff08-4b7c-b3be-c615c65c3b91}" ma:internalName="TaxCatchAll" ma:showField="CatchAllData" ma:web="51e87ba6-cb14-4e0c-86db-8f601a1e40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5b50b2-369a-41c3-855c-07fbf69ccfc8">
      <Terms xmlns="http://schemas.microsoft.com/office/infopath/2007/PartnerControls"/>
    </lcf76f155ced4ddcb4097134ff3c332f>
    <TaxCatchAll xmlns="51e87ba6-cb14-4e0c-86db-8f601a1e40b0" xsi:nil="true"/>
  </documentManagement>
</p:properties>
</file>

<file path=customXml/itemProps1.xml><?xml version="1.0" encoding="utf-8"?>
<ds:datastoreItem xmlns:ds="http://schemas.openxmlformats.org/officeDocument/2006/customXml" ds:itemID="{4D537D9D-FBF5-4B9E-A3F1-3F816E077AB8}"/>
</file>

<file path=customXml/itemProps2.xml><?xml version="1.0" encoding="utf-8"?>
<ds:datastoreItem xmlns:ds="http://schemas.openxmlformats.org/officeDocument/2006/customXml" ds:itemID="{FD3EEEC7-4DE0-4C77-871C-04C5233D55C2}"/>
</file>

<file path=customXml/itemProps3.xml><?xml version="1.0" encoding="utf-8"?>
<ds:datastoreItem xmlns:ds="http://schemas.openxmlformats.org/officeDocument/2006/customXml" ds:itemID="{03708C6A-E2C4-4D0A-9EFC-AE17F7E16435}"/>
</file>

<file path=docProps/app.xml><?xml version="1.0" encoding="utf-8"?>
<Properties xmlns="http://schemas.openxmlformats.org/officeDocument/2006/extended-properties" xmlns:vt="http://schemas.openxmlformats.org/officeDocument/2006/docPropsVTypes">
  <Template/>
  <TotalTime>0</TotalTime>
  <Words>820</Words>
  <Application>Microsoft Office PowerPoint</Application>
  <PresentationFormat>Widescreen</PresentationFormat>
  <Paragraphs>70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Gill Sans</vt:lpstr>
      <vt:lpstr>Arial</vt:lpstr>
      <vt:lpstr>Calibri</vt:lpstr>
      <vt:lpstr>White</vt:lpstr>
      <vt:lpstr>Taxonomy for Software Hardening Scenarios against Physical Attacks</vt:lpstr>
      <vt:lpstr>Taxonomy for Software Hardening Scenarios against Physical Attacks</vt:lpstr>
      <vt:lpstr>Taxonomy for Software Hardening Scenarios against Physical Attacks</vt:lpstr>
      <vt:lpstr>Taxonomy for Software Hardening Scenarios against Physical Attacks</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2016-09-20T17:26:14Z</dcterms:created>
  <dcterms:modified xsi:type="dcterms:W3CDTF">2024-11-13T17:24:21Z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0x0101002E2F84E2FF124742B995484E779488F2</vt:lpwstr>
  </property>
</Properties>
</file>