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12"/>
  </p:notesMasterIdLst>
  <p:sldIdLst>
    <p:sldId id="260" r:id="rId5"/>
    <p:sldId id="2147308507" r:id="rId6"/>
    <p:sldId id="259" r:id="rId7"/>
    <p:sldId id="2147308518" r:id="rId8"/>
    <p:sldId id="2147308519" r:id="rId9"/>
    <p:sldId id="2147308505" r:id="rId10"/>
    <p:sldId id="214730852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7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140" autoAdjust="0"/>
  </p:normalViewPr>
  <p:slideViewPr>
    <p:cSldViewPr snapToGrid="0">
      <p:cViewPr>
        <p:scale>
          <a:sx n="80" d="100"/>
          <a:sy n="80" d="100"/>
        </p:scale>
        <p:origin x="171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E3ED6-A790-4309-9135-B6AB5F01F548}" type="datetimeFigureOut">
              <a:rPr lang="en-US" smtClean="0"/>
              <a:t>6/1/2025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7A9110-6185-4880-8E8D-1AAB6DFFA1FA}" type="slidenum">
              <a:rPr lang="en-US" smtClean="0"/>
              <a:t>‹#›</a:t>
            </a:fld>
            <a:endParaRPr lang="en-US"/>
          </a:p>
        </p:txBody>
      </p:sp>
    </p:spTree>
    <p:extLst>
      <p:ext uri="{BB962C8B-B14F-4D97-AF65-F5344CB8AC3E}">
        <p14:creationId xmlns:p14="http://schemas.microsoft.com/office/powerpoint/2010/main" val="87651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safety related vulnerabilities form the bulk of security issues in popular </a:t>
            </a:r>
            <a:r>
              <a:rPr lang="en-US" dirty="0" err="1"/>
              <a:t>softwares</a:t>
            </a:r>
            <a:r>
              <a:rPr lang="en-US" dirty="0"/>
              <a:t>. The standard compilers can harden against software level vulnerabilities but cannot address physical level vulnerabilities.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Existing efforts have tried to predict it using observable characteristics from the upper level. Most physical characteristics are not observable from the upper level because of abstraction and thus these upper-level predictions are unrealistic and ineffective.</a:t>
            </a:r>
            <a:endParaRPr lang="zh-CN" altLang="en-US" dirty="0"/>
          </a:p>
          <a:p>
            <a:br>
              <a:rPr lang="en-US" dirty="0"/>
            </a:br>
            <a:r>
              <a:rPr lang="en-US" dirty="0"/>
              <a:t>Integrating physical attack hardening to compiler enables code to be compiled in physically aware fashion. So physical attack vulnerabilities discovered post silicon can be addressed without expensive call-outs and rollbacks. </a:t>
            </a:r>
          </a:p>
        </p:txBody>
      </p:sp>
      <p:sp>
        <p:nvSpPr>
          <p:cNvPr id="4" name="Slide Number Placeholder 3"/>
          <p:cNvSpPr>
            <a:spLocks noGrp="1"/>
          </p:cNvSpPr>
          <p:nvPr>
            <p:ph type="sldNum" sz="quarter" idx="5"/>
          </p:nvPr>
        </p:nvSpPr>
        <p:spPr/>
        <p:txBody>
          <a:bodyPr/>
          <a:lstStyle/>
          <a:p>
            <a:fld id="{94E4A84A-AEDB-4C19-93CE-6410AF829C46}" type="slidenum">
              <a:rPr lang="en-US" smtClean="0"/>
              <a:t>2</a:t>
            </a:fld>
            <a:endParaRPr lang="en-US"/>
          </a:p>
        </p:txBody>
      </p:sp>
    </p:spTree>
    <p:extLst>
      <p:ext uri="{BB962C8B-B14F-4D97-AF65-F5344CB8AC3E}">
        <p14:creationId xmlns:p14="http://schemas.microsoft.com/office/powerpoint/2010/main" val="224723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work aims to develop a hardened compiler that can take a high level non hardened code and compile it into physically hardened machine level code. The compilation stage is perfect for implementing this hardening </a:t>
            </a:r>
            <a:r>
              <a:rPr lang="en-US" altLang="zh-CN" dirty="0" err="1"/>
              <a:t>bc</a:t>
            </a:r>
            <a:r>
              <a:rPr lang="en-US" altLang="zh-CN" dirty="0"/>
              <a:t> the software is linked to underlying hardware during this stage. </a:t>
            </a:r>
          </a:p>
          <a:p>
            <a:endParaRPr lang="en-US" altLang="zh-CN" dirty="0"/>
          </a:p>
          <a:p>
            <a:r>
              <a:rPr lang="en-US" altLang="zh-CN" dirty="0"/>
              <a:t>First major step is physical modelling of the attacks. So we take the layout level information of a fabricated chip and simulate physical attacks on it. </a:t>
            </a:r>
          </a:p>
          <a:p>
            <a:endParaRPr lang="en-US" altLang="zh-CN" dirty="0"/>
          </a:p>
          <a:p>
            <a:r>
              <a:rPr lang="en-US" altLang="zh-CN" dirty="0"/>
              <a:t>Once we have modeled the attack we implement security properties and corresponding hardening techniques. These hardening techniques are applied during compilation, so we get a physically hardened machine code. </a:t>
            </a:r>
          </a:p>
          <a:p>
            <a:endParaRPr lang="en-US" altLang="zh-CN" dirty="0"/>
          </a:p>
          <a:p>
            <a:r>
              <a:rPr lang="en-US" altLang="zh-CN" dirty="0"/>
              <a:t>Lastly, its important we evaluate our hardening by running the hardened code on the same chip and analyzing how much improvement we are seeing and in which areas. </a:t>
            </a:r>
          </a:p>
          <a:p>
            <a:endParaRPr lang="en-US" dirty="0"/>
          </a:p>
        </p:txBody>
      </p:sp>
      <p:sp>
        <p:nvSpPr>
          <p:cNvPr id="4" name="Slide Number Placeholder 3"/>
          <p:cNvSpPr>
            <a:spLocks noGrp="1"/>
          </p:cNvSpPr>
          <p:nvPr>
            <p:ph type="sldNum" sz="quarter" idx="5"/>
          </p:nvPr>
        </p:nvSpPr>
        <p:spPr/>
        <p:txBody>
          <a:bodyPr/>
          <a:lstStyle/>
          <a:p>
            <a:fld id="{D07A9110-6185-4880-8E8D-1AAB6DFFA1FA}" type="slidenum">
              <a:rPr lang="en-US" smtClean="0"/>
              <a:t>3</a:t>
            </a:fld>
            <a:endParaRPr lang="en-US"/>
          </a:p>
        </p:txBody>
      </p:sp>
    </p:spTree>
    <p:extLst>
      <p:ext uri="{BB962C8B-B14F-4D97-AF65-F5344CB8AC3E}">
        <p14:creationId xmlns:p14="http://schemas.microsoft.com/office/powerpoint/2010/main" val="2228041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45D2-39CF-95B9-85EB-AB35FF073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13296-A4DB-36A1-0ED2-7F4079FEE8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280E5A-DD2F-ED19-F3AB-F7F4E8340768}"/>
              </a:ext>
            </a:extLst>
          </p:cNvPr>
          <p:cNvSpPr>
            <a:spLocks noGrp="1"/>
          </p:cNvSpPr>
          <p:nvPr>
            <p:ph type="body" idx="1"/>
          </p:nvPr>
        </p:nvSpPr>
        <p:spPr/>
        <p:txBody>
          <a:bodyPr/>
          <a:lstStyle/>
          <a:p>
            <a:pPr marL="0" indent="0" algn="l">
              <a:buFont typeface="Arial" panose="020B0604020202020204" pitchFamily="34" charset="0"/>
              <a:buNone/>
            </a:pPr>
            <a:r>
              <a:rPr lang="en-US" b="1" u="sng" dirty="0">
                <a:latin typeface="Arial" panose="020B0604020202020204" pitchFamily="34" charset="0"/>
                <a:cs typeface="Arial" panose="020B0604020202020204" pitchFamily="34" charset="0"/>
              </a:rPr>
              <a:t>Experimental Setup :</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Design Under Test : RISCV soft core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t>
            </a:r>
            <a:r>
              <a:rPr lang="en-US" sz="1200" b="0" i="0" u="none" strike="noStrike" baseline="0" dirty="0">
                <a:latin typeface="Arial" panose="020B0604020202020204" pitchFamily="34" charset="0"/>
                <a:cs typeface="Arial" panose="020B0604020202020204" pitchFamily="34" charset="0"/>
              </a:rPr>
              <a:t>ault simulation tool : Synopsys Z01X is used to simulate pre-silicon fault-injection attacks</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b="0" i="0" u="none" strike="noStrike" baseline="0" dirty="0">
                <a:latin typeface="Arial" panose="020B0604020202020204" pitchFamily="34" charset="0"/>
                <a:cs typeface="Arial" panose="020B0604020202020204" pitchFamily="34" charset="0"/>
              </a:rPr>
              <a:t>Hardening techniques developed on top of the RISCV-GCC compiler toolchain </a:t>
            </a:r>
            <a:br>
              <a:rPr lang="en-US" sz="1200" b="0" i="0" u="none" strike="noStrike" baseline="0" dirty="0">
                <a:latin typeface="Arial" panose="020B0604020202020204" pitchFamily="34" charset="0"/>
                <a:cs typeface="Arial" panose="020B0604020202020204" pitchFamily="34" charset="0"/>
              </a:rPr>
            </a:br>
            <a:r>
              <a:rPr lang="en-US" sz="1200" b="0" i="0" u="none" strike="noStrike" baseline="0" dirty="0">
                <a:latin typeface="Arial" panose="020B0604020202020204" pitchFamily="34" charset="0"/>
                <a:cs typeface="Arial" panose="020B0604020202020204" pitchFamily="34" charset="0"/>
              </a:rPr>
              <a:t>in Ubuntu 22.04 LTS</a:t>
            </a:r>
          </a:p>
          <a:p>
            <a:pPr marL="285750" indent="-285750" algn="l">
              <a:buFont typeface="Arial" panose="020B0604020202020204" pitchFamily="34" charset="0"/>
              <a:buChar char="•"/>
            </a:pPr>
            <a:r>
              <a:rPr lang="en-US" sz="1200" b="0" i="0" u="none" strike="noStrike" baseline="0" dirty="0">
                <a:latin typeface="Arial" panose="020B0604020202020204" pitchFamily="34" charset="0"/>
                <a:cs typeface="Arial" panose="020B0604020202020204" pitchFamily="34" charset="0"/>
              </a:rPr>
              <a:t>Cadence </a:t>
            </a:r>
            <a:r>
              <a:rPr lang="en-US" sz="1200" b="0" i="0" u="none" strike="noStrike" baseline="0" dirty="0" err="1">
                <a:latin typeface="Arial" panose="020B0604020202020204" pitchFamily="34" charset="0"/>
                <a:cs typeface="Arial" panose="020B0604020202020204" pitchFamily="34" charset="0"/>
              </a:rPr>
              <a:t>Spectre</a:t>
            </a:r>
            <a:r>
              <a:rPr lang="en-US" sz="1200" b="0" i="0" u="none" strike="noStrike" baseline="0" dirty="0">
                <a:latin typeface="Arial" panose="020B0604020202020204" pitchFamily="34" charset="0"/>
                <a:cs typeface="Arial" panose="020B0604020202020204" pitchFamily="34" charset="0"/>
              </a:rPr>
              <a:t> is used for SPICE simulations </a:t>
            </a:r>
          </a:p>
          <a:p>
            <a:pPr marL="285750" indent="-285750" algn="l">
              <a:buFont typeface="Arial" panose="020B0604020202020204" pitchFamily="34" charset="0"/>
              <a:buChar char="•"/>
            </a:pPr>
            <a:r>
              <a:rPr lang="en-US" sz="1200" b="0" i="0" u="none" strike="noStrike" baseline="0" dirty="0">
                <a:latin typeface="Arial" panose="020B0604020202020204" pitchFamily="34" charset="0"/>
                <a:cs typeface="Arial" panose="020B0604020202020204" pitchFamily="34" charset="0"/>
              </a:rPr>
              <a:t>Cadence 45 nm standard cell library</a:t>
            </a:r>
            <a:r>
              <a:rPr lang="en-US" dirty="0">
                <a:latin typeface="Arial" panose="020B0604020202020204" pitchFamily="34" charset="0"/>
                <a:cs typeface="Arial" panose="020B0604020202020204" pitchFamily="34" charset="0"/>
              </a:rPr>
              <a:t> is used for physical modelling of cells</a:t>
            </a:r>
            <a:br>
              <a:rPr lang="en-US" sz="1200" b="0" i="0" u="none" strike="noStrike" baseline="0" dirty="0">
                <a:latin typeface="Arial" panose="020B0604020202020204" pitchFamily="34" charset="0"/>
                <a:cs typeface="Arial" panose="020B0604020202020204" pitchFamily="34" charset="0"/>
              </a:rPr>
            </a:br>
            <a:endParaRPr lang="en-US" sz="1200" b="0" i="0" u="none" strike="noStrike" baseline="0" dirty="0">
              <a:latin typeface="Arial" panose="020B0604020202020204" pitchFamily="34" charset="0"/>
              <a:cs typeface="Arial" panose="020B0604020202020204" pitchFamily="34" charset="0"/>
            </a:endParaRPr>
          </a:p>
          <a:p>
            <a:pPr marL="0" indent="0" algn="l">
              <a:buFont typeface="Arial" panose="020B0604020202020204" pitchFamily="34" charset="0"/>
              <a:buNone/>
            </a:pPr>
            <a:r>
              <a:rPr lang="en-US" sz="1200" b="0" i="0" u="none" strike="noStrike" baseline="0" dirty="0">
                <a:latin typeface="Arial" panose="020B0604020202020204" pitchFamily="34" charset="0"/>
                <a:cs typeface="Arial" panose="020B0604020202020204" pitchFamily="34" charset="0"/>
              </a:rPr>
              <a:t>To simulate the behavior of standard cells under laser illumination, we constructed a SPICE circuit. , as shown. This setup provided a simplified yet effective means of analyzing the impact of laser fault injection on complex standard cells. Every standard cell is simulated for laser illumination when in State0 and State1, and the currents on VDD and VSS rails are captured for both states. These currents on power rails during laser illumination are recorded for all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Arial" panose="020B0604020202020204" pitchFamily="34" charset="0"/>
                <a:cs typeface="Arial" panose="020B0604020202020204" pitchFamily="34" charset="0"/>
              </a:rPr>
              <a:t>standard cells in the library. </a:t>
            </a:r>
            <a:br>
              <a:rPr lang="en-US" sz="1200" b="0" i="0" u="none" strike="noStrike" baseline="0" dirty="0">
                <a:latin typeface="Arial" panose="020B0604020202020204" pitchFamily="34" charset="0"/>
                <a:cs typeface="Arial" panose="020B0604020202020204" pitchFamily="34" charset="0"/>
              </a:rPr>
            </a:br>
            <a:br>
              <a:rPr lang="en-US" sz="1200" b="0" i="0" u="none" strike="noStrike" baseline="0" dirty="0">
                <a:latin typeface="Arial" panose="020B0604020202020204" pitchFamily="34" charset="0"/>
                <a:cs typeface="Arial" panose="020B0604020202020204" pitchFamily="34" charset="0"/>
              </a:rPr>
            </a:br>
            <a:r>
              <a:rPr lang="en-US" sz="1200" b="0" i="0" u="none" strike="noStrike" baseline="0" dirty="0">
                <a:latin typeface="Arial" panose="020B0604020202020204" pitchFamily="34" charset="0"/>
                <a:cs typeface="Arial" panose="020B0604020202020204" pitchFamily="34" charset="0"/>
              </a:rPr>
              <a:t>Fig on right shows the current profiles at the VDD rail for the inverter’s two states (i.e., LFI State0 and LFI State1) when at the center of the 2W laser spot</a:t>
            </a:r>
            <a:br>
              <a:rPr lang="en-US" dirty="0">
                <a:ea typeface="Calibri"/>
                <a:cs typeface="+mn-lt"/>
              </a:rPr>
            </a:br>
            <a:br>
              <a:rPr lang="en-US" dirty="0">
                <a:cs typeface="+mn-lt"/>
              </a:rPr>
            </a:br>
            <a:br>
              <a:rPr lang="en-US" dirty="0">
                <a:cs typeface="+mn-lt"/>
              </a:rPr>
            </a:br>
            <a:endParaRPr lang="en-US" b="0" i="0" u="none" strike="noStrike" cap="none" spc="0" normalizeH="0" baseline="0" dirty="0">
              <a:ln>
                <a:noFill/>
              </a:ln>
              <a:effectLst/>
              <a:uFillTx/>
            </a:endParaRPr>
          </a:p>
        </p:txBody>
      </p:sp>
      <p:sp>
        <p:nvSpPr>
          <p:cNvPr id="4" name="Slide Number Placeholder 3">
            <a:extLst>
              <a:ext uri="{FF2B5EF4-FFF2-40B4-BE49-F238E27FC236}">
                <a16:creationId xmlns:a16="http://schemas.microsoft.com/office/drawing/2014/main" id="{210A742A-3BF1-D8F8-7566-BFC86B6E16C6}"/>
              </a:ext>
            </a:extLst>
          </p:cNvPr>
          <p:cNvSpPr>
            <a:spLocks noGrp="1"/>
          </p:cNvSpPr>
          <p:nvPr>
            <p:ph type="sldNum" sz="quarter" idx="5"/>
          </p:nvPr>
        </p:nvSpPr>
        <p:spPr/>
        <p:txBody>
          <a:bodyPr/>
          <a:lstStyle/>
          <a:p>
            <a:fld id="{33756BC6-D613-D847-AE7E-F33AD45D532E}" type="slidenum">
              <a:rPr lang="en-US" smtClean="0"/>
              <a:t>4</a:t>
            </a:fld>
            <a:endParaRPr lang="en-US"/>
          </a:p>
        </p:txBody>
      </p:sp>
    </p:spTree>
    <p:extLst>
      <p:ext uri="{BB962C8B-B14F-4D97-AF65-F5344CB8AC3E}">
        <p14:creationId xmlns:p14="http://schemas.microsoft.com/office/powerpoint/2010/main" val="3845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a:t>It is observed that, the delay of critical gates </a:t>
            </a:r>
            <a:r>
              <a:rPr lang="en-US" b="1" dirty="0"/>
              <a:t>increases significantly</a:t>
            </a:r>
            <a:r>
              <a:rPr lang="en-US" dirty="0"/>
              <a:t> under attack.</a:t>
            </a:r>
            <a:endParaRPr lang="en-US" dirty="0">
              <a:ea typeface="Calibri" panose="020F0502020204030204"/>
              <a:cs typeface="Calibri" panose="020F0502020204030204"/>
            </a:endParaRPr>
          </a:p>
          <a:p>
            <a:pPr marL="0" lvl="1"/>
            <a:r>
              <a:rPr lang="en-US" dirty="0"/>
              <a:t>For example, in case of AND2X1 gate, delay increases from </a:t>
            </a:r>
            <a:r>
              <a:rPr lang="en-US" b="1" dirty="0"/>
              <a:t>11.94 </a:t>
            </a:r>
            <a:r>
              <a:rPr lang="en-US" b="1" dirty="0" err="1"/>
              <a:t>ps</a:t>
            </a:r>
            <a:r>
              <a:rPr lang="en-US" b="1" dirty="0"/>
              <a:t> to 22.52 </a:t>
            </a:r>
            <a:r>
              <a:rPr lang="en-US" b="1" dirty="0" err="1"/>
              <a:t>ps</a:t>
            </a:r>
            <a:r>
              <a:rPr lang="en-US" dirty="0"/>
              <a:t> under laser-induced current.</a:t>
            </a:r>
          </a:p>
          <a:p>
            <a:pPr marL="0" lvl="1">
              <a:buFont typeface="Arial"/>
            </a:pPr>
            <a:r>
              <a:rPr lang="en-US" dirty="0"/>
              <a:t>For INVX1 gate, laser-induced faults become significant at </a:t>
            </a:r>
            <a:r>
              <a:rPr lang="en-US" b="1" dirty="0"/>
              <a:t>116 µA to 168 µA</a:t>
            </a:r>
            <a:r>
              <a:rPr lang="en-US" dirty="0"/>
              <a:t>. These results highlight that </a:t>
            </a:r>
            <a:r>
              <a:rPr lang="en-US" b="1" dirty="0"/>
              <a:t>certain cells are more vulnerable</a:t>
            </a:r>
            <a:r>
              <a:rPr lang="en-US" dirty="0"/>
              <a:t> than others.</a:t>
            </a:r>
            <a:br>
              <a:rPr lang="en-US" dirty="0">
                <a:cs typeface="+mn-lt"/>
              </a:rPr>
            </a:br>
            <a:br>
              <a:rPr lang="en-US" dirty="0">
                <a:cs typeface="+mn-lt"/>
              </a:rPr>
            </a:br>
            <a:endParaRPr lang="en-US" dirty="0">
              <a:ea typeface="Calibri" panose="020F0502020204030204"/>
              <a:cs typeface="Calibri" panose="020F0502020204030204"/>
            </a:endParaRPr>
          </a:p>
          <a:p>
            <a:r>
              <a:rPr lang="en-US" b="1" dirty="0"/>
              <a:t>How this impacts the software compilation process</a:t>
            </a:r>
            <a:r>
              <a:rPr lang="en-US" dirty="0"/>
              <a:t>: </a:t>
            </a:r>
            <a:endParaRPr lang="en-US" dirty="0">
              <a:ea typeface="Calibri" panose="020F0502020204030204"/>
              <a:cs typeface="Calibri" panose="020F0502020204030204"/>
            </a:endParaRPr>
          </a:p>
          <a:p>
            <a:pPr marL="285750" lvl="1" indent="-285750">
              <a:buFont typeface="Arial"/>
              <a:buChar char="•"/>
            </a:pPr>
            <a:r>
              <a:rPr lang="en-US" dirty="0"/>
              <a:t>The results are fed into the </a:t>
            </a:r>
            <a:r>
              <a:rPr lang="en-US" b="1" dirty="0"/>
              <a:t>compiler</a:t>
            </a:r>
            <a:r>
              <a:rPr lang="en-US" dirty="0"/>
              <a:t> to help determine where </a:t>
            </a:r>
            <a:r>
              <a:rPr lang="en-US" b="1" dirty="0"/>
              <a:t>fault-hardened code transformations</a:t>
            </a:r>
            <a:r>
              <a:rPr lang="en-US" dirty="0"/>
              <a:t> should be applied based on the feasibility and criticality analysis we did before.</a:t>
            </a:r>
            <a:endParaRPr lang="en-US" dirty="0">
              <a:ea typeface="Calibri"/>
              <a:cs typeface="Calibri"/>
            </a:endParaRPr>
          </a:p>
          <a:p>
            <a:pPr marL="285750" lvl="1" indent="-285750">
              <a:buFont typeface="Arial"/>
              <a:buChar char="•"/>
            </a:pPr>
            <a:r>
              <a:rPr lang="en-US" dirty="0"/>
              <a:t>This ensures that </a:t>
            </a:r>
            <a:r>
              <a:rPr lang="en-US" b="1" dirty="0"/>
              <a:t>critical computations are protected without costly hardware redesign</a:t>
            </a:r>
            <a:r>
              <a:rPr lang="en-US" dirty="0"/>
              <a:t>.</a:t>
            </a:r>
            <a:endParaRPr lang="en-US" dirty="0">
              <a:ea typeface="Calibri"/>
              <a:cs typeface="Calibri"/>
            </a:endParaRPr>
          </a:p>
          <a:p>
            <a:br>
              <a:rPr lang="en-US" dirty="0">
                <a:ea typeface="Calibri"/>
                <a:cs typeface="Calibri"/>
              </a:rPr>
            </a:br>
            <a:br>
              <a:rPr lang="en-US" dirty="0">
                <a:ea typeface="Calibri"/>
                <a:cs typeface="Calibri"/>
              </a:rPr>
            </a:br>
            <a:endParaRPr lang="en-US" dirty="0">
              <a:ea typeface="Calibri"/>
              <a:cs typeface="Calibri"/>
            </a:endParaRPr>
          </a:p>
        </p:txBody>
      </p:sp>
      <p:sp>
        <p:nvSpPr>
          <p:cNvPr id="4" name="Slide Number Placeholder 3"/>
          <p:cNvSpPr>
            <a:spLocks noGrp="1"/>
          </p:cNvSpPr>
          <p:nvPr>
            <p:ph type="sldNum" sz="quarter" idx="5"/>
          </p:nvPr>
        </p:nvSpPr>
        <p:spPr/>
        <p:txBody>
          <a:bodyPr/>
          <a:lstStyle/>
          <a:p>
            <a:fld id="{94E4A84A-AEDB-4C19-93CE-6410AF829C46}" type="slidenum">
              <a:rPr lang="en-US" smtClean="0"/>
              <a:t>5</a:t>
            </a:fld>
            <a:endParaRPr lang="en-US"/>
          </a:p>
        </p:txBody>
      </p:sp>
    </p:spTree>
    <p:extLst>
      <p:ext uri="{BB962C8B-B14F-4D97-AF65-F5344CB8AC3E}">
        <p14:creationId xmlns:p14="http://schemas.microsoft.com/office/powerpoint/2010/main" val="1150086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9A4EA-3CB7-9F40-E224-19ADC530F8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AF5805-7CB5-2203-D489-66FEDCA487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A70D83-DF70-441A-9279-1FC062F8858E}"/>
              </a:ext>
            </a:extLst>
          </p:cNvPr>
          <p:cNvSpPr>
            <a:spLocks noGrp="1"/>
          </p:cNvSpPr>
          <p:nvPr>
            <p:ph type="body" idx="1"/>
          </p:nvPr>
        </p:nvSpPr>
        <p:spPr/>
        <p:txBody>
          <a:bodyPr/>
          <a:lstStyle/>
          <a:p>
            <a:pPr marL="171450" indent="-171450">
              <a:buFont typeface="Arial" panose="020B0604020202020204" pitchFamily="34" charset="0"/>
              <a:buChar char="•"/>
            </a:pPr>
            <a:r>
              <a:rPr lang="en-US" altLang="zh-CN" dirty="0"/>
              <a:t>An example of a hardening rule – </a:t>
            </a:r>
          </a:p>
          <a:p>
            <a:pPr marL="628650" lvl="1" indent="-171450">
              <a:buFont typeface="Arial" panose="020B0604020202020204" pitchFamily="34" charset="0"/>
              <a:buChar char="•"/>
            </a:pPr>
            <a:r>
              <a:rPr lang="en-US" altLang="zh-CN" dirty="0"/>
              <a:t>branch hardening : if my compiled assembly code stores security asset in default branch, branch condition can be easily skipped by a fault injection and attacker will get access to security asset; </a:t>
            </a:r>
          </a:p>
          <a:p>
            <a:pPr marL="628650" lvl="1" indent="-171450">
              <a:buFont typeface="Arial" panose="020B0604020202020204" pitchFamily="34" charset="0"/>
              <a:buChar char="•"/>
            </a:pPr>
            <a:r>
              <a:rPr lang="en-US" altLang="zh-CN" dirty="0"/>
              <a:t>this can be hardened by storing the security asset in a branch that requires a jump. So skipping branch condition will not give access to security asset. </a:t>
            </a:r>
          </a:p>
          <a:p>
            <a:pPr marL="171450" indent="-171450">
              <a:buFont typeface="Arial" panose="020B0604020202020204" pitchFamily="34" charset="0"/>
              <a:buChar char="•"/>
            </a:pPr>
            <a:r>
              <a:rPr lang="en-US" altLang="zh-CN" dirty="0"/>
              <a:t>Other similar hardening rules to be added to our compiler, in addition to existing hardening rules. </a:t>
            </a:r>
            <a:endParaRPr lang="zh-CN" altLang="en-US" dirty="0"/>
          </a:p>
        </p:txBody>
      </p:sp>
      <p:sp>
        <p:nvSpPr>
          <p:cNvPr id="4" name="灯片编号占位符 3">
            <a:extLst>
              <a:ext uri="{FF2B5EF4-FFF2-40B4-BE49-F238E27FC236}">
                <a16:creationId xmlns:a16="http://schemas.microsoft.com/office/drawing/2014/main" id="{D319A097-AF10-A9AE-95C7-14820D999388}"/>
              </a:ext>
            </a:extLst>
          </p:cNvPr>
          <p:cNvSpPr>
            <a:spLocks noGrp="1"/>
          </p:cNvSpPr>
          <p:nvPr>
            <p:ph type="sldNum" sz="quarter" idx="5"/>
          </p:nvPr>
        </p:nvSpPr>
        <p:spPr/>
        <p:txBody>
          <a:bodyPr/>
          <a:lstStyle/>
          <a:p>
            <a:fld id="{33756BC6-D613-D847-AE7E-F33AD45D532E}" type="slidenum">
              <a:rPr lang="en-US" smtClean="0"/>
              <a:t>6</a:t>
            </a:fld>
            <a:endParaRPr lang="en-US"/>
          </a:p>
        </p:txBody>
      </p:sp>
    </p:spTree>
    <p:extLst>
      <p:ext uri="{BB962C8B-B14F-4D97-AF65-F5344CB8AC3E}">
        <p14:creationId xmlns:p14="http://schemas.microsoft.com/office/powerpoint/2010/main" val="143108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NimbusRomNo9L-Regu"/>
              </a:rPr>
              <a:t>We proposed a novel hardening flow that models Fault-Injection </a:t>
            </a:r>
            <a:r>
              <a:rPr lang="en-US" sz="1200" dirty="0">
                <a:latin typeface="NimbusRomNo9L-Regu"/>
              </a:rPr>
              <a:t>A</a:t>
            </a:r>
            <a:r>
              <a:rPr lang="en-US" sz="1200" b="0" i="0" u="none" strike="noStrike" baseline="0" dirty="0">
                <a:latin typeface="NimbusRomNo9L-Regu"/>
              </a:rPr>
              <a:t>ttacks based on physical design characteristics, and incorporates this information during compilation stage hardening, facilitating secure software compilations with low-cost and effective physically-aware hardening techniques.</a:t>
            </a:r>
            <a:endParaRPr lang="en-US" sz="1200" u="none" dirty="0">
              <a:latin typeface="NimbusRomNo9L-Regu"/>
            </a:endParaRPr>
          </a:p>
          <a:p>
            <a:endParaRPr lang="en-US" dirty="0"/>
          </a:p>
          <a:p>
            <a:r>
              <a:rPr lang="en-US" dirty="0"/>
              <a:t>Our scope of future work involves scaling the current approach to model more physical attacks, improving the model precision and scaling the hardening rules database. </a:t>
            </a:r>
          </a:p>
        </p:txBody>
      </p:sp>
      <p:sp>
        <p:nvSpPr>
          <p:cNvPr id="4" name="Slide Number Placeholder 3"/>
          <p:cNvSpPr>
            <a:spLocks noGrp="1"/>
          </p:cNvSpPr>
          <p:nvPr>
            <p:ph type="sldNum" sz="quarter" idx="5"/>
          </p:nvPr>
        </p:nvSpPr>
        <p:spPr/>
        <p:txBody>
          <a:bodyPr/>
          <a:lstStyle/>
          <a:p>
            <a:fld id="{94E4A84A-AEDB-4C19-93CE-6410AF829C46}" type="slidenum">
              <a:rPr lang="en-US" smtClean="0"/>
              <a:t>7</a:t>
            </a:fld>
            <a:endParaRPr lang="en-US"/>
          </a:p>
        </p:txBody>
      </p:sp>
    </p:spTree>
    <p:extLst>
      <p:ext uri="{BB962C8B-B14F-4D97-AF65-F5344CB8AC3E}">
        <p14:creationId xmlns:p14="http://schemas.microsoft.com/office/powerpoint/2010/main" val="171039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amp; Subtitle">
    <p:spTree>
      <p:nvGrpSpPr>
        <p:cNvPr id="1" name=""/>
        <p:cNvGrpSpPr/>
        <p:nvPr/>
      </p:nvGrpSpPr>
      <p:grpSpPr>
        <a:xfrm>
          <a:off x="0" y="0"/>
          <a:ext cx="0" cy="0"/>
          <a:chOff x="0" y="0"/>
          <a:chExt cx="0" cy="0"/>
        </a:xfrm>
      </p:grpSpPr>
      <p:sp>
        <p:nvSpPr>
          <p:cNvPr id="16" name="Shape 16"/>
          <p:cNvSpPr/>
          <p:nvPr userDrawn="1"/>
        </p:nvSpPr>
        <p:spPr>
          <a:xfrm>
            <a:off x="-11906" y="-35717"/>
            <a:ext cx="12203906" cy="473040"/>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a:p>
        </p:txBody>
      </p:sp>
      <p:sp>
        <p:nvSpPr>
          <p:cNvPr id="23" name="Shape 23"/>
          <p:cNvSpPr/>
          <p:nvPr/>
        </p:nvSpPr>
        <p:spPr>
          <a:xfrm>
            <a:off x="0" y="6527602"/>
            <a:ext cx="12227719" cy="330398"/>
          </a:xfrm>
          <a:prstGeom prst="rect">
            <a:avLst/>
          </a:prstGeom>
          <a:solidFill>
            <a:srgbClr val="191EA2"/>
          </a:solidFill>
          <a:ln w="25400">
            <a:miter lim="400000"/>
          </a:ln>
          <a:extLst>
            <a:ext uri="{C572A759-6A51-4108-AA02-DFA0A04FC94B}">
              <ma14:wrappingTextBoxFlag xmlns:ma14="http://schemas.microsoft.com/office/mac/drawingml/2011/main" xmlns="" val="1"/>
            </a:ext>
          </a:extLst>
        </p:spPr>
        <p:txBody>
          <a:bodyPr lIns="0" tIns="0" rIns="0" bIns="0" anchor="ctr"/>
          <a:lstStyle>
            <a:lvl1pPr defTabSz="584200">
              <a:defRPr sz="1800">
                <a:solidFill>
                  <a:srgbClr val="FFFFFF"/>
                </a:solidFill>
                <a:effectLst>
                  <a:outerShdw blurRad="38100" dist="12700" dir="5400000" rotWithShape="0">
                    <a:srgbClr val="000000">
                      <a:alpha val="50000"/>
                    </a:srgbClr>
                  </a:outerShdw>
                </a:effectLst>
                <a:latin typeface="+mn-lt"/>
                <a:ea typeface="+mn-ea"/>
                <a:cs typeface="+mn-cs"/>
                <a:sym typeface="Gill Sans Light"/>
              </a:defRPr>
            </a:lvl1pPr>
          </a:lstStyle>
          <a:p>
            <a:pPr lvl="0">
              <a:defRPr>
                <a:solidFill>
                  <a:srgbClr val="000000"/>
                </a:solidFill>
                <a:effectLst/>
              </a:defRPr>
            </a:pPr>
            <a:r>
              <a:rPr lang="en-US" sz="1687">
                <a:solidFill>
                  <a:srgbClr val="FFFFFF"/>
                </a:solidFill>
                <a:effectLst>
                  <a:outerShdw blurRad="38100" dist="12700" dir="5400000" rotWithShape="0">
                    <a:srgbClr val="000000">
                      <a:alpha val="50000"/>
                    </a:srgbClr>
                  </a:outerShdw>
                </a:effectLst>
              </a:rPr>
              <a:t>  </a:t>
            </a:r>
            <a:endParaRPr sz="1687">
              <a:solidFill>
                <a:srgbClr val="FFFFFF"/>
              </a:solidFill>
              <a:effectLst>
                <a:outerShdw blurRad="38100" dist="12700" dir="5400000" rotWithShape="0">
                  <a:srgbClr val="000000">
                    <a:alpha val="50000"/>
                  </a:srgbClr>
                </a:outerShdw>
              </a:effectLst>
            </a:endParaRPr>
          </a:p>
        </p:txBody>
      </p:sp>
      <p:sp>
        <p:nvSpPr>
          <p:cNvPr id="24" name="Shape 24"/>
          <p:cNvSpPr>
            <a:spLocks noGrp="1"/>
          </p:cNvSpPr>
          <p:nvPr>
            <p:ph type="title"/>
          </p:nvPr>
        </p:nvSpPr>
        <p:spPr>
          <a:xfrm>
            <a:off x="1190625" y="833878"/>
            <a:ext cx="9810750" cy="2321719"/>
          </a:xfrm>
          <a:prstGeom prst="rect">
            <a:avLst/>
          </a:prstGeom>
        </p:spPr>
        <p:txBody>
          <a:bodyPr lIns="50800" tIns="50800" rIns="50800" bIns="50800"/>
          <a:lstStyle>
            <a:lvl1pPr algn="ctr">
              <a:defRPr sz="4800">
                <a:solidFill>
                  <a:srgbClr val="000000"/>
                </a:solidFill>
              </a:defRPr>
            </a:lvl1pPr>
          </a:lstStyle>
          <a:p>
            <a:pPr lvl="0">
              <a:defRPr sz="1800"/>
            </a:pPr>
            <a:r>
              <a:rPr lang="en-US" sz="5906"/>
              <a:t>Title Text</a:t>
            </a:r>
            <a:endParaRPr sz="5906"/>
          </a:p>
        </p:txBody>
      </p:sp>
      <p:grpSp>
        <p:nvGrpSpPr>
          <p:cNvPr id="3" name="Group 2">
            <a:extLst>
              <a:ext uri="{FF2B5EF4-FFF2-40B4-BE49-F238E27FC236}">
                <a16:creationId xmlns:a16="http://schemas.microsoft.com/office/drawing/2014/main" id="{93E0D210-42C1-480C-961F-8FD90CF58593}"/>
              </a:ext>
            </a:extLst>
          </p:cNvPr>
          <p:cNvGrpSpPr/>
          <p:nvPr userDrawn="1"/>
        </p:nvGrpSpPr>
        <p:grpSpPr>
          <a:xfrm>
            <a:off x="4544724" y="4679203"/>
            <a:ext cx="3102552" cy="1014026"/>
            <a:chOff x="4427207" y="4559460"/>
            <a:chExt cx="3102552" cy="1014026"/>
          </a:xfrm>
        </p:grpSpPr>
        <p:pic>
          <p:nvPicPr>
            <p:cNvPr id="21" name="droppedImage.png"/>
            <p:cNvPicPr/>
            <p:nvPr/>
          </p:nvPicPr>
          <p:blipFill>
            <a:blip r:embed="rId2"/>
            <a:stretch>
              <a:fillRect/>
            </a:stretch>
          </p:blipFill>
          <p:spPr>
            <a:xfrm>
              <a:off x="6519450" y="4559460"/>
              <a:ext cx="1010309" cy="1012738"/>
            </a:xfrm>
            <a:prstGeom prst="rect">
              <a:avLst/>
            </a:prstGeom>
            <a:ln w="12700" cap="flat">
              <a:noFill/>
              <a:miter lim="400000"/>
            </a:ln>
            <a:effectLst/>
          </p:spPr>
        </p:pic>
        <p:pic>
          <p:nvPicPr>
            <p:cNvPr id="4" name="Picture 3"/>
            <p:cNvPicPr>
              <a:picLocks noChangeAspect="1"/>
            </p:cNvPicPr>
            <p:nvPr/>
          </p:nvPicPr>
          <p:blipFill>
            <a:blip r:embed="rId3"/>
            <a:stretch>
              <a:fillRect/>
            </a:stretch>
          </p:blipFill>
          <p:spPr>
            <a:xfrm>
              <a:off x="4427207" y="4560748"/>
              <a:ext cx="1670072" cy="1012738"/>
            </a:xfrm>
            <a:prstGeom prst="rect">
              <a:avLst/>
            </a:prstGeom>
          </p:spPr>
        </p:pic>
        <p:cxnSp>
          <p:nvCxnSpPr>
            <p:cNvPr id="12" name="Straight Connector 11">
              <a:extLst>
                <a:ext uri="{FF2B5EF4-FFF2-40B4-BE49-F238E27FC236}">
                  <a16:creationId xmlns:a16="http://schemas.microsoft.com/office/drawing/2014/main" id="{11F14677-353E-6346-9FB7-9ECD12D04CAE}"/>
                </a:ext>
              </a:extLst>
            </p:cNvPr>
            <p:cNvCxnSpPr>
              <a:cxnSpLocks/>
            </p:cNvCxnSpPr>
            <p:nvPr userDrawn="1"/>
          </p:nvCxnSpPr>
          <p:spPr>
            <a:xfrm>
              <a:off x="6308364" y="4559460"/>
              <a:ext cx="0" cy="1012738"/>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4083099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6838" y="7697"/>
            <a:ext cx="10216866" cy="708995"/>
          </a:xfrm>
        </p:spPr>
        <p:txBody>
          <a:bodyPr/>
          <a:lstStyle>
            <a:lvl1pPr>
              <a:defRPr sz="3200" b="1">
                <a:solidFill>
                  <a:srgbClr val="002060"/>
                </a:solidFill>
              </a:defRPr>
            </a:lvl1pPr>
          </a:lstStyle>
          <a:p>
            <a:r>
              <a:rPr lang="en-US"/>
              <a:t>Click to edit Master title style</a:t>
            </a:r>
            <a:endParaRPr/>
          </a:p>
        </p:txBody>
      </p:sp>
      <p:sp>
        <p:nvSpPr>
          <p:cNvPr id="3" name="Content Placeholder 2"/>
          <p:cNvSpPr>
            <a:spLocks noGrp="1"/>
          </p:cNvSpPr>
          <p:nvPr>
            <p:ph idx="1"/>
          </p:nvPr>
        </p:nvSpPr>
        <p:spPr>
          <a:xfrm>
            <a:off x="166837" y="1116211"/>
            <a:ext cx="11837247" cy="4848820"/>
          </a:xfrm>
        </p:spPr>
        <p:txBody>
          <a:bodyPr/>
          <a:lstStyle>
            <a:lvl1pPr>
              <a:spcBef>
                <a:spcPts val="844"/>
              </a:spcBef>
              <a:buSzPct val="100000"/>
              <a:defRPr sz="2400" b="1" i="0">
                <a:latin typeface="Arial"/>
                <a:cs typeface="Arial"/>
              </a:defRPr>
            </a:lvl1pPr>
            <a:lvl2pPr>
              <a:spcBef>
                <a:spcPts val="844"/>
              </a:spcBef>
              <a:buSzPct val="100000"/>
              <a:defRPr sz="2000" b="1"/>
            </a:lvl2pPr>
            <a:lvl3pPr>
              <a:spcBef>
                <a:spcPts val="844"/>
              </a:spcBef>
              <a:buSzPct val="100000"/>
              <a:defRPr sz="1800" b="1"/>
            </a:lvl3pPr>
            <a:lvl5pPr>
              <a:defRPr/>
            </a:lvl5pPr>
          </a:lstStyle>
          <a:p>
            <a:pPr lvl="0"/>
            <a:r>
              <a:rPr lang="en-US"/>
              <a:t>Click to edit Master text styles</a:t>
            </a:r>
          </a:p>
          <a:p>
            <a:pPr lvl="1"/>
            <a:r>
              <a:rPr lang="en-US"/>
              <a:t>Second level</a:t>
            </a:r>
          </a:p>
          <a:p>
            <a:pPr lvl="2"/>
            <a:r>
              <a:rPr lang="en-US"/>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427030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273438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159024" y="-1"/>
            <a:ext cx="10280564" cy="723980"/>
          </a:xfrm>
          <a:prstGeom prst="rect">
            <a:avLst/>
          </a:prstGeom>
          <a:ln w="12700">
            <a:miter lim="400000"/>
          </a:ln>
          <a:extLst>
            <a:ext uri="{C572A759-6A51-4108-AA02-DFA0A04FC94B}">
              <ma14:wrappingTextBoxFlag xmlns:ma14="http://schemas.microsoft.com/office/mac/drawingml/2011/main" xmlns="" val="1"/>
            </a:ext>
          </a:extLst>
        </p:spPr>
        <p:txBody>
          <a:bodyPr lIns="127000" tIns="127000" rIns="127000" bIns="127000" anchor="ctr"/>
          <a:lstStyle/>
          <a:p>
            <a:pPr lvl="0">
              <a:defRPr sz="1800">
                <a:solidFill>
                  <a:srgbClr val="000000"/>
                </a:solidFill>
              </a:defRPr>
            </a:pPr>
            <a:r>
              <a:rPr sz="4781">
                <a:solidFill>
                  <a:srgbClr val="FFFFFF"/>
                </a:solidFill>
              </a:rPr>
              <a:t>Title Text</a:t>
            </a:r>
          </a:p>
        </p:txBody>
      </p:sp>
      <p:sp>
        <p:nvSpPr>
          <p:cNvPr id="13" name="Shape 13"/>
          <p:cNvSpPr>
            <a:spLocks noGrp="1"/>
          </p:cNvSpPr>
          <p:nvPr>
            <p:ph type="body" idx="1"/>
          </p:nvPr>
        </p:nvSpPr>
        <p:spPr>
          <a:xfrm>
            <a:off x="141271" y="1116211"/>
            <a:ext cx="11788792" cy="484882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953"/>
              <a:t>Body Level One</a:t>
            </a:r>
          </a:p>
          <a:p>
            <a:pPr lvl="1">
              <a:defRPr sz="1800"/>
            </a:pPr>
            <a:r>
              <a:rPr sz="2953"/>
              <a:t>Body Level Two</a:t>
            </a:r>
          </a:p>
          <a:p>
            <a:pPr lvl="2">
              <a:defRPr sz="1800"/>
            </a:pPr>
            <a:r>
              <a:rPr sz="2953"/>
              <a:t>Body Level Three</a:t>
            </a:r>
          </a:p>
          <a:p>
            <a:pPr lvl="3">
              <a:defRPr sz="1800"/>
            </a:pPr>
            <a:r>
              <a:rPr sz="2953"/>
              <a:t>Body Level Four</a:t>
            </a:r>
          </a:p>
          <a:p>
            <a:pPr lvl="4">
              <a:defRPr sz="1800"/>
            </a:pPr>
            <a:r>
              <a:rPr sz="2953"/>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a:off x="159024" y="678260"/>
            <a:ext cx="10280564"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grpSp>
        <p:nvGrpSpPr>
          <p:cNvPr id="2" name="Group 1">
            <a:extLst>
              <a:ext uri="{FF2B5EF4-FFF2-40B4-BE49-F238E27FC236}">
                <a16:creationId xmlns:a16="http://schemas.microsoft.com/office/drawing/2014/main" id="{E71E0B38-F2DE-4476-B1A3-D20E07EDDCAF}"/>
              </a:ext>
            </a:extLst>
          </p:cNvPr>
          <p:cNvGrpSpPr/>
          <p:nvPr userDrawn="1"/>
        </p:nvGrpSpPr>
        <p:grpSpPr>
          <a:xfrm>
            <a:off x="10624419" y="187121"/>
            <a:ext cx="1385681" cy="438727"/>
            <a:chOff x="10560835" y="238594"/>
            <a:chExt cx="1385681" cy="438727"/>
          </a:xfrm>
        </p:grpSpPr>
        <p:pic>
          <p:nvPicPr>
            <p:cNvPr id="19" name="droppedImage.png"/>
            <p:cNvPicPr/>
            <p:nvPr/>
          </p:nvPicPr>
          <p:blipFill>
            <a:blip r:embed="rId5"/>
            <a:stretch>
              <a:fillRect/>
            </a:stretch>
          </p:blipFill>
          <p:spPr>
            <a:xfrm>
              <a:off x="11514770" y="238594"/>
              <a:ext cx="431746" cy="431257"/>
            </a:xfrm>
            <a:prstGeom prst="rect">
              <a:avLst/>
            </a:prstGeom>
            <a:ln w="12700" cap="flat">
              <a:noFill/>
              <a:miter lim="400000"/>
            </a:ln>
            <a:effectLst/>
          </p:spPr>
        </p:pic>
        <p:pic>
          <p:nvPicPr>
            <p:cNvPr id="27" name="Picture 26"/>
            <p:cNvPicPr>
              <a:picLocks noChangeAspect="1"/>
            </p:cNvPicPr>
            <p:nvPr/>
          </p:nvPicPr>
          <p:blipFill>
            <a:blip r:embed="rId6"/>
            <a:stretch>
              <a:fillRect/>
            </a:stretch>
          </p:blipFill>
          <p:spPr>
            <a:xfrm>
              <a:off x="10560835" y="245901"/>
              <a:ext cx="711440" cy="431420"/>
            </a:xfrm>
            <a:prstGeom prst="rect">
              <a:avLst/>
            </a:prstGeom>
          </p:spPr>
        </p:pic>
        <p:cxnSp>
          <p:nvCxnSpPr>
            <p:cNvPr id="3" name="Straight Connector 2">
              <a:extLst>
                <a:ext uri="{FF2B5EF4-FFF2-40B4-BE49-F238E27FC236}">
                  <a16:creationId xmlns:a16="http://schemas.microsoft.com/office/drawing/2014/main" id="{FED036EF-15C7-594A-9336-DFC7BB927525}"/>
                </a:ext>
              </a:extLst>
            </p:cNvPr>
            <p:cNvCxnSpPr>
              <a:cxnSpLocks/>
            </p:cNvCxnSpPr>
            <p:nvPr userDrawn="1"/>
          </p:nvCxnSpPr>
          <p:spPr>
            <a:xfrm>
              <a:off x="11393522" y="238594"/>
              <a:ext cx="0" cy="431257"/>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70" r:id="rId1"/>
    <p:sldLayoutId id="2147483669" r:id="rId2"/>
    <p:sldLayoutId id="2147483671" r:id="rId3"/>
  </p:sldLayoutIdLst>
  <p:hf hdr="0" ftr="0" dt="0"/>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28388-E562-D447-69C9-9DB0FE1DB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00D34-F718-0839-1F9E-17DA484C5B28}"/>
              </a:ext>
            </a:extLst>
          </p:cNvPr>
          <p:cNvSpPr>
            <a:spLocks noGrp="1"/>
          </p:cNvSpPr>
          <p:nvPr>
            <p:ph type="title"/>
          </p:nvPr>
        </p:nvSpPr>
        <p:spPr>
          <a:xfrm>
            <a:off x="1190625" y="754357"/>
            <a:ext cx="9810750" cy="2321719"/>
          </a:xfrm>
        </p:spPr>
        <p:txBody>
          <a:bodyPr/>
          <a:lstStyle/>
          <a:p>
            <a:r>
              <a:rPr lang="en-US" dirty="0"/>
              <a:t>PASS Poster Slides</a:t>
            </a:r>
            <a:br>
              <a:rPr lang="en-US" dirty="0"/>
            </a:br>
            <a:r>
              <a:rPr lang="en-US" sz="2400" i="1" dirty="0"/>
              <a:t>for GRC Poster Event</a:t>
            </a:r>
            <a:br>
              <a:rPr lang="en-US" dirty="0"/>
            </a:br>
            <a:endParaRPr lang="en-US" b="0" dirty="0"/>
          </a:p>
        </p:txBody>
      </p:sp>
      <p:sp>
        <p:nvSpPr>
          <p:cNvPr id="4" name="TextBox 3">
            <a:extLst>
              <a:ext uri="{FF2B5EF4-FFF2-40B4-BE49-F238E27FC236}">
                <a16:creationId xmlns:a16="http://schemas.microsoft.com/office/drawing/2014/main" id="{16F06F0C-CF5B-9D52-413F-36983D7A0AA6}"/>
              </a:ext>
            </a:extLst>
          </p:cNvPr>
          <p:cNvSpPr txBox="1"/>
          <p:nvPr/>
        </p:nvSpPr>
        <p:spPr>
          <a:xfrm>
            <a:off x="4374375" y="4094531"/>
            <a:ext cx="34432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1200" b="0" i="0" u="none" strike="noStrike" cap="none" spc="0" normalizeH="0" baseline="0">
                <a:ln>
                  <a:noFill/>
                </a:ln>
                <a:solidFill>
                  <a:srgbClr val="000000"/>
                </a:solidFill>
                <a:effectLst/>
                <a:uFillTx/>
                <a:latin typeface="Helvetica"/>
                <a:ea typeface="Helvetica"/>
                <a:cs typeface="Helvetica"/>
                <a:sym typeface="Helvetica"/>
              </a:rPr>
              <a:t>Florida Institute of Cybersecurity Research</a:t>
            </a:r>
            <a:br>
              <a:rPr kumimoji="0" lang="en-US" sz="1200" b="0" i="0" u="none" strike="noStrike" cap="none" spc="0" normalizeH="0" baseline="0">
                <a:ln>
                  <a:noFill/>
                </a:ln>
                <a:solidFill>
                  <a:srgbClr val="000000"/>
                </a:solidFill>
                <a:effectLst/>
                <a:uFillTx/>
                <a:latin typeface="Helvetica"/>
                <a:ea typeface="Helvetica"/>
                <a:cs typeface="Helvetica"/>
                <a:sym typeface="Helvetica"/>
              </a:rPr>
            </a:br>
            <a:r>
              <a:rPr kumimoji="0" lang="en-US" sz="1200" b="0" i="0" u="none" strike="noStrike" cap="none" spc="0" normalizeH="0" baseline="0">
                <a:ln>
                  <a:noFill/>
                </a:ln>
                <a:solidFill>
                  <a:srgbClr val="000000"/>
                </a:solidFill>
                <a:effectLst/>
                <a:uFillTx/>
                <a:latin typeface="Helvetica"/>
                <a:ea typeface="Helvetica"/>
                <a:cs typeface="Helvetica"/>
                <a:sym typeface="Helvetica"/>
              </a:rPr>
              <a:t>Electrical and Computer Engineering Department</a:t>
            </a:r>
          </a:p>
        </p:txBody>
      </p:sp>
      <p:sp>
        <p:nvSpPr>
          <p:cNvPr id="5" name="TextBox 4">
            <a:extLst>
              <a:ext uri="{FF2B5EF4-FFF2-40B4-BE49-F238E27FC236}">
                <a16:creationId xmlns:a16="http://schemas.microsoft.com/office/drawing/2014/main" id="{C75B07B1-E808-9676-CCB4-E0A802BFD94F}"/>
              </a:ext>
            </a:extLst>
          </p:cNvPr>
          <p:cNvSpPr txBox="1"/>
          <p:nvPr/>
        </p:nvSpPr>
        <p:spPr>
          <a:xfrm>
            <a:off x="2865539" y="3561052"/>
            <a:ext cx="6460922"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457200" latinLnBrk="1" hangingPunct="0"/>
            <a:r>
              <a:rPr kumimoji="0" lang="en-US" sz="2800" b="1"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Arunabho Basu</a:t>
            </a:r>
          </a:p>
        </p:txBody>
      </p:sp>
    </p:spTree>
    <p:extLst>
      <p:ext uri="{BB962C8B-B14F-4D97-AF65-F5344CB8AC3E}">
        <p14:creationId xmlns:p14="http://schemas.microsoft.com/office/powerpoint/2010/main" val="303837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5B50-9358-411A-7098-A038BF799B3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FED132D-ABD1-8426-CB8C-BFC0B189C568}"/>
              </a:ext>
            </a:extLst>
          </p:cNvPr>
          <p:cNvSpPr txBox="1">
            <a:spLocks/>
          </p:cNvSpPr>
          <p:nvPr/>
        </p:nvSpPr>
        <p:spPr>
          <a:xfrm>
            <a:off x="51371" y="825949"/>
            <a:ext cx="5864521" cy="69335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indent="-177800">
              <a:lnSpc>
                <a:spcPct val="120000"/>
              </a:lnSpc>
              <a:spcBef>
                <a:spcPts val="0"/>
              </a:spcBef>
            </a:pPr>
            <a:r>
              <a:rPr lang="en-US" altLang="zh-CN" sz="2000" b="1" u="sng" dirty="0">
                <a:latin typeface="Arial" charset="0"/>
                <a:ea typeface="Arial" charset="0"/>
                <a:cs typeface="Arial" charset="0"/>
              </a:rPr>
              <a:t>Vulnerabilities</a:t>
            </a:r>
          </a:p>
          <a:p>
            <a:pPr marL="908050" lvl="1">
              <a:lnSpc>
                <a:spcPct val="120000"/>
              </a:lnSpc>
              <a:spcBef>
                <a:spcPts val="0"/>
              </a:spcBef>
              <a:buFont typeface="Arial" panose="020B0604020202020204" pitchFamily="34" charset="0"/>
              <a:buChar char="•"/>
            </a:pPr>
            <a:r>
              <a:rPr lang="en-US" altLang="zh-CN" sz="1800" dirty="0">
                <a:latin typeface="Arial" charset="0"/>
                <a:ea typeface="Arial" charset="0"/>
                <a:cs typeface="Arial" charset="0"/>
              </a:rPr>
              <a:t>C/C++ codes are susceptible to memory safety and control flow violations</a:t>
            </a:r>
          </a:p>
          <a:p>
            <a:pPr marL="908050" lvl="1">
              <a:lnSpc>
                <a:spcPct val="120000"/>
              </a:lnSpc>
              <a:spcBef>
                <a:spcPts val="0"/>
              </a:spcBef>
              <a:buFont typeface="Arial" panose="020B0604020202020204" pitchFamily="34" charset="0"/>
              <a:buChar char="•"/>
            </a:pPr>
            <a:r>
              <a:rPr lang="en-US" altLang="zh-CN" sz="1800" dirty="0">
                <a:latin typeface="Arial" charset="0"/>
                <a:ea typeface="Arial" charset="0"/>
                <a:cs typeface="Arial" charset="0"/>
              </a:rPr>
              <a:t>Software developers/compilers are not informed of physical attacks </a:t>
            </a:r>
            <a:r>
              <a:rPr lang="en-US" altLang="zh-CN" sz="1800" b="0" dirty="0">
                <a:latin typeface="Arial" charset="0"/>
                <a:ea typeface="Arial" charset="0"/>
                <a:cs typeface="Arial" charset="0"/>
              </a:rPr>
              <a:t>which can bypass upper-level security measures </a:t>
            </a:r>
            <a:r>
              <a:rPr lang="en-US" altLang="zh-CN" sz="1800" dirty="0">
                <a:latin typeface="Arial" charset="0"/>
                <a:ea typeface="Arial" charset="0"/>
                <a:cs typeface="Arial" charset="0"/>
              </a:rPr>
              <a:t>(like Fault Injection Attacks)</a:t>
            </a:r>
          </a:p>
          <a:p>
            <a:pPr marL="908050" lvl="1">
              <a:lnSpc>
                <a:spcPct val="120000"/>
              </a:lnSpc>
              <a:spcBef>
                <a:spcPts val="0"/>
              </a:spcBef>
              <a:buFont typeface="Arial" panose="020B0604020202020204" pitchFamily="34" charset="0"/>
              <a:buChar char="•"/>
            </a:pPr>
            <a:endParaRPr lang="en-US" altLang="zh-CN" sz="1800" dirty="0">
              <a:latin typeface="Arial" charset="0"/>
              <a:ea typeface="Arial" charset="0"/>
              <a:cs typeface="Arial" charset="0"/>
            </a:endParaRPr>
          </a:p>
        </p:txBody>
      </p:sp>
      <p:pic>
        <p:nvPicPr>
          <p:cNvPr id="13" name="Picture 12" descr="A blue graph with a line&#10;&#10;Description automatically generated">
            <a:extLst>
              <a:ext uri="{FF2B5EF4-FFF2-40B4-BE49-F238E27FC236}">
                <a16:creationId xmlns:a16="http://schemas.microsoft.com/office/drawing/2014/main" id="{4E591DAC-DBBF-3D9B-BE0E-2D33E4AD8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109" y="1092678"/>
            <a:ext cx="5662235" cy="2097960"/>
          </a:xfrm>
          <a:prstGeom prst="rect">
            <a:avLst/>
          </a:prstGeom>
        </p:spPr>
      </p:pic>
      <p:pic>
        <p:nvPicPr>
          <p:cNvPr id="15" name="Picture 14" descr="A colorful pie chart with a few pins&#10;&#10;Description automatically generated">
            <a:extLst>
              <a:ext uri="{FF2B5EF4-FFF2-40B4-BE49-F238E27FC236}">
                <a16:creationId xmlns:a16="http://schemas.microsoft.com/office/drawing/2014/main" id="{A1AF5311-E95F-31C3-5D91-D7AB46BFE2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2087" y="3916270"/>
            <a:ext cx="3661133" cy="1929516"/>
          </a:xfrm>
          <a:prstGeom prst="rect">
            <a:avLst/>
          </a:prstGeom>
        </p:spPr>
      </p:pic>
      <p:sp>
        <p:nvSpPr>
          <p:cNvPr id="16" name="TextBox 15">
            <a:extLst>
              <a:ext uri="{FF2B5EF4-FFF2-40B4-BE49-F238E27FC236}">
                <a16:creationId xmlns:a16="http://schemas.microsoft.com/office/drawing/2014/main" id="{6F7A6610-740E-66FA-6630-997BAE0D2FEF}"/>
              </a:ext>
            </a:extLst>
          </p:cNvPr>
          <p:cNvSpPr txBox="1"/>
          <p:nvPr/>
        </p:nvSpPr>
        <p:spPr>
          <a:xfrm>
            <a:off x="7307248" y="5845786"/>
            <a:ext cx="5290813"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US" sz="1200" b="1" dirty="0">
                <a:latin typeface="Arial" charset="0"/>
                <a:cs typeface="Arial" charset="0"/>
                <a:sym typeface="Gill Sans Light"/>
              </a:rPr>
              <a:t>Google says </a:t>
            </a:r>
            <a:r>
              <a:rPr lang="en-US" sz="1200" b="1" dirty="0" err="1">
                <a:latin typeface="Arial" charset="0"/>
                <a:cs typeface="Arial" charset="0"/>
                <a:sym typeface="Gill Sans Light"/>
              </a:rPr>
              <a:t>upto</a:t>
            </a:r>
            <a:r>
              <a:rPr lang="en-US" sz="1200" b="1" dirty="0">
                <a:latin typeface="Arial" charset="0"/>
                <a:cs typeface="Arial" charset="0"/>
                <a:sym typeface="Gill Sans Light"/>
              </a:rPr>
              <a:t> 70% of security issues in </a:t>
            </a:r>
            <a:br>
              <a:rPr lang="en-US" sz="1200" b="1" dirty="0">
                <a:latin typeface="Arial" charset="0"/>
                <a:cs typeface="Arial" charset="0"/>
                <a:sym typeface="Gill Sans Light"/>
              </a:rPr>
            </a:br>
            <a:r>
              <a:rPr lang="en-US" sz="1200" b="1" dirty="0">
                <a:latin typeface="Arial" charset="0"/>
                <a:cs typeface="Arial" charset="0"/>
                <a:sym typeface="Gill Sans Light"/>
              </a:rPr>
              <a:t>Google Chrome are related to memory safety.</a:t>
            </a:r>
          </a:p>
        </p:txBody>
      </p:sp>
      <p:sp>
        <p:nvSpPr>
          <p:cNvPr id="18" name="TextBox 17">
            <a:extLst>
              <a:ext uri="{FF2B5EF4-FFF2-40B4-BE49-F238E27FC236}">
                <a16:creationId xmlns:a16="http://schemas.microsoft.com/office/drawing/2014/main" id="{FA605DC6-92C1-EA46-0C2E-9EEFA8A3D8BE}"/>
              </a:ext>
            </a:extLst>
          </p:cNvPr>
          <p:cNvSpPr txBox="1"/>
          <p:nvPr/>
        </p:nvSpPr>
        <p:spPr>
          <a:xfrm>
            <a:off x="7194787" y="3223772"/>
            <a:ext cx="5290813"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ctr"/>
            <a:r>
              <a:rPr lang="en-US" sz="1200" b="1" dirty="0">
                <a:latin typeface="Arial" charset="0"/>
                <a:cs typeface="Arial" charset="0"/>
                <a:sym typeface="Gill Sans Light"/>
              </a:rPr>
              <a:t>Microsoft says around 70% of security updates address </a:t>
            </a:r>
            <a:br>
              <a:rPr lang="en-US" sz="1200" b="1" dirty="0">
                <a:latin typeface="Arial" charset="0"/>
                <a:cs typeface="Arial" charset="0"/>
                <a:sym typeface="Gill Sans Light"/>
              </a:rPr>
            </a:br>
            <a:r>
              <a:rPr lang="en-US" sz="1200" b="1" dirty="0">
                <a:latin typeface="Arial" charset="0"/>
                <a:cs typeface="Arial" charset="0"/>
                <a:sym typeface="Gill Sans Light"/>
              </a:rPr>
              <a:t>memory safety vulnerabilities in their products</a:t>
            </a:r>
            <a:endParaRPr lang="en-US" altLang="zh-CN" sz="1200" dirty="0">
              <a:latin typeface="Arial" charset="0"/>
              <a:ea typeface="Arial" charset="0"/>
              <a:cs typeface="Arial" charset="0"/>
            </a:endParaRPr>
          </a:p>
        </p:txBody>
      </p:sp>
      <p:sp>
        <p:nvSpPr>
          <p:cNvPr id="19" name="Content Placeholder 2">
            <a:extLst>
              <a:ext uri="{FF2B5EF4-FFF2-40B4-BE49-F238E27FC236}">
                <a16:creationId xmlns:a16="http://schemas.microsoft.com/office/drawing/2014/main" id="{77A70AA3-6923-8169-7ACD-6F05BD281CAD}"/>
              </a:ext>
            </a:extLst>
          </p:cNvPr>
          <p:cNvSpPr txBox="1">
            <a:spLocks/>
          </p:cNvSpPr>
          <p:nvPr/>
        </p:nvSpPr>
        <p:spPr>
          <a:xfrm>
            <a:off x="70310" y="3190638"/>
            <a:ext cx="7356099" cy="693357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2250" indent="0">
              <a:lnSpc>
                <a:spcPct val="120000"/>
              </a:lnSpc>
              <a:spcBef>
                <a:spcPts val="0"/>
              </a:spcBef>
              <a:buNone/>
            </a:pPr>
            <a:endParaRPr lang="en-US" altLang="zh-CN" sz="600" dirty="0">
              <a:latin typeface="Arial" charset="0"/>
              <a:ea typeface="Arial" charset="0"/>
              <a:cs typeface="Arial" charset="0"/>
            </a:endParaRPr>
          </a:p>
          <a:p>
            <a:pPr marL="400050" indent="-177800">
              <a:lnSpc>
                <a:spcPct val="120000"/>
              </a:lnSpc>
              <a:spcBef>
                <a:spcPts val="0"/>
              </a:spcBef>
            </a:pPr>
            <a:r>
              <a:rPr lang="en-US" altLang="zh-CN" sz="2000" b="1" u="sng" dirty="0">
                <a:latin typeface="Arial" charset="0"/>
                <a:ea typeface="Arial" charset="0"/>
                <a:cs typeface="Arial" charset="0"/>
              </a:rPr>
              <a:t>Compiler Hardening</a:t>
            </a:r>
          </a:p>
          <a:p>
            <a:pPr marL="747713" lvl="1" indent="-212725">
              <a:lnSpc>
                <a:spcPct val="120000"/>
              </a:lnSpc>
              <a:spcBef>
                <a:spcPts val="0"/>
              </a:spcBef>
              <a:buFont typeface="Arial" panose="020B0604020202020204" pitchFamily="34" charset="0"/>
              <a:buChar char="•"/>
            </a:pPr>
            <a:r>
              <a:rPr lang="en-US" altLang="zh-CN" sz="1800" dirty="0">
                <a:latin typeface="Arial" charset="0"/>
                <a:ea typeface="Arial" charset="0"/>
                <a:cs typeface="Arial" charset="0"/>
              </a:rPr>
              <a:t>Existing compiler hardening techniques address software level vulnerabilities by setting security flags in compiler</a:t>
            </a:r>
            <a:endParaRPr lang="en-US" altLang="zh-CN" sz="1600" dirty="0">
              <a:latin typeface="Arial" charset="0"/>
              <a:ea typeface="Arial" charset="0"/>
              <a:cs typeface="Arial" charset="0"/>
            </a:endParaRPr>
          </a:p>
          <a:p>
            <a:pPr marL="747713" lvl="1" indent="-212725">
              <a:lnSpc>
                <a:spcPct val="120000"/>
              </a:lnSpc>
              <a:spcBef>
                <a:spcPts val="0"/>
              </a:spcBef>
              <a:buFont typeface="Arial" panose="020B0604020202020204" pitchFamily="34" charset="0"/>
              <a:buChar char="•"/>
            </a:pPr>
            <a:r>
              <a:rPr lang="en-US" altLang="zh-CN" sz="1800" dirty="0">
                <a:latin typeface="Arial" charset="0"/>
                <a:ea typeface="Arial" charset="0"/>
                <a:cs typeface="Arial" charset="0"/>
              </a:rPr>
              <a:t>They fail to address physical attack vulnerabilities because much of physical attributes are abstracted at software level</a:t>
            </a:r>
            <a:br>
              <a:rPr lang="en-US" altLang="zh-CN" sz="1600" dirty="0">
                <a:latin typeface="Arial" charset="0"/>
                <a:ea typeface="Arial" charset="0"/>
                <a:cs typeface="Arial" charset="0"/>
              </a:rPr>
            </a:br>
            <a:endParaRPr lang="en-US" altLang="zh-CN" sz="1800" dirty="0">
              <a:latin typeface="Arial" charset="0"/>
              <a:ea typeface="Arial" charset="0"/>
              <a:cs typeface="Arial" charset="0"/>
            </a:endParaRPr>
          </a:p>
          <a:p>
            <a:pPr marL="347663" indent="-212725">
              <a:lnSpc>
                <a:spcPct val="120000"/>
              </a:lnSpc>
              <a:spcBef>
                <a:spcPts val="0"/>
              </a:spcBef>
            </a:pPr>
            <a:r>
              <a:rPr lang="en-US" altLang="zh-CN" sz="2000" b="1" u="sng" dirty="0">
                <a:latin typeface="Arial" charset="0"/>
                <a:ea typeface="Arial" charset="0"/>
                <a:cs typeface="Arial" charset="0"/>
              </a:rPr>
              <a:t>Our solution</a:t>
            </a:r>
            <a:r>
              <a:rPr lang="en-US" altLang="zh-CN" sz="2000" b="1" dirty="0">
                <a:latin typeface="Arial" charset="0"/>
                <a:ea typeface="Arial" charset="0"/>
                <a:cs typeface="Arial" charset="0"/>
              </a:rPr>
              <a:t> :</a:t>
            </a:r>
          </a:p>
          <a:p>
            <a:pPr marL="820738" lvl="1">
              <a:lnSpc>
                <a:spcPct val="120000"/>
              </a:lnSpc>
              <a:spcBef>
                <a:spcPts val="0"/>
              </a:spcBef>
              <a:buFont typeface="Arial" panose="020B0604020202020204" pitchFamily="34" charset="0"/>
              <a:buChar char="•"/>
            </a:pPr>
            <a:r>
              <a:rPr lang="en-US" altLang="zh-CN" sz="1800" dirty="0">
                <a:latin typeface="Arial" charset="0"/>
                <a:ea typeface="Arial" charset="0"/>
                <a:cs typeface="Arial" charset="0"/>
              </a:rPr>
              <a:t>Adding physical hardening measures to compiler so compiled code is physically-aware of underlying vulnerabilities</a:t>
            </a:r>
            <a:endParaRPr lang="en-US" altLang="zh-CN" sz="2000" dirty="0">
              <a:latin typeface="Arial" charset="0"/>
              <a:ea typeface="Arial" charset="0"/>
              <a:cs typeface="Arial" charset="0"/>
            </a:endParaRPr>
          </a:p>
        </p:txBody>
      </p:sp>
      <p:sp>
        <p:nvSpPr>
          <p:cNvPr id="2" name="Title 1">
            <a:extLst>
              <a:ext uri="{FF2B5EF4-FFF2-40B4-BE49-F238E27FC236}">
                <a16:creationId xmlns:a16="http://schemas.microsoft.com/office/drawing/2014/main" id="{A5154CF9-BE89-D011-EA73-94EA99B2B17E}"/>
              </a:ext>
            </a:extLst>
          </p:cNvPr>
          <p:cNvSpPr>
            <a:spLocks noGrp="1"/>
          </p:cNvSpPr>
          <p:nvPr>
            <p:ph type="title"/>
          </p:nvPr>
        </p:nvSpPr>
        <p:spPr>
          <a:xfrm>
            <a:off x="154963" y="78055"/>
            <a:ext cx="9508929" cy="677141"/>
          </a:xfrm>
        </p:spPr>
        <p:txBody>
          <a:bodyPr>
            <a:noAutofit/>
          </a:bodyPr>
          <a:lstStyle/>
          <a:p>
            <a:pPr algn="l"/>
            <a:r>
              <a:rPr lang="en-US" dirty="0">
                <a:cs typeface="Arial" panose="020B0604020202020204" pitchFamily="34" charset="0"/>
              </a:rPr>
              <a:t>Motivation and Background</a:t>
            </a:r>
          </a:p>
        </p:txBody>
      </p:sp>
    </p:spTree>
    <p:extLst>
      <p:ext uri="{BB962C8B-B14F-4D97-AF65-F5344CB8AC3E}">
        <p14:creationId xmlns:p14="http://schemas.microsoft.com/office/powerpoint/2010/main" val="171643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45F01-0405-8EDF-6515-06395F03DBD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8A449E-EA55-A1EB-6117-2E2F5940C1B2}"/>
              </a:ext>
            </a:extLst>
          </p:cNvPr>
          <p:cNvSpPr>
            <a:spLocks noGrp="1"/>
          </p:cNvSpPr>
          <p:nvPr>
            <p:ph type="sldNum" sz="quarter" idx="2"/>
          </p:nvPr>
        </p:nvSpPr>
        <p:spPr/>
        <p:txBody>
          <a:bodyPr/>
          <a:lstStyle/>
          <a:p>
            <a:fld id="{3F03A6CE-FA7F-4521-8D91-BD78BED4306F}" type="slidenum">
              <a:rPr lang="en-US" smtClean="0"/>
              <a:t>3</a:t>
            </a:fld>
            <a:endParaRPr lang="en-US"/>
          </a:p>
        </p:txBody>
      </p:sp>
      <p:sp>
        <p:nvSpPr>
          <p:cNvPr id="5" name="Title 4">
            <a:extLst>
              <a:ext uri="{FF2B5EF4-FFF2-40B4-BE49-F238E27FC236}">
                <a16:creationId xmlns:a16="http://schemas.microsoft.com/office/drawing/2014/main" id="{EF06762B-205D-BB4F-17D6-98C1723D9F18}"/>
              </a:ext>
            </a:extLst>
          </p:cNvPr>
          <p:cNvSpPr>
            <a:spLocks noGrp="1"/>
          </p:cNvSpPr>
          <p:nvPr>
            <p:ph type="title"/>
          </p:nvPr>
        </p:nvSpPr>
        <p:spPr/>
        <p:txBody>
          <a:bodyPr/>
          <a:lstStyle/>
          <a:p>
            <a:r>
              <a:rPr lang="en-US" sz="2400" dirty="0">
                <a:cs typeface="Arial" panose="020B0604020202020204" pitchFamily="34" charset="0"/>
              </a:rPr>
              <a:t>Proposed Solution Workflow – Physical Hardening at Compilation</a:t>
            </a:r>
            <a:endParaRPr lang="en-US" sz="2400" dirty="0"/>
          </a:p>
        </p:txBody>
      </p:sp>
      <p:pic>
        <p:nvPicPr>
          <p:cNvPr id="3" name="Picture 2">
            <a:extLst>
              <a:ext uri="{FF2B5EF4-FFF2-40B4-BE49-F238E27FC236}">
                <a16:creationId xmlns:a16="http://schemas.microsoft.com/office/drawing/2014/main" id="{5C0002A1-4185-E159-3B44-C7BFB2E38C28}"/>
              </a:ext>
            </a:extLst>
          </p:cNvPr>
          <p:cNvPicPr>
            <a:picLocks noChangeAspect="1"/>
          </p:cNvPicPr>
          <p:nvPr/>
        </p:nvPicPr>
        <p:blipFill>
          <a:blip r:embed="rId3"/>
          <a:stretch>
            <a:fillRect/>
          </a:stretch>
        </p:blipFill>
        <p:spPr>
          <a:xfrm>
            <a:off x="236667" y="1194249"/>
            <a:ext cx="6347013" cy="3493376"/>
          </a:xfrm>
          <a:prstGeom prst="rect">
            <a:avLst/>
          </a:prstGeom>
        </p:spPr>
      </p:pic>
      <p:sp>
        <p:nvSpPr>
          <p:cNvPr id="8" name="Rectangle 5">
            <a:extLst>
              <a:ext uri="{FF2B5EF4-FFF2-40B4-BE49-F238E27FC236}">
                <a16:creationId xmlns:a16="http://schemas.microsoft.com/office/drawing/2014/main" id="{08634E5E-7A71-CB01-B881-D731FD73013B}"/>
              </a:ext>
            </a:extLst>
          </p:cNvPr>
          <p:cNvSpPr txBox="1">
            <a:spLocks noChangeArrowheads="1"/>
          </p:cNvSpPr>
          <p:nvPr/>
        </p:nvSpPr>
        <p:spPr bwMode="auto">
          <a:xfrm>
            <a:off x="6184452" y="716692"/>
            <a:ext cx="5840710" cy="6267583"/>
          </a:xfrm>
          <a:prstGeom prst="rect">
            <a:avLst/>
          </a:prstGeom>
          <a:noFill/>
          <a:ln w="9525">
            <a:noFill/>
            <a:miter lim="800000"/>
            <a:headEnd/>
            <a:tailEnd/>
          </a:ln>
        </p:spPr>
        <p:txBody>
          <a:bodyPr lIns="349111" tIns="174555" rIns="349111" bIns="174555"/>
          <a:lstStyle/>
          <a:p>
            <a:pPr marL="222250">
              <a:lnSpc>
                <a:spcPct val="120000"/>
              </a:lnSpc>
              <a:spcBef>
                <a:spcPts val="0"/>
              </a:spcBef>
            </a:pPr>
            <a:r>
              <a:rPr lang="en-US" altLang="zh-CN" b="1" u="sng" dirty="0">
                <a:latin typeface="Arial" charset="0"/>
                <a:ea typeface="Arial" charset="0"/>
                <a:cs typeface="Arial" charset="0"/>
              </a:rPr>
              <a:t>Objectives</a:t>
            </a:r>
          </a:p>
          <a:p>
            <a:pPr marL="877888" lvl="1" indent="-342900">
              <a:lnSpc>
                <a:spcPct val="120000"/>
              </a:lnSpc>
              <a:spcBef>
                <a:spcPts val="0"/>
              </a:spcBef>
              <a:buFont typeface="+mj-lt"/>
              <a:buAutoNum type="arabicPeriod"/>
            </a:pPr>
            <a:r>
              <a:rPr lang="en-US" altLang="zh-CN" sz="1600" b="0" dirty="0">
                <a:latin typeface="Arial" charset="0"/>
                <a:ea typeface="Arial" charset="0"/>
                <a:cs typeface="Arial" charset="0"/>
              </a:rPr>
              <a:t>Effective Modeling of Physical </a:t>
            </a:r>
            <a:r>
              <a:rPr lang="en-US" altLang="zh-CN" sz="1600" dirty="0">
                <a:latin typeface="Arial" charset="0"/>
                <a:ea typeface="Arial" charset="0"/>
                <a:cs typeface="Arial" charset="0"/>
              </a:rPr>
              <a:t>V</a:t>
            </a:r>
            <a:r>
              <a:rPr lang="en-US" altLang="zh-CN" sz="1600" b="0" dirty="0">
                <a:latin typeface="Arial" charset="0"/>
                <a:ea typeface="Arial" charset="0"/>
                <a:cs typeface="Arial" charset="0"/>
              </a:rPr>
              <a:t>ulnerabilities to make the compiler Physically-Aware</a:t>
            </a:r>
          </a:p>
          <a:p>
            <a:pPr marL="877888" lvl="1" indent="-342900">
              <a:lnSpc>
                <a:spcPct val="120000"/>
              </a:lnSpc>
              <a:spcBef>
                <a:spcPts val="0"/>
              </a:spcBef>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To implement and demonstrate </a:t>
            </a:r>
            <a:r>
              <a:rPr lang="en-US" sz="1600" dirty="0">
                <a:solidFill>
                  <a:srgbClr val="000000"/>
                </a:solidFill>
                <a:latin typeface="Arial" panose="020B0604020202020204" pitchFamily="34" charset="0"/>
                <a:cs typeface="Arial" panose="020B0604020202020204" pitchFamily="34" charset="0"/>
              </a:rPr>
              <a:t>P</a:t>
            </a:r>
            <a:r>
              <a:rPr lang="en-US" sz="1600" b="0" i="0" dirty="0">
                <a:solidFill>
                  <a:srgbClr val="000000"/>
                </a:solidFill>
                <a:effectLst/>
                <a:latin typeface="Arial" panose="020B0604020202020204" pitchFamily="34" charset="0"/>
                <a:cs typeface="Arial" panose="020B0604020202020204" pitchFamily="34" charset="0"/>
              </a:rPr>
              <a:t>hysical </a:t>
            </a:r>
            <a:r>
              <a:rPr lang="en-US" sz="1600" dirty="0">
                <a:solidFill>
                  <a:srgbClr val="000000"/>
                </a:solidFill>
                <a:latin typeface="Arial" panose="020B0604020202020204" pitchFamily="34" charset="0"/>
                <a:cs typeface="Arial" panose="020B0604020202020204" pitchFamily="34" charset="0"/>
              </a:rPr>
              <a:t>H</a:t>
            </a:r>
            <a:r>
              <a:rPr lang="en-US" sz="1600" b="0" i="0" dirty="0">
                <a:solidFill>
                  <a:srgbClr val="000000"/>
                </a:solidFill>
                <a:effectLst/>
                <a:latin typeface="Arial" panose="020B0604020202020204" pitchFamily="34" charset="0"/>
                <a:cs typeface="Arial" panose="020B0604020202020204" pitchFamily="34" charset="0"/>
              </a:rPr>
              <a:t>ardening </a:t>
            </a:r>
            <a:r>
              <a:rPr lang="en-US" sz="1600" dirty="0">
                <a:solidFill>
                  <a:srgbClr val="000000"/>
                </a:solidFill>
                <a:latin typeface="Arial" panose="020B0604020202020204" pitchFamily="34" charset="0"/>
                <a:cs typeface="Arial" panose="020B0604020202020204" pitchFamily="34" charset="0"/>
              </a:rPr>
              <a:t>during compilation</a:t>
            </a:r>
            <a:r>
              <a:rPr lang="en-US" sz="1600" b="0" i="0" dirty="0">
                <a:solidFill>
                  <a:srgbClr val="000000"/>
                </a:solidFill>
                <a:effectLst/>
                <a:latin typeface="Arial" panose="020B0604020202020204" pitchFamily="34" charset="0"/>
                <a:cs typeface="Arial" panose="020B0604020202020204" pitchFamily="34" charset="0"/>
              </a:rPr>
              <a:t> against Physical Attacks</a:t>
            </a:r>
          </a:p>
          <a:p>
            <a:pPr marL="222250">
              <a:lnSpc>
                <a:spcPct val="120000"/>
              </a:lnSpc>
              <a:spcBef>
                <a:spcPts val="0"/>
              </a:spcBef>
            </a:pPr>
            <a:endParaRPr lang="en-US" altLang="zh-CN" sz="1600" b="1" u="sng" dirty="0">
              <a:latin typeface="Arial" charset="0"/>
              <a:ea typeface="Arial" charset="0"/>
              <a:cs typeface="Arial" charset="0"/>
            </a:endParaRPr>
          </a:p>
          <a:p>
            <a:pPr marL="222250">
              <a:lnSpc>
                <a:spcPct val="120000"/>
              </a:lnSpc>
              <a:spcBef>
                <a:spcPts val="0"/>
              </a:spcBef>
            </a:pPr>
            <a:r>
              <a:rPr lang="en-US" altLang="zh-CN" b="1" u="sng" dirty="0">
                <a:latin typeface="Arial" charset="0"/>
                <a:ea typeface="Arial" charset="0"/>
                <a:cs typeface="Arial" charset="0"/>
              </a:rPr>
              <a:t>Highlights of our proposed workflow</a:t>
            </a:r>
            <a:r>
              <a:rPr lang="en-US" altLang="zh-CN" b="1" dirty="0">
                <a:latin typeface="Arial" charset="0"/>
                <a:ea typeface="Arial" charset="0"/>
                <a:cs typeface="Arial" charset="0"/>
              </a:rPr>
              <a:t> </a:t>
            </a:r>
            <a:endParaRPr lang="en-US" altLang="zh-CN" b="1" u="sng" dirty="0">
              <a:latin typeface="Arial" charset="0"/>
              <a:ea typeface="Arial" charset="0"/>
              <a:cs typeface="Arial" charset="0"/>
            </a:endParaRPr>
          </a:p>
          <a:p>
            <a:pPr marL="747713" lvl="1" indent="-212725">
              <a:lnSpc>
                <a:spcPct val="120000"/>
              </a:lnSpc>
              <a:spcBef>
                <a:spcPts val="0"/>
              </a:spcBef>
              <a:buFont typeface="Arial" panose="020B0604020202020204" pitchFamily="34" charset="0"/>
              <a:buChar char="•"/>
            </a:pPr>
            <a:r>
              <a:rPr lang="en-US" altLang="zh-CN" sz="1600" u="sng" dirty="0">
                <a:latin typeface="Arial" charset="0"/>
                <a:ea typeface="Arial" charset="0"/>
                <a:cs typeface="Arial" charset="0"/>
              </a:rPr>
              <a:t>Fast and Powerful</a:t>
            </a:r>
            <a:r>
              <a:rPr lang="en-US" altLang="zh-CN" sz="1600" dirty="0">
                <a:latin typeface="Arial" charset="0"/>
                <a:ea typeface="Arial" charset="0"/>
                <a:cs typeface="Arial" charset="0"/>
              </a:rPr>
              <a:t> : </a:t>
            </a:r>
            <a:r>
              <a:rPr lang="en-US" altLang="zh-CN" sz="1600" b="0" dirty="0">
                <a:latin typeface="Arial" charset="0"/>
                <a:ea typeface="Arial" charset="0"/>
                <a:cs typeface="Arial" charset="0"/>
              </a:rPr>
              <a:t>Addressing physical threats during code compilation is </a:t>
            </a:r>
            <a:r>
              <a:rPr lang="en-US" altLang="zh-CN" sz="1600" b="0" i="1" dirty="0">
                <a:latin typeface="Arial" charset="0"/>
                <a:ea typeface="Arial" charset="0"/>
                <a:cs typeface="Arial" charset="0"/>
              </a:rPr>
              <a:t>fast and powerful</a:t>
            </a:r>
            <a:r>
              <a:rPr lang="en-US" altLang="zh-CN" sz="1600" i="1" dirty="0">
                <a:latin typeface="Arial" charset="0"/>
                <a:ea typeface="Arial" charset="0"/>
                <a:cs typeface="Arial" charset="0"/>
              </a:rPr>
              <a:t> </a:t>
            </a:r>
            <a:r>
              <a:rPr lang="en-US" altLang="zh-CN" sz="1600" dirty="0">
                <a:latin typeface="Arial" charset="0"/>
                <a:ea typeface="Arial" charset="0"/>
                <a:cs typeface="Arial" charset="0"/>
              </a:rPr>
              <a:t>because compiler links the hardware and software</a:t>
            </a:r>
          </a:p>
          <a:p>
            <a:pPr marL="747713" lvl="1" indent="-212725">
              <a:lnSpc>
                <a:spcPct val="120000"/>
              </a:lnSpc>
              <a:spcBef>
                <a:spcPts val="0"/>
              </a:spcBef>
              <a:buFont typeface="Arial" panose="020B0604020202020204" pitchFamily="34" charset="0"/>
              <a:buChar char="•"/>
            </a:pPr>
            <a:r>
              <a:rPr lang="en-US" altLang="zh-CN" sz="1600" u="sng" dirty="0">
                <a:latin typeface="Arial" charset="0"/>
                <a:ea typeface="Arial" charset="0"/>
                <a:cs typeface="Arial" charset="0"/>
              </a:rPr>
              <a:t>Scalable and Cost effective</a:t>
            </a:r>
            <a:r>
              <a:rPr lang="en-US" altLang="zh-CN" sz="1600" dirty="0">
                <a:latin typeface="Arial" charset="0"/>
                <a:ea typeface="Arial" charset="0"/>
                <a:cs typeface="Arial" charset="0"/>
              </a:rPr>
              <a:t> : When physical vulnerabilities are discovered post-silicon stage, their hardening can be added to our framework, saving expensive chip callbacks </a:t>
            </a:r>
          </a:p>
          <a:p>
            <a:pPr marL="747713" lvl="1" indent="-212725">
              <a:lnSpc>
                <a:spcPct val="120000"/>
              </a:lnSpc>
              <a:spcBef>
                <a:spcPts val="0"/>
              </a:spcBef>
              <a:buFont typeface="Arial" panose="020B0604020202020204" pitchFamily="34" charset="0"/>
              <a:buChar char="•"/>
            </a:pPr>
            <a:r>
              <a:rPr lang="en-US" altLang="zh-CN" sz="1600" b="0" u="sng" dirty="0">
                <a:latin typeface="Arial" charset="0"/>
                <a:ea typeface="Arial" charset="0"/>
                <a:cs typeface="Arial" charset="0"/>
              </a:rPr>
              <a:t>Secure Coding</a:t>
            </a:r>
            <a:r>
              <a:rPr lang="en-US" altLang="zh-CN" sz="1600" b="0" dirty="0">
                <a:latin typeface="Arial" charset="0"/>
                <a:ea typeface="Arial" charset="0"/>
                <a:cs typeface="Arial" charset="0"/>
              </a:rPr>
              <a:t> </a:t>
            </a:r>
            <a:r>
              <a:rPr lang="en-US" altLang="zh-CN" sz="1600" dirty="0">
                <a:latin typeface="Arial" charset="0"/>
                <a:ea typeface="Arial" charset="0"/>
                <a:cs typeface="Arial" charset="0"/>
              </a:rPr>
              <a:t>: Our physical models also inform software developers about underlying vulnerabilities in hardware</a:t>
            </a:r>
            <a:endParaRPr lang="en-US" altLang="zh-CN" sz="1600" b="0" dirty="0">
              <a:latin typeface="Arial" charset="0"/>
              <a:ea typeface="Arial" charset="0"/>
              <a:cs typeface="Arial" charset="0"/>
            </a:endParaRPr>
          </a:p>
          <a:p>
            <a:pPr marL="877888" lvl="1" indent="-342900">
              <a:lnSpc>
                <a:spcPct val="120000"/>
              </a:lnSpc>
              <a:spcBef>
                <a:spcPts val="0"/>
              </a:spcBef>
              <a:buFont typeface="+mj-lt"/>
              <a:buAutoNum type="arabicPeriod"/>
            </a:pPr>
            <a:endParaRPr lang="en-US" altLang="zh-CN" sz="1600" dirty="0">
              <a:latin typeface="Arial" panose="020B0604020202020204" pitchFamily="34" charset="0"/>
              <a:ea typeface="Arial" charset="0"/>
              <a:cs typeface="Arial" panose="020B0604020202020204" pitchFamily="34" charset="0"/>
            </a:endParaRPr>
          </a:p>
          <a:p>
            <a:pPr defTabSz="3490913" eaLnBrk="0" hangingPunct="0">
              <a:spcBef>
                <a:spcPts val="0"/>
              </a:spcBef>
              <a:defRPr/>
            </a:pPr>
            <a:endParaRPr lang="en-US" sz="2800" kern="0" dirty="0">
              <a:latin typeface="Arial" pitchFamily="34" charset="0"/>
              <a:ea typeface="ＭＳ Ｐゴシック" pitchFamily="-65" charset="-128"/>
              <a:cs typeface="Arial" pitchFamily="34" charset="0"/>
            </a:endParaRPr>
          </a:p>
        </p:txBody>
      </p:sp>
      <p:sp>
        <p:nvSpPr>
          <p:cNvPr id="9" name="TextBox 8">
            <a:extLst>
              <a:ext uri="{FF2B5EF4-FFF2-40B4-BE49-F238E27FC236}">
                <a16:creationId xmlns:a16="http://schemas.microsoft.com/office/drawing/2014/main" id="{DE0E47E6-5DD9-A45F-72C5-3CD404DD554C}"/>
              </a:ext>
            </a:extLst>
          </p:cNvPr>
          <p:cNvSpPr txBox="1"/>
          <p:nvPr/>
        </p:nvSpPr>
        <p:spPr>
          <a:xfrm>
            <a:off x="-2340939" y="4857405"/>
            <a:ext cx="11778670" cy="3077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Arial" charset="0"/>
                <a:cs typeface="Arial" charset="0"/>
                <a:sym typeface="Gill Sans Light"/>
              </a:rPr>
              <a:t>Workflow for Hardening Software against Physical Attacks during compilation</a:t>
            </a:r>
          </a:p>
        </p:txBody>
      </p:sp>
    </p:spTree>
    <p:extLst>
      <p:ext uri="{BB962C8B-B14F-4D97-AF65-F5344CB8AC3E}">
        <p14:creationId xmlns:p14="http://schemas.microsoft.com/office/powerpoint/2010/main" val="405963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F62D2-A171-0DCB-A6E8-30F65E6E37AA}"/>
            </a:ext>
          </a:extLst>
        </p:cNvPr>
        <p:cNvGrpSpPr/>
        <p:nvPr/>
      </p:nvGrpSpPr>
      <p:grpSpPr>
        <a:xfrm>
          <a:off x="0" y="0"/>
          <a:ext cx="0" cy="0"/>
          <a:chOff x="0" y="0"/>
          <a:chExt cx="0" cy="0"/>
        </a:xfrm>
      </p:grpSpPr>
      <p:pic>
        <p:nvPicPr>
          <p:cNvPr id="7" name="Picture 6" descr="A diagram of a power grid&#10;&#10;Description automatically generated">
            <a:extLst>
              <a:ext uri="{FF2B5EF4-FFF2-40B4-BE49-F238E27FC236}">
                <a16:creationId xmlns:a16="http://schemas.microsoft.com/office/drawing/2014/main" id="{B41B77C3-A9EB-E2C0-39CD-6E73E562F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405" y="1551463"/>
            <a:ext cx="4720889" cy="3003775"/>
          </a:xfrm>
          <a:prstGeom prst="rect">
            <a:avLst/>
          </a:prstGeom>
        </p:spPr>
      </p:pic>
      <p:sp>
        <p:nvSpPr>
          <p:cNvPr id="15" name="TextBox 14">
            <a:extLst>
              <a:ext uri="{FF2B5EF4-FFF2-40B4-BE49-F238E27FC236}">
                <a16:creationId xmlns:a16="http://schemas.microsoft.com/office/drawing/2014/main" id="{16772E3D-F5C6-A153-3383-4ED53F9C33DF}"/>
              </a:ext>
            </a:extLst>
          </p:cNvPr>
          <p:cNvSpPr txBox="1"/>
          <p:nvPr/>
        </p:nvSpPr>
        <p:spPr>
          <a:xfrm>
            <a:off x="182659" y="1201937"/>
            <a:ext cx="4410606" cy="4101123"/>
          </a:xfrm>
          <a:prstGeom prst="rect">
            <a:avLst/>
          </a:prstGeom>
          <a:noFill/>
        </p:spPr>
        <p:txBody>
          <a:bodyPr wrap="square" rtlCol="0">
            <a:spAutoFit/>
          </a:bodyPr>
          <a:lstStyle/>
          <a:p>
            <a:pPr algn="l"/>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1800" b="0" dirty="0">
                <a:latin typeface="Arial" charset="0"/>
                <a:ea typeface="Arial" charset="0"/>
                <a:cs typeface="Arial" charset="0"/>
              </a:rPr>
              <a:t>Physical impact of laser can be modeled as extra current sources in SPICE simulations. </a:t>
            </a: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The Laser </a:t>
            </a:r>
            <a:r>
              <a:rPr lang="en-US" dirty="0">
                <a:latin typeface="Arial" panose="020B0604020202020204" pitchFamily="34" charset="0"/>
                <a:cs typeface="Arial" panose="020B0604020202020204" pitchFamily="34" charset="0"/>
              </a:rPr>
              <a:t>F</a:t>
            </a:r>
            <a:r>
              <a:rPr lang="en-US" sz="1800" b="0" i="0" u="none" strike="noStrike" baseline="0" dirty="0">
                <a:latin typeface="Arial" panose="020B0604020202020204" pitchFamily="34" charset="0"/>
                <a:cs typeface="Arial" panose="020B0604020202020204" pitchFamily="34" charset="0"/>
              </a:rPr>
              <a:t>ault </a:t>
            </a:r>
            <a:r>
              <a:rPr lang="en-US" dirty="0">
                <a:latin typeface="Arial" panose="020B0604020202020204" pitchFamily="34" charset="0"/>
                <a:cs typeface="Arial" panose="020B0604020202020204" pitchFamily="34" charset="0"/>
              </a:rPr>
              <a:t>I</a:t>
            </a:r>
            <a:r>
              <a:rPr lang="en-US" sz="1800" b="0" i="0" u="none" strike="noStrike" baseline="0" dirty="0">
                <a:latin typeface="Arial" panose="020B0604020202020204" pitchFamily="34" charset="0"/>
                <a:cs typeface="Arial" panose="020B0604020202020204" pitchFamily="34" charset="0"/>
              </a:rPr>
              <a:t>njection (LFI) is </a:t>
            </a:r>
            <a:br>
              <a:rPr lang="en-US" sz="1800" b="0" i="0" u="none" strike="noStrike" baseline="0" dirty="0">
                <a:latin typeface="Arial" panose="020B0604020202020204" pitchFamily="34" charset="0"/>
                <a:cs typeface="Arial" panose="020B0604020202020204" pitchFamily="34" charset="0"/>
              </a:rPr>
            </a:br>
            <a:r>
              <a:rPr lang="en-US" sz="1800" b="0" i="0" u="none" strike="noStrike" baseline="0" dirty="0">
                <a:latin typeface="Arial" panose="020B0604020202020204" pitchFamily="34" charset="0"/>
                <a:cs typeface="Arial" panose="020B0604020202020204" pitchFamily="34" charset="0"/>
              </a:rPr>
              <a:t>simulated by the SPICE circuit shown </a:t>
            </a:r>
            <a:br>
              <a:rPr lang="en-US" sz="1800" b="0" i="0" u="none" strike="noStrike" baseline="0" dirty="0">
                <a:latin typeface="Arial" panose="020B0604020202020204" pitchFamily="34" charset="0"/>
                <a:cs typeface="Arial" panose="020B0604020202020204" pitchFamily="34" charset="0"/>
              </a:rPr>
            </a:br>
            <a:r>
              <a:rPr lang="en-US" sz="1800" b="0" i="0" u="none" strike="noStrike" baseline="0" dirty="0">
                <a:latin typeface="Arial" panose="020B0604020202020204" pitchFamily="34" charset="0"/>
                <a:cs typeface="Arial" panose="020B0604020202020204" pitchFamily="34" charset="0"/>
              </a:rPr>
              <a:t>in adjoining figure. </a:t>
            </a: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Every standard cell is simulated for LFI when in State0 and State1, </a:t>
            </a:r>
            <a:br>
              <a:rPr lang="en-US" sz="1800" b="0" i="0" u="none" strike="noStrike" baseline="0" dirty="0">
                <a:latin typeface="Arial" panose="020B0604020202020204" pitchFamily="34" charset="0"/>
                <a:cs typeface="Arial" panose="020B0604020202020204" pitchFamily="34" charset="0"/>
              </a:rPr>
            </a:br>
            <a:r>
              <a:rPr lang="en-US" sz="1800" b="0" i="0" u="none" strike="noStrike" baseline="0" dirty="0">
                <a:latin typeface="Arial" panose="020B0604020202020204" pitchFamily="34" charset="0"/>
                <a:cs typeface="Arial" panose="020B0604020202020204" pitchFamily="34" charset="0"/>
              </a:rPr>
              <a:t>and the currents on VDD and VSS rails are captured for both states. </a:t>
            </a:r>
          </a:p>
          <a:p>
            <a:pPr marL="285750" indent="-285750" algn="l">
              <a:buFont typeface="Arial" panose="020B0604020202020204" pitchFamily="34" charset="0"/>
              <a:buChar char="•"/>
            </a:pPr>
            <a:r>
              <a:rPr lang="en-US" sz="1800" b="0" i="0" u="none" strike="noStrike" baseline="0" dirty="0">
                <a:latin typeface="Arial" panose="020B0604020202020204" pitchFamily="34" charset="0"/>
                <a:cs typeface="Arial" panose="020B0604020202020204" pitchFamily="34" charset="0"/>
              </a:rPr>
              <a:t>These currents on power rails during </a:t>
            </a:r>
            <a:br>
              <a:rPr lang="en-US" sz="1800" b="0" i="0" u="none" strike="noStrike" baseline="0" dirty="0">
                <a:latin typeface="Arial" panose="020B0604020202020204" pitchFamily="34" charset="0"/>
                <a:cs typeface="Arial" panose="020B0604020202020204" pitchFamily="34" charset="0"/>
              </a:rPr>
            </a:br>
            <a:r>
              <a:rPr lang="en-US" sz="1800" b="0" i="0" u="none" strike="noStrike" baseline="0" dirty="0">
                <a:latin typeface="Arial" panose="020B0604020202020204" pitchFamily="34" charset="0"/>
                <a:cs typeface="Arial" panose="020B0604020202020204" pitchFamily="34" charset="0"/>
              </a:rPr>
              <a:t>laser illumination are recorded for all the standard cells in the library</a:t>
            </a: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4ACD42-4FD5-8EC0-2D47-9B21F9FAD2B3}"/>
              </a:ext>
            </a:extLst>
          </p:cNvPr>
          <p:cNvSpPr txBox="1"/>
          <p:nvPr/>
        </p:nvSpPr>
        <p:spPr>
          <a:xfrm>
            <a:off x="3852292" y="4706072"/>
            <a:ext cx="6257924" cy="5232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indent="0" algn="ctr" defTabSz="457200" rtl="0" fontAlgn="auto" latinLnBrk="1" hangingPunct="0">
              <a:lnSpc>
                <a:spcPct val="100000"/>
              </a:lnSpc>
              <a:spcBef>
                <a:spcPts val="0"/>
              </a:spcBef>
              <a:spcAft>
                <a:spcPts val="0"/>
              </a:spcAft>
              <a:buClrTx/>
              <a:buSzTx/>
              <a:buFontTx/>
              <a:buNone/>
              <a:tabLst/>
            </a:pPr>
            <a:r>
              <a:rPr lang="en-US" sz="1400" b="1" dirty="0">
                <a:latin typeface="Arial" panose="020B0604020202020204" pitchFamily="34" charset="0"/>
                <a:ea typeface="Helvetica"/>
                <a:cs typeface="Arial" panose="020B0604020202020204" pitchFamily="34" charset="0"/>
                <a:sym typeface="Helvetica"/>
              </a:rPr>
              <a:t>SPICE model simulating Standard Cell </a:t>
            </a:r>
            <a:br>
              <a:rPr lang="en-US" sz="1400" b="1" dirty="0">
                <a:latin typeface="Arial" panose="020B0604020202020204" pitchFamily="34" charset="0"/>
                <a:ea typeface="Helvetica"/>
                <a:cs typeface="Arial" panose="020B0604020202020204" pitchFamily="34" charset="0"/>
                <a:sym typeface="Helvetica"/>
              </a:rPr>
            </a:br>
            <a:r>
              <a:rPr lang="en-US" sz="1400" b="1" dirty="0">
                <a:latin typeface="Arial" panose="020B0604020202020204" pitchFamily="34" charset="0"/>
                <a:ea typeface="Helvetica"/>
                <a:cs typeface="Arial" panose="020B0604020202020204" pitchFamily="34" charset="0"/>
                <a:sym typeface="Helvetica"/>
              </a:rPr>
              <a:t>under Laser Fault Injection</a:t>
            </a:r>
            <a:endParaRPr kumimoji="0" lang="en-US" sz="1400" b="1" i="0" u="none" strike="noStrike" cap="none" spc="0" normalizeH="0" baseline="0" dirty="0">
              <a:ln>
                <a:noFill/>
              </a:ln>
              <a:effectLst/>
              <a:uFillTx/>
              <a:latin typeface="Arial" panose="020B0604020202020204" pitchFamily="34" charset="0"/>
              <a:ea typeface="Helvetica"/>
              <a:cs typeface="Arial" panose="020B0604020202020204" pitchFamily="34" charset="0"/>
              <a:sym typeface="Helvetica"/>
            </a:endParaRPr>
          </a:p>
        </p:txBody>
      </p:sp>
      <p:pic>
        <p:nvPicPr>
          <p:cNvPr id="4" name="Picture 3">
            <a:extLst>
              <a:ext uri="{FF2B5EF4-FFF2-40B4-BE49-F238E27FC236}">
                <a16:creationId xmlns:a16="http://schemas.microsoft.com/office/drawing/2014/main" id="{35B0F566-ED06-7D3F-CD93-DD4CEE5ECA2C}"/>
              </a:ext>
            </a:extLst>
          </p:cNvPr>
          <p:cNvPicPr>
            <a:picLocks noChangeAspect="1"/>
          </p:cNvPicPr>
          <p:nvPr/>
        </p:nvPicPr>
        <p:blipFill>
          <a:blip r:embed="rId4"/>
          <a:stretch>
            <a:fillRect/>
          </a:stretch>
        </p:blipFill>
        <p:spPr>
          <a:xfrm>
            <a:off x="9205102" y="1757685"/>
            <a:ext cx="2552599" cy="3003775"/>
          </a:xfrm>
          <a:prstGeom prst="rect">
            <a:avLst/>
          </a:prstGeom>
        </p:spPr>
      </p:pic>
      <p:sp>
        <p:nvSpPr>
          <p:cNvPr id="9" name="TextBox 8">
            <a:extLst>
              <a:ext uri="{FF2B5EF4-FFF2-40B4-BE49-F238E27FC236}">
                <a16:creationId xmlns:a16="http://schemas.microsoft.com/office/drawing/2014/main" id="{C397AD75-9B9B-C62C-60E0-15B63BEE7557}"/>
              </a:ext>
            </a:extLst>
          </p:cNvPr>
          <p:cNvSpPr txBox="1"/>
          <p:nvPr/>
        </p:nvSpPr>
        <p:spPr>
          <a:xfrm>
            <a:off x="8758294" y="4811292"/>
            <a:ext cx="3635022" cy="7386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marR="0" indent="0" algn="ctr" defTabSz="457200" rtl="0" fontAlgn="auto" latinLnBrk="1" hangingPunct="0">
              <a:lnSpc>
                <a:spcPct val="100000"/>
              </a:lnSpc>
              <a:spcBef>
                <a:spcPts val="0"/>
              </a:spcBef>
              <a:spcAft>
                <a:spcPts val="0"/>
              </a:spcAft>
              <a:buClrTx/>
              <a:buSzTx/>
              <a:buFontTx/>
              <a:buNone/>
              <a:tabLst/>
            </a:pPr>
            <a:r>
              <a:rPr lang="en-US" sz="1400" b="1">
                <a:latin typeface="Arial" panose="020B0604020202020204" pitchFamily="34" charset="0"/>
                <a:ea typeface="Helvetica"/>
                <a:cs typeface="Arial" panose="020B0604020202020204" pitchFamily="34" charset="0"/>
                <a:sym typeface="Helvetica"/>
              </a:rPr>
              <a:t>Captured current demands across </a:t>
            </a:r>
            <a:br>
              <a:rPr lang="en-US" sz="1400" b="1">
                <a:latin typeface="Arial" panose="020B0604020202020204" pitchFamily="34" charset="0"/>
                <a:ea typeface="Helvetica"/>
                <a:cs typeface="Arial" panose="020B0604020202020204" pitchFamily="34" charset="0"/>
                <a:sym typeface="Helvetica"/>
              </a:rPr>
            </a:br>
            <a:r>
              <a:rPr lang="en-US" sz="1400" b="1">
                <a:latin typeface="Arial" panose="020B0604020202020204" pitchFamily="34" charset="0"/>
                <a:ea typeface="Helvetica"/>
                <a:cs typeface="Arial" panose="020B0604020202020204" pitchFamily="34" charset="0"/>
                <a:sym typeface="Helvetica"/>
              </a:rPr>
              <a:t>power rails for simulation of</a:t>
            </a:r>
            <a:br>
              <a:rPr lang="en-US" sz="1400" b="1">
                <a:latin typeface="Arial" panose="020B0604020202020204" pitchFamily="34" charset="0"/>
                <a:ea typeface="Helvetica"/>
                <a:cs typeface="Arial" panose="020B0604020202020204" pitchFamily="34" charset="0"/>
                <a:sym typeface="Helvetica"/>
              </a:rPr>
            </a:br>
            <a:r>
              <a:rPr lang="en-US" sz="1400" b="1">
                <a:latin typeface="Arial" panose="020B0604020202020204" pitchFamily="34" charset="0"/>
                <a:ea typeface="Helvetica"/>
                <a:cs typeface="Arial" panose="020B0604020202020204" pitchFamily="34" charset="0"/>
                <a:sym typeface="Helvetica"/>
              </a:rPr>
              <a:t>Inverter Cell under LFI</a:t>
            </a:r>
            <a:endParaRPr kumimoji="0" lang="en-US" sz="1400" b="1" i="0" u="none" strike="noStrike" cap="none" spc="0" normalizeH="0" baseline="0">
              <a:ln>
                <a:noFill/>
              </a:ln>
              <a:effectLst/>
              <a:uFillTx/>
              <a:latin typeface="Arial" panose="020B0604020202020204" pitchFamily="34" charset="0"/>
              <a:ea typeface="Helvetica"/>
              <a:cs typeface="Arial" panose="020B0604020202020204" pitchFamily="34" charset="0"/>
              <a:sym typeface="Helvetica"/>
            </a:endParaRPr>
          </a:p>
        </p:txBody>
      </p:sp>
      <p:sp>
        <p:nvSpPr>
          <p:cNvPr id="17" name="Title 16">
            <a:extLst>
              <a:ext uri="{FF2B5EF4-FFF2-40B4-BE49-F238E27FC236}">
                <a16:creationId xmlns:a16="http://schemas.microsoft.com/office/drawing/2014/main" id="{72E9B251-FCBF-C50C-00FD-92019F3038A6}"/>
              </a:ext>
            </a:extLst>
          </p:cNvPr>
          <p:cNvSpPr>
            <a:spLocks noGrp="1"/>
          </p:cNvSpPr>
          <p:nvPr>
            <p:ph type="title"/>
          </p:nvPr>
        </p:nvSpPr>
        <p:spPr>
          <a:xfrm>
            <a:off x="118201" y="0"/>
            <a:ext cx="10363200" cy="1362075"/>
          </a:xfrm>
        </p:spPr>
        <p:txBody>
          <a:bodyPr/>
          <a:lstStyle/>
          <a:p>
            <a:r>
              <a:rPr lang="en-US" sz="2800" cap="none" dirty="0">
                <a:solidFill>
                  <a:srgbClr val="213786"/>
                </a:solidFill>
              </a:rPr>
              <a:t>Modelling Laser Fault Injection using SPICE</a:t>
            </a:r>
          </a:p>
        </p:txBody>
      </p:sp>
    </p:spTree>
    <p:extLst>
      <p:ext uri="{BB962C8B-B14F-4D97-AF65-F5344CB8AC3E}">
        <p14:creationId xmlns:p14="http://schemas.microsoft.com/office/powerpoint/2010/main" val="124830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DDB6E2F-CC0E-9FBC-0CD6-1E8BB2D73D94}"/>
              </a:ext>
            </a:extLst>
          </p:cNvPr>
          <p:cNvPicPr>
            <a:picLocks noChangeAspect="1"/>
          </p:cNvPicPr>
          <p:nvPr/>
        </p:nvPicPr>
        <p:blipFill>
          <a:blip r:embed="rId3"/>
          <a:stretch>
            <a:fillRect/>
          </a:stretch>
        </p:blipFill>
        <p:spPr>
          <a:xfrm>
            <a:off x="6151641" y="3270032"/>
            <a:ext cx="2566639" cy="2460465"/>
          </a:xfrm>
          <a:prstGeom prst="rect">
            <a:avLst/>
          </a:prstGeom>
        </p:spPr>
      </p:pic>
      <p:pic>
        <p:nvPicPr>
          <p:cNvPr id="25" name="Picture 24">
            <a:extLst>
              <a:ext uri="{FF2B5EF4-FFF2-40B4-BE49-F238E27FC236}">
                <a16:creationId xmlns:a16="http://schemas.microsoft.com/office/drawing/2014/main" id="{D3EB1637-3C21-B30B-431E-F369559C6137}"/>
              </a:ext>
            </a:extLst>
          </p:cNvPr>
          <p:cNvPicPr>
            <a:picLocks noChangeAspect="1"/>
          </p:cNvPicPr>
          <p:nvPr/>
        </p:nvPicPr>
        <p:blipFill>
          <a:blip r:embed="rId4"/>
          <a:stretch>
            <a:fillRect/>
          </a:stretch>
        </p:blipFill>
        <p:spPr>
          <a:xfrm>
            <a:off x="9014338" y="3237589"/>
            <a:ext cx="2861783" cy="2662124"/>
          </a:xfrm>
          <a:prstGeom prst="rect">
            <a:avLst/>
          </a:prstGeom>
        </p:spPr>
      </p:pic>
      <p:pic>
        <p:nvPicPr>
          <p:cNvPr id="27" name="Picture 26">
            <a:extLst>
              <a:ext uri="{FF2B5EF4-FFF2-40B4-BE49-F238E27FC236}">
                <a16:creationId xmlns:a16="http://schemas.microsoft.com/office/drawing/2014/main" id="{8CC98B91-3B06-AB1C-3E3B-B42301114423}"/>
              </a:ext>
            </a:extLst>
          </p:cNvPr>
          <p:cNvPicPr>
            <a:picLocks noChangeAspect="1"/>
          </p:cNvPicPr>
          <p:nvPr/>
        </p:nvPicPr>
        <p:blipFill>
          <a:blip r:embed="rId5"/>
          <a:stretch>
            <a:fillRect/>
          </a:stretch>
        </p:blipFill>
        <p:spPr>
          <a:xfrm>
            <a:off x="6151641" y="1165595"/>
            <a:ext cx="5921826" cy="1524000"/>
          </a:xfrm>
          <a:prstGeom prst="rect">
            <a:avLst/>
          </a:prstGeom>
        </p:spPr>
      </p:pic>
      <p:sp>
        <p:nvSpPr>
          <p:cNvPr id="28" name="TextBox 27">
            <a:extLst>
              <a:ext uri="{FF2B5EF4-FFF2-40B4-BE49-F238E27FC236}">
                <a16:creationId xmlns:a16="http://schemas.microsoft.com/office/drawing/2014/main" id="{8232571A-D2FF-3E3A-E165-2431DCBAAF4F}"/>
              </a:ext>
            </a:extLst>
          </p:cNvPr>
          <p:cNvSpPr txBox="1"/>
          <p:nvPr/>
        </p:nvSpPr>
        <p:spPr>
          <a:xfrm>
            <a:off x="5878321" y="5886874"/>
            <a:ext cx="5997800" cy="523220"/>
          </a:xfrm>
          <a:prstGeom prst="rect">
            <a:avLst/>
          </a:prstGeom>
          <a:noFill/>
        </p:spPr>
        <p:txBody>
          <a:bodyPr wrap="square" rtlCol="0">
            <a:spAutoFit/>
          </a:bodyPr>
          <a:lstStyle/>
          <a:p>
            <a:pPr algn="ctr"/>
            <a:r>
              <a:rPr lang="en-US" sz="1400" b="1" i="0" u="none" strike="noStrike" baseline="0">
                <a:latin typeface="Arial" panose="020B0604020202020204" pitchFamily="34" charset="0"/>
                <a:cs typeface="Arial" panose="020B0604020202020204" pitchFamily="34" charset="0"/>
              </a:rPr>
              <a:t>Delay and voltage responses on AND2X1 standard cell when scaling the laser-induced current.</a:t>
            </a:r>
            <a:endParaRPr lang="en-US" sz="1400" b="1">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2AA56267-491C-11B4-4280-57EA578DB3A4}"/>
              </a:ext>
            </a:extLst>
          </p:cNvPr>
          <p:cNvSpPr txBox="1"/>
          <p:nvPr/>
        </p:nvSpPr>
        <p:spPr>
          <a:xfrm>
            <a:off x="5681978" y="2683866"/>
            <a:ext cx="6705600" cy="523220"/>
          </a:xfrm>
          <a:prstGeom prst="rect">
            <a:avLst/>
          </a:prstGeom>
          <a:noFill/>
        </p:spPr>
        <p:txBody>
          <a:bodyPr wrap="square" rtlCol="0">
            <a:spAutoFit/>
          </a:bodyPr>
          <a:lstStyle/>
          <a:p>
            <a:pPr algn="ctr"/>
            <a:r>
              <a:rPr lang="en-US" sz="1400" b="1" i="0" u="none" strike="noStrike" baseline="0">
                <a:latin typeface="Arial" panose="020B0604020202020204" pitchFamily="34" charset="0"/>
                <a:cs typeface="Arial" panose="020B0604020202020204" pitchFamily="34" charset="0"/>
              </a:rPr>
              <a:t>Output delay variations and laser current values</a:t>
            </a:r>
          </a:p>
          <a:p>
            <a:pPr algn="ctr"/>
            <a:r>
              <a:rPr lang="en-US" sz="1400" b="1" i="0" u="none" strike="noStrike" baseline="0">
                <a:latin typeface="Arial" panose="020B0604020202020204" pitchFamily="34" charset="0"/>
                <a:cs typeface="Arial" panose="020B0604020202020204" pitchFamily="34" charset="0"/>
              </a:rPr>
              <a:t>when signal distortions start and end.</a:t>
            </a:r>
            <a:endParaRPr lang="en-US" sz="14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1727CDF-91CB-4A0E-65EA-47275212A55C}"/>
              </a:ext>
            </a:extLst>
          </p:cNvPr>
          <p:cNvSpPr txBox="1">
            <a:spLocks/>
          </p:cNvSpPr>
          <p:nvPr/>
        </p:nvSpPr>
        <p:spPr>
          <a:xfrm>
            <a:off x="323250" y="765567"/>
            <a:ext cx="5593559" cy="6633854"/>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b="1" u="sng" dirty="0">
                <a:latin typeface="Arial" panose="020B0604020202020204" pitchFamily="34" charset="0"/>
                <a:cs typeface="Arial" panose="020B0604020202020204" pitchFamily="34" charset="0"/>
              </a:rPr>
              <a:t>Impact of LFI on delay in Standard Cells</a:t>
            </a:r>
          </a:p>
          <a:p>
            <a:pPr>
              <a:lnSpc>
                <a:spcPct val="150000"/>
              </a:lnSpc>
              <a:spcBef>
                <a:spcPts val="0"/>
              </a:spcBef>
            </a:pPr>
            <a:r>
              <a:rPr lang="en-US" altLang="zh-CN" sz="2900" dirty="0">
                <a:latin typeface="Arial" panose="020B0604020202020204" pitchFamily="34" charset="0"/>
                <a:cs typeface="Arial" panose="020B0604020202020204" pitchFamily="34" charset="0"/>
              </a:rPr>
              <a:t>In this table, we present two physical characteristics of the standard cells involved in implementation of our test program with sensitive branches:</a:t>
            </a:r>
          </a:p>
          <a:p>
            <a:pPr marL="800100" lvl="1" indent="-342900">
              <a:lnSpc>
                <a:spcPct val="150000"/>
              </a:lnSpc>
              <a:spcBef>
                <a:spcPts val="0"/>
              </a:spcBef>
              <a:buFont typeface="+mj-lt"/>
              <a:buAutoNum type="arabicPeriod"/>
            </a:pPr>
            <a:r>
              <a:rPr lang="en-US" altLang="zh-CN" sz="2900" dirty="0">
                <a:latin typeface="Arial" panose="020B0604020202020204" pitchFamily="34" charset="0"/>
                <a:cs typeface="Arial" panose="020B0604020202020204" pitchFamily="34" charset="0"/>
              </a:rPr>
              <a:t>The delay observed at output for high to low transition with and without laser fault injection,</a:t>
            </a:r>
          </a:p>
          <a:p>
            <a:pPr marL="800100" lvl="1" indent="-342900">
              <a:lnSpc>
                <a:spcPct val="150000"/>
              </a:lnSpc>
              <a:spcBef>
                <a:spcPts val="0"/>
              </a:spcBef>
              <a:buFont typeface="+mj-lt"/>
              <a:buAutoNum type="arabicPeriod"/>
            </a:pPr>
            <a:r>
              <a:rPr lang="en-US" altLang="zh-CN" sz="2900" dirty="0">
                <a:latin typeface="Arial" panose="020B0604020202020204" pitchFamily="34" charset="0"/>
                <a:cs typeface="Arial" panose="020B0604020202020204" pitchFamily="34" charset="0"/>
              </a:rPr>
              <a:t>The laser induced current before and after signal distortion </a:t>
            </a:r>
            <a:br>
              <a:rPr lang="en-US" altLang="zh-CN" sz="2900" dirty="0">
                <a:latin typeface="Arial" panose="020B0604020202020204" pitchFamily="34" charset="0"/>
                <a:cs typeface="Arial" panose="020B0604020202020204" pitchFamily="34" charset="0"/>
              </a:rPr>
            </a:br>
            <a:endParaRPr lang="en-US" altLang="zh-CN" sz="2900" dirty="0">
              <a:latin typeface="Arial" panose="020B0604020202020204" pitchFamily="34" charset="0"/>
              <a:cs typeface="Arial" panose="020B0604020202020204" pitchFamily="34" charset="0"/>
            </a:endParaRPr>
          </a:p>
          <a:p>
            <a:pPr marL="57150" indent="0">
              <a:lnSpc>
                <a:spcPct val="150000"/>
              </a:lnSpc>
              <a:spcBef>
                <a:spcPts val="0"/>
              </a:spcBef>
              <a:buNone/>
            </a:pPr>
            <a:r>
              <a:rPr lang="en-US" altLang="zh-CN" b="1" u="sng" dirty="0">
                <a:latin typeface="Arial" panose="020B0604020202020204" pitchFamily="34" charset="0"/>
                <a:cs typeface="Arial" panose="020B0604020202020204" pitchFamily="34" charset="0"/>
              </a:rPr>
              <a:t>Takeaways</a:t>
            </a:r>
          </a:p>
          <a:p>
            <a:pPr>
              <a:lnSpc>
                <a:spcPct val="150000"/>
              </a:lnSpc>
              <a:spcBef>
                <a:spcPts val="0"/>
              </a:spcBef>
            </a:pPr>
            <a:r>
              <a:rPr lang="en-US" altLang="zh-CN" sz="2900" dirty="0">
                <a:latin typeface="Arial" panose="020B0604020202020204" pitchFamily="34" charset="0"/>
                <a:cs typeface="Arial" panose="020B0604020202020204" pitchFamily="34" charset="0"/>
              </a:rPr>
              <a:t>The table shows that some cells are more vulnerable than others. </a:t>
            </a:r>
          </a:p>
          <a:p>
            <a:pPr>
              <a:lnSpc>
                <a:spcPct val="150000"/>
              </a:lnSpc>
              <a:spcBef>
                <a:spcPts val="0"/>
              </a:spcBef>
            </a:pPr>
            <a:r>
              <a:rPr lang="en-US" altLang="zh-CN" sz="2900" dirty="0">
                <a:latin typeface="Arial" panose="020B0604020202020204" pitchFamily="34" charset="0"/>
                <a:cs typeface="Arial" panose="020B0604020202020204" pitchFamily="34" charset="0"/>
              </a:rPr>
              <a:t>Adjoining figure shows that scaling the Laser Intensity also increases the delay since laser induced current slows down voltage transition. </a:t>
            </a:r>
            <a:br>
              <a:rPr lang="en-US" altLang="zh-CN" sz="1800" dirty="0">
                <a:latin typeface="Arial" panose="020B0604020202020204" pitchFamily="34" charset="0"/>
                <a:cs typeface="Arial" panose="020B0604020202020204" pitchFamily="34" charset="0"/>
              </a:rPr>
            </a:br>
            <a:r>
              <a:rPr lang="en-US" altLang="zh-CN" sz="1800" dirty="0">
                <a:latin typeface="Arial" panose="020B0604020202020204" pitchFamily="34" charset="0"/>
                <a:cs typeface="Arial" panose="020B0604020202020204" pitchFamily="34" charset="0"/>
              </a:rPr>
              <a:t> </a:t>
            </a:r>
            <a:endParaRPr lang="en-US" sz="1800" dirty="0">
              <a:latin typeface="NimbusRomNo9L-Regu"/>
            </a:endParaRPr>
          </a:p>
          <a:p>
            <a:pPr>
              <a:lnSpc>
                <a:spcPct val="150000"/>
              </a:lnSpc>
              <a:spcBef>
                <a:spcPts val="0"/>
              </a:spcBef>
            </a:pPr>
            <a:endParaRPr lang="en-US" altLang="zh-CN" sz="2000" dirty="0">
              <a:latin typeface="Arial" charset="0"/>
              <a:cs typeface="Arial" charset="0"/>
            </a:endParaRPr>
          </a:p>
          <a:p>
            <a:pPr>
              <a:lnSpc>
                <a:spcPct val="150000"/>
              </a:lnSpc>
              <a:spcBef>
                <a:spcPts val="0"/>
              </a:spcBef>
            </a:pPr>
            <a:endParaRPr lang="en-US" altLang="zh-CN" sz="2000" dirty="0">
              <a:latin typeface="Arial" charset="0"/>
              <a:cs typeface="Arial" charset="0"/>
            </a:endParaRPr>
          </a:p>
        </p:txBody>
      </p:sp>
      <p:sp>
        <p:nvSpPr>
          <p:cNvPr id="2" name="Title 1">
            <a:extLst>
              <a:ext uri="{FF2B5EF4-FFF2-40B4-BE49-F238E27FC236}">
                <a16:creationId xmlns:a16="http://schemas.microsoft.com/office/drawing/2014/main" id="{B4897FD4-6A0B-38A2-D0B8-F7A137FF096A}"/>
              </a:ext>
            </a:extLst>
          </p:cNvPr>
          <p:cNvSpPr>
            <a:spLocks noGrp="1"/>
          </p:cNvSpPr>
          <p:nvPr>
            <p:ph type="title"/>
          </p:nvPr>
        </p:nvSpPr>
        <p:spPr>
          <a:xfrm>
            <a:off x="237772" y="-40009"/>
            <a:ext cx="9508929" cy="752523"/>
          </a:xfrm>
        </p:spPr>
        <p:txBody>
          <a:bodyPr/>
          <a:lstStyle/>
          <a:p>
            <a:pPr algn="l"/>
            <a:r>
              <a:rPr lang="en-US" sz="2800" dirty="0">
                <a:latin typeface="Arial" panose="020B0604020202020204" pitchFamily="34" charset="0"/>
                <a:ea typeface="Tahoma" panose="020B0604030504040204" pitchFamily="34" charset="0"/>
                <a:cs typeface="Arial" panose="020B0604020202020204" pitchFamily="34" charset="0"/>
              </a:rPr>
              <a:t>Impact of LFI on Physical Characteristics</a:t>
            </a:r>
            <a:endParaRPr lang="en-US"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562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0FDB7-662F-4E65-ED0E-FDE56B3CCD72}"/>
            </a:ext>
          </a:extLst>
        </p:cNvPr>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2C7484FD-9637-7009-898E-E68BE6B0C506}"/>
              </a:ext>
            </a:extLst>
          </p:cNvPr>
          <p:cNvCxnSpPr>
            <a:cxnSpLocks/>
          </p:cNvCxnSpPr>
          <p:nvPr/>
        </p:nvCxnSpPr>
        <p:spPr>
          <a:xfrm>
            <a:off x="7382813" y="2067146"/>
            <a:ext cx="1" cy="491414"/>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1723EA09-3256-2277-13CB-5DB3DE17E6FF}"/>
              </a:ext>
            </a:extLst>
          </p:cNvPr>
          <p:cNvCxnSpPr>
            <a:cxnSpLocks/>
          </p:cNvCxnSpPr>
          <p:nvPr/>
        </p:nvCxnSpPr>
        <p:spPr>
          <a:xfrm>
            <a:off x="8866953" y="3831461"/>
            <a:ext cx="718225"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58E03D3E-0A79-949E-59D9-E41339F88737}"/>
              </a:ext>
            </a:extLst>
          </p:cNvPr>
          <p:cNvSpPr txBox="1"/>
          <p:nvPr/>
        </p:nvSpPr>
        <p:spPr>
          <a:xfrm>
            <a:off x="7479444" y="2116084"/>
            <a:ext cx="1267547"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1" i="0" u="none" strike="noStrike" cap="none" spc="0" normalizeH="0" baseline="0">
                <a:ln>
                  <a:noFill/>
                </a:ln>
                <a:solidFill>
                  <a:srgbClr val="000000"/>
                </a:solidFill>
                <a:effectLst/>
                <a:uFillTx/>
                <a:latin typeface="Arial" panose="020B0604020202020204" pitchFamily="34" charset="0"/>
                <a:ea typeface="Helvetica"/>
                <a:cs typeface="Arial" panose="020B0604020202020204" pitchFamily="34" charset="0"/>
                <a:sym typeface="Helvetica"/>
              </a:rPr>
              <a:t>Compile with GCC-RISCV</a:t>
            </a:r>
          </a:p>
        </p:txBody>
      </p:sp>
      <p:sp>
        <p:nvSpPr>
          <p:cNvPr id="14" name="TextBox 13">
            <a:extLst>
              <a:ext uri="{FF2B5EF4-FFF2-40B4-BE49-F238E27FC236}">
                <a16:creationId xmlns:a16="http://schemas.microsoft.com/office/drawing/2014/main" id="{5AF52620-C802-BE10-F832-7329A5215E4D}"/>
              </a:ext>
            </a:extLst>
          </p:cNvPr>
          <p:cNvSpPr txBox="1"/>
          <p:nvPr/>
        </p:nvSpPr>
        <p:spPr>
          <a:xfrm>
            <a:off x="8866953" y="3862769"/>
            <a:ext cx="1019255"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1" i="0" u="none" strike="noStrike" cap="none" spc="0" normalizeH="0" baseline="0">
                <a:ln>
                  <a:noFill/>
                </a:ln>
                <a:solidFill>
                  <a:srgbClr val="000000"/>
                </a:solidFill>
                <a:effectLst/>
                <a:uFillTx/>
                <a:latin typeface="Arial" panose="020B0604020202020204" pitchFamily="34" charset="0"/>
                <a:ea typeface="Helvetica"/>
                <a:cs typeface="Arial" panose="020B0604020202020204" pitchFamily="34" charset="0"/>
                <a:sym typeface="Helvetica"/>
              </a:rPr>
              <a:t>Harden</a:t>
            </a:r>
          </a:p>
        </p:txBody>
      </p:sp>
      <p:cxnSp>
        <p:nvCxnSpPr>
          <p:cNvPr id="16" name="Straight Arrow Connector 15">
            <a:extLst>
              <a:ext uri="{FF2B5EF4-FFF2-40B4-BE49-F238E27FC236}">
                <a16:creationId xmlns:a16="http://schemas.microsoft.com/office/drawing/2014/main" id="{87ECA4D4-04A4-B939-3666-294C71B07751}"/>
              </a:ext>
            </a:extLst>
          </p:cNvPr>
          <p:cNvCxnSpPr>
            <a:cxnSpLocks/>
          </p:cNvCxnSpPr>
          <p:nvPr/>
        </p:nvCxnSpPr>
        <p:spPr>
          <a:xfrm>
            <a:off x="5949583" y="5761659"/>
            <a:ext cx="404606"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7" name="TextBox 16">
            <a:extLst>
              <a:ext uri="{FF2B5EF4-FFF2-40B4-BE49-F238E27FC236}">
                <a16:creationId xmlns:a16="http://schemas.microsoft.com/office/drawing/2014/main" id="{DDC37D01-9D62-846C-230E-ECAAC5D548C9}"/>
              </a:ext>
            </a:extLst>
          </p:cNvPr>
          <p:cNvSpPr txBox="1"/>
          <p:nvPr/>
        </p:nvSpPr>
        <p:spPr>
          <a:xfrm>
            <a:off x="6452383" y="5444611"/>
            <a:ext cx="5717016"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285750" marR="0" indent="-285750" algn="l" defTabSz="457200" rtl="0" fontAlgn="auto" latinLnBrk="1" hangingPunct="0">
              <a:lnSpc>
                <a:spcPct val="100000"/>
              </a:lnSpc>
              <a:spcBef>
                <a:spcPts val="0"/>
              </a:spcBef>
              <a:spcAft>
                <a:spcPts val="0"/>
              </a:spcAft>
              <a:buClrTx/>
              <a:buSzTx/>
              <a:buFont typeface="Arial" panose="020B0604020202020204" pitchFamily="34" charset="0"/>
              <a:buChar char="•"/>
              <a:tabLst/>
            </a:pPr>
            <a:r>
              <a:rPr kumimoji="0" lang="en-US" b="0" i="1" u="sng"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Im</a:t>
            </a:r>
            <a:r>
              <a:rPr lang="en-US" i="1" u="sng" dirty="0">
                <a:solidFill>
                  <a:srgbClr val="000000"/>
                </a:solidFill>
                <a:latin typeface="Arial" panose="020B0604020202020204" pitchFamily="34" charset="0"/>
                <a:ea typeface="Helvetica"/>
                <a:cs typeface="Arial" panose="020B0604020202020204" pitchFamily="34" charset="0"/>
                <a:sym typeface="Helvetica"/>
              </a:rPr>
              <a:t>pact of </a:t>
            </a:r>
            <a:r>
              <a:rPr kumimoji="0" lang="en-US" b="0" i="1" u="sng"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with hardening :</a:t>
            </a:r>
          </a:p>
          <a:p>
            <a:pPr marL="285750" marR="0" indent="-285750" algn="l" defTabSz="4572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Arial" panose="020B0604020202020204" pitchFamily="34" charset="0"/>
                <a:ea typeface="Helvetica"/>
                <a:cs typeface="Arial" panose="020B0604020202020204" pitchFamily="34" charset="0"/>
                <a:sym typeface="Helvetica"/>
              </a:rPr>
              <a:t>Faults modifying/bypassing the conditional jump will now directly lead to a </a:t>
            </a:r>
            <a:r>
              <a:rPr lang="en-US" b="1" dirty="0">
                <a:solidFill>
                  <a:srgbClr val="000000"/>
                </a:solidFill>
                <a:latin typeface="Arial" panose="020B0604020202020204" pitchFamily="34" charset="0"/>
                <a:ea typeface="Helvetica"/>
                <a:cs typeface="Arial" panose="020B0604020202020204" pitchFamily="34" charset="0"/>
                <a:sym typeface="Helvetica"/>
              </a:rPr>
              <a:t>password-checking failure</a:t>
            </a:r>
            <a:r>
              <a:rPr kumimoji="0" lang="en-US" b="1" i="0" u="none" strike="noStrike" cap="none" spc="0" normalizeH="0" baseline="0" dirty="0">
                <a:ln>
                  <a:noFill/>
                </a:ln>
                <a:solidFill>
                  <a:srgbClr val="000000"/>
                </a:solidFill>
                <a:effectLst/>
                <a:uFillTx/>
                <a:latin typeface="Arial" panose="020B0604020202020204" pitchFamily="34" charset="0"/>
                <a:ea typeface="Helvetica"/>
                <a:cs typeface="Arial" panose="020B0604020202020204" pitchFamily="34" charset="0"/>
                <a:sym typeface="Helvetica"/>
              </a:rPr>
              <a:t> </a:t>
            </a:r>
          </a:p>
        </p:txBody>
      </p:sp>
      <p:pic>
        <p:nvPicPr>
          <p:cNvPr id="8" name="Picture 7">
            <a:extLst>
              <a:ext uri="{FF2B5EF4-FFF2-40B4-BE49-F238E27FC236}">
                <a16:creationId xmlns:a16="http://schemas.microsoft.com/office/drawing/2014/main" id="{A4059B05-746D-EE4E-645E-18375AE2D35C}"/>
              </a:ext>
            </a:extLst>
          </p:cNvPr>
          <p:cNvPicPr>
            <a:picLocks noChangeAspect="1"/>
          </p:cNvPicPr>
          <p:nvPr/>
        </p:nvPicPr>
        <p:blipFill>
          <a:blip r:embed="rId3">
            <a:alphaModFix/>
          </a:blip>
          <a:stretch>
            <a:fillRect/>
          </a:stretch>
        </p:blipFill>
        <p:spPr>
          <a:xfrm>
            <a:off x="6118479" y="970616"/>
            <a:ext cx="3649987" cy="1013088"/>
          </a:xfrm>
          <a:prstGeom prst="rect">
            <a:avLst/>
          </a:prstGeom>
          <a:ln w="12700">
            <a:solidFill>
              <a:schemeClr val="tx1"/>
            </a:solidFill>
          </a:ln>
        </p:spPr>
      </p:pic>
      <p:pic>
        <p:nvPicPr>
          <p:cNvPr id="20" name="Picture 19">
            <a:extLst>
              <a:ext uri="{FF2B5EF4-FFF2-40B4-BE49-F238E27FC236}">
                <a16:creationId xmlns:a16="http://schemas.microsoft.com/office/drawing/2014/main" id="{60E7D133-3F3C-5210-60CB-9763A8F03E39}"/>
              </a:ext>
            </a:extLst>
          </p:cNvPr>
          <p:cNvPicPr>
            <a:picLocks noChangeAspect="1"/>
          </p:cNvPicPr>
          <p:nvPr/>
        </p:nvPicPr>
        <p:blipFill>
          <a:blip r:embed="rId4"/>
          <a:stretch>
            <a:fillRect/>
          </a:stretch>
        </p:blipFill>
        <p:spPr>
          <a:xfrm>
            <a:off x="5949583" y="2662897"/>
            <a:ext cx="2917370" cy="2119992"/>
          </a:xfrm>
          <a:prstGeom prst="rect">
            <a:avLst/>
          </a:prstGeom>
          <a:ln w="12700">
            <a:solidFill>
              <a:schemeClr val="accent1"/>
            </a:solidFill>
          </a:ln>
        </p:spPr>
      </p:pic>
      <p:pic>
        <p:nvPicPr>
          <p:cNvPr id="24" name="Picture 23">
            <a:extLst>
              <a:ext uri="{FF2B5EF4-FFF2-40B4-BE49-F238E27FC236}">
                <a16:creationId xmlns:a16="http://schemas.microsoft.com/office/drawing/2014/main" id="{25A84D27-81F0-99C9-5B0F-581AB10B1A3B}"/>
              </a:ext>
            </a:extLst>
          </p:cNvPr>
          <p:cNvPicPr>
            <a:picLocks noChangeAspect="1"/>
          </p:cNvPicPr>
          <p:nvPr/>
        </p:nvPicPr>
        <p:blipFill>
          <a:blip r:embed="rId5"/>
          <a:stretch>
            <a:fillRect/>
          </a:stretch>
        </p:blipFill>
        <p:spPr>
          <a:xfrm>
            <a:off x="9573442" y="2512563"/>
            <a:ext cx="2386329" cy="2261407"/>
          </a:xfrm>
          <a:prstGeom prst="rect">
            <a:avLst/>
          </a:prstGeom>
          <a:ln w="12700">
            <a:solidFill>
              <a:schemeClr val="tx1"/>
            </a:solidFill>
          </a:ln>
        </p:spPr>
      </p:pic>
      <p:sp>
        <p:nvSpPr>
          <p:cNvPr id="28" name="TextBox 27">
            <a:extLst>
              <a:ext uri="{FF2B5EF4-FFF2-40B4-BE49-F238E27FC236}">
                <a16:creationId xmlns:a16="http://schemas.microsoft.com/office/drawing/2014/main" id="{62094B03-E4A4-DFE8-B60C-E4D88B655D88}"/>
              </a:ext>
            </a:extLst>
          </p:cNvPr>
          <p:cNvSpPr txBox="1"/>
          <p:nvPr/>
        </p:nvSpPr>
        <p:spPr>
          <a:xfrm>
            <a:off x="9850884" y="1339985"/>
            <a:ext cx="1517436" cy="3180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Arial" panose="020B0604020202020204" pitchFamily="34" charset="0"/>
                <a:ea typeface="Helvetica"/>
                <a:cs typeface="Arial" panose="020B0604020202020204" pitchFamily="34" charset="0"/>
                <a:sym typeface="Helvetica"/>
              </a:rPr>
              <a:t>Source code in C</a:t>
            </a:r>
          </a:p>
        </p:txBody>
      </p:sp>
      <p:sp>
        <p:nvSpPr>
          <p:cNvPr id="29" name="TextBox 28">
            <a:extLst>
              <a:ext uri="{FF2B5EF4-FFF2-40B4-BE49-F238E27FC236}">
                <a16:creationId xmlns:a16="http://schemas.microsoft.com/office/drawing/2014/main" id="{AD4DE374-604A-D9C9-6124-13BA3503644E}"/>
              </a:ext>
            </a:extLst>
          </p:cNvPr>
          <p:cNvSpPr txBox="1"/>
          <p:nvPr/>
        </p:nvSpPr>
        <p:spPr>
          <a:xfrm>
            <a:off x="6274113" y="4773970"/>
            <a:ext cx="2217399"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Arial" panose="020B0604020202020204" pitchFamily="34" charset="0"/>
                <a:ea typeface="Helvetica"/>
                <a:cs typeface="Arial" panose="020B0604020202020204" pitchFamily="34" charset="0"/>
                <a:sym typeface="Helvetica"/>
              </a:rPr>
              <a:t>Assembly code compiled with built-in security flags</a:t>
            </a:r>
          </a:p>
        </p:txBody>
      </p:sp>
      <p:sp>
        <p:nvSpPr>
          <p:cNvPr id="30" name="TextBox 29">
            <a:extLst>
              <a:ext uri="{FF2B5EF4-FFF2-40B4-BE49-F238E27FC236}">
                <a16:creationId xmlns:a16="http://schemas.microsoft.com/office/drawing/2014/main" id="{C3A1B6B8-1416-86F8-47F9-D212D6920DFF}"/>
              </a:ext>
            </a:extLst>
          </p:cNvPr>
          <p:cNvSpPr txBox="1"/>
          <p:nvPr/>
        </p:nvSpPr>
        <p:spPr>
          <a:xfrm>
            <a:off x="9761602" y="4828691"/>
            <a:ext cx="2093282"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Arial" panose="020B0604020202020204" pitchFamily="34" charset="0"/>
                <a:ea typeface="Helvetica"/>
                <a:cs typeface="Arial" panose="020B0604020202020204" pitchFamily="34" charset="0"/>
                <a:sym typeface="Helvetica"/>
              </a:rPr>
              <a:t>Hardened code from our proposed flow</a:t>
            </a:r>
          </a:p>
        </p:txBody>
      </p:sp>
      <p:cxnSp>
        <p:nvCxnSpPr>
          <p:cNvPr id="37" name="Straight Connector 36">
            <a:extLst>
              <a:ext uri="{FF2B5EF4-FFF2-40B4-BE49-F238E27FC236}">
                <a16:creationId xmlns:a16="http://schemas.microsoft.com/office/drawing/2014/main" id="{C62F0468-DE2E-FC92-C677-59FB93D37D79}"/>
              </a:ext>
            </a:extLst>
          </p:cNvPr>
          <p:cNvCxnSpPr>
            <a:cxnSpLocks/>
          </p:cNvCxnSpPr>
          <p:nvPr/>
        </p:nvCxnSpPr>
        <p:spPr>
          <a:xfrm>
            <a:off x="5959110" y="5570651"/>
            <a:ext cx="0" cy="1974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0B9638FB-AFD6-0786-C8BD-EFFCDD9C3B8B}"/>
              </a:ext>
            </a:extLst>
          </p:cNvPr>
          <p:cNvSpPr>
            <a:spLocks noGrp="1"/>
          </p:cNvSpPr>
          <p:nvPr>
            <p:ph idx="1"/>
          </p:nvPr>
        </p:nvSpPr>
        <p:spPr>
          <a:xfrm>
            <a:off x="180423" y="1296652"/>
            <a:ext cx="5285415" cy="5132234"/>
          </a:xfrm>
        </p:spPr>
        <p:txBody>
          <a:bodyPr>
            <a:noAutofit/>
          </a:bodyPr>
          <a:lstStyle/>
          <a:p>
            <a:pPr>
              <a:spcBef>
                <a:spcPts val="0"/>
              </a:spcBef>
              <a:buFont typeface="Arial" panose="020B0604020202020204" pitchFamily="34" charset="0"/>
              <a:buChar char="•"/>
            </a:pPr>
            <a:r>
              <a:rPr lang="en-US" altLang="zh-CN" sz="1800" b="0" dirty="0">
                <a:latin typeface="Arial" charset="0"/>
                <a:cs typeface="Arial" charset="0"/>
              </a:rPr>
              <a:t>If the branch condition is bypassed/modified by a Fault Injection the attacker gets access to the security asset in the fall-through branch. </a:t>
            </a:r>
            <a:br>
              <a:rPr lang="en-US" altLang="zh-CN" sz="1800" b="0" dirty="0">
                <a:latin typeface="Arial" charset="0"/>
                <a:cs typeface="Arial" charset="0"/>
              </a:rPr>
            </a:br>
            <a:endParaRPr lang="en-US" altLang="zh-CN" sz="1800" b="0" dirty="0">
              <a:latin typeface="Arial" charset="0"/>
              <a:cs typeface="Arial" charset="0"/>
            </a:endParaRPr>
          </a:p>
          <a:p>
            <a:pPr>
              <a:spcBef>
                <a:spcPts val="0"/>
              </a:spcBef>
              <a:buFont typeface="Arial" panose="020B0604020202020204" pitchFamily="34" charset="0"/>
              <a:buChar char="•"/>
            </a:pPr>
            <a:r>
              <a:rPr lang="en-US" altLang="zh-CN" sz="1800" b="0" dirty="0">
                <a:latin typeface="Arial" charset="0"/>
                <a:cs typeface="Arial" charset="0"/>
              </a:rPr>
              <a:t>We harden this by re-implementing same logic using different instructions such that security asset is not in the fall-through branch.</a:t>
            </a:r>
            <a:br>
              <a:rPr lang="en-US" altLang="zh-CN" sz="1800" b="0" dirty="0">
                <a:latin typeface="Arial" charset="0"/>
                <a:cs typeface="Arial" charset="0"/>
              </a:rPr>
            </a:br>
            <a:endParaRPr lang="en-US" altLang="zh-CN" sz="1800" b="0" dirty="0">
              <a:latin typeface="Arial" charset="0"/>
              <a:cs typeface="Arial" charset="0"/>
            </a:endParaRPr>
          </a:p>
          <a:p>
            <a:pPr>
              <a:spcBef>
                <a:spcPts val="0"/>
              </a:spcBef>
              <a:buFont typeface="Arial" panose="020B0604020202020204" pitchFamily="34" charset="0"/>
              <a:buChar char="•"/>
            </a:pPr>
            <a:r>
              <a:rPr lang="en-US" altLang="zh-CN" sz="1800" b="0" dirty="0">
                <a:latin typeface="Arial" charset="0"/>
                <a:cs typeface="Arial" charset="0"/>
              </a:rPr>
              <a:t>Similarly other hardening rules can be implemented and added to the compiler, including the existing hardening standards. </a:t>
            </a:r>
            <a:br>
              <a:rPr lang="en-US" altLang="zh-CN" sz="1800" b="0" dirty="0">
                <a:latin typeface="Arial" charset="0"/>
                <a:cs typeface="Arial" charset="0"/>
              </a:rPr>
            </a:br>
            <a:endParaRPr lang="en-US" altLang="zh-CN" sz="1800" b="0" dirty="0">
              <a:latin typeface="Arial" charset="0"/>
              <a:cs typeface="Arial" charset="0"/>
            </a:endParaRPr>
          </a:p>
          <a:p>
            <a:pPr>
              <a:spcBef>
                <a:spcPts val="0"/>
              </a:spcBef>
              <a:buFont typeface="Arial" panose="020B0604020202020204" pitchFamily="34" charset="0"/>
              <a:buChar char="•"/>
            </a:pPr>
            <a:r>
              <a:rPr lang="en-US" altLang="zh-CN" sz="1800" b="0" dirty="0">
                <a:latin typeface="Arial" charset="0"/>
                <a:cs typeface="Arial" charset="0"/>
              </a:rPr>
              <a:t>Thus, we create a </a:t>
            </a:r>
            <a:r>
              <a:rPr lang="en-US" altLang="zh-CN" sz="1800" b="0" i="1" dirty="0">
                <a:latin typeface="Arial" charset="0"/>
                <a:cs typeface="Arial" charset="0"/>
              </a:rPr>
              <a:t>Security Rule Database </a:t>
            </a:r>
            <a:r>
              <a:rPr lang="en-US" altLang="zh-CN" sz="1800" b="0" dirty="0">
                <a:latin typeface="Arial" charset="0"/>
                <a:cs typeface="Arial" charset="0"/>
              </a:rPr>
              <a:t>based on Physical Modeling and Fault Simulations. </a:t>
            </a:r>
          </a:p>
          <a:p>
            <a:pPr>
              <a:lnSpc>
                <a:spcPct val="150000"/>
              </a:lnSpc>
              <a:spcBef>
                <a:spcPts val="0"/>
              </a:spcBef>
              <a:buFont typeface="Arial" panose="020B0604020202020204" pitchFamily="34" charset="0"/>
              <a:buChar char="•"/>
            </a:pPr>
            <a:endParaRPr lang="en-US" altLang="zh-CN" sz="2000" dirty="0">
              <a:latin typeface="Arial" charset="0"/>
              <a:cs typeface="Arial" charset="0"/>
            </a:endParaRPr>
          </a:p>
          <a:p>
            <a:pPr>
              <a:lnSpc>
                <a:spcPct val="150000"/>
              </a:lnSpc>
              <a:spcBef>
                <a:spcPts val="0"/>
              </a:spcBef>
              <a:buFont typeface="Arial" panose="020B0604020202020204" pitchFamily="34" charset="0"/>
              <a:buChar char="•"/>
            </a:pPr>
            <a:endParaRPr lang="en-US" altLang="zh-CN" sz="1800" b="0" dirty="0">
              <a:latin typeface="Arial" charset="0"/>
              <a:cs typeface="Arial" charset="0"/>
            </a:endParaRPr>
          </a:p>
        </p:txBody>
      </p:sp>
      <p:sp>
        <p:nvSpPr>
          <p:cNvPr id="3" name="TextBox 2">
            <a:extLst>
              <a:ext uri="{FF2B5EF4-FFF2-40B4-BE49-F238E27FC236}">
                <a16:creationId xmlns:a16="http://schemas.microsoft.com/office/drawing/2014/main" id="{3AEAB6E7-A585-ED37-D897-43BF5E754B64}"/>
              </a:ext>
            </a:extLst>
          </p:cNvPr>
          <p:cNvSpPr txBox="1"/>
          <p:nvPr/>
        </p:nvSpPr>
        <p:spPr>
          <a:xfrm>
            <a:off x="241224" y="756493"/>
            <a:ext cx="184731" cy="123111"/>
          </a:xfrm>
          <a:prstGeom prst="rect">
            <a:avLst/>
          </a:prstGeom>
          <a:solidFill>
            <a:schemeClr val="accent1">
              <a:lumMod val="75000"/>
            </a:schemeClr>
          </a:solidFill>
        </p:spPr>
        <p:style>
          <a:lnRef idx="3">
            <a:schemeClr val="lt1"/>
          </a:lnRef>
          <a:fillRef idx="1">
            <a:schemeClr val="accent3"/>
          </a:fillRef>
          <a:effectRef idx="1">
            <a:schemeClr val="accent3"/>
          </a:effectRef>
          <a:fontRef idx="minor">
            <a:schemeClr val="lt1"/>
          </a:fontRef>
        </p:style>
        <p:txBody>
          <a:bodyPr wrap="none" rtlCol="0">
            <a:spAutoFit/>
          </a:bodyPr>
          <a:lstStyle/>
          <a:p>
            <a:endParaRPr lang="en-US" sz="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38CE47D3-4B8C-2E30-FB40-60620D498260}"/>
              </a:ext>
            </a:extLst>
          </p:cNvPr>
          <p:cNvSpPr>
            <a:spLocks noGrp="1"/>
          </p:cNvSpPr>
          <p:nvPr>
            <p:ph type="title"/>
          </p:nvPr>
        </p:nvSpPr>
        <p:spPr>
          <a:xfrm>
            <a:off x="121038" y="211426"/>
            <a:ext cx="9508929" cy="752523"/>
          </a:xfrm>
        </p:spPr>
        <p:txBody>
          <a:bodyPr/>
          <a:lstStyle/>
          <a:p>
            <a:pPr algn="l"/>
            <a:r>
              <a:rPr lang="en-US" sz="2800" dirty="0">
                <a:latin typeface="Arial" panose="020B0604020202020204" pitchFamily="34" charset="0"/>
                <a:ea typeface="Tahoma" panose="020B0604030504040204" pitchFamily="34" charset="0"/>
                <a:cs typeface="Arial" panose="020B0604020202020204" pitchFamily="34" charset="0"/>
              </a:rPr>
              <a:t>Compiler Hardening Example – Branch Hardening</a:t>
            </a:r>
            <a:br>
              <a:rPr lang="en-US" sz="400"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US" sz="28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86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25C46-CEB9-91F5-258A-BB70E1E13F91}"/>
            </a:ext>
          </a:extLst>
        </p:cNvPr>
        <p:cNvGrpSpPr/>
        <p:nvPr/>
      </p:nvGrpSpPr>
      <p:grpSpPr>
        <a:xfrm>
          <a:off x="0" y="0"/>
          <a:ext cx="0" cy="0"/>
          <a:chOff x="0" y="0"/>
          <a:chExt cx="0" cy="0"/>
        </a:xfrm>
      </p:grpSpPr>
      <p:pic>
        <p:nvPicPr>
          <p:cNvPr id="21" name="Content Placeholder 20" descr="A blue and white logo&#10;&#10;Description automatically generated">
            <a:extLst>
              <a:ext uri="{FF2B5EF4-FFF2-40B4-BE49-F238E27FC236}">
                <a16:creationId xmlns:a16="http://schemas.microsoft.com/office/drawing/2014/main" id="{0CB9DE8E-862A-8087-7CF3-9831AC5A3A7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125200" y="0"/>
            <a:ext cx="1037844" cy="633498"/>
          </a:xfrm>
        </p:spPr>
      </p:pic>
      <p:sp>
        <p:nvSpPr>
          <p:cNvPr id="4" name="Title 1">
            <a:extLst>
              <a:ext uri="{FF2B5EF4-FFF2-40B4-BE49-F238E27FC236}">
                <a16:creationId xmlns:a16="http://schemas.microsoft.com/office/drawing/2014/main" id="{6405041C-86A5-573C-0D18-F4DE3837C645}"/>
              </a:ext>
            </a:extLst>
          </p:cNvPr>
          <p:cNvSpPr>
            <a:spLocks noGrp="1"/>
          </p:cNvSpPr>
          <p:nvPr>
            <p:ph type="title"/>
          </p:nvPr>
        </p:nvSpPr>
        <p:spPr>
          <a:xfrm>
            <a:off x="195137" y="164908"/>
            <a:ext cx="9508929" cy="752523"/>
          </a:xfrm>
        </p:spPr>
        <p:txBody>
          <a:bodyPr/>
          <a:lstStyle/>
          <a:p>
            <a:pPr algn="l"/>
            <a:r>
              <a:rPr lang="en-US" sz="2800" dirty="0">
                <a:solidFill>
                  <a:srgbClr val="002060"/>
                </a:solidFill>
                <a:latin typeface="Arial"/>
                <a:cs typeface="Arial"/>
              </a:rPr>
              <a:t>Summary and Future Work</a:t>
            </a:r>
            <a:br>
              <a:rPr lang="en-US" sz="400" dirty="0">
                <a:solidFill>
                  <a:schemeClr val="bg1"/>
                </a:solidFill>
                <a:latin typeface="Tahoma" panose="020B0604030504040204" pitchFamily="34" charset="0"/>
                <a:ea typeface="Tahoma" panose="020B0604030504040204" pitchFamily="34" charset="0"/>
                <a:cs typeface="Tahoma" panose="020B0604030504040204" pitchFamily="34" charset="0"/>
              </a:rPr>
            </a:br>
            <a:endParaRPr lang="en-US" sz="2800" dirty="0">
              <a:solidFill>
                <a:srgbClr val="00206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2B238C96-56D2-4A69-3BFF-80983E6A7DAA}"/>
              </a:ext>
            </a:extLst>
          </p:cNvPr>
          <p:cNvSpPr txBox="1">
            <a:spLocks/>
          </p:cNvSpPr>
          <p:nvPr/>
        </p:nvSpPr>
        <p:spPr>
          <a:xfrm>
            <a:off x="355199" y="736677"/>
            <a:ext cx="10642203" cy="5698703"/>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Narrow" panose="020B060602020203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Bef>
                <a:spcPts val="0"/>
              </a:spcBef>
              <a:buNone/>
            </a:pPr>
            <a:r>
              <a:rPr lang="en-US" altLang="zh-CN" sz="2000" b="1" u="sng" dirty="0">
                <a:latin typeface="Arial"/>
                <a:cs typeface="Arial"/>
              </a:rPr>
              <a:t>Summary</a:t>
            </a:r>
          </a:p>
          <a:p>
            <a:pPr algn="l">
              <a:lnSpc>
                <a:spcPct val="150000"/>
              </a:lnSpc>
            </a:pPr>
            <a:r>
              <a:rPr lang="en-US" sz="1800" b="0" i="0" u="none" strike="noStrike" baseline="0" dirty="0">
                <a:latin typeface="Arial" panose="020B0604020202020204" pitchFamily="34" charset="0"/>
                <a:cs typeface="Arial" panose="020B0604020202020204" pitchFamily="34" charset="0"/>
              </a:rPr>
              <a:t>We proposed a novel hardening flow that allows to address Fault </a:t>
            </a:r>
            <a:r>
              <a:rPr lang="en-US" sz="1800" dirty="0">
                <a:latin typeface="Arial" panose="020B0604020202020204" pitchFamily="34" charset="0"/>
                <a:cs typeface="Arial" panose="020B0604020202020204" pitchFamily="34" charset="0"/>
              </a:rPr>
              <a:t>I</a:t>
            </a:r>
            <a:r>
              <a:rPr lang="en-US" sz="1800" b="0" i="0" u="none" strike="noStrike" baseline="0" dirty="0">
                <a:latin typeface="Arial" panose="020B0604020202020204" pitchFamily="34" charset="0"/>
                <a:cs typeface="Arial" panose="020B0604020202020204" pitchFamily="34" charset="0"/>
              </a:rPr>
              <a:t>njection Vulnerabilities at the software compilation stage. </a:t>
            </a:r>
          </a:p>
          <a:p>
            <a:pPr algn="l">
              <a:lnSpc>
                <a:spcPct val="150000"/>
              </a:lnSpc>
            </a:pPr>
            <a:r>
              <a:rPr lang="en-US" sz="1800" b="0" i="0" u="none" strike="noStrike" baseline="0" dirty="0">
                <a:latin typeface="Arial" panose="020B0604020202020204" pitchFamily="34" charset="0"/>
                <a:cs typeface="Arial" panose="020B0604020202020204" pitchFamily="34" charset="0"/>
              </a:rPr>
              <a:t>Our approach models Fault-Injection </a:t>
            </a:r>
            <a:r>
              <a:rPr lang="en-US" sz="1800" dirty="0">
                <a:latin typeface="Arial" panose="020B0604020202020204" pitchFamily="34" charset="0"/>
                <a:cs typeface="Arial" panose="020B0604020202020204" pitchFamily="34" charset="0"/>
              </a:rPr>
              <a:t>A</a:t>
            </a:r>
            <a:r>
              <a:rPr lang="en-US" sz="1800" b="0" i="0" u="none" strike="noStrike" baseline="0" dirty="0">
                <a:latin typeface="Arial" panose="020B0604020202020204" pitchFamily="34" charset="0"/>
                <a:cs typeface="Arial" panose="020B0604020202020204" pitchFamily="34" charset="0"/>
              </a:rPr>
              <a:t>ttacks based on physical design characteristics, facilitating secure software compilations with low-cost and effective </a:t>
            </a:r>
            <a:r>
              <a:rPr lang="en-US" sz="1800" b="0" i="0" u="sng" strike="noStrike" baseline="0" dirty="0">
                <a:latin typeface="Arial" panose="020B0604020202020204" pitchFamily="34" charset="0"/>
                <a:cs typeface="Arial" panose="020B0604020202020204" pitchFamily="34" charset="0"/>
              </a:rPr>
              <a:t>physically-aware hardening techniques</a:t>
            </a:r>
            <a:r>
              <a:rPr lang="en-US" sz="1800" b="0" i="0" u="none" strike="noStrike" baseline="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algn="l">
              <a:lnSpc>
                <a:spcPct val="150000"/>
              </a:lnSpc>
            </a:pPr>
            <a:r>
              <a:rPr lang="en-US" sz="1800" b="0" i="0" u="none" strike="noStrike" baseline="0" dirty="0">
                <a:latin typeface="Arial" panose="020B0604020202020204" pitchFamily="34" charset="0"/>
                <a:cs typeface="Arial" panose="020B0604020202020204" pitchFamily="34" charset="0"/>
              </a:rPr>
              <a:t>We demonstrated that a critical conditional branch in a password-checking application could be protected against laser fault-injection attacks by reorganizing the assembly instructions during the compilation stage</a:t>
            </a:r>
            <a:r>
              <a:rPr lang="en-US" sz="1800" b="0" i="0" u="none" strike="noStrike" baseline="0" dirty="0">
                <a:latin typeface="NimbusRomNo9L-Regu"/>
              </a:rPr>
              <a:t>.</a:t>
            </a:r>
            <a:endParaRPr lang="en-US" altLang="zh-CN" sz="1800" b="1" u="sng" dirty="0">
              <a:latin typeface="Arial"/>
              <a:cs typeface="Arial"/>
            </a:endParaRPr>
          </a:p>
          <a:p>
            <a:pPr marL="0" indent="0">
              <a:lnSpc>
                <a:spcPct val="150000"/>
              </a:lnSpc>
              <a:spcBef>
                <a:spcPts val="0"/>
              </a:spcBef>
              <a:buNone/>
            </a:pPr>
            <a:endParaRPr lang="en-US" altLang="zh-CN" sz="2000" dirty="0">
              <a:solidFill>
                <a:srgbClr val="FF0000"/>
              </a:solidFill>
              <a:latin typeface="Arial"/>
              <a:cs typeface="Arial"/>
            </a:endParaRPr>
          </a:p>
          <a:p>
            <a:pPr marL="0" indent="0">
              <a:lnSpc>
                <a:spcPct val="150000"/>
              </a:lnSpc>
              <a:spcBef>
                <a:spcPts val="0"/>
              </a:spcBef>
              <a:buNone/>
            </a:pPr>
            <a:r>
              <a:rPr lang="en-US" altLang="zh-CN" sz="2000" b="1" u="sng" dirty="0">
                <a:latin typeface="Arial"/>
                <a:cs typeface="Arial"/>
              </a:rPr>
              <a:t>Future Work</a:t>
            </a:r>
          </a:p>
          <a:p>
            <a:pPr algn="l">
              <a:lnSpc>
                <a:spcPct val="150000"/>
              </a:lnSpc>
            </a:pPr>
            <a:r>
              <a:rPr lang="en-US" sz="1800" dirty="0">
                <a:latin typeface="Arial" panose="020B0604020202020204" pitchFamily="34" charset="0"/>
                <a:cs typeface="Arial" panose="020B0604020202020204" pitchFamily="34" charset="0"/>
              </a:rPr>
              <a:t>I</a:t>
            </a:r>
            <a:r>
              <a:rPr lang="en-US" sz="1800" b="0" i="0" u="none" strike="noStrike" baseline="0" dirty="0">
                <a:latin typeface="Arial" panose="020B0604020202020204" pitchFamily="34" charset="0"/>
                <a:cs typeface="Arial" panose="020B0604020202020204" pitchFamily="34" charset="0"/>
              </a:rPr>
              <a:t>mprove the precision of our current modeling of Laser </a:t>
            </a:r>
            <a:r>
              <a:rPr lang="en-US" sz="1800" dirty="0">
                <a:latin typeface="Arial" panose="020B0604020202020204" pitchFamily="34" charset="0"/>
                <a:cs typeface="Arial" panose="020B0604020202020204" pitchFamily="34" charset="0"/>
              </a:rPr>
              <a:t>F</a:t>
            </a:r>
            <a:r>
              <a:rPr lang="en-US" sz="1800" b="0" i="0" u="none" strike="noStrike" baseline="0" dirty="0">
                <a:latin typeface="Arial" panose="020B0604020202020204" pitchFamily="34" charset="0"/>
                <a:cs typeface="Arial" panose="020B0604020202020204" pitchFamily="34" charset="0"/>
              </a:rPr>
              <a:t>ault </a:t>
            </a:r>
            <a:r>
              <a:rPr lang="en-US" sz="1800" dirty="0">
                <a:latin typeface="Arial" panose="020B0604020202020204" pitchFamily="34" charset="0"/>
                <a:cs typeface="Arial" panose="020B0604020202020204" pitchFamily="34" charset="0"/>
              </a:rPr>
              <a:t>I</a:t>
            </a:r>
            <a:r>
              <a:rPr lang="en-US" sz="1800" b="0" i="0" u="none" strike="noStrike" baseline="0" dirty="0">
                <a:latin typeface="Arial" panose="020B0604020202020204" pitchFamily="34" charset="0"/>
                <a:cs typeface="Arial" panose="020B0604020202020204" pitchFamily="34" charset="0"/>
              </a:rPr>
              <a:t>njection</a:t>
            </a:r>
          </a:p>
          <a:p>
            <a:pPr algn="l">
              <a:lnSpc>
                <a:spcPct val="150000"/>
              </a:lnSpc>
            </a:pPr>
            <a:r>
              <a:rPr lang="en-US" sz="1800" dirty="0">
                <a:latin typeface="Arial" panose="020B0604020202020204" pitchFamily="34" charset="0"/>
                <a:cs typeface="Arial" panose="020B0604020202020204" pitchFamily="34" charset="0"/>
              </a:rPr>
              <a:t>M</a:t>
            </a:r>
            <a:r>
              <a:rPr lang="en-US" sz="1800" b="0" i="0" u="none" strike="noStrike" baseline="0" dirty="0">
                <a:latin typeface="Arial" panose="020B0604020202020204" pitchFamily="34" charset="0"/>
                <a:cs typeface="Arial" panose="020B0604020202020204" pitchFamily="34" charset="0"/>
              </a:rPr>
              <a:t>odel other categories of physical attacks such as clock/voltage glitching and side-channel attacks</a:t>
            </a:r>
          </a:p>
          <a:p>
            <a:pPr algn="l">
              <a:lnSpc>
                <a:spcPct val="150000"/>
              </a:lnSpc>
            </a:pPr>
            <a:r>
              <a:rPr lang="en-US" sz="1800" b="0" i="0" u="none" strike="noStrike" baseline="0" dirty="0">
                <a:latin typeface="Arial" panose="020B0604020202020204" pitchFamily="34" charset="0"/>
                <a:cs typeface="Arial" panose="020B0604020202020204" pitchFamily="34" charset="0"/>
              </a:rPr>
              <a:t>Extend the hardening database for this physically-aware compiler.</a:t>
            </a:r>
            <a:endParaRPr lang="en-US" altLang="zh-CN" sz="18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819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ebd5768-0f3c-43fb-b385-0202dfdd8ad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EBA82C16DE9242B81A25B8A5763B1A" ma:contentTypeVersion="16" ma:contentTypeDescription="Create a new document." ma:contentTypeScope="" ma:versionID="c9310f2a13f6f028e0b0d364b7724ec9">
  <xsd:schema xmlns:xsd="http://www.w3.org/2001/XMLSchema" xmlns:xs="http://www.w3.org/2001/XMLSchema" xmlns:p="http://schemas.microsoft.com/office/2006/metadata/properties" xmlns:ns3="bebd5768-0f3c-43fb-b385-0202dfdd8ad6" xmlns:ns4="2d6b95d7-6194-4f58-9ee9-db2e9f607ec2" targetNamespace="http://schemas.microsoft.com/office/2006/metadata/properties" ma:root="true" ma:fieldsID="9f3c3d9b2b39c2da4ac7904a22616439" ns3:_="" ns4:_="">
    <xsd:import namespace="bebd5768-0f3c-43fb-b385-0202dfdd8ad6"/>
    <xsd:import namespace="2d6b95d7-6194-4f58-9ee9-db2e9f607ec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_activity" minOccurs="0"/>
                <xsd:element ref="ns3:MediaLengthInSeconds" minOccurs="0"/>
                <xsd:element ref="ns3:MediaServiceObjectDetectorVersions" minOccurs="0"/>
                <xsd:element ref="ns3:MediaServiceSearchPropertie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d5768-0f3c-43fb-b385-0202dfdd8a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6b95d7-6194-4f58-9ee9-db2e9f607ec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12FE88-C5AF-495C-8728-DDADE0045D24}">
  <ds:schemaRef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2d6b95d7-6194-4f58-9ee9-db2e9f607ec2"/>
    <ds:schemaRef ds:uri="bebd5768-0f3c-43fb-b385-0202dfdd8ad6"/>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1BD570F-1071-472F-AACC-65A7433971BB}">
  <ds:schemaRefs>
    <ds:schemaRef ds:uri="http://schemas.microsoft.com/sharepoint/v3/contenttype/forms"/>
  </ds:schemaRefs>
</ds:datastoreItem>
</file>

<file path=customXml/itemProps3.xml><?xml version="1.0" encoding="utf-8"?>
<ds:datastoreItem xmlns:ds="http://schemas.openxmlformats.org/officeDocument/2006/customXml" ds:itemID="{82CD907D-2561-4797-A653-0C175A5965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bd5768-0f3c-43fb-b385-0202dfdd8ad6"/>
    <ds:schemaRef ds:uri="2d6b95d7-6194-4f58-9ee9-db2e9f607e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68</TotalTime>
  <Words>1442</Words>
  <Application>Microsoft Office PowerPoint</Application>
  <PresentationFormat>Widescreen</PresentationFormat>
  <Paragraphs>105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Gill Sans</vt:lpstr>
      <vt:lpstr>Helvetica</vt:lpstr>
      <vt:lpstr>NimbusRomNo9L-Regu</vt:lpstr>
      <vt:lpstr>Tahoma</vt:lpstr>
      <vt:lpstr>White</vt:lpstr>
      <vt:lpstr>PASS Poster Slides for GRC Poster Event </vt:lpstr>
      <vt:lpstr>Motivation and Background</vt:lpstr>
      <vt:lpstr>Proposed Solution Workflow – Physical Hardening at Compilation</vt:lpstr>
      <vt:lpstr>Modelling Laser Fault Injection using SPICE</vt:lpstr>
      <vt:lpstr>Impact of LFI on Physical Characteristics</vt:lpstr>
      <vt:lpstr>Compiler Hardening Example – Branch Hardening </vt:lpstr>
      <vt:lpstr>Summary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PASS_Project_SRC</dc:title>
  <dc:creator>Basu, Arunabho</dc:creator>
  <cp:lastModifiedBy>Basu, Arunabho</cp:lastModifiedBy>
  <cp:revision>4</cp:revision>
  <dcterms:created xsi:type="dcterms:W3CDTF">2025-02-24T16:11:39Z</dcterms:created>
  <dcterms:modified xsi:type="dcterms:W3CDTF">2025-06-02T03:21:53Z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0x01010096EBA82C16DE9242B81A25B8A5763B1A</vt:lpwstr>
  </property>
</Properties>
</file>