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sldIdLst>
    <p:sldId id="787" r:id="rId5"/>
    <p:sldId id="786" r:id="rId6"/>
    <p:sldId id="850" r:id="rId7"/>
    <p:sldId id="85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B6601-1523-19B0-BF6A-B85D19B32D24}" v="555" dt="2024-04-04T16:11:09.3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Henian" userId="S::henian.li@ufl.edu::c84832dc-570a-4b7e-8cfd-97677fa6e347" providerId="AD" clId="Web-{5F7B6601-1523-19B0-BF6A-B85D19B32D24}"/>
    <pc:docChg chg="modSld">
      <pc:chgData name="Li,Henian" userId="S::henian.li@ufl.edu::c84832dc-570a-4b7e-8cfd-97677fa6e347" providerId="AD" clId="Web-{5F7B6601-1523-19B0-BF6A-B85D19B32D24}" dt="2024-04-04T16:11:09.360" v="566" actId="20577"/>
      <pc:docMkLst>
        <pc:docMk/>
      </pc:docMkLst>
      <pc:sldChg chg="modSp">
        <pc:chgData name="Li,Henian" userId="S::henian.li@ufl.edu::c84832dc-570a-4b7e-8cfd-97677fa6e347" providerId="AD" clId="Web-{5F7B6601-1523-19B0-BF6A-B85D19B32D24}" dt="2024-04-04T16:11:09.360" v="566" actId="20577"/>
        <pc:sldMkLst>
          <pc:docMk/>
          <pc:sldMk cId="850099860" sldId="786"/>
        </pc:sldMkLst>
        <pc:spChg chg="mod">
          <ac:chgData name="Li,Henian" userId="S::henian.li@ufl.edu::c84832dc-570a-4b7e-8cfd-97677fa6e347" providerId="AD" clId="Web-{5F7B6601-1523-19B0-BF6A-B85D19B32D24}" dt="2024-04-04T16:11:09.360" v="566" actId="20577"/>
          <ac:spMkLst>
            <pc:docMk/>
            <pc:sldMk cId="850099860" sldId="786"/>
            <ac:spMk id="6" creationId="{E7BE6CC3-97F2-4C50-B7E5-45A2468ED239}"/>
          </ac:spMkLst>
        </pc:spChg>
      </pc:sldChg>
      <pc:sldChg chg="modSp modNotes">
        <pc:chgData name="Li,Henian" userId="S::henian.li@ufl.edu::c84832dc-570a-4b7e-8cfd-97677fa6e347" providerId="AD" clId="Web-{5F7B6601-1523-19B0-BF6A-B85D19B32D24}" dt="2024-04-04T16:03:01.225" v="401" actId="20577"/>
        <pc:sldMkLst>
          <pc:docMk/>
          <pc:sldMk cId="710869205" sldId="851"/>
        </pc:sldMkLst>
        <pc:spChg chg="mod">
          <ac:chgData name="Li,Henian" userId="S::henian.li@ufl.edu::c84832dc-570a-4b7e-8cfd-97677fa6e347" providerId="AD" clId="Web-{5F7B6601-1523-19B0-BF6A-B85D19B32D24}" dt="2024-04-04T15:55:48.263" v="237" actId="20577"/>
          <ac:spMkLst>
            <pc:docMk/>
            <pc:sldMk cId="710869205" sldId="851"/>
            <ac:spMk id="2" creationId="{00000000-0000-0000-0000-000000000000}"/>
          </ac:spMkLst>
        </pc:spChg>
        <pc:spChg chg="mod">
          <ac:chgData name="Li,Henian" userId="S::henian.li@ufl.edu::c84832dc-570a-4b7e-8cfd-97677fa6e347" providerId="AD" clId="Web-{5F7B6601-1523-19B0-BF6A-B85D19B32D24}" dt="2024-04-04T16:03:01.225" v="401" actId="20577"/>
          <ac:spMkLst>
            <pc:docMk/>
            <pc:sldMk cId="710869205" sldId="851"/>
            <ac:spMk id="6" creationId="{E7BE6CC3-97F2-4C50-B7E5-45A2468ED23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561CC-AD80-EB49-A730-CADA7A55A185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F9C605-3B74-0049-A9BF-1D38706B59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82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Strobe file contains all the definitions of executable security properties needed by </a:t>
            </a:r>
            <a:r>
              <a:rPr lang="en-US" dirty="0" err="1"/>
              <a:t>SoFI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GM: good machine</a:t>
            </a:r>
          </a:p>
          <a:p>
            <a:r>
              <a:rPr lang="en-US" dirty="0"/>
              <a:t>FM: faulty machine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56BC6-D613-D847-AE7E-F33AD45D532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989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a typeface="等线"/>
              </a:rPr>
              <a:t>To fix the bug in dumped ff.fm1.vcd, find $</a:t>
            </a:r>
            <a:r>
              <a:rPr lang="en-US" altLang="zh-CN" dirty="0" err="1">
                <a:ea typeface="等线"/>
              </a:rPr>
              <a:t>dumpvars</a:t>
            </a:r>
            <a:r>
              <a:rPr lang="en-US" altLang="zh-CN" dirty="0">
                <a:ea typeface="等线"/>
              </a:rPr>
              <a:t>, add a "#0" above it, and delete all the signal changes (instead of signal definitions) before "</a:t>
            </a:r>
            <a:r>
              <a:rPr lang="en-US" altLang="zh-CN" dirty="0" err="1">
                <a:ea typeface="等线"/>
              </a:rPr>
              <a:t>endscope</a:t>
            </a:r>
            <a:r>
              <a:rPr lang="en-US" altLang="zh-CN" dirty="0">
                <a:ea typeface="等线"/>
              </a:rPr>
              <a:t>".</a:t>
            </a:r>
            <a:endParaRPr lang="zh-CN" dirty="0">
              <a:ea typeface="等线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F9C605-3B74-0049-A9BF-1D38706B59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2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B9E17-5592-8C43-84D4-663265E5F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791FE-71FF-254A-9613-041AE9D71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6E2B-EAB0-DB4E-8D99-80A7F13B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43DA2-582A-0449-90F1-9632AD8A2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E8B57-64F1-EC4C-BCCE-3293A0C6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BF73-2163-0C4F-929D-EC45402E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371C0-253B-8344-ABCA-70CD5093B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87B4-8552-D644-9206-C97446B4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43FB2-905D-064E-9C7A-08CE9D040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79ADB-8F87-7548-88C1-9EB9ACF31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0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20455B-9EE8-3E4C-A47C-BD7BA421A0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869800-DF03-7448-8DA5-5B7C68CAE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49FC4-8EA4-8241-A08A-625B3A44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221C-2438-0248-B7B2-085BB07E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BB2B7-85FE-1046-8824-3158C18D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144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11402-919B-2E44-A199-3C8E71294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CD002-282D-2845-A745-9EB69887B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6EB0E-53D7-EE4F-8EED-85420E893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14490-39E3-5E48-9A5C-3B3779FC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E6E75-8885-CA45-9052-7B423964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7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25697-EE4A-D84F-9C31-6EBAF7D9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D033E-3C1F-A347-AB3F-E57C8A354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EC946-2553-6543-AA9C-1F070FD03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B41A-6BC3-A041-9AF3-B16CEA11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3E931-E46B-9C47-93AA-8F8491A1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41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D4256-E077-DB4E-8D17-528C2B89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BFBE-7D77-7040-AAB4-402EDAD1B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108959-4DEA-1341-8892-43A49FC628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9BF56-3945-BA41-AFF5-9C241EE65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457E4-3CDA-DF4F-B362-977EC9604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66B8C-9DED-6E49-9A2A-4A8A684E9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43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F6A-FFED-214A-B190-1AEA8582C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9A0A1-AE93-2D43-B7CF-949AE87EF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461B62-48B4-424D-B718-D5BD0D2267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8A5EB5-B415-804C-886A-5251E57E5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081555-0B3B-3C4A-B4F1-355EF076F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D7E158-D68B-7948-92CF-473C23C95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7D667-0C58-F746-9FC7-E5EDC803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8E3191-CFAC-2244-8D58-5218D734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36E97-FE68-0549-B17B-39FBB016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BFD825-91E4-C244-9D29-1FA371E74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9922F-DAD6-844F-AF2E-ECCFE803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D0A1C-78FA-C249-8E9B-675EEB192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1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99F35-6C03-334B-82DF-F1BAAE6D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B03F4-8E0C-2240-9504-7B78C063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73AB-ADFB-F144-B8FC-C71D5E41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01EA2-F907-1148-BCCE-8B0C3D6B6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3537A-7823-104F-B24E-49B9EBFA4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7B9BF-4E2B-B948-B96D-94FBC47E9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82689-1CE4-BC48-8B59-5394E0370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033B5-1631-E147-A49F-97295F3BE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2F877-6BD3-3542-88CC-7687CFB2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91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63B8-2D93-CD4D-B07F-546D9313F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DA2575-3C56-6B4F-8C40-327D3C3B9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F124A-6223-FC46-AF9E-AD3CA72321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CB0C46-C0BD-104A-B36B-9B05A14B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01D0C-3983-B842-96F8-05896BA9AB6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18003-E127-7445-A72C-F6512814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7499E2-B9F2-3D4F-90F8-35B08B968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78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8E9372-62EF-0C45-BF97-CA7F825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6989C-1B08-0B4F-81FE-579E44796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E157F-6EF7-5E4C-9DB2-3D964E74D4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01D0C-3983-B842-96F8-05896BA9AB6D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B5EF4-9838-774C-857A-107091077B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78AEE-5ECB-A94C-837F-515308B9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56EB2-0AC8-5F45-A568-C97AD0668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58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0" y="29029"/>
            <a:ext cx="9115822" cy="752523"/>
          </a:xfrm>
        </p:spPr>
        <p:txBody>
          <a:bodyPr/>
          <a:lstStyle/>
          <a:p>
            <a:r>
              <a:rPr lang="en-US" sz="3600" dirty="0">
                <a:latin typeface="Arial" charset="0"/>
                <a:cs typeface="Arial" charset="0"/>
              </a:rPr>
              <a:t>1. Simulation (VCS)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BE6CC3-97F2-4C50-B7E5-45A2468E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05" y="819651"/>
            <a:ext cx="6930570" cy="579976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Security property example: 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The done signal that indicates the completion of 10 AES rounds cannot be raised in the 1</a:t>
            </a:r>
            <a:r>
              <a:rPr lang="en-US" altLang="zh-CN" b="0" baseline="30000" dirty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 AES round.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However, when executing: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Which cycle is the 1</a:t>
            </a:r>
            <a:r>
              <a:rPr lang="en-US" altLang="zh-CN" b="0" baseline="30000" dirty="0">
                <a:latin typeface="Arial" charset="0"/>
                <a:ea typeface="Arial" charset="0"/>
                <a:cs typeface="Arial" charset="0"/>
              </a:rPr>
              <a:t>st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 AES round?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What cycles should we inject faults?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Get the information from no-fault waveform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Files to prepare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Design netlist, testbenches, library file, VCS commands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1B5FB-012E-4B2F-9F10-54B82D31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25" y="2584733"/>
            <a:ext cx="4618154" cy="226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47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0" y="29029"/>
            <a:ext cx="9115822" cy="752523"/>
          </a:xfrm>
        </p:spPr>
        <p:txBody>
          <a:bodyPr/>
          <a:lstStyle/>
          <a:p>
            <a:r>
              <a:rPr lang="en-US" altLang="zh-CN" sz="3600" dirty="0">
                <a:latin typeface="Arial" charset="0"/>
                <a:cs typeface="Arial" charset="0"/>
              </a:rPr>
              <a:t>2. Fault (ZOIX) Simulation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BE6CC3-97F2-4C50-B7E5-45A2468E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30" y="715379"/>
            <a:ext cx="11220844" cy="596164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Files to modify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Arial"/>
                <a:ea typeface="Arial" charset="0"/>
                <a:cs typeface="Arial"/>
              </a:rPr>
              <a:t>R</a:t>
            </a:r>
            <a:r>
              <a:rPr lang="en-US" altLang="zh-CN" dirty="0">
                <a:latin typeface="Arial"/>
                <a:cs typeface="Arial"/>
              </a:rPr>
              <a:t>TL or gate-level netlist (in the “designs” folder)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Arial"/>
                <a:ea typeface="等线"/>
                <a:cs typeface="Arial"/>
              </a:rPr>
              <a:t>Testbench (</a:t>
            </a:r>
            <a:r>
              <a:rPr lang="en-US" altLang="zh-CN" err="1">
                <a:latin typeface="Arial"/>
                <a:ea typeface="等线"/>
                <a:cs typeface="Arial"/>
              </a:rPr>
              <a:t>input.vcd</a:t>
            </a:r>
            <a:r>
              <a:rPr lang="en-US" altLang="zh-CN" dirty="0">
                <a:latin typeface="Arial"/>
                <a:ea typeface="等线"/>
                <a:cs typeface="Arial"/>
              </a:rPr>
              <a:t>): </a:t>
            </a:r>
            <a:r>
              <a:rPr lang="en-US" dirty="0">
                <a:latin typeface="Arial"/>
                <a:cs typeface="Arial"/>
              </a:rPr>
              <a:t>stimulus signals dumped from running functional simulation (without fault). E.g., add an initial block in your testbench for dumping your interested signals, then run VCS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/>
                <a:cs typeface="Arial"/>
              </a:rPr>
              <a:t>Security properties (strobe.sv): See the following slide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/>
                <a:ea typeface="等线"/>
                <a:cs typeface="Arial"/>
              </a:rPr>
              <a:t>Fault list (</a:t>
            </a:r>
            <a:r>
              <a:rPr lang="en-US" altLang="zh-CN" err="1">
                <a:latin typeface="Arial"/>
                <a:ea typeface="等线"/>
                <a:cs typeface="Arial"/>
              </a:rPr>
              <a:t>user.sff</a:t>
            </a:r>
            <a:r>
              <a:rPr lang="en-US" altLang="zh-CN" dirty="0">
                <a:latin typeface="Arial"/>
                <a:ea typeface="等线"/>
                <a:cs typeface="Arial"/>
              </a:rPr>
              <a:t>): run sff_gen.py to generate the fault list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/>
                <a:ea typeface="等线"/>
                <a:cs typeface="Arial"/>
              </a:rPr>
              <a:t>File source definition (</a:t>
            </a:r>
            <a:r>
              <a:rPr lang="en-US" altLang="zh-CN" err="1">
                <a:latin typeface="Arial"/>
                <a:ea typeface="等线"/>
                <a:cs typeface="Arial"/>
              </a:rPr>
              <a:t>run.f</a:t>
            </a:r>
            <a:r>
              <a:rPr lang="en-US" altLang="zh-CN" dirty="0">
                <a:latin typeface="Arial"/>
                <a:ea typeface="等线"/>
                <a:cs typeface="Arial"/>
              </a:rPr>
              <a:t>)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Files to prepare without modifying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ZOIX Fault Manager configuration (</a:t>
            </a:r>
            <a:r>
              <a:rPr lang="en-US" altLang="zh-CN" b="0" dirty="0" err="1">
                <a:latin typeface="Arial" charset="0"/>
                <a:ea typeface="Arial" charset="0"/>
                <a:cs typeface="Arial" charset="0"/>
              </a:rPr>
              <a:t>user.fmsh</a:t>
            </a:r>
            <a:r>
              <a:rPr lang="en-US" altLang="zh-CN" b="0" dirty="0">
                <a:latin typeface="Arial" charset="0"/>
                <a:ea typeface="Arial" charset="0"/>
                <a:cs typeface="Arial" charset="0"/>
              </a:rPr>
              <a:t>)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b="0" dirty="0">
                <a:latin typeface="Arial"/>
                <a:ea typeface="Arial" charset="0"/>
                <a:cs typeface="Arial"/>
              </a:rPr>
              <a:t>Commands for run (run.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sh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) and clean.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sh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/>
                <a:ea typeface="Arial" charset="0"/>
                <a:cs typeface="Arial"/>
              </a:rPr>
              <a:t>To run, execute: </a:t>
            </a:r>
            <a:r>
              <a:rPr lang="en-US" altLang="zh-CN" b="0" dirty="0" err="1">
                <a:latin typeface="Arial"/>
                <a:ea typeface="Arial" charset="0"/>
                <a:cs typeface="Arial"/>
              </a:rPr>
              <a:t>sh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run.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sh</a:t>
            </a:r>
            <a:endParaRPr lang="en-US" altLang="zh-CN" b="0" dirty="0">
              <a:latin typeface="Arial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9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1C26-5B81-4526-B07D-2D949663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162"/>
            <a:ext cx="10383701" cy="70899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altLang="zh-CN" sz="3200" dirty="0">
                <a:latin typeface="Arial" charset="0"/>
                <a:cs typeface="Arial" charset="0"/>
              </a:rPr>
              <a:t>2. Fault (ZOIX) Simulation – </a:t>
            </a:r>
            <a:r>
              <a:rPr lang="en-US" sz="3200" dirty="0">
                <a:latin typeface="Arial" charset="0"/>
                <a:cs typeface="Arial" charset="0"/>
              </a:rPr>
              <a:t>SP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FDC87-4C01-4A2C-ABA7-5DC77A3B3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959" y="1010671"/>
            <a:ext cx="5259974" cy="345904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Security Property (SP)</a:t>
            </a:r>
          </a:p>
          <a:p>
            <a:pPr lvl="1"/>
            <a:r>
              <a:rPr lang="en-US" b="0" dirty="0"/>
              <a:t>Are checked in the fault simulation using strobe file</a:t>
            </a:r>
          </a:p>
          <a:p>
            <a:r>
              <a:rPr lang="en-US" b="1" dirty="0"/>
              <a:t>Strobe File </a:t>
            </a:r>
          </a:p>
          <a:p>
            <a:pPr lvl="1"/>
            <a:r>
              <a:rPr lang="en-US" b="0" dirty="0"/>
              <a:t>Written in System Verilog</a:t>
            </a:r>
          </a:p>
          <a:p>
            <a:pPr lvl="1"/>
            <a:r>
              <a:rPr lang="en-US" b="0" dirty="0"/>
              <a:t>When, Where, and What to check for  security property violation</a:t>
            </a:r>
          </a:p>
          <a:p>
            <a:pPr lvl="1"/>
            <a:r>
              <a:rPr lang="en-US" b="0" dirty="0"/>
              <a:t>If diff in Good Machine (GM) and Faulty Machine (FM), SP violation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E518A6-D2DD-477B-85A1-A0CC6DA281B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defPPr>
              <a:defRPr lang="en-US"/>
            </a:defPPr>
            <a:lvl1pPr marL="0" algn="ctr" defTabSz="410751" rtl="0" eaLnBrk="1" latinLnBrk="0" hangingPunct="1">
              <a:defRPr sz="1266" kern="1200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F03A6CE-FA7F-4521-8D91-BD78BED4306F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4C6DD3-47FC-4339-B9CE-4DF04D55E694}"/>
              </a:ext>
            </a:extLst>
          </p:cNvPr>
          <p:cNvGrpSpPr/>
          <p:nvPr/>
        </p:nvGrpSpPr>
        <p:grpSpPr>
          <a:xfrm>
            <a:off x="1212384" y="4899502"/>
            <a:ext cx="9763420" cy="1639794"/>
            <a:chOff x="1343753" y="4703975"/>
            <a:chExt cx="9763420" cy="16397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6CE492-0E21-4492-B02A-41C70CA931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1132" b="37031"/>
            <a:stretch/>
          </p:blipFill>
          <p:spPr>
            <a:xfrm>
              <a:off x="1343753" y="4703975"/>
              <a:ext cx="9763420" cy="163979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8874CDC-D043-4D66-915F-83FB39938046}"/>
                </a:ext>
              </a:extLst>
            </p:cNvPr>
            <p:cNvSpPr txBox="1"/>
            <p:nvPr/>
          </p:nvSpPr>
          <p:spPr>
            <a:xfrm>
              <a:off x="3102017" y="5605877"/>
              <a:ext cx="7112587" cy="3718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ts val="21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600" b="1" dirty="0">
                  <a:solidFill>
                    <a:srgbClr val="FFFF00"/>
                  </a:solidFill>
                  <a:latin typeface="Arial" panose="020B0604020202020204" pitchFamily="34" charset="0"/>
                  <a:ea typeface="Helvetica"/>
                  <a:cs typeface="Arial" panose="020B0604020202020204" pitchFamily="34" charset="0"/>
                  <a:sym typeface="Helvetica"/>
                </a:rPr>
                <a:t>  </a:t>
              </a:r>
              <a:r>
                <a:rPr kumimoji="0" lang="en-US" altLang="zh-CN" sz="1600" b="1" i="0" u="none" strike="noStrike" cap="none" spc="0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uFillTx/>
                  <a:latin typeface="Arial" panose="020B0604020202020204" pitchFamily="34" charset="0"/>
                  <a:ea typeface="Helvetica"/>
                  <a:cs typeface="Arial" panose="020B0604020202020204" pitchFamily="34" charset="0"/>
                  <a:sym typeface="Helvetica"/>
                </a:rPr>
                <a:t>       0       1       2       3       4       5        6       7       8       9      10     11      12   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2511A6F-382F-48AA-8377-2D686EC65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5271" y="5239882"/>
              <a:ext cx="456226" cy="1000662"/>
            </a:xfrm>
            <a:prstGeom prst="straightConnector1">
              <a:avLst/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2A76F1-5CF2-4080-BC53-321A20C4D93A}"/>
                </a:ext>
              </a:extLst>
            </p:cNvPr>
            <p:cNvSpPr txBox="1"/>
            <p:nvPr/>
          </p:nvSpPr>
          <p:spPr>
            <a:xfrm>
              <a:off x="5136635" y="4925489"/>
              <a:ext cx="1433848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Strobe Here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5F29CB-061A-42A3-8228-702965CE0708}"/>
              </a:ext>
            </a:extLst>
          </p:cNvPr>
          <p:cNvGrpSpPr/>
          <p:nvPr/>
        </p:nvGrpSpPr>
        <p:grpSpPr>
          <a:xfrm>
            <a:off x="5760253" y="938206"/>
            <a:ext cx="6093857" cy="3631897"/>
            <a:chOff x="5762950" y="986444"/>
            <a:chExt cx="6093857" cy="36318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E9ED0D3-FECB-4213-9F1E-6AEFEB0D8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62950" y="986444"/>
              <a:ext cx="5095498" cy="3631897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E0DD8F-912A-4086-9625-102720803A0F}"/>
                </a:ext>
              </a:extLst>
            </p:cNvPr>
            <p:cNvSpPr/>
            <p:nvPr/>
          </p:nvSpPr>
          <p:spPr>
            <a:xfrm>
              <a:off x="6096791" y="1305967"/>
              <a:ext cx="2529840" cy="750259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9EB37DA-8A42-4239-B01F-D76B7A6B0E00}"/>
                </a:ext>
              </a:extLst>
            </p:cNvPr>
            <p:cNvSpPr/>
            <p:nvPr/>
          </p:nvSpPr>
          <p:spPr>
            <a:xfrm>
              <a:off x="6401591" y="2338477"/>
              <a:ext cx="2754630" cy="188913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4217EC-A75B-44EF-ACC9-609CD8F16707}"/>
                </a:ext>
              </a:extLst>
            </p:cNvPr>
            <p:cNvSpPr txBox="1"/>
            <p:nvPr/>
          </p:nvSpPr>
          <p:spPr>
            <a:xfrm>
              <a:off x="8777321" y="1284992"/>
              <a:ext cx="2880714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When: 3 clock cycles 		after ‘</a:t>
              </a:r>
              <a:r>
                <a:rPr kumimoji="0" lang="en-US" sz="1600" b="1" i="1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load’ is raised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CDC962-BDDE-473D-A390-DE51263A95F2}"/>
                </a:ext>
              </a:extLst>
            </p:cNvPr>
            <p:cNvSpPr txBox="1"/>
            <p:nvPr/>
          </p:nvSpPr>
          <p:spPr>
            <a:xfrm>
              <a:off x="9277575" y="2258526"/>
              <a:ext cx="2579232" cy="3488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Where: at signal ‘</a:t>
              </a:r>
              <a:r>
                <a:rPr kumimoji="0" lang="en-US" sz="1600" b="1" i="1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done’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1624735-099B-405A-AA0B-5DB91F72408D}"/>
                </a:ext>
              </a:extLst>
            </p:cNvPr>
            <p:cNvSpPr/>
            <p:nvPr/>
          </p:nvSpPr>
          <p:spPr>
            <a:xfrm>
              <a:off x="6726710" y="2798117"/>
              <a:ext cx="3656993" cy="177562"/>
            </a:xfrm>
            <a:prstGeom prst="rect">
              <a:avLst/>
            </a:prstGeom>
            <a:noFill/>
            <a:ln w="25400" cap="flat">
              <a:solidFill>
                <a:srgbClr val="FF0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584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40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484D70-C7DA-4701-8612-698257D6F5B5}"/>
                </a:ext>
              </a:extLst>
            </p:cNvPr>
            <p:cNvSpPr txBox="1"/>
            <p:nvPr/>
          </p:nvSpPr>
          <p:spPr>
            <a:xfrm>
              <a:off x="9145513" y="3084050"/>
              <a:ext cx="2711294" cy="59503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What: compare the signals                    </a:t>
              </a:r>
            </a:p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600" b="1" dirty="0">
                  <a:solidFill>
                    <a:srgbClr val="FF0000"/>
                  </a:solidFill>
                  <a:latin typeface="Helvetica"/>
                  <a:ea typeface="Helvetica"/>
                  <a:cs typeface="Helvetica"/>
                  <a:sym typeface="Helvetica"/>
                </a:rPr>
                <a:t>           </a:t>
              </a:r>
              <a:r>
                <a:rPr kumimoji="0" lang="en-US" sz="1600" b="1" i="0" u="none" strike="noStrike" cap="none" spc="0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uFillTx/>
                  <a:latin typeface="Helvetica"/>
                  <a:ea typeface="Helvetica"/>
                  <a:cs typeface="Helvetica"/>
                  <a:sym typeface="Helvetica"/>
                </a:rPr>
                <a:t>in GM and FM</a:t>
              </a:r>
              <a:endParaRPr kumimoji="0" lang="en-US" sz="1600" b="1" i="1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4011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230" y="29029"/>
            <a:ext cx="9115822" cy="752523"/>
          </a:xfrm>
        </p:spPr>
        <p:txBody>
          <a:bodyPr/>
          <a:lstStyle/>
          <a:p>
            <a:r>
              <a:rPr lang="en-US" altLang="zh-CN" sz="3600" dirty="0">
                <a:latin typeface="Arial"/>
                <a:ea typeface="等线 Light"/>
                <a:cs typeface="Arial"/>
              </a:rPr>
              <a:t>3. Verify the Injected Fault</a:t>
            </a:r>
            <a:endParaRPr lang="en-US" sz="36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7BE6CC3-97F2-4C50-B7E5-45A2468ED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30" y="781552"/>
            <a:ext cx="11610146" cy="596164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charset="0"/>
                <a:ea typeface="Arial" charset="0"/>
                <a:cs typeface="Arial" charset="0"/>
              </a:rPr>
              <a:t>Files to prepare: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b="0" dirty="0">
                <a:latin typeface="Arial"/>
                <a:ea typeface="Arial" charset="0"/>
                <a:cs typeface="Arial"/>
              </a:rPr>
              <a:t>Faulty waveform (e.g., ff.fm1.vcd): If “./</a:t>
            </a:r>
            <a:r>
              <a:rPr lang="en-US" altLang="zh-CN" b="0" err="1">
                <a:latin typeface="Arial"/>
                <a:ea typeface="Arial" charset="0"/>
                <a:cs typeface="Arial"/>
              </a:rPr>
              <a:t>zoix.sim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-fault +fault+machine+1 +</a:t>
            </a:r>
            <a:r>
              <a:rPr lang="en-US" altLang="zh-CN" b="0" err="1">
                <a:latin typeface="Arial"/>
                <a:ea typeface="Arial" charset="0"/>
                <a:cs typeface="Arial"/>
              </a:rPr>
              <a:t>vcd+file+input.vcd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” in </a:t>
            </a:r>
            <a:r>
              <a:rPr lang="en-US" altLang="zh-CN" b="0" err="1">
                <a:latin typeface="Arial"/>
                <a:ea typeface="Arial" charset="0"/>
                <a:cs typeface="Arial"/>
              </a:rPr>
              <a:t>run.csh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file is executed, you can get a </a:t>
            </a:r>
            <a:r>
              <a:rPr lang="en-US" altLang="zh-CN" b="0" err="1">
                <a:latin typeface="Arial"/>
                <a:ea typeface="Arial" charset="0"/>
                <a:cs typeface="Arial"/>
              </a:rPr>
              <a:t>vcd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file with fault-machine's number in its name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 (e.g., simulation inserted with the 1st fault in your fault list will be dumped into </a:t>
            </a:r>
            <a:r>
              <a:rPr lang="en-US" dirty="0">
                <a:latin typeface="Arial"/>
                <a:ea typeface="Arial" charset="0"/>
                <a:cs typeface="Arial"/>
              </a:rPr>
              <a:t>ff.fm1.vcd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)</a:t>
            </a:r>
            <a:endParaRPr lang="en-US" altLang="zh-CN" b="0" dirty="0">
              <a:latin typeface="Arial"/>
              <a:ea typeface="Arial" charset="0"/>
              <a:cs typeface="Arial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Arial"/>
                <a:ea typeface="Arial" charset="0"/>
                <a:cs typeface="Arial"/>
              </a:rPr>
              <a:t>To view the faulty waveform, use </a:t>
            </a:r>
            <a:r>
              <a:rPr lang="en-US" altLang="zh-CN" err="1">
                <a:latin typeface="Arial"/>
                <a:ea typeface="Arial" charset="0"/>
                <a:cs typeface="Arial"/>
              </a:rPr>
              <a:t>dve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&amp; command and open the .</a:t>
            </a:r>
            <a:r>
              <a:rPr lang="en-US" altLang="zh-CN" err="1">
                <a:latin typeface="Arial"/>
                <a:ea typeface="Arial" charset="0"/>
                <a:cs typeface="Arial"/>
              </a:rPr>
              <a:t>vcd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 file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Arial"/>
                <a:ea typeface="Arial" charset="0"/>
                <a:cs typeface="Arial"/>
              </a:rPr>
              <a:t>This will help verify if you are injecting faults as intended</a:t>
            </a:r>
            <a:endParaRPr lang="en-US" altLang="zh-CN" b="0" dirty="0">
              <a:latin typeface="Arial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>
                <a:latin typeface="Arial"/>
                <a:ea typeface="Arial" charset="0"/>
                <a:cs typeface="Arial"/>
              </a:rPr>
              <a:t>Format bugs need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to be fixed in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the dumped .</a:t>
            </a:r>
            <a:r>
              <a:rPr lang="en-US" altLang="zh-CN" b="0" dirty="0" err="1">
                <a:latin typeface="Arial"/>
                <a:ea typeface="Arial" charset="0"/>
                <a:cs typeface="Arial"/>
              </a:rPr>
              <a:t>vcd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file because of ZOIX 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internal</a:t>
            </a:r>
            <a:r>
              <a:rPr lang="en-US" altLang="zh-CN" b="0" dirty="0">
                <a:latin typeface="Arial"/>
                <a:ea typeface="Arial" charset="0"/>
                <a:cs typeface="Arial"/>
              </a:rPr>
              <a:t> bugs, </a:t>
            </a:r>
            <a:r>
              <a:rPr lang="en-US" altLang="zh-CN" dirty="0">
                <a:latin typeface="Arial"/>
                <a:ea typeface="Arial" charset="0"/>
                <a:cs typeface="Arial"/>
              </a:rPr>
              <a:t>compare </a:t>
            </a:r>
            <a:r>
              <a:rPr lang="en-US" dirty="0">
                <a:latin typeface="Arial"/>
                <a:ea typeface="Arial" charset="0"/>
                <a:cs typeface="Arial"/>
              </a:rPr>
              <a:t>the</a:t>
            </a:r>
            <a:r>
              <a:rPr lang="en-US" dirty="0">
                <a:latin typeface="Arial"/>
                <a:cs typeface="Arial"/>
              </a:rPr>
              <a:t> format between a correct </a:t>
            </a:r>
            <a:r>
              <a:rPr lang="en-US" dirty="0" err="1">
                <a:latin typeface="Arial"/>
                <a:cs typeface="Arial"/>
              </a:rPr>
              <a:t>input.vcd</a:t>
            </a:r>
            <a:r>
              <a:rPr lang="en-US" dirty="0">
                <a:latin typeface="Arial"/>
                <a:cs typeface="Arial"/>
              </a:rPr>
              <a:t> and ff.fm1.vcd. Check example bug-fixing steps in the notes below.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altLang="zh-CN" dirty="0"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869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5b50b2-369a-41c3-855c-07fbf69ccfc8">
      <Terms xmlns="http://schemas.microsoft.com/office/infopath/2007/PartnerControls"/>
    </lcf76f155ced4ddcb4097134ff3c332f>
    <TaxCatchAll xmlns="51e87ba6-cb14-4e0c-86db-8f601a1e40b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2F84E2FF124742B995484E779488F2" ma:contentTypeVersion="18" ma:contentTypeDescription="Create a new document." ma:contentTypeScope="" ma:versionID="a5aff272c37311cf3238d9ffd49ec08b">
  <xsd:schema xmlns:xsd="http://www.w3.org/2001/XMLSchema" xmlns:xs="http://www.w3.org/2001/XMLSchema" xmlns:p="http://schemas.microsoft.com/office/2006/metadata/properties" xmlns:ns2="0d5b50b2-369a-41c3-855c-07fbf69ccfc8" xmlns:ns3="51e87ba6-cb14-4e0c-86db-8f601a1e40b0" targetNamespace="http://schemas.microsoft.com/office/2006/metadata/properties" ma:root="true" ma:fieldsID="511c3b7f83695cc20086bb4b23cb6c6b" ns2:_="" ns3:_="">
    <xsd:import namespace="0d5b50b2-369a-41c3-855c-07fbf69ccfc8"/>
    <xsd:import namespace="51e87ba6-cb14-4e0c-86db-8f601a1e40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5b50b2-369a-41c3-855c-07fbf69ccf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fa0c477a-f09e-4137-8c49-77869fdcca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e87ba6-cb14-4e0c-86db-8f601a1e40b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411f5fba-ff08-4b7c-b3be-c615c65c3b91}" ma:internalName="TaxCatchAll" ma:showField="CatchAllData" ma:web="51e87ba6-cb14-4e0c-86db-8f601a1e40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5ECF29-204A-46FE-B8C5-BE7F56C9B86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D4941D1-C5C6-4713-BC93-C771AC9324BC}">
  <ds:schemaRefs>
    <ds:schemaRef ds:uri="http://schemas.microsoft.com/office/2006/metadata/properties"/>
    <ds:schemaRef ds:uri="http://schemas.microsoft.com/office/infopath/2007/PartnerControls"/>
    <ds:schemaRef ds:uri="0d5b50b2-369a-41c3-855c-07fbf69ccfc8"/>
    <ds:schemaRef ds:uri="51e87ba6-cb14-4e0c-86db-8f601a1e40b0"/>
  </ds:schemaRefs>
</ds:datastoreItem>
</file>

<file path=customXml/itemProps3.xml><?xml version="1.0" encoding="utf-8"?>
<ds:datastoreItem xmlns:ds="http://schemas.openxmlformats.org/officeDocument/2006/customXml" ds:itemID="{89DEC4D9-7B2C-4FC3-9024-0FCECDF935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5b50b2-369a-41c3-855c-07fbf69ccfc8"/>
    <ds:schemaRef ds:uri="51e87ba6-cb14-4e0c-86db-8f601a1e40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432</Words>
  <Application>Microsoft Office PowerPoint</Application>
  <PresentationFormat>宽屏</PresentationFormat>
  <Paragraphs>45</Paragraphs>
  <Slides>4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Theme</vt:lpstr>
      <vt:lpstr>1. Simulation (VCS)</vt:lpstr>
      <vt:lpstr>2. Fault (ZOIX) Simulation</vt:lpstr>
      <vt:lpstr> 2. Fault (ZOIX) Simulation – SP Definition</vt:lpstr>
      <vt:lpstr>3. Verify the Injected Fault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Simulation (VCS)</dc:title>
  <dc:creator>Li,Henian</dc:creator>
  <cp:lastModifiedBy>Li,Henian</cp:lastModifiedBy>
  <cp:revision>88</cp:revision>
  <dcterms:created xsi:type="dcterms:W3CDTF">2021-11-12T17:49:44Z</dcterms:created>
  <dcterms:modified xsi:type="dcterms:W3CDTF">2024-04-04T16:12:03Z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0x0101002E2F84E2FF124742B995484E779488F2</vt:lpwstr>
  </property>
  <property fmtid="{D5CDD505-2E9C-101B-9397-08002B2CF9AE}" pid="3" name="MediaServiceImageTags">
    <vt:lpwstr/>
  </property>
</Properties>
</file>