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7" r:id="rId5"/>
    <p:sldId id="258" r:id="rId6"/>
    <p:sldId id="266" r:id="rId7"/>
    <p:sldId id="260" r:id="rId8"/>
    <p:sldId id="264" r:id="rId9"/>
    <p:sldId id="261" r:id="rId10"/>
    <p:sldId id="262"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1211-3808-6416-A918-1CBDA0D251E1}"/>
              </a:ext>
            </a:extLst>
          </p:cNvPr>
          <p:cNvSpPr>
            <a:spLocks noGrp="1"/>
          </p:cNvSpPr>
          <p:nvPr>
            <p:ph type="ctrTitle"/>
          </p:nvPr>
        </p:nvSpPr>
        <p:spPr>
          <a:xfrm>
            <a:off x="1347891" y="606715"/>
            <a:ext cx="8825658" cy="3329581"/>
          </a:xfrm>
        </p:spPr>
        <p:txBody>
          <a:bodyPr/>
          <a:lstStyle/>
          <a:p>
            <a:pPr algn="ctr"/>
            <a:r>
              <a:rPr lang="en-US" sz="7500" b="1" dirty="0">
                <a:latin typeface="Times New Roman" panose="02020603050405020304" pitchFamily="18" charset="0"/>
                <a:cs typeface="Times New Roman" panose="02020603050405020304" pitchFamily="18" charset="0"/>
              </a:rPr>
              <a:t>ENVIRONMENTAL MONITORING</a:t>
            </a:r>
            <a:endParaRPr lang="en-IN" sz="7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1EB222-80C6-F48D-3216-D4D8D0C27051}"/>
              </a:ext>
            </a:extLst>
          </p:cNvPr>
          <p:cNvSpPr>
            <a:spLocks noGrp="1"/>
          </p:cNvSpPr>
          <p:nvPr>
            <p:ph type="subTitle" idx="1"/>
          </p:nvPr>
        </p:nvSpPr>
        <p:spPr>
          <a:xfrm>
            <a:off x="8937515" y="4736740"/>
            <a:ext cx="3701525" cy="1894008"/>
          </a:xfrm>
        </p:spPr>
        <p:txBody>
          <a:bodyPr>
            <a:normAutofit fontScale="92500" lnSpcReduction="20000"/>
          </a:bodyPr>
          <a:lstStyle/>
          <a:p>
            <a:r>
              <a:rPr lang="en-US" sz="2300" dirty="0">
                <a:latin typeface="Times New Roman" panose="02020603050405020304" pitchFamily="18" charset="0"/>
                <a:cs typeface="Times New Roman" panose="02020603050405020304" pitchFamily="18" charset="0"/>
              </a:rPr>
              <a:t>Team MEMBERS: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ABISHEK 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ARUNACHALAM 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SIVARANJINI V</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VIMAL M</a:t>
            </a:r>
          </a:p>
          <a:p>
            <a:endParaRPr lang="en-IN" dirty="0"/>
          </a:p>
        </p:txBody>
      </p:sp>
    </p:spTree>
    <p:extLst>
      <p:ext uri="{BB962C8B-B14F-4D97-AF65-F5344CB8AC3E}">
        <p14:creationId xmlns:p14="http://schemas.microsoft.com/office/powerpoint/2010/main" val="248006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9749-8825-553B-2D8B-77CE852AFD8A}"/>
              </a:ext>
            </a:extLst>
          </p:cNvPr>
          <p:cNvSpPr>
            <a:spLocks noGrp="1"/>
          </p:cNvSpPr>
          <p:nvPr>
            <p:ph type="title"/>
          </p:nvPr>
        </p:nvSpPr>
        <p:spPr>
          <a:xfrm>
            <a:off x="645130" y="652388"/>
            <a:ext cx="9404723" cy="1400530"/>
          </a:xfrm>
        </p:spPr>
        <p:txBody>
          <a:bodyPr/>
          <a:lstStyle/>
          <a:p>
            <a:r>
              <a:rPr lang="en-IN" sz="4500" dirty="0">
                <a:latin typeface="Times New Roman" panose="02020603050405020304" pitchFamily="18" charset="0"/>
                <a:cs typeface="Times New Roman" panose="02020603050405020304" pitchFamily="18" charset="0"/>
              </a:rPr>
              <a:t>DETAILS OF ALGORITHM</a:t>
            </a:r>
          </a:p>
        </p:txBody>
      </p:sp>
      <p:sp>
        <p:nvSpPr>
          <p:cNvPr id="3" name="Content Placeholder 2">
            <a:extLst>
              <a:ext uri="{FF2B5EF4-FFF2-40B4-BE49-F238E27FC236}">
                <a16:creationId xmlns:a16="http://schemas.microsoft.com/office/drawing/2014/main" id="{6AE86B08-A3A3-E4F2-1F91-E18D29FD0E0A}"/>
              </a:ext>
            </a:extLst>
          </p:cNvPr>
          <p:cNvSpPr>
            <a:spLocks noGrp="1"/>
          </p:cNvSpPr>
          <p:nvPr>
            <p:ph idx="1"/>
          </p:nvPr>
        </p:nvSpPr>
        <p:spPr>
          <a:xfrm>
            <a:off x="1103312" y="1828801"/>
            <a:ext cx="8946541" cy="4195481"/>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Integration Approach - Brief Summary:</a:t>
            </a:r>
          </a:p>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integration approach involves IoT sensors collecting environmental data, which is transmitted to a central gateway and securely relayed to the web-based platform. Data processing includes validation, transformation, and real-time analysis. Users access the platform through secure authentication, and a notification system provides updates on environmental changes and planned activities, ensuring a user-friendly and data-secure ecosystem.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96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9A0-4F27-5B5E-DF23-7AE9895F4A96}"/>
              </a:ext>
            </a:extLst>
          </p:cNvPr>
          <p:cNvSpPr>
            <a:spLocks noGrp="1"/>
          </p:cNvSpPr>
          <p:nvPr>
            <p:ph type="title"/>
          </p:nvPr>
        </p:nvSpPr>
        <p:spPr>
          <a:xfrm>
            <a:off x="645130" y="652388"/>
            <a:ext cx="9404723" cy="1400530"/>
          </a:xfrm>
        </p:spPr>
        <p:txBody>
          <a:bodyPr/>
          <a:lstStyle/>
          <a:p>
            <a:r>
              <a:rPr lang="en-US" sz="4500" dirty="0">
                <a:latin typeface="Times New Roman" panose="02020603050405020304" pitchFamily="18" charset="0"/>
                <a:cs typeface="Times New Roman" panose="02020603050405020304" pitchFamily="18" charset="0"/>
              </a:rPr>
              <a:t>CONCLUSION</a:t>
            </a:r>
            <a:endParaRPr lang="en-IN" sz="4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3C8A9C-551A-A2BC-ACD5-DEDF9C7A28ED}"/>
              </a:ext>
            </a:extLst>
          </p:cNvPr>
          <p:cNvSpPr>
            <a:spLocks noGrp="1"/>
          </p:cNvSpPr>
          <p:nvPr>
            <p:ph idx="1"/>
          </p:nvPr>
        </p:nvSpPr>
        <p:spPr>
          <a:xfrm>
            <a:off x="1049106" y="1855694"/>
            <a:ext cx="8946541" cy="4195481"/>
          </a:xfrm>
        </p:spPr>
        <p:txBody>
          <a:bodyPr/>
          <a:lstStyle/>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Smart Park: Elevating Outdoor Experiences with IoT Environmental Intelligence, is poised to revolutionize the way visitors interact with public parks. Through real-time environmental monitoring, personalized activity planning, and an unwavering commitment to sustainability, we aim to create a seamless fusion of nature and technology. This endeavor promises not only to enhance visitor satisfaction but also to contribute to the preservation of our precious outdoor spaces. With innovation as our guiding principle, we're embarking on a journey toward a smarter, more enriching, and ecologically responsible future for park enthusiasts worldwide.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0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FDDF-1550-3E8B-B95F-589CE965969A}"/>
              </a:ext>
            </a:extLst>
          </p:cNvPr>
          <p:cNvSpPr>
            <a:spLocks noGrp="1"/>
          </p:cNvSpPr>
          <p:nvPr>
            <p:ph type="title"/>
          </p:nvPr>
        </p:nvSpPr>
        <p:spPr/>
        <p:txBody>
          <a:bodyPr/>
          <a:lstStyle/>
          <a:p>
            <a:r>
              <a:rPr lang="en-IN" sz="45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22065A0-20ED-7F45-4517-00E018F710B7}"/>
              </a:ext>
            </a:extLst>
          </p:cNvPr>
          <p:cNvSpPr>
            <a:spLocks noGrp="1"/>
          </p:cNvSpPr>
          <p:nvPr>
            <p:ph idx="1"/>
          </p:nvPr>
        </p:nvSpPr>
        <p:spPr/>
        <p:txBody>
          <a:bodyPr/>
          <a:lstStyle/>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"Foundation". Smart Parks. 2017-05-01. Retrieved 2023-02-10.</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SMART Parks™, “A Toolkit, Luskin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for Innovation” (UCLA), 2018</a:t>
            </a:r>
          </a:p>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Peter Harnik, Jessica Sargent and Jennifer Plowden, “The Economic Benefits of the Public Park and Recreation System in the City of Los Angeles, California, </a:t>
            </a:r>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The Trust for Public Land, 2017.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69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6B60-ACA6-58DD-1960-D783BD137709}"/>
              </a:ext>
            </a:extLst>
          </p:cNvPr>
          <p:cNvSpPr>
            <a:spLocks noGrp="1"/>
          </p:cNvSpPr>
          <p:nvPr>
            <p:ph type="title"/>
          </p:nvPr>
        </p:nvSpPr>
        <p:spPr>
          <a:xfrm>
            <a:off x="645130" y="652388"/>
            <a:ext cx="9404723" cy="1400530"/>
          </a:xfrm>
        </p:spPr>
        <p:txBody>
          <a:bodyPr/>
          <a:lstStyle/>
          <a:p>
            <a:r>
              <a:rPr lang="en-IN" sz="4500" dirty="0">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D320E242-8F7A-2FB6-9970-232F8BED6A5B}"/>
              </a:ext>
            </a:extLst>
          </p:cNvPr>
          <p:cNvSpPr>
            <a:spLocks noGrp="1"/>
          </p:cNvSpPr>
          <p:nvPr>
            <p:ph idx="1"/>
          </p:nvPr>
        </p:nvSpPr>
        <p:spPr/>
        <p:txBody>
          <a:bodyPr/>
          <a:lstStyle/>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project involves setting up IoT devices to monitor environmental conditions in public parks, including temperature and humidity. The primary objective is to provide real-time environmental data to park visitors through a public platform, enabling them to plan their outdoor activities accordingly. This project includes defining objectives, designing the IoT sensor system, developing the environmental monitoring platform, and integrating them using IoT technology and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7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7EEA-35D2-938A-E3DC-50D1A5A42055}"/>
              </a:ext>
            </a:extLst>
          </p:cNvPr>
          <p:cNvSpPr>
            <a:spLocks noGrp="1"/>
          </p:cNvSpPr>
          <p:nvPr>
            <p:ph type="title"/>
          </p:nvPr>
        </p:nvSpPr>
        <p:spPr>
          <a:xfrm>
            <a:off x="645130" y="807281"/>
            <a:ext cx="9404723" cy="1400530"/>
          </a:xfrm>
        </p:spPr>
        <p:txBody>
          <a:bodyPr/>
          <a:lstStyle/>
          <a:p>
            <a:r>
              <a:rPr lang="en-US" sz="4500" dirty="0">
                <a:latin typeface="Times New Roman" panose="02020603050405020304" pitchFamily="18" charset="0"/>
                <a:cs typeface="Times New Roman" panose="02020603050405020304" pitchFamily="18" charset="0"/>
              </a:rPr>
              <a:t>OBJECTIVES OF THE PROJECT</a:t>
            </a:r>
            <a:endParaRPr lang="en-IN" sz="4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B96262-A14D-32B1-11A9-36383D9FFD7F}"/>
              </a:ext>
            </a:extLst>
          </p:cNvPr>
          <p:cNvSpPr>
            <a:spLocks noGrp="1"/>
          </p:cNvSpPr>
          <p:nvPr>
            <p:ph idx="1"/>
          </p:nvPr>
        </p:nvSpPr>
        <p:spPr>
          <a:xfrm>
            <a:off x="1103312" y="2080910"/>
            <a:ext cx="8946541" cy="4195481"/>
          </a:xfrm>
        </p:spPr>
        <p:txBody>
          <a:bodyPr>
            <a:noAutofit/>
          </a:bodyPr>
          <a:lstStyle/>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Smart Park: Elevating Outdoor Experiences with IoT Environmental Intelligence, aims to deploy IoT sensors for real-time environmental monitoring in the park. We will enhance visitor experiences with personalized AI-driven recommendations and augmented reality content. Collecting visitor feedback will drive continuous improvement. Our commitment extends to environmental conservation, community engagement, sustainability, and data security. Innovation is a core focus for platform evolution.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60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mart Parks">
            <a:extLst>
              <a:ext uri="{FF2B5EF4-FFF2-40B4-BE49-F238E27FC236}">
                <a16:creationId xmlns:a16="http://schemas.microsoft.com/office/drawing/2014/main" id="{9AEC3184-5394-17B0-0768-0DF1FB4F3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14" y="482492"/>
            <a:ext cx="8250221" cy="589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9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2F3E-0C0D-65B7-AA68-707CAF7A3F69}"/>
              </a:ext>
            </a:extLst>
          </p:cNvPr>
          <p:cNvSpPr>
            <a:spLocks noGrp="1"/>
          </p:cNvSpPr>
          <p:nvPr>
            <p:ph type="title"/>
          </p:nvPr>
        </p:nvSpPr>
        <p:spPr>
          <a:xfrm>
            <a:off x="645128" y="455164"/>
            <a:ext cx="9404723" cy="1400530"/>
          </a:xfrm>
        </p:spPr>
        <p:txBody>
          <a:bodyPr/>
          <a:lstStyle/>
          <a:p>
            <a:r>
              <a:rPr lang="en-IN" sz="4500" dirty="0">
                <a:latin typeface="Times New Roman" panose="02020603050405020304" pitchFamily="18" charset="0"/>
                <a:cs typeface="Times New Roman" panose="02020603050405020304" pitchFamily="18" charset="0"/>
              </a:rPr>
              <a:t>LIMITATIONS OF EXISTING ALGORITHMS</a:t>
            </a:r>
          </a:p>
        </p:txBody>
      </p:sp>
      <p:sp>
        <p:nvSpPr>
          <p:cNvPr id="3" name="Content Placeholder 2">
            <a:extLst>
              <a:ext uri="{FF2B5EF4-FFF2-40B4-BE49-F238E27FC236}">
                <a16:creationId xmlns:a16="http://schemas.microsoft.com/office/drawing/2014/main" id="{324934E4-6134-EBA7-08B7-29106DF048A2}"/>
              </a:ext>
            </a:extLst>
          </p:cNvPr>
          <p:cNvSpPr>
            <a:spLocks noGrp="1"/>
          </p:cNvSpPr>
          <p:nvPr>
            <p:ph idx="1"/>
          </p:nvPr>
        </p:nvSpPr>
        <p:spPr>
          <a:xfrm>
            <a:off x="1103310" y="2132319"/>
            <a:ext cx="8946541" cy="4805082"/>
          </a:xfrm>
        </p:spPr>
        <p:txBody>
          <a:bodyPr>
            <a:no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Computational Complexity: Some algorithms are computationally demanding and slow.</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Sensitivity: Algorithms can be sensitive to data quality and quantity.</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Overfitting and Underfitting: Machine learning algorithms may over-specialize or underperform.</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Interpretability: Complex algorithms may lack transparency and interpretability.</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Scalability: Some algorithms struggle with large datasets.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500" dirty="0"/>
          </a:p>
          <a:p>
            <a:endParaRPr lang="en-US" sz="1500" dirty="0"/>
          </a:p>
          <a:p>
            <a:endParaRPr lang="en-US" sz="1500" dirty="0"/>
          </a:p>
          <a:p>
            <a:endParaRPr lang="en-US" sz="1500" dirty="0"/>
          </a:p>
          <a:p>
            <a:endParaRPr lang="en-US" sz="1500" dirty="0"/>
          </a:p>
          <a:p>
            <a:endParaRPr lang="en-IN" sz="1500" dirty="0"/>
          </a:p>
        </p:txBody>
      </p:sp>
    </p:spTree>
    <p:extLst>
      <p:ext uri="{BB962C8B-B14F-4D97-AF65-F5344CB8AC3E}">
        <p14:creationId xmlns:p14="http://schemas.microsoft.com/office/powerpoint/2010/main" val="380191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FE69D-E0C6-B483-C276-54BB577DC0B6}"/>
              </a:ext>
            </a:extLst>
          </p:cNvPr>
          <p:cNvSpPr>
            <a:spLocks noGrp="1"/>
          </p:cNvSpPr>
          <p:nvPr>
            <p:ph idx="1"/>
          </p:nvPr>
        </p:nvSpPr>
        <p:spPr>
          <a:xfrm>
            <a:off x="403412" y="502025"/>
            <a:ext cx="9646443" cy="6140822"/>
          </a:xfrm>
        </p:spPr>
        <p:txBody>
          <a:bodyPr>
            <a:normAutofit/>
          </a:bodyPr>
          <a:lstStyle/>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Adaptability: Many algorithms don't adapt well to changing data.</a:t>
            </a:r>
          </a:p>
          <a:p>
            <a:pPr marL="285750" indent="-285750">
              <a:lnSpc>
                <a:spcPct val="12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Resource Requirements: Some algorithms need significant computational resources.</a:t>
            </a:r>
          </a:p>
          <a:p>
            <a:pPr marL="285750" indent="-285750">
              <a:lnSpc>
                <a:spcPct val="12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Robustness Issues: Vulnerability to adversarial inputs or attacks.</a:t>
            </a:r>
          </a:p>
          <a:p>
            <a:pPr marL="285750" indent="-285750">
              <a:lnSpc>
                <a:spcPct val="12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Ethical and Legal Concerns: Algorithms can raise privacy and discrimination concerns.</a:t>
            </a:r>
          </a:p>
          <a:p>
            <a:pPr>
              <a:lnSpc>
                <a:spcPct val="120000"/>
              </a:lnSpc>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Cold Start Problem: Difficulty in handling new or limited data scenarios.</a:t>
            </a:r>
          </a:p>
          <a:p>
            <a:pPr marL="285750" indent="-285750">
              <a:lnSpc>
                <a:spcPct val="12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Complex System Interactions: Understanding interactions between components can be challenging.</a:t>
            </a:r>
          </a:p>
          <a:p>
            <a:pPr marL="285750" indent="-285750">
              <a:lnSpc>
                <a:spcPct val="12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These limitations should be considered when selecting and designing algorithms for specific tasks.</a:t>
            </a:r>
          </a:p>
          <a:p>
            <a:endParaRPr lang="en-IN" dirty="0"/>
          </a:p>
        </p:txBody>
      </p:sp>
    </p:spTree>
    <p:extLst>
      <p:ext uri="{BB962C8B-B14F-4D97-AF65-F5344CB8AC3E}">
        <p14:creationId xmlns:p14="http://schemas.microsoft.com/office/powerpoint/2010/main" val="23550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FFBF-3D5C-F3EB-D74B-836665CB353F}"/>
              </a:ext>
            </a:extLst>
          </p:cNvPr>
          <p:cNvSpPr>
            <a:spLocks noGrp="1"/>
          </p:cNvSpPr>
          <p:nvPr>
            <p:ph type="title"/>
          </p:nvPr>
        </p:nvSpPr>
        <p:spPr>
          <a:xfrm>
            <a:off x="645130" y="564686"/>
            <a:ext cx="9404723" cy="1198800"/>
          </a:xfrm>
        </p:spPr>
        <p:txBody>
          <a:bodyPr/>
          <a:lstStyle/>
          <a:p>
            <a:r>
              <a:rPr lang="en-US" dirty="0">
                <a:latin typeface="Times New Roman" panose="02020603050405020304" pitchFamily="18" charset="0"/>
                <a:cs typeface="Times New Roman" panose="02020603050405020304" pitchFamily="18" charset="0"/>
              </a:rPr>
              <a:t>CONCEPT OF PROPOSED  METHOD / ALGORITHM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AC8D52-4B06-A35C-E30B-C4907DA24661}"/>
              </a:ext>
            </a:extLst>
          </p:cNvPr>
          <p:cNvSpPr>
            <a:spLocks noGrp="1"/>
          </p:cNvSpPr>
          <p:nvPr>
            <p:ph idx="1"/>
          </p:nvPr>
        </p:nvSpPr>
        <p:spPr>
          <a:xfrm>
            <a:off x="977805" y="2118049"/>
            <a:ext cx="8946541" cy="4739951"/>
          </a:xfrm>
        </p:spPr>
        <p:txBody>
          <a:bodyPr>
            <a:normAutofit/>
          </a:bodyPr>
          <a:lstStyle/>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proposed method, tentatively named Smart Park and addresses the critical problem of monitoring the Environmental conditions in the public park . Our primary objective is to a Smart Park leveraging a novel approach. At its core, the method relies on IOT Technology and is comprised of several key components, including some Sensors Notably, Smart Park offers distinct advantages such as Enhanced air and gives guide using display boards and Software Applications etc. , though we acknowledge challenges related to this but Its applicability spans across the Applications, making it a versatile solution. What sets our method apart is it’s the innovation, which promises to advance the field. Looking ahead, we envision the Future Directions for further refinement and expansion of this promising approach.</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51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DF] Internet of things in Smart Environment: Concept, Applications,  Challenges, and Future Directions | Semantic Scholar">
            <a:extLst>
              <a:ext uri="{FF2B5EF4-FFF2-40B4-BE49-F238E27FC236}">
                <a16:creationId xmlns:a16="http://schemas.microsoft.com/office/drawing/2014/main" id="{6A07707E-668A-B982-79D0-418A28DA4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80" y="314840"/>
            <a:ext cx="6923088" cy="622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7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EE949D-C928-77C7-5FEC-76A6606D582E}"/>
              </a:ext>
            </a:extLst>
          </p:cNvPr>
          <p:cNvPicPr>
            <a:picLocks noChangeAspect="1"/>
          </p:cNvPicPr>
          <p:nvPr/>
        </p:nvPicPr>
        <p:blipFill>
          <a:blip r:embed="rId2"/>
          <a:stretch>
            <a:fillRect/>
          </a:stretch>
        </p:blipFill>
        <p:spPr>
          <a:xfrm>
            <a:off x="1974980" y="363894"/>
            <a:ext cx="7730412" cy="6149191"/>
          </a:xfrm>
          <a:prstGeom prst="rect">
            <a:avLst/>
          </a:prstGeom>
        </p:spPr>
      </p:pic>
    </p:spTree>
    <p:extLst>
      <p:ext uri="{BB962C8B-B14F-4D97-AF65-F5344CB8AC3E}">
        <p14:creationId xmlns:p14="http://schemas.microsoft.com/office/powerpoint/2010/main" val="216510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157</TotalTime>
  <Words>695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ENVIRONMENTAL MONITORING</vt:lpstr>
      <vt:lpstr>PROJECT STATEMENT</vt:lpstr>
      <vt:lpstr>OBJECTIVES OF THE PROJECT</vt:lpstr>
      <vt:lpstr>PowerPoint Presentation</vt:lpstr>
      <vt:lpstr>LIMITATIONS OF EXISTING ALGORITHMS</vt:lpstr>
      <vt:lpstr>PowerPoint Presentation</vt:lpstr>
      <vt:lpstr>CONCEPT OF PROPOSED  METHOD / ALGORITHM </vt:lpstr>
      <vt:lpstr>PowerPoint Presentation</vt:lpstr>
      <vt:lpstr>PowerPoint Presentation</vt:lpstr>
      <vt:lpstr>DETAILS OF ALGORITHM</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Arunachalam S</dc:creator>
  <cp:lastModifiedBy>Arunachalam S</cp:lastModifiedBy>
  <cp:revision>16</cp:revision>
  <dcterms:created xsi:type="dcterms:W3CDTF">2023-09-29T09:44:42Z</dcterms:created>
  <dcterms:modified xsi:type="dcterms:W3CDTF">2023-09-29T14:26:45Z</dcterms:modified>
</cp:coreProperties>
</file>