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0" r:id="rId6"/>
    <p:sldId id="261" r:id="rId7"/>
    <p:sldId id="263" r:id="rId8"/>
    <p:sldId id="271" r:id="rId9"/>
    <p:sldId id="274" r:id="rId10"/>
    <p:sldId id="275" r:id="rId11"/>
    <p:sldId id="276" r:id="rId12"/>
    <p:sldId id="264" r:id="rId13"/>
    <p:sldId id="265" r:id="rId14"/>
    <p:sldId id="262" r:id="rId15"/>
    <p:sldId id="277" r:id="rId16"/>
    <p:sldId id="278" r:id="rId17"/>
    <p:sldId id="279" r:id="rId18"/>
    <p:sldId id="280" r:id="rId19"/>
    <p:sldId id="281" r:id="rId20"/>
    <p:sldId id="268" r:id="rId21"/>
    <p:sldId id="27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71B10-0FBC-47B3-A54B-7251BFB51F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5ACA5-AE82-4CD8-BB0A-FD034C22DD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72A76-F679-4906-8CF2-1B05FF1B2C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AFA7B-37F6-4667-AC04-6A2837D24D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BB242-5CF2-4BC5-83B3-1C01667F79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F54A7-5BE9-48ED-AA90-09CCB4A9B0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4F6FD-4578-4AAD-8B6A-519B352F12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56364-EA21-4B5A-8CEC-6AF0B9F0F2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CB2EB-0651-4137-A5FF-B81E8D7E69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19920-15B1-4B4A-9EC4-7645484BE8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260383-EC79-4D29-9A25-95BC032B21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6DEB9A4-E5FB-4F9E-8B20-A48CE5D8E0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200" b="1" smtClean="0">
                <a:solidFill>
                  <a:srgbClr val="FFFF00"/>
                </a:solidFill>
              </a:rPr>
              <a:t>PROJECT 2022-23  –   REVIEW 1</a:t>
            </a:r>
            <a:endParaRPr lang="en-US" altLang="en-US" sz="3200" b="1" smtClean="0">
              <a:solidFill>
                <a:srgbClr val="FFFF00"/>
              </a:solidFill>
            </a:endParaRPr>
          </a:p>
        </p:txBody>
      </p:sp>
      <p:sp>
        <p:nvSpPr>
          <p:cNvPr id="20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N" altLang="en-US" sz="2800" b="1" smtClean="0">
                <a:solidFill>
                  <a:schemeClr val="bg1"/>
                </a:solidFill>
              </a:rPr>
              <a:t>DEPARTMENT OF COMPUTER ENGINEERING</a:t>
            </a:r>
          </a:p>
          <a:p>
            <a:pPr eaLnBrk="1" hangingPunct="1">
              <a:buFontTx/>
              <a:buNone/>
            </a:pPr>
            <a:endParaRPr lang="en-IN" altLang="en-US" sz="2800" b="1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en-IN" altLang="en-US" sz="2800" b="1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en-IN" altLang="en-US" sz="2800" b="1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en-IN" altLang="en-US" sz="2800" b="1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en-IN" altLang="en-US" sz="2800" b="1" smtClean="0">
              <a:solidFill>
                <a:schemeClr val="bg1"/>
              </a:solidFill>
            </a:endParaRPr>
          </a:p>
          <a:p>
            <a:pPr algn="ctr" eaLnBrk="1" hangingPunct="1">
              <a:buFontTx/>
              <a:buNone/>
            </a:pPr>
            <a:r>
              <a:rPr lang="en-IN" altLang="en-US" sz="2800" b="1" smtClean="0">
                <a:solidFill>
                  <a:schemeClr val="bg1"/>
                </a:solidFill>
              </a:rPr>
              <a:t>GOVERNMENT POLYTECHNIC COLLEGE</a:t>
            </a:r>
            <a:endParaRPr lang="en-US" altLang="en-US" sz="2800" b="1" smtClean="0">
              <a:solidFill>
                <a:schemeClr val="bg1"/>
              </a:solidFill>
            </a:endParaRPr>
          </a:p>
          <a:p>
            <a:pPr algn="ctr" eaLnBrk="1" hangingPunct="1">
              <a:buFontTx/>
              <a:buNone/>
            </a:pPr>
            <a:r>
              <a:rPr lang="en-IN" altLang="en-US" sz="2800" b="1" smtClean="0">
                <a:solidFill>
                  <a:schemeClr val="bg1"/>
                </a:solidFill>
              </a:rPr>
              <a:t>TRICHY – 620 022.</a:t>
            </a:r>
          </a:p>
          <a:p>
            <a:pPr algn="ctr" eaLnBrk="1" hangingPunct="1">
              <a:buFontTx/>
              <a:buNone/>
            </a:pPr>
            <a:endParaRPr lang="en-IN" altLang="en-US" sz="2800" b="1" smtClean="0">
              <a:solidFill>
                <a:schemeClr val="bg1"/>
              </a:solidFill>
            </a:endParaRPr>
          </a:p>
          <a:p>
            <a:pPr algn="ctr" eaLnBrk="1" hangingPunct="1">
              <a:buFontTx/>
              <a:buNone/>
            </a:pPr>
            <a:endParaRPr lang="en-US" altLang="en-US" sz="2800" b="1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2052" name="Picture 3" descr="C:\Users\CSE GPT\Download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362200"/>
            <a:ext cx="2514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FF00"/>
                </a:solidFill>
              </a:rPr>
              <a:t>MODULE 3</a:t>
            </a:r>
            <a:endParaRPr lang="en-US" altLang="en-US" b="1" smtClean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stage is to finding the contours in the images.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800" kern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>
                <a:solidFill>
                  <a:srgbClr val="FFFF00"/>
                </a:solidFill>
              </a:rPr>
              <a:t>MODULE 4</a:t>
            </a:r>
            <a:endParaRPr lang="en-US" altLang="en-US" b="1" smtClean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Scans each line for the marked alternative and generates report. 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  <a:latin typeface="Times New Roman" pitchFamily="18" charset="0"/>
              </a:rPr>
              <a:t>CONCLUSION</a:t>
            </a:r>
            <a:r>
              <a:rPr lang="en-US" altLang="en-US" sz="320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Thus a high efficient semi-automated OMR scanning system has been developed.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This would help examiners to evaluate answers without mistakes in quick time.</a:t>
            </a:r>
          </a:p>
          <a:p>
            <a:pPr>
              <a:buNone/>
              <a:defRPr/>
            </a:pPr>
            <a:endParaRPr lang="en-US" altLang="en-US" sz="2400" dirty="0">
              <a:solidFill>
                <a:schemeClr val="lt1"/>
              </a:solidFill>
              <a:latin typeface="Times New Roman" pitchFamily="18" charset="0"/>
              <a:ea typeface="Times New Roman" pitchFamily="18" charset="0"/>
            </a:endParaRPr>
          </a:p>
          <a:p>
            <a:pPr>
              <a:defRPr/>
            </a:pPr>
            <a:endParaRPr lang="en-US" altLang="en-US" sz="2400" dirty="0">
              <a:solidFill>
                <a:schemeClr val="lt1"/>
              </a:solidFill>
              <a:latin typeface="Times New Roman" pitchFamily="18" charset="0"/>
              <a:ea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en-US" sz="2400" dirty="0">
              <a:solidFill>
                <a:schemeClr val="lt1"/>
              </a:solidFill>
              <a:latin typeface="Times New Roman" pitchFamily="18" charset="0"/>
              <a:ea typeface="Times New Roman" pitchFamily="18" charset="0"/>
            </a:endParaRPr>
          </a:p>
          <a:p>
            <a:pPr eaLnBrk="1" latin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>
              <a:solidFill>
                <a:schemeClr val="lt1"/>
              </a:solidFill>
              <a:latin typeface="Times New Roman" pitchFamily="18" charset="0"/>
              <a:ea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  <a:latin typeface="Times New Roman" pitchFamily="18" charset="0"/>
              </a:rPr>
              <a:t>FUTURE ENHANCEMENT</a:t>
            </a:r>
            <a:r>
              <a:rPr lang="en-US" altLang="en-US" sz="320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latinLnBrk="1" hangingPunct="1"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This system could be developed as Android </a:t>
            </a:r>
          </a:p>
          <a:p>
            <a:pPr marL="0" indent="0" eaLnBrk="1" latinLnBrk="1" hangingPunct="1">
              <a:buFontTx/>
              <a:buNone/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     mobile app. </a:t>
            </a:r>
          </a:p>
          <a:p>
            <a:pPr eaLnBrk="1" latinLnBrk="1" hangingPunct="1"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App could use camera to take images and feed it into system for image processing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  <a:latin typeface="Times New Roman" pitchFamily="18" charset="0"/>
              </a:rPr>
              <a:t>REFERENCES</a:t>
            </a:r>
          </a:p>
        </p:txBody>
      </p:sp>
      <p:sp>
        <p:nvSpPr>
          <p:cNvPr id="19459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OMR Software - A list of popular OMR software options, including free and paid options, as well as user reviews and ratings.</a:t>
            </a:r>
          </a:p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OMR Blog - A blog dedicated to discussing various aspects of OMR technology, including best practices, tips and tricks, and industry news.</a:t>
            </a:r>
          </a:p>
          <a:p>
            <a:pPr eaLnBrk="1" latinLnBrk="1" hangingPunct="1">
              <a:lnSpc>
                <a:spcPct val="80000"/>
              </a:lnSpc>
              <a:buFontTx/>
              <a:buNone/>
            </a:pPr>
            <a:endParaRPr lang="en-US" altLang="en-US" sz="240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200" b="1" dirty="0" smtClean="0">
                <a:solidFill>
                  <a:srgbClr val="FFFF00"/>
                </a:solidFill>
                <a:latin typeface="Times New Roman" pitchFamily="18" charset="0"/>
              </a:rPr>
              <a:t>SCREENSHORT</a:t>
            </a:r>
            <a:endParaRPr lang="en-US" altLang="en-US" sz="3200" b="1" dirty="0" smtClean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9459" name="Content Placeholder 1"/>
          <p:cNvSpPr>
            <a:spLocks noGrp="1" noChangeArrowheads="1"/>
          </p:cNvSpPr>
          <p:nvPr>
            <p:ph idx="1"/>
          </p:nvPr>
        </p:nvSpPr>
        <p:spPr>
          <a:xfrm rot="374148" flipV="1">
            <a:off x="225447" y="5678446"/>
            <a:ext cx="242045" cy="176330"/>
          </a:xfrm>
        </p:spPr>
        <p:txBody>
          <a:bodyPr/>
          <a:lstStyle/>
          <a:p>
            <a:pPr eaLnBrk="1" latin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latinLnBrk="1" hangingPunct="1">
              <a:lnSpc>
                <a:spcPct val="80000"/>
              </a:lnSpc>
              <a:buFontTx/>
              <a:buNone/>
            </a:pPr>
            <a:endParaRPr lang="en-US" altLang="en-US" sz="24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  <p:pic>
        <p:nvPicPr>
          <p:cNvPr id="14" name="Picture 13" descr="Screenshot (4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4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800" smtClean="0"/>
          </a:p>
          <a:p>
            <a:pPr eaLnBrk="1" hangingPunct="1">
              <a:buFontTx/>
              <a:buNone/>
            </a:pPr>
            <a:r>
              <a:rPr lang="en-US" altLang="en-US" sz="2800" smtClean="0"/>
              <a:t>        </a:t>
            </a:r>
            <a:r>
              <a:rPr lang="en-US" altLang="en-US" sz="2800" smtClean="0">
                <a:solidFill>
                  <a:schemeClr val="bg1"/>
                </a:solidFill>
                <a:latin typeface="Times New Roman" pitchFamily="18" charset="0"/>
              </a:rPr>
              <a:t> MEMBERS:</a:t>
            </a:r>
          </a:p>
          <a:p>
            <a:pPr eaLnBrk="1" hangingPunct="1">
              <a:buFontTx/>
              <a:buNone/>
            </a:pPr>
            <a:endParaRPr lang="en-US" altLang="en-US" sz="280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bg1"/>
                </a:solidFill>
                <a:latin typeface="Times New Roman" pitchFamily="18" charset="0"/>
              </a:rPr>
              <a:t>                       </a:t>
            </a:r>
            <a:endParaRPr lang="en-US" altLang="en-US" sz="2800" smtClean="0"/>
          </a:p>
          <a:p>
            <a:pPr eaLnBrk="1" hangingPunct="1">
              <a:buFontTx/>
              <a:buNone/>
            </a:pPr>
            <a:r>
              <a:rPr lang="en-US" altLang="en-US" sz="2800" smtClean="0"/>
              <a:t>  </a:t>
            </a:r>
          </a:p>
          <a:p>
            <a:pPr eaLnBrk="1" hangingPunct="1">
              <a:buFontTx/>
              <a:buNone/>
            </a:pPr>
            <a:endParaRPr lang="en-US" altLang="en-US" sz="280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bg1"/>
                </a:solidFill>
                <a:latin typeface="Times New Roman" pitchFamily="18" charset="0"/>
              </a:rPr>
              <a:t>		Guided by</a:t>
            </a:r>
          </a:p>
          <a:p>
            <a:pPr eaLnBrk="1" hangingPunct="1">
              <a:buFontTx/>
              <a:buNone/>
            </a:pPr>
            <a:r>
              <a:rPr lang="en-IN" altLang="en-US" sz="2800" smtClean="0">
                <a:solidFill>
                  <a:schemeClr val="bg1"/>
                </a:solidFill>
                <a:latin typeface="Times New Roman" pitchFamily="18" charset="0"/>
              </a:rPr>
              <a:t>				Mr. HariPrasad.M</a:t>
            </a:r>
            <a:endParaRPr lang="en-US" altLang="en-US" sz="280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bg1"/>
                </a:solidFill>
                <a:latin typeface="Times New Roman" pitchFamily="18" charset="0"/>
              </a:rPr>
              <a:t>                                </a:t>
            </a:r>
          </a:p>
          <a:p>
            <a:pPr eaLnBrk="1" hangingPunct="1"/>
            <a:endParaRPr lang="en-US" altLang="en-US" sz="2800" smtClean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743200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946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STUDENT 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dirty="0"/>
                        <a:t>Aswin V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21500364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dirty="0"/>
                        <a:t>Arunachalam 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21500363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0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sz="180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IN" sz="18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OMR Scanner using python 	</a:t>
            </a:r>
            <a:b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IN" altLang="en-US" sz="8800" smtClean="0">
              <a:solidFill>
                <a:srgbClr val="FFFF00"/>
              </a:solidFill>
            </a:endParaRPr>
          </a:p>
          <a:p>
            <a:pPr algn="ctr" eaLnBrk="1" hangingPunct="1">
              <a:buFontTx/>
              <a:buNone/>
            </a:pPr>
            <a:r>
              <a:rPr lang="en-IN" altLang="en-US" sz="8800" b="1" smtClean="0">
                <a:solidFill>
                  <a:srgbClr val="FFFF00"/>
                </a:solidFill>
              </a:rPr>
              <a:t>THANK YOU</a:t>
            </a:r>
            <a:endParaRPr lang="en-US" altLang="en-US" sz="8800" b="1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IN" altLang="en-US" sz="8800" smtClean="0">
              <a:solidFill>
                <a:srgbClr val="FFFF00"/>
              </a:solidFill>
            </a:endParaRPr>
          </a:p>
          <a:p>
            <a:pPr algn="ctr" eaLnBrk="1" hangingPunct="1">
              <a:buFontTx/>
              <a:buNone/>
            </a:pPr>
            <a:r>
              <a:rPr lang="en-IN" altLang="en-US" sz="8800" b="1" smtClean="0">
                <a:solidFill>
                  <a:schemeClr val="bg1"/>
                </a:solidFill>
              </a:rPr>
              <a:t>QUERIES?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  <a:latin typeface="Times New Roman" pitchFamily="18" charset="0"/>
              </a:rPr>
              <a:t>OBJECTIVE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</a:rPr>
              <a:t>To develop image processing based optical mark recognition sheet scanning system. </a:t>
            </a:r>
          </a:p>
          <a:p>
            <a:pPr algn="just">
              <a:lnSpc>
                <a:spcPct val="115000"/>
              </a:lnSpc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</a:rPr>
              <a:t>To automate completely in software and avoid manual effort of correcting answer sheets.</a:t>
            </a:r>
          </a:p>
          <a:p>
            <a:pPr algn="just">
              <a:lnSpc>
                <a:spcPct val="115000"/>
              </a:lnSpc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</a:rPr>
              <a:t>To avoid lot of manual errors such as counting mistake during evaluation. </a:t>
            </a:r>
          </a:p>
          <a:p>
            <a:pPr algn="just">
              <a:lnSpc>
                <a:spcPct val="115000"/>
              </a:lnSpc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</a:rPr>
              <a:t>To evaluate multiple answer sheets and generate a single report.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  <a:latin typeface="Times New Roman" pitchFamily="18" charset="0"/>
              </a:rPr>
              <a:t>EXISTING SYSTEM  (Limitations)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</a:rPr>
              <a:t> Hard to scan the marking if the shades on the OMR sheet are not dark enough.</a:t>
            </a:r>
          </a:p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</a:rPr>
              <a:t> Answer sheets must be placed properly in the tray otherwise, it would un-number the scanning.</a:t>
            </a:r>
          </a:p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</a:rPr>
              <a:t>OMR scanning hardware is costly.</a:t>
            </a:r>
          </a:p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</a:rPr>
              <a:t>If the answer is incomplete, the scanner won’t be able to read it. </a:t>
            </a:r>
          </a:p>
          <a:p>
            <a:endParaRPr lang="en-US" altLang="en-US" sz="2400" smtClean="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  <a:latin typeface="Times New Roman" pitchFamily="18" charset="0"/>
              </a:rPr>
              <a:t>HARDWARE REQUIREMENTS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Processor                           :</a:t>
            </a:r>
            <a:r>
              <a:rPr lang="en-IN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Dual Core processor 2.6.0 GHZ.</a:t>
            </a:r>
          </a:p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RAM                                  :</a:t>
            </a:r>
            <a:r>
              <a:rPr lang="en-IN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1GB.</a:t>
            </a:r>
          </a:p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Hard disk                           : </a:t>
            </a:r>
            <a:r>
              <a:rPr lang="en-IN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160GB.</a:t>
            </a:r>
          </a:p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Compact disk                     :</a:t>
            </a:r>
            <a:r>
              <a:rPr lang="en-IN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650MB.</a:t>
            </a:r>
          </a:p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Keyboard                           :</a:t>
            </a:r>
            <a:r>
              <a:rPr lang="en-IN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 Keyboard.</a:t>
            </a:r>
          </a:p>
          <a:p>
            <a:r>
              <a:rPr lang="en-US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Monitor                              :</a:t>
            </a:r>
            <a:r>
              <a:rPr lang="en-IN" altLang="en-US" sz="24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 inch colour monitor.</a:t>
            </a:r>
          </a:p>
          <a:p>
            <a:pPr eaLnBrk="1" hangingPunct="1">
              <a:buFontTx/>
              <a:buNone/>
            </a:pPr>
            <a:endParaRPr lang="en-US" altLang="en-US" sz="280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  <a:latin typeface="Times New Roman" pitchFamily="18" charset="0"/>
              </a:rPr>
              <a:t>SOFTWARE REQUIREMENTS</a:t>
            </a:r>
            <a:r>
              <a:rPr lang="en-US" altLang="en-US" sz="320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3712" indent="-457200"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Operating system           :</a:t>
            </a:r>
            <a:r>
              <a:rPr lang="en-IN" altLang="en-US" sz="2400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 Windows OS</a:t>
            </a:r>
          </a:p>
          <a:p>
            <a:pPr marL="493712" indent="-457200"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Programming language  : python</a:t>
            </a:r>
          </a:p>
          <a:p>
            <a:pPr marL="493712" indent="-457200"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IDLE                              : VS code</a:t>
            </a:r>
          </a:p>
          <a:p>
            <a:pPr marL="493712" indent="-457200"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Modules                          :</a:t>
            </a:r>
            <a:r>
              <a:rPr lang="en-US" altLang="en-US" sz="2400" dirty="0">
                <a:solidFill>
                  <a:schemeClr val="lt1"/>
                </a:solidFill>
                <a:latin typeface="Times New Roman" pitchFamily="18" charset="0"/>
                <a:ea typeface="Arial" pitchFamily="34" charset="0"/>
              </a:rPr>
              <a:t> Open-CV ,</a:t>
            </a:r>
            <a:r>
              <a:rPr lang="en-US" altLang="en-US" sz="2400" dirty="0" err="1">
                <a:solidFill>
                  <a:schemeClr val="lt1"/>
                </a:solidFill>
                <a:latin typeface="Times New Roman" pitchFamily="18" charset="0"/>
                <a:ea typeface="Arial" pitchFamily="34" charset="0"/>
              </a:rPr>
              <a:t>numpy</a:t>
            </a:r>
            <a:endParaRPr lang="en-US" altLang="en-US" sz="2400" dirty="0">
              <a:solidFill>
                <a:schemeClr val="lt1"/>
              </a:solidFill>
              <a:latin typeface="Times New Roman" pitchFamily="18" charset="0"/>
              <a:ea typeface="Arial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  <a:latin typeface="Times New Roman" pitchFamily="18" charset="0"/>
              </a:rPr>
              <a:t>BLOCK DIAGRAM</a:t>
            </a:r>
          </a:p>
        </p:txBody>
      </p:sp>
      <p:sp>
        <p:nvSpPr>
          <p:cNvPr id="10243" name="Right Arrow 7"/>
          <p:cNvSpPr>
            <a:spLocks noChangeArrowheads="1"/>
          </p:cNvSpPr>
          <p:nvPr/>
        </p:nvSpPr>
        <p:spPr bwMode="auto">
          <a:xfrm>
            <a:off x="1905000" y="2362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endParaRPr lang="en-US" alt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2438400" y="1905000"/>
            <a:ext cx="16002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Normalizes</a:t>
            </a:r>
          </a:p>
          <a:p>
            <a:pPr algn="ctr" eaLnBrk="1" latinLnBrk="1" hangingPunct="1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image</a:t>
            </a:r>
          </a:p>
        </p:txBody>
      </p:sp>
      <p:sp>
        <p:nvSpPr>
          <p:cNvPr id="10245" name="Rectangle 11"/>
          <p:cNvSpPr>
            <a:spLocks noChangeArrowheads="1"/>
          </p:cNvSpPr>
          <p:nvPr/>
        </p:nvSpPr>
        <p:spPr bwMode="auto">
          <a:xfrm>
            <a:off x="4800600" y="1905000"/>
            <a:ext cx="16002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Finds </a:t>
            </a:r>
          </a:p>
          <a:p>
            <a:pPr algn="ctr" eaLnBrk="1" latinLnBrk="1" hangingPunct="1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contours</a:t>
            </a:r>
          </a:p>
        </p:txBody>
      </p:sp>
      <p:sp>
        <p:nvSpPr>
          <p:cNvPr id="10246" name="Right Arrow 12"/>
          <p:cNvSpPr>
            <a:spLocks noChangeArrowheads="1"/>
          </p:cNvSpPr>
          <p:nvPr/>
        </p:nvSpPr>
        <p:spPr bwMode="auto">
          <a:xfrm>
            <a:off x="4191000" y="2362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endParaRPr lang="en-US" alt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0247" name="Rectangle 13"/>
          <p:cNvSpPr>
            <a:spLocks noChangeArrowheads="1"/>
          </p:cNvSpPr>
          <p:nvPr/>
        </p:nvSpPr>
        <p:spPr bwMode="auto">
          <a:xfrm>
            <a:off x="2286000" y="3886200"/>
            <a:ext cx="16002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Scans each line for the marked alternative</a:t>
            </a:r>
          </a:p>
        </p:txBody>
      </p:sp>
      <p:sp>
        <p:nvSpPr>
          <p:cNvPr id="10248" name="Rectangle 14"/>
          <p:cNvSpPr>
            <a:spLocks noChangeArrowheads="1"/>
          </p:cNvSpPr>
          <p:nvPr/>
        </p:nvSpPr>
        <p:spPr bwMode="auto">
          <a:xfrm>
            <a:off x="7010400" y="1905000"/>
            <a:ext cx="16002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Finds corners among all contours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4800600" y="3886200"/>
            <a:ext cx="16002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Applies</a:t>
            </a:r>
          </a:p>
          <a:p>
            <a:pPr algn="ctr" eaLnBrk="1" latinLnBrk="1" hangingPunct="1"/>
            <a:r>
              <a: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perspective </a:t>
            </a:r>
          </a:p>
          <a:p>
            <a:pPr algn="ctr" eaLnBrk="1" latinLnBrk="1" hangingPunct="1"/>
            <a:r>
              <a: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transform to get a bird's eye view</a:t>
            </a:r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7086600" y="3810000"/>
            <a:ext cx="16002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Finds 'outmost' points of all corners</a:t>
            </a:r>
          </a:p>
        </p:txBody>
      </p:sp>
      <p:sp>
        <p:nvSpPr>
          <p:cNvPr id="10251" name="Right Arrow 17"/>
          <p:cNvSpPr>
            <a:spLocks noChangeArrowheads="1"/>
          </p:cNvSpPr>
          <p:nvPr/>
        </p:nvSpPr>
        <p:spPr bwMode="auto">
          <a:xfrm>
            <a:off x="6477000" y="2362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endParaRPr lang="en-US" alt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0252" name="Right Arrow 18"/>
          <p:cNvSpPr>
            <a:spLocks noChangeArrowheads="1"/>
          </p:cNvSpPr>
          <p:nvPr/>
        </p:nvSpPr>
        <p:spPr bwMode="auto">
          <a:xfrm rot="5158663">
            <a:off x="7597775" y="339883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endParaRPr lang="en-US" alt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0253" name="Right Arrow 19"/>
          <p:cNvSpPr>
            <a:spLocks noChangeArrowheads="1"/>
          </p:cNvSpPr>
          <p:nvPr/>
        </p:nvSpPr>
        <p:spPr bwMode="auto">
          <a:xfrm rot="10800000">
            <a:off x="6477000" y="4267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endParaRPr lang="en-US" alt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0254" name="Right Arrow 20"/>
          <p:cNvSpPr>
            <a:spLocks noChangeArrowheads="1"/>
          </p:cNvSpPr>
          <p:nvPr/>
        </p:nvSpPr>
        <p:spPr bwMode="auto">
          <a:xfrm rot="10800000">
            <a:off x="4038600" y="4267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endParaRPr lang="en-US" alt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0255" name="Rectangle 6"/>
          <p:cNvSpPr>
            <a:spLocks noChangeArrowheads="1"/>
          </p:cNvSpPr>
          <p:nvPr/>
        </p:nvSpPr>
        <p:spPr bwMode="auto">
          <a:xfrm>
            <a:off x="228600" y="1905000"/>
            <a:ext cx="16002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Loads input </a:t>
            </a:r>
            <a:endParaRPr lang="en-I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algn="ctr" eaLnBrk="1" latinLnBrk="1" hangingPunct="1"/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 smtClean="0">
                <a:solidFill>
                  <a:srgbClr val="FFFF00"/>
                </a:solidFill>
              </a:rPr>
              <a:t>MODULE 1</a:t>
            </a:r>
            <a:endParaRPr lang="en-US" altLang="en-US" b="1" dirty="0" smtClean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 module loads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 image from user.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 smtClean="0">
                <a:solidFill>
                  <a:srgbClr val="FFFF00"/>
                </a:solidFill>
              </a:rPr>
              <a:t>MODULE 2</a:t>
            </a:r>
            <a:endParaRPr lang="en-US" altLang="en-US" b="1" dirty="0" smtClean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This Process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Adjusd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 Ratio Of The Image.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399</Words>
  <Application>Microsoft Office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PROJECT 2022-23  –   REVIEW 1</vt:lpstr>
      <vt:lpstr>   OMR Scanner using python   </vt:lpstr>
      <vt:lpstr>OBJECTIVE</vt:lpstr>
      <vt:lpstr>EXISTING SYSTEM  (Limitations)</vt:lpstr>
      <vt:lpstr>HARDWARE REQUIREMENTS</vt:lpstr>
      <vt:lpstr>SOFTWARE REQUIREMENTS </vt:lpstr>
      <vt:lpstr>BLOCK DIAGRAM</vt:lpstr>
      <vt:lpstr>MODULE 1</vt:lpstr>
      <vt:lpstr>MODULE 2</vt:lpstr>
      <vt:lpstr>MODULE 3</vt:lpstr>
      <vt:lpstr>MODULE 4</vt:lpstr>
      <vt:lpstr>CONCLUSION </vt:lpstr>
      <vt:lpstr>FUTURE ENHANCEMENT </vt:lpstr>
      <vt:lpstr>REFERENCES</vt:lpstr>
      <vt:lpstr>SCREENSHORT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FERRET ENGINE FOR INTRANET BASED SYSTEM</dc:title>
  <dc:creator>sc</dc:creator>
  <cp:lastModifiedBy>ELCOT</cp:lastModifiedBy>
  <cp:revision>24</cp:revision>
  <dcterms:created xsi:type="dcterms:W3CDTF">2010-01-03T05:20:16Z</dcterms:created>
  <dcterms:modified xsi:type="dcterms:W3CDTF">2023-05-22T06:19:24Z</dcterms:modified>
</cp:coreProperties>
</file>