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4" r:id="rId4"/>
    <p:sldId id="277" r:id="rId5"/>
    <p:sldId id="278" r:id="rId6"/>
    <p:sldId id="279" r:id="rId7"/>
    <p:sldId id="272" r:id="rId8"/>
    <p:sldId id="259" r:id="rId9"/>
    <p:sldId id="260" r:id="rId10"/>
    <p:sldId id="261" r:id="rId11"/>
    <p:sldId id="263" r:id="rId12"/>
    <p:sldId id="265" r:id="rId13"/>
    <p:sldId id="266" r:id="rId14"/>
    <p:sldId id="267" r:id="rId15"/>
    <p:sldId id="271" r:id="rId16"/>
    <p:sldId id="269" r:id="rId17"/>
    <p:sldId id="276" r:id="rId18"/>
    <p:sldId id="280" r:id="rId19"/>
    <p:sldId id="270" r:id="rId20"/>
    <p:sldId id="274" r:id="rId21"/>
    <p:sldId id="275" r:id="rId22"/>
    <p:sldId id="26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14"/>
    <p:restoredTop sz="94641"/>
  </p:normalViewPr>
  <p:slideViewPr>
    <p:cSldViewPr snapToGrid="0" snapToObjects="1">
      <p:cViewPr varScale="1">
        <p:scale>
          <a:sx n="211" d="100"/>
          <a:sy n="211" d="100"/>
        </p:scale>
        <p:origin x="92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4/15/19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4/15/19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4/15/19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nsole.aws.amazon.com/dynamodb/home?region=us-east-1" TargetMode="External"/><Relationship Id="rId7" Type="http://schemas.openxmlformats.org/officeDocument/2006/relationships/hyperlink" Target="https://console.aws.amazon.com/docdb/home?region=us-east-1" TargetMode="External"/><Relationship Id="rId2" Type="http://schemas.openxmlformats.org/officeDocument/2006/relationships/hyperlink" Target="https://console.aws.amazon.com/rds/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redshift/home?region=us-east-1" TargetMode="External"/><Relationship Id="rId5" Type="http://schemas.openxmlformats.org/officeDocument/2006/relationships/hyperlink" Target="https://console.aws.amazon.com/neptune/home?region=us-east-1" TargetMode="External"/><Relationship Id="rId4" Type="http://schemas.openxmlformats.org/officeDocument/2006/relationships/hyperlink" Target="https://console.aws.amazon.com/elasticache/home?region=us-east-1"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console.aws.amazon.com/datasync/home?region=us-east-1" TargetMode="External"/><Relationship Id="rId3" Type="http://schemas.openxmlformats.org/officeDocument/2006/relationships/hyperlink" Target="https://console.aws.amazon.com/discovery/home?region=us-east-1" TargetMode="External"/><Relationship Id="rId7" Type="http://schemas.openxmlformats.org/officeDocument/2006/relationships/hyperlink" Target="https://console.aws.amazon.com/importexport/home?region=us-east-1" TargetMode="External"/><Relationship Id="rId2" Type="http://schemas.openxmlformats.org/officeDocument/2006/relationships/hyperlink" Target="https://console.aws.amazon.com/migrationhub/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transfer/home?region=us-east-1" TargetMode="External"/><Relationship Id="rId5" Type="http://schemas.openxmlformats.org/officeDocument/2006/relationships/hyperlink" Target="https://console.aws.amazon.com/servermigration/home?region=us-east-1" TargetMode="External"/><Relationship Id="rId4" Type="http://schemas.openxmlformats.org/officeDocument/2006/relationships/hyperlink" Target="https://console.aws.amazon.com/dms/v2/home?region=us-east-1"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console.aws.amazon.com/cloudmap/home?region=us-east-1" TargetMode="External"/><Relationship Id="rId3" Type="http://schemas.openxmlformats.org/officeDocument/2006/relationships/hyperlink" Target="https://console.aws.amazon.com/cloudfront/home?region=us-east-1" TargetMode="External"/><Relationship Id="rId7" Type="http://schemas.openxmlformats.org/officeDocument/2006/relationships/hyperlink" Target="https://console.aws.amazon.com/appmesh/home?region=us-east-1" TargetMode="External"/><Relationship Id="rId2" Type="http://schemas.openxmlformats.org/officeDocument/2006/relationships/hyperlink" Target="https://console.aws.amazon.com/vpc/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directconnect/v2/home?region=us-east-1" TargetMode="External"/><Relationship Id="rId5" Type="http://schemas.openxmlformats.org/officeDocument/2006/relationships/hyperlink" Target="https://console.aws.amazon.com/apigateway/home?region=us-east-1" TargetMode="External"/><Relationship Id="rId4" Type="http://schemas.openxmlformats.org/officeDocument/2006/relationships/hyperlink" Target="https://console.aws.amazon.com/route53/home?region=us-east-1"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console.aws.amazon.com/mediastore/home?region=us-east-1" TargetMode="External"/><Relationship Id="rId3" Type="http://schemas.openxmlformats.org/officeDocument/2006/relationships/hyperlink" Target="https://console.aws.amazon.com/kinesisvideo/home?region=us-east-1" TargetMode="External"/><Relationship Id="rId7" Type="http://schemas.openxmlformats.org/officeDocument/2006/relationships/hyperlink" Target="https://console.aws.amazon.com/mediapackage/home?region=us-east-1" TargetMode="External"/><Relationship Id="rId2" Type="http://schemas.openxmlformats.org/officeDocument/2006/relationships/hyperlink" Target="https://console.aws.amazon.com/elastictranscoder/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medialive/home?region=us-east-1" TargetMode="External"/><Relationship Id="rId5" Type="http://schemas.openxmlformats.org/officeDocument/2006/relationships/hyperlink" Target="https://console.aws.amazon.com/mediaconvert/home?region=us-east-1" TargetMode="External"/><Relationship Id="rId4" Type="http://schemas.openxmlformats.org/officeDocument/2006/relationships/hyperlink" Target="https://console.aws.amazon.com/mediaconnect/home?region=us-east-1" TargetMode="External"/><Relationship Id="rId9" Type="http://schemas.openxmlformats.org/officeDocument/2006/relationships/hyperlink" Target="https://console.aws.amazon.com/mediatailor/home?region=us-east-1"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us-east-1.redirection.macie.aws.amazon.com/" TargetMode="External"/><Relationship Id="rId13" Type="http://schemas.openxmlformats.org/officeDocument/2006/relationships/hyperlink" Target="https://console.aws.amazon.com/directoryservicev2/home?region=us-east-1" TargetMode="External"/><Relationship Id="rId3" Type="http://schemas.openxmlformats.org/officeDocument/2006/relationships/hyperlink" Target="https://console.aws.amazon.com/ram/home?region=us-east-1" TargetMode="External"/><Relationship Id="rId7" Type="http://schemas.openxmlformats.org/officeDocument/2006/relationships/hyperlink" Target="https://console.aws.amazon.com/inspector/home?region=us-east-1" TargetMode="External"/><Relationship Id="rId12" Type="http://schemas.openxmlformats.org/officeDocument/2006/relationships/hyperlink" Target="https://console.aws.amazon.com/cloudhsm/home?region=us-east-1" TargetMode="External"/><Relationship Id="rId2" Type="http://schemas.openxmlformats.org/officeDocument/2006/relationships/hyperlink" Target="https://console.aws.amazon.com/iam/home?region=us-east-1" TargetMode="External"/><Relationship Id="rId16" Type="http://schemas.openxmlformats.org/officeDocument/2006/relationships/hyperlink" Target="https://console.aws.amazon.com/securityhub/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guardduty/home?region=us-east-1" TargetMode="External"/><Relationship Id="rId11" Type="http://schemas.openxmlformats.org/officeDocument/2006/relationships/hyperlink" Target="https://console.aws.amazon.com/kms/home?region=us-east-1" TargetMode="External"/><Relationship Id="rId5" Type="http://schemas.openxmlformats.org/officeDocument/2006/relationships/hyperlink" Target="https://console.aws.amazon.com/secretsmanager/home?region=us-east-1" TargetMode="External"/><Relationship Id="rId15" Type="http://schemas.openxmlformats.org/officeDocument/2006/relationships/hyperlink" Target="https://console.aws.amazon.com/artifact/home?region=us-east-1" TargetMode="External"/><Relationship Id="rId10" Type="http://schemas.openxmlformats.org/officeDocument/2006/relationships/hyperlink" Target="https://console.aws.amazon.com/acm/home?region=us-east-1" TargetMode="External"/><Relationship Id="rId4" Type="http://schemas.openxmlformats.org/officeDocument/2006/relationships/hyperlink" Target="https://console.aws.amazon.com/cognito/home?region=us-east-1" TargetMode="External"/><Relationship Id="rId9" Type="http://schemas.openxmlformats.org/officeDocument/2006/relationships/hyperlink" Target="https://console.aws.amazon.com/singlesignon/home?region=us-east-1" TargetMode="External"/><Relationship Id="rId14" Type="http://schemas.openxmlformats.org/officeDocument/2006/relationships/hyperlink" Target="https://console.aws.amazon.com/waf/home?region=us-east-1"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aws.amazon.com/codebuild/?id=docs_gateway" TargetMode="External"/><Relationship Id="rId7" Type="http://schemas.openxmlformats.org/officeDocument/2006/relationships/hyperlink" Target="https://docs.aws.amazon.com/codestar/?id=docs_gateway" TargetMode="External"/><Relationship Id="rId2" Type="http://schemas.openxmlformats.org/officeDocument/2006/relationships/hyperlink" Target="https://docs.aws.amazon.com/cloud9/?id=docs_gateway" TargetMode="External"/><Relationship Id="rId1" Type="http://schemas.openxmlformats.org/officeDocument/2006/relationships/slideLayout" Target="../slideLayouts/slideLayout2.xml"/><Relationship Id="rId6" Type="http://schemas.openxmlformats.org/officeDocument/2006/relationships/hyperlink" Target="https://docs.aws.amazon.com/codepipeline/?id=docs_gateway" TargetMode="External"/><Relationship Id="rId5" Type="http://schemas.openxmlformats.org/officeDocument/2006/relationships/hyperlink" Target="https://docs.aws.amazon.com/codedeploy/?id=docs_gateway" TargetMode="External"/><Relationship Id="rId4" Type="http://schemas.openxmlformats.org/officeDocument/2006/relationships/hyperlink" Target="https://docs.aws.amazon.com/codecommit/?id=docs_gateway"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console.aws.amazon.com/datapipeline/home?region=us-east-1" TargetMode="External"/><Relationship Id="rId3" Type="http://schemas.openxmlformats.org/officeDocument/2006/relationships/hyperlink" Target="https://console.aws.amazon.com/elasticmapreduce/home?region=us-east-1" TargetMode="External"/><Relationship Id="rId7" Type="http://schemas.openxmlformats.org/officeDocument/2006/relationships/hyperlink" Target="https://quicksight.aws.amazon.com/" TargetMode="External"/><Relationship Id="rId2" Type="http://schemas.openxmlformats.org/officeDocument/2006/relationships/hyperlink" Target="https://console.aws.amazon.com/athena/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kinesis/home?region=us-east-1" TargetMode="External"/><Relationship Id="rId5" Type="http://schemas.openxmlformats.org/officeDocument/2006/relationships/hyperlink" Target="https://console.aws.amazon.com/es/home?region=us-east-1" TargetMode="External"/><Relationship Id="rId10" Type="http://schemas.openxmlformats.org/officeDocument/2006/relationships/hyperlink" Target="https://console.aws.amazon.com/msk/home?region=us-east-1" TargetMode="External"/><Relationship Id="rId4" Type="http://schemas.openxmlformats.org/officeDocument/2006/relationships/hyperlink" Target="https://console.aws.amazon.com/cloudsearch/home?region=us-east-1" TargetMode="External"/><Relationship Id="rId9" Type="http://schemas.openxmlformats.org/officeDocument/2006/relationships/hyperlink" Target="https://console.aws.amazon.com/glue/home?region=us-east-1"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console.aws.amazon.com/sns/home?region=us-east-1" TargetMode="External"/><Relationship Id="rId2" Type="http://schemas.openxmlformats.org/officeDocument/2006/relationships/hyperlink" Target="https://console.aws.amazon.com/amazon-mq/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states/home?region=us-east-1" TargetMode="External"/><Relationship Id="rId5" Type="http://schemas.openxmlformats.org/officeDocument/2006/relationships/hyperlink" Target="https://console.aws.amazon.com/swf/home?region=us-east-1" TargetMode="External"/><Relationship Id="rId4" Type="http://schemas.openxmlformats.org/officeDocument/2006/relationships/hyperlink" Target="https://console.aws.amazon.com/sqs/home?region=us-east-1"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console.aws.amazon.com/opsworks/landing/home?region=us-east-1" TargetMode="External"/><Relationship Id="rId13" Type="http://schemas.openxmlformats.org/officeDocument/2006/relationships/hyperlink" Target="https://console.aws.amazon.com/wellarchitected/home?region=us-east-1" TargetMode="External"/><Relationship Id="rId3" Type="http://schemas.openxmlformats.org/officeDocument/2006/relationships/hyperlink" Target="https://console.aws.amazon.com/awsautoscaling/home?region=us-east-1" TargetMode="External"/><Relationship Id="rId7" Type="http://schemas.openxmlformats.org/officeDocument/2006/relationships/hyperlink" Target="https://console.aws.amazon.com/config/home?region=us-east-1" TargetMode="External"/><Relationship Id="rId12" Type="http://schemas.openxmlformats.org/officeDocument/2006/relationships/hyperlink" Target="https://console.aws.amazon.com/license-manager/home?region=us-east-1" TargetMode="External"/><Relationship Id="rId2" Type="http://schemas.openxmlformats.org/officeDocument/2006/relationships/hyperlink" Target="https://console.aws.amazon.com/organizations/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cloudtrail/home?region=us-east-1" TargetMode="External"/><Relationship Id="rId11" Type="http://schemas.openxmlformats.org/officeDocument/2006/relationships/hyperlink" Target="https://console.aws.amazon.com/controltower/home?region=us-east-1" TargetMode="External"/><Relationship Id="rId5" Type="http://schemas.openxmlformats.org/officeDocument/2006/relationships/hyperlink" Target="https://console.aws.amazon.com/cloudwatch/home?region=us-east-1" TargetMode="External"/><Relationship Id="rId10" Type="http://schemas.openxmlformats.org/officeDocument/2006/relationships/hyperlink" Target="https://console.aws.amazon.com/managedservices/home?region=us-east-1" TargetMode="External"/><Relationship Id="rId4" Type="http://schemas.openxmlformats.org/officeDocument/2006/relationships/hyperlink" Target="https://console.aws.amazon.com/cloudformation/home?region=us-east-1" TargetMode="External"/><Relationship Id="rId9" Type="http://schemas.openxmlformats.org/officeDocument/2006/relationships/hyperlink" Target="https://console.aws.amazon.com/systems-manager/home?region=us-east-1" TargetMode="External"/><Relationship Id="rId14" Type="http://schemas.openxmlformats.org/officeDocument/2006/relationships/hyperlink" Target="https://aws.amazon.com/architecture/well-architected/"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console.aws.amazon.com/freertos/home?region=us-east-1" TargetMode="External"/><Relationship Id="rId7" Type="http://schemas.openxmlformats.org/officeDocument/2006/relationships/hyperlink" Target="https://console.aws.amazon.com/iotdm/home?region=us-east-1" TargetMode="External"/><Relationship Id="rId2" Type="http://schemas.openxmlformats.org/officeDocument/2006/relationships/hyperlink" Target="https://console.aws.amazon.com/iot/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devicedefender/home?region=us-east-1" TargetMode="External"/><Relationship Id="rId5" Type="http://schemas.openxmlformats.org/officeDocument/2006/relationships/hyperlink" Target="https://console.aws.amazon.com/iotanalytics/home?region=us-east-1" TargetMode="External"/><Relationship Id="rId4" Type="http://schemas.openxmlformats.org/officeDocument/2006/relationships/hyperlink" Target="https://console.aws.amazon.com/iot1click/home?region=us-east-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onsole.aws.amazon.com/appsync/home?region=us-east-1" TargetMode="External"/><Relationship Id="rId2" Type="http://schemas.openxmlformats.org/officeDocument/2006/relationships/hyperlink" Target="https://console.aws.amazon.com/amplify/home?region=us-east-1"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console.aws.amazon.com/devicefarm/home?region=us-east-1"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ws.amazon.com/about-aws/global-infrastructu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nsole.aws.amazon.com/efs/home?region=us-east-1" TargetMode="External"/><Relationship Id="rId7" Type="http://schemas.openxmlformats.org/officeDocument/2006/relationships/hyperlink" Target="https://console.aws.amazon.com/backup/home?region=us-east-1" TargetMode="External"/><Relationship Id="rId2" Type="http://schemas.openxmlformats.org/officeDocument/2006/relationships/hyperlink" Target="https://s3.console.aws.amazon.com/s3/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storagegateway/home?region=us-east-1" TargetMode="External"/><Relationship Id="rId5" Type="http://schemas.openxmlformats.org/officeDocument/2006/relationships/hyperlink" Target="https://console.aws.amazon.com/glacier/home?region=us-east-1" TargetMode="External"/><Relationship Id="rId4" Type="http://schemas.openxmlformats.org/officeDocument/2006/relationships/hyperlink" Target="https://console.aws.amazon.com/fsx/home?region=us-east-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E330-978A-6744-A33A-985309D0E66A}"/>
              </a:ext>
            </a:extLst>
          </p:cNvPr>
          <p:cNvSpPr>
            <a:spLocks noGrp="1"/>
          </p:cNvSpPr>
          <p:nvPr>
            <p:ph type="ctrTitle"/>
          </p:nvPr>
        </p:nvSpPr>
        <p:spPr/>
        <p:txBody>
          <a:bodyPr/>
          <a:lstStyle/>
          <a:p>
            <a:r>
              <a:rPr lang="en-US" dirty="0"/>
              <a:t>AWS Concepts 						</a:t>
            </a:r>
          </a:p>
        </p:txBody>
      </p:sp>
      <p:sp>
        <p:nvSpPr>
          <p:cNvPr id="3" name="Subtitle 2">
            <a:extLst>
              <a:ext uri="{FF2B5EF4-FFF2-40B4-BE49-F238E27FC236}">
                <a16:creationId xmlns:a16="http://schemas.microsoft.com/office/drawing/2014/main" id="{5E21A342-208E-864B-9386-8E45D468C5D9}"/>
              </a:ext>
            </a:extLst>
          </p:cNvPr>
          <p:cNvSpPr>
            <a:spLocks noGrp="1"/>
          </p:cNvSpPr>
          <p:nvPr>
            <p:ph type="subTitle" idx="1"/>
          </p:nvPr>
        </p:nvSpPr>
        <p:spPr/>
        <p:txBody>
          <a:bodyPr>
            <a:normAutofit/>
          </a:bodyPr>
          <a:lstStyle/>
          <a:p>
            <a:r>
              <a:rPr lang="en-US" dirty="0"/>
              <a:t>AWS Console UPDATED 2019 </a:t>
            </a:r>
          </a:p>
          <a:p>
            <a:r>
              <a:rPr lang="en-US" dirty="0"/>
              <a:t>                                                                    PHANI KISHORE LANKA </a:t>
            </a:r>
          </a:p>
        </p:txBody>
      </p:sp>
    </p:spTree>
    <p:extLst>
      <p:ext uri="{BB962C8B-B14F-4D97-AF65-F5344CB8AC3E}">
        <p14:creationId xmlns:p14="http://schemas.microsoft.com/office/powerpoint/2010/main" val="2565490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ED0F-43BC-4743-998B-34F6F7D10F3B}"/>
              </a:ext>
            </a:extLst>
          </p:cNvPr>
          <p:cNvSpPr>
            <a:spLocks noGrp="1"/>
          </p:cNvSpPr>
          <p:nvPr>
            <p:ph type="title"/>
          </p:nvPr>
        </p:nvSpPr>
        <p:spPr/>
        <p:txBody>
          <a:bodyPr/>
          <a:lstStyle/>
          <a:p>
            <a:r>
              <a:rPr lang="en-US" dirty="0"/>
              <a:t>DATABASE 		</a:t>
            </a:r>
          </a:p>
        </p:txBody>
      </p:sp>
      <p:sp>
        <p:nvSpPr>
          <p:cNvPr id="3" name="Content Placeholder 2">
            <a:extLst>
              <a:ext uri="{FF2B5EF4-FFF2-40B4-BE49-F238E27FC236}">
                <a16:creationId xmlns:a16="http://schemas.microsoft.com/office/drawing/2014/main" id="{2CA17083-A01C-9242-A3D0-FD9FAA3E98B8}"/>
              </a:ext>
            </a:extLst>
          </p:cNvPr>
          <p:cNvSpPr>
            <a:spLocks noGrp="1"/>
          </p:cNvSpPr>
          <p:nvPr>
            <p:ph idx="1"/>
          </p:nvPr>
        </p:nvSpPr>
        <p:spPr/>
        <p:txBody>
          <a:bodyPr/>
          <a:lstStyle/>
          <a:p>
            <a:r>
              <a:rPr lang="en-IN" dirty="0">
                <a:hlinkClick r:id="rId2"/>
              </a:rPr>
              <a:t>RDS</a:t>
            </a:r>
            <a:r>
              <a:rPr lang="en-IN" dirty="0"/>
              <a:t> (Relation DB) - OLTP</a:t>
            </a:r>
          </a:p>
          <a:p>
            <a:pPr marL="0" indent="0">
              <a:buNone/>
            </a:pPr>
            <a:r>
              <a:rPr lang="en-IN" dirty="0"/>
              <a:t>             </a:t>
            </a:r>
            <a:r>
              <a:rPr lang="en-IN" dirty="0" err="1"/>
              <a:t>Servered</a:t>
            </a:r>
            <a:r>
              <a:rPr lang="en-IN" dirty="0"/>
              <a:t> – MYSQL, SQL Server, Oracle, </a:t>
            </a:r>
            <a:r>
              <a:rPr lang="en-IN" dirty="0" err="1"/>
              <a:t>PostGres</a:t>
            </a:r>
            <a:r>
              <a:rPr lang="en-IN" dirty="0"/>
              <a:t> , Maria DB </a:t>
            </a:r>
          </a:p>
          <a:p>
            <a:pPr marL="0" indent="0">
              <a:buNone/>
            </a:pPr>
            <a:r>
              <a:rPr lang="en-IN" dirty="0"/>
              <a:t>             Serverless – Aurora (High Performance MySQL) </a:t>
            </a:r>
          </a:p>
          <a:p>
            <a:r>
              <a:rPr lang="en-IN" dirty="0">
                <a:hlinkClick r:id="rId3"/>
              </a:rPr>
              <a:t>DynamoDB</a:t>
            </a:r>
            <a:r>
              <a:rPr lang="en-IN" dirty="0"/>
              <a:t> – AMAZON No SQL DB</a:t>
            </a:r>
          </a:p>
          <a:p>
            <a:r>
              <a:rPr lang="en-IN" dirty="0">
                <a:hlinkClick r:id="rId4"/>
              </a:rPr>
              <a:t>ElastiCache</a:t>
            </a:r>
            <a:r>
              <a:rPr lang="en-IN" dirty="0"/>
              <a:t> – Cached DB on Cloud (Memcached/</a:t>
            </a:r>
            <a:r>
              <a:rPr lang="en-IN" dirty="0" err="1"/>
              <a:t>Redis</a:t>
            </a:r>
            <a:r>
              <a:rPr lang="en-IN" dirty="0"/>
              <a:t> Flavours) </a:t>
            </a:r>
          </a:p>
          <a:p>
            <a:r>
              <a:rPr lang="en-IN" dirty="0">
                <a:hlinkClick r:id="rId5"/>
              </a:rPr>
              <a:t>Neptune</a:t>
            </a:r>
            <a:r>
              <a:rPr lang="en-IN" dirty="0"/>
              <a:t> – Graph Based Database Engine</a:t>
            </a:r>
          </a:p>
          <a:p>
            <a:r>
              <a:rPr lang="en-IN" dirty="0">
                <a:hlinkClick r:id="rId6"/>
              </a:rPr>
              <a:t>Amazon Redshift</a:t>
            </a:r>
            <a:r>
              <a:rPr lang="en-IN" dirty="0"/>
              <a:t> – BI on AWS (OLAP)</a:t>
            </a:r>
          </a:p>
          <a:p>
            <a:r>
              <a:rPr lang="en-IN" dirty="0">
                <a:hlinkClick r:id="rId7"/>
              </a:rPr>
              <a:t>Amazon DocumentDB</a:t>
            </a:r>
            <a:r>
              <a:rPr lang="en-IN" dirty="0"/>
              <a:t> – Operate Mongo DB Compatible Databases</a:t>
            </a:r>
          </a:p>
          <a:p>
            <a:endParaRPr lang="en-US" dirty="0"/>
          </a:p>
        </p:txBody>
      </p:sp>
    </p:spTree>
    <p:extLst>
      <p:ext uri="{BB962C8B-B14F-4D97-AF65-F5344CB8AC3E}">
        <p14:creationId xmlns:p14="http://schemas.microsoft.com/office/powerpoint/2010/main" val="2449793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2A1E-B4AE-9C4A-9BF2-CBD1D277EFA8}"/>
              </a:ext>
            </a:extLst>
          </p:cNvPr>
          <p:cNvSpPr>
            <a:spLocks noGrp="1"/>
          </p:cNvSpPr>
          <p:nvPr>
            <p:ph type="title"/>
          </p:nvPr>
        </p:nvSpPr>
        <p:spPr/>
        <p:txBody>
          <a:bodyPr/>
          <a:lstStyle/>
          <a:p>
            <a:r>
              <a:rPr lang="en-US" dirty="0"/>
              <a:t>MIGRATION &amp; TRANSFER </a:t>
            </a:r>
          </a:p>
        </p:txBody>
      </p:sp>
      <p:sp>
        <p:nvSpPr>
          <p:cNvPr id="3" name="Content Placeholder 2">
            <a:extLst>
              <a:ext uri="{FF2B5EF4-FFF2-40B4-BE49-F238E27FC236}">
                <a16:creationId xmlns:a16="http://schemas.microsoft.com/office/drawing/2014/main" id="{83FC4BE3-6F4D-3647-AD66-687FD89A6E60}"/>
              </a:ext>
            </a:extLst>
          </p:cNvPr>
          <p:cNvSpPr>
            <a:spLocks noGrp="1"/>
          </p:cNvSpPr>
          <p:nvPr>
            <p:ph idx="1"/>
          </p:nvPr>
        </p:nvSpPr>
        <p:spPr/>
        <p:txBody>
          <a:bodyPr>
            <a:normAutofit fontScale="62500" lnSpcReduction="20000"/>
          </a:bodyPr>
          <a:lstStyle/>
          <a:p>
            <a:r>
              <a:rPr lang="en-IN" dirty="0">
                <a:hlinkClick r:id="rId2"/>
              </a:rPr>
              <a:t>AWS Migration Hub</a:t>
            </a:r>
            <a:r>
              <a:rPr lang="en-IN" dirty="0"/>
              <a:t> – Hub That provides to Track migration tasks across multiple AWS tools and partner solutions, you can choose the AWS and partner migration tools that best fit your needs while providing visibility into the status of your migration projects, Provides Key Metrics also regardless which tool you are migrating to. </a:t>
            </a:r>
          </a:p>
          <a:p>
            <a:r>
              <a:rPr lang="en-IN" dirty="0">
                <a:hlinkClick r:id="rId3"/>
              </a:rPr>
              <a:t>Application Discovery Service</a:t>
            </a:r>
            <a:r>
              <a:rPr lang="en-IN" dirty="0"/>
              <a:t> - helps systems integrators quickly and reliably plan application migration projects by automatically identifying applications running in on-premises data </a:t>
            </a:r>
            <a:r>
              <a:rPr lang="en-IN" dirty="0" err="1"/>
              <a:t>centers</a:t>
            </a:r>
            <a:r>
              <a:rPr lang="en-IN" dirty="0"/>
              <a:t>, their associated dependencies, and their performance profile.</a:t>
            </a:r>
          </a:p>
          <a:p>
            <a:r>
              <a:rPr lang="en-IN" dirty="0">
                <a:hlinkClick r:id="rId4"/>
              </a:rPr>
              <a:t>Database Migration Service</a:t>
            </a:r>
            <a:r>
              <a:rPr lang="en-IN" dirty="0"/>
              <a:t> - you can use to migrate data from your database that is on-premises, on an Amazon Relational Database Service (Amazon RDS) DB instance</a:t>
            </a:r>
          </a:p>
          <a:p>
            <a:r>
              <a:rPr lang="en-IN" dirty="0">
                <a:hlinkClick r:id="rId5"/>
              </a:rPr>
              <a:t>Server Migration Service</a:t>
            </a:r>
            <a:r>
              <a:rPr lang="en-IN" dirty="0"/>
              <a:t> - AWS Server Migration Service (AWS SMS) combines data collection tools with automated server replication to speed the migration of on-premises servers to AWS.</a:t>
            </a:r>
          </a:p>
          <a:p>
            <a:r>
              <a:rPr lang="en-IN" dirty="0">
                <a:hlinkClick r:id="rId6"/>
              </a:rPr>
              <a:t>AWS Transfer for SFTP</a:t>
            </a:r>
            <a:r>
              <a:rPr lang="en-IN" dirty="0"/>
              <a:t>  - AWS Transfer for SFTP is a secure transfer service that stores your data in Amazon S3 and simplifies the migration of Secure File Transfer Protocol (SFTP) workflows to AWS.</a:t>
            </a:r>
          </a:p>
          <a:p>
            <a:r>
              <a:rPr lang="en-IN" dirty="0">
                <a:hlinkClick r:id="rId7"/>
              </a:rPr>
              <a:t>Snowball</a:t>
            </a:r>
            <a:r>
              <a:rPr lang="en-IN" dirty="0"/>
              <a:t> – TRANSFER HEAVY DATA like Petabytes to AWS, You ask AWS to ship Snowball to OnPrem and ship it back to AWS. </a:t>
            </a:r>
          </a:p>
          <a:p>
            <a:r>
              <a:rPr lang="en-IN" dirty="0">
                <a:hlinkClick r:id="rId8"/>
              </a:rPr>
              <a:t>DataSync</a:t>
            </a:r>
            <a:r>
              <a:rPr lang="en-IN" dirty="0"/>
              <a:t> - AWS </a:t>
            </a:r>
            <a:r>
              <a:rPr lang="en-IN" dirty="0" err="1"/>
              <a:t>DataSync</a:t>
            </a:r>
            <a:r>
              <a:rPr lang="en-IN" dirty="0"/>
              <a:t> is a data-transfer service that simplifies, automates, and accelerates moving and replicating data between on-premises storage systems and AWS storage services over the internet or AWS Direct Connect.</a:t>
            </a:r>
          </a:p>
          <a:p>
            <a:endParaRPr lang="en-US" dirty="0"/>
          </a:p>
        </p:txBody>
      </p:sp>
    </p:spTree>
    <p:extLst>
      <p:ext uri="{BB962C8B-B14F-4D97-AF65-F5344CB8AC3E}">
        <p14:creationId xmlns:p14="http://schemas.microsoft.com/office/powerpoint/2010/main" val="2996088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993AF-9FA0-7442-8110-5CA34A681AB6}"/>
              </a:ext>
            </a:extLst>
          </p:cNvPr>
          <p:cNvSpPr>
            <a:spLocks noGrp="1"/>
          </p:cNvSpPr>
          <p:nvPr>
            <p:ph type="title"/>
          </p:nvPr>
        </p:nvSpPr>
        <p:spPr/>
        <p:txBody>
          <a:bodyPr/>
          <a:lstStyle/>
          <a:p>
            <a:r>
              <a:rPr lang="en-US" dirty="0"/>
              <a:t>Networking &amp; Content Delivery</a:t>
            </a:r>
          </a:p>
        </p:txBody>
      </p:sp>
      <p:sp>
        <p:nvSpPr>
          <p:cNvPr id="3" name="Content Placeholder 2">
            <a:extLst>
              <a:ext uri="{FF2B5EF4-FFF2-40B4-BE49-F238E27FC236}">
                <a16:creationId xmlns:a16="http://schemas.microsoft.com/office/drawing/2014/main" id="{AF258A5A-FACD-2A45-BECE-E64BC1C3357B}"/>
              </a:ext>
            </a:extLst>
          </p:cNvPr>
          <p:cNvSpPr>
            <a:spLocks noGrp="1"/>
          </p:cNvSpPr>
          <p:nvPr>
            <p:ph idx="1"/>
          </p:nvPr>
        </p:nvSpPr>
        <p:spPr>
          <a:xfrm>
            <a:off x="955332" y="2455392"/>
            <a:ext cx="8825659" cy="3416300"/>
          </a:xfrm>
        </p:spPr>
        <p:txBody>
          <a:bodyPr>
            <a:normAutofit fontScale="92500" lnSpcReduction="20000"/>
          </a:bodyPr>
          <a:lstStyle/>
          <a:p>
            <a:r>
              <a:rPr lang="en-IN" dirty="0">
                <a:hlinkClick r:id="rId2"/>
              </a:rPr>
              <a:t>VPC</a:t>
            </a:r>
            <a:r>
              <a:rPr lang="en-IN" dirty="0"/>
              <a:t> – </a:t>
            </a:r>
            <a:r>
              <a:rPr lang="en-IN" sz="1600" dirty="0"/>
              <a:t>Virtual Private Cloud , enables you to launch Amazon Web Services (AWS) resources into a virtual network that you've defined (Architect Design) </a:t>
            </a:r>
          </a:p>
          <a:p>
            <a:r>
              <a:rPr lang="en-IN" dirty="0">
                <a:hlinkClick r:id="rId3"/>
              </a:rPr>
              <a:t>CloudFront</a:t>
            </a:r>
            <a:r>
              <a:rPr lang="en-IN" dirty="0"/>
              <a:t> – Distribution of Static &amp; Dynamic Web Content ,  CloudFront delivers it through a worldwide network of edge locations that provide low latency and high performance. (S3/EC2/ELB)</a:t>
            </a:r>
          </a:p>
          <a:p>
            <a:r>
              <a:rPr lang="en-IN" dirty="0">
                <a:hlinkClick r:id="rId4"/>
              </a:rPr>
              <a:t>Route 53</a:t>
            </a:r>
            <a:r>
              <a:rPr lang="en-IN" dirty="0"/>
              <a:t>/DNS (DNS Service)</a:t>
            </a:r>
          </a:p>
          <a:p>
            <a:r>
              <a:rPr lang="en-IN" dirty="0">
                <a:hlinkClick r:id="rId5"/>
              </a:rPr>
              <a:t>API Gateway</a:t>
            </a:r>
            <a:r>
              <a:rPr lang="en-IN" dirty="0"/>
              <a:t> – Like APIGEE, throttle &amp; Expose API’s  </a:t>
            </a:r>
          </a:p>
          <a:p>
            <a:r>
              <a:rPr lang="en-IN" dirty="0">
                <a:hlinkClick r:id="rId6"/>
              </a:rPr>
              <a:t>Direct Connect</a:t>
            </a:r>
            <a:r>
              <a:rPr lang="en-IN" dirty="0"/>
              <a:t> – Direct connection from Customer DC to AWS </a:t>
            </a:r>
          </a:p>
          <a:p>
            <a:r>
              <a:rPr lang="en-IN" dirty="0">
                <a:hlinkClick r:id="rId7"/>
              </a:rPr>
              <a:t>AWS App Mesh</a:t>
            </a:r>
            <a:r>
              <a:rPr lang="en-IN" dirty="0"/>
              <a:t> - AWS App Mesh makes it easy to monitor and control microservices running on AWS.</a:t>
            </a:r>
          </a:p>
          <a:p>
            <a:r>
              <a:rPr lang="en-IN" dirty="0">
                <a:hlinkClick r:id="rId8"/>
              </a:rPr>
              <a:t>AWS Cloud Map</a:t>
            </a:r>
            <a:r>
              <a:rPr lang="en-IN" dirty="0"/>
              <a:t> - AWS Cloud Map lets you name and discover your cloud resources.</a:t>
            </a:r>
          </a:p>
          <a:p>
            <a:pPr marL="0" indent="0">
              <a:buNone/>
            </a:pPr>
            <a:endParaRPr lang="en-US" dirty="0"/>
          </a:p>
        </p:txBody>
      </p:sp>
    </p:spTree>
    <p:extLst>
      <p:ext uri="{BB962C8B-B14F-4D97-AF65-F5344CB8AC3E}">
        <p14:creationId xmlns:p14="http://schemas.microsoft.com/office/powerpoint/2010/main" val="2077009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9548-0CAA-684D-BF1B-A833DAB14EAB}"/>
              </a:ext>
            </a:extLst>
          </p:cNvPr>
          <p:cNvSpPr>
            <a:spLocks noGrp="1"/>
          </p:cNvSpPr>
          <p:nvPr>
            <p:ph type="title"/>
          </p:nvPr>
        </p:nvSpPr>
        <p:spPr/>
        <p:txBody>
          <a:bodyPr/>
          <a:lstStyle/>
          <a:p>
            <a:r>
              <a:rPr lang="en-US" dirty="0"/>
              <a:t>Media Services</a:t>
            </a:r>
          </a:p>
        </p:txBody>
      </p:sp>
      <p:sp>
        <p:nvSpPr>
          <p:cNvPr id="3" name="Content Placeholder 2">
            <a:extLst>
              <a:ext uri="{FF2B5EF4-FFF2-40B4-BE49-F238E27FC236}">
                <a16:creationId xmlns:a16="http://schemas.microsoft.com/office/drawing/2014/main" id="{0F58F1DD-DC9A-BB44-AFFC-068DB8DBD6DB}"/>
              </a:ext>
            </a:extLst>
          </p:cNvPr>
          <p:cNvSpPr>
            <a:spLocks noGrp="1"/>
          </p:cNvSpPr>
          <p:nvPr>
            <p:ph idx="1"/>
          </p:nvPr>
        </p:nvSpPr>
        <p:spPr/>
        <p:txBody>
          <a:bodyPr>
            <a:normAutofit fontScale="77500" lnSpcReduction="20000"/>
          </a:bodyPr>
          <a:lstStyle/>
          <a:p>
            <a:r>
              <a:rPr lang="en-IN" dirty="0">
                <a:hlinkClick r:id="rId2"/>
              </a:rPr>
              <a:t>Elastic Transcoder</a:t>
            </a:r>
            <a:r>
              <a:rPr lang="en-IN" dirty="0"/>
              <a:t> – Paid Service for Converting Media Files Stored in S3</a:t>
            </a:r>
          </a:p>
          <a:p>
            <a:r>
              <a:rPr lang="en-IN" dirty="0">
                <a:hlinkClick r:id="rId3"/>
              </a:rPr>
              <a:t>Kinesis Video Streams</a:t>
            </a:r>
            <a:r>
              <a:rPr lang="en-IN" dirty="0"/>
              <a:t> – Kinesis makes it easy to collect, process, and </a:t>
            </a:r>
            <a:r>
              <a:rPr lang="en-IN" dirty="0" err="1"/>
              <a:t>analyze</a:t>
            </a:r>
            <a:r>
              <a:rPr lang="en-IN" dirty="0"/>
              <a:t> video and data streams in real time. (</a:t>
            </a:r>
            <a:r>
              <a:rPr lang="en-IN" dirty="0" err="1"/>
              <a:t>Eg</a:t>
            </a:r>
            <a:r>
              <a:rPr lang="en-IN" dirty="0"/>
              <a:t>:- Stock Market, Social Media Clicks)  </a:t>
            </a:r>
          </a:p>
          <a:p>
            <a:r>
              <a:rPr lang="en-IN" dirty="0">
                <a:hlinkClick r:id="rId4"/>
              </a:rPr>
              <a:t>MediaConnect</a:t>
            </a:r>
            <a:r>
              <a:rPr lang="en-IN" dirty="0"/>
              <a:t> - Reliable, secure, and flexible transport service for live video</a:t>
            </a:r>
          </a:p>
          <a:p>
            <a:r>
              <a:rPr lang="en-IN" dirty="0">
                <a:hlinkClick r:id="rId5"/>
              </a:rPr>
              <a:t>MediaConvert</a:t>
            </a:r>
            <a:r>
              <a:rPr lang="en-IN" dirty="0"/>
              <a:t> -  Service that formats and compresses offline video content for delivery to televisions or connected devices.</a:t>
            </a:r>
          </a:p>
          <a:p>
            <a:r>
              <a:rPr lang="en-IN" dirty="0">
                <a:hlinkClick r:id="rId6"/>
              </a:rPr>
              <a:t>MediaLive</a:t>
            </a:r>
            <a:r>
              <a:rPr lang="en-IN" dirty="0"/>
              <a:t> - AWS Elemental </a:t>
            </a:r>
            <a:r>
              <a:rPr lang="en-IN" dirty="0" err="1"/>
              <a:t>MediaLive</a:t>
            </a:r>
            <a:r>
              <a:rPr lang="en-IN" dirty="0"/>
              <a:t> is a video service that allows easy and reliable creation of live outputs for broadcast and streaming delivery.</a:t>
            </a:r>
          </a:p>
          <a:p>
            <a:r>
              <a:rPr lang="en-IN" dirty="0">
                <a:hlinkClick r:id="rId7"/>
              </a:rPr>
              <a:t>MediaPackage</a:t>
            </a:r>
            <a:r>
              <a:rPr lang="en-IN" dirty="0"/>
              <a:t> - just-in-time video packaging and origination service</a:t>
            </a:r>
          </a:p>
          <a:p>
            <a:r>
              <a:rPr lang="en-IN" dirty="0">
                <a:hlinkClick r:id="rId8"/>
              </a:rPr>
              <a:t>MediaStore</a:t>
            </a:r>
            <a:r>
              <a:rPr lang="en-IN" dirty="0"/>
              <a:t> - video origination and storage service that offers the high performance, predictable low latency, and immediate consistency required for live origination</a:t>
            </a:r>
          </a:p>
          <a:p>
            <a:r>
              <a:rPr lang="en-IN" dirty="0">
                <a:hlinkClick r:id="rId9"/>
              </a:rPr>
              <a:t>MediaTailor</a:t>
            </a:r>
            <a:r>
              <a:rPr lang="en-IN" dirty="0"/>
              <a:t> - Media Tailor is a personalization and monetization service that allows scalable server-side ad insertion. The service also enables you to track ad views for accurate ad reporting.</a:t>
            </a:r>
          </a:p>
          <a:p>
            <a:pPr marL="0" indent="0">
              <a:buNone/>
            </a:pPr>
            <a:endParaRPr lang="en-US" dirty="0"/>
          </a:p>
        </p:txBody>
      </p:sp>
    </p:spTree>
    <p:extLst>
      <p:ext uri="{BB962C8B-B14F-4D97-AF65-F5344CB8AC3E}">
        <p14:creationId xmlns:p14="http://schemas.microsoft.com/office/powerpoint/2010/main" val="368707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78DA-41DB-4648-A8D0-C698F35399A3}"/>
              </a:ext>
            </a:extLst>
          </p:cNvPr>
          <p:cNvSpPr>
            <a:spLocks noGrp="1"/>
          </p:cNvSpPr>
          <p:nvPr>
            <p:ph type="title"/>
          </p:nvPr>
        </p:nvSpPr>
        <p:spPr/>
        <p:txBody>
          <a:bodyPr/>
          <a:lstStyle/>
          <a:p>
            <a:r>
              <a:rPr lang="en-US" dirty="0"/>
              <a:t>Security, Identity &amp; Compliance </a:t>
            </a:r>
          </a:p>
        </p:txBody>
      </p:sp>
      <p:sp>
        <p:nvSpPr>
          <p:cNvPr id="3" name="Content Placeholder 2">
            <a:extLst>
              <a:ext uri="{FF2B5EF4-FFF2-40B4-BE49-F238E27FC236}">
                <a16:creationId xmlns:a16="http://schemas.microsoft.com/office/drawing/2014/main" id="{33C37BB0-0CC5-5A44-A631-3588AAC3E0DF}"/>
              </a:ext>
            </a:extLst>
          </p:cNvPr>
          <p:cNvSpPr>
            <a:spLocks noGrp="1"/>
          </p:cNvSpPr>
          <p:nvPr>
            <p:ph idx="1"/>
          </p:nvPr>
        </p:nvSpPr>
        <p:spPr>
          <a:xfrm>
            <a:off x="787906" y="2266682"/>
            <a:ext cx="10403835" cy="4430332"/>
          </a:xfrm>
        </p:spPr>
        <p:txBody>
          <a:bodyPr>
            <a:normAutofit fontScale="47500" lnSpcReduction="20000"/>
          </a:bodyPr>
          <a:lstStyle/>
          <a:p>
            <a:r>
              <a:rPr lang="en-IN" dirty="0">
                <a:hlinkClick r:id="rId2"/>
              </a:rPr>
              <a:t>IAM</a:t>
            </a:r>
            <a:r>
              <a:rPr lang="en-IN" dirty="0"/>
              <a:t> – </a:t>
            </a:r>
            <a:r>
              <a:rPr lang="en-IN" dirty="0" err="1"/>
              <a:t>Indentiy</a:t>
            </a:r>
            <a:r>
              <a:rPr lang="en-IN" dirty="0"/>
              <a:t> &amp; Access Management , securely controlling access to AWS services. With IAM, you can centrally manage users, security credentials such as access keys, and permissions that control which AWS resources users and applications can access.</a:t>
            </a:r>
          </a:p>
          <a:p>
            <a:r>
              <a:rPr lang="en-IN" dirty="0">
                <a:hlinkClick r:id="rId3"/>
              </a:rPr>
              <a:t>Resource Access Manager</a:t>
            </a:r>
            <a:r>
              <a:rPr lang="en-IN" dirty="0"/>
              <a:t> - Enables you to share your resources with any AWS account or organization in AWS Organizations.</a:t>
            </a:r>
          </a:p>
          <a:p>
            <a:r>
              <a:rPr lang="en-IN" dirty="0">
                <a:hlinkClick r:id="rId4"/>
              </a:rPr>
              <a:t>Cognito</a:t>
            </a:r>
            <a:r>
              <a:rPr lang="en-IN" dirty="0"/>
              <a:t> - service that you can use to create unique identities for your users, authenticate these identities with identity providers, and save mobile user data in the AWS Cloud. (Temp Credentials)</a:t>
            </a:r>
          </a:p>
          <a:p>
            <a:r>
              <a:rPr lang="en-IN" dirty="0">
                <a:hlinkClick r:id="rId5"/>
              </a:rPr>
              <a:t>Secrets Manager</a:t>
            </a:r>
            <a:r>
              <a:rPr lang="en-IN" dirty="0"/>
              <a:t> - Securely encrypt, store, and retrieve credentials for your databases and other services. </a:t>
            </a:r>
          </a:p>
          <a:p>
            <a:r>
              <a:rPr lang="en-IN" dirty="0">
                <a:hlinkClick r:id="rId6"/>
              </a:rPr>
              <a:t>GuardDuty</a:t>
            </a:r>
            <a:r>
              <a:rPr lang="en-IN" dirty="0"/>
              <a:t> – Paid Service, Continuous security monitoring service. Amazon </a:t>
            </a:r>
            <a:r>
              <a:rPr lang="en-IN" dirty="0" err="1"/>
              <a:t>GuardDuty</a:t>
            </a:r>
            <a:r>
              <a:rPr lang="en-IN" dirty="0"/>
              <a:t> can help to identify unexpected and potentially unauthorized or malicious activity in your AWS environment.</a:t>
            </a:r>
          </a:p>
          <a:p>
            <a:r>
              <a:rPr lang="en-IN" dirty="0">
                <a:hlinkClick r:id="rId7"/>
              </a:rPr>
              <a:t>Inspector</a:t>
            </a:r>
            <a:r>
              <a:rPr lang="en-IN" dirty="0"/>
              <a:t> - Security vulnerability assessment service that helps improve the security and compliance of your AWS resources using Industry Best Practices , includes a knowledge base of hundreds of rules mapped to common security standards and vulnerability definitions that are regularly updated by AWS security researchers.</a:t>
            </a:r>
          </a:p>
          <a:p>
            <a:r>
              <a:rPr lang="en-IN" dirty="0">
                <a:hlinkClick r:id="rId8"/>
              </a:rPr>
              <a:t>Amazon Macie</a:t>
            </a:r>
            <a:r>
              <a:rPr lang="en-IN" dirty="0"/>
              <a:t> - Security service that uses machine learning to automatically discover, classify, and protect sensitive data in AWS, Amazon Macie recognizes sensitive data such as personally identifiable information (PII) or intellectual property, and provides you with dashboards and alerts that give visibility into how this data is being accessed or moved.</a:t>
            </a:r>
          </a:p>
          <a:p>
            <a:r>
              <a:rPr lang="en-IN" dirty="0">
                <a:hlinkClick r:id="rId9"/>
              </a:rPr>
              <a:t>AWS Single Sign-On</a:t>
            </a:r>
            <a:r>
              <a:rPr lang="en-IN" dirty="0"/>
              <a:t> - AWS Single Sign-On is a cloud-based service that simplifies managing SSO access to AWS accounts and business applications. </a:t>
            </a:r>
          </a:p>
          <a:p>
            <a:r>
              <a:rPr lang="en-IN" dirty="0">
                <a:hlinkClick r:id="rId10"/>
              </a:rPr>
              <a:t>Certificate Manager</a:t>
            </a:r>
            <a:r>
              <a:rPr lang="en-IN" dirty="0"/>
              <a:t> - AWS Certificate Manager (ACM) makes it easy to provision, manage, and deploy SSL/TLS certificates on AWS managed resources.</a:t>
            </a:r>
          </a:p>
          <a:p>
            <a:r>
              <a:rPr lang="en-IN" dirty="0">
                <a:hlinkClick r:id="rId11"/>
              </a:rPr>
              <a:t>Key Management Service</a:t>
            </a:r>
            <a:r>
              <a:rPr lang="en-IN" dirty="0"/>
              <a:t> - Encryption and key management service scaled for the cloud. KMS keys and functionality are used by other AWS services, and you can use them to protect data in your own applications that use AWS.</a:t>
            </a:r>
          </a:p>
          <a:p>
            <a:r>
              <a:rPr lang="en-IN" dirty="0">
                <a:hlinkClick r:id="rId12"/>
              </a:rPr>
              <a:t>CloudHSM</a:t>
            </a:r>
            <a:r>
              <a:rPr lang="en-IN" dirty="0"/>
              <a:t> - Secure cryptographic key storage for customers by providing managed hardware security modules in the AWS Cloud.</a:t>
            </a:r>
          </a:p>
          <a:p>
            <a:r>
              <a:rPr lang="en-IN" dirty="0">
                <a:hlinkClick r:id="rId13"/>
              </a:rPr>
              <a:t>Directory Service</a:t>
            </a:r>
            <a:r>
              <a:rPr lang="en-IN" dirty="0"/>
              <a:t> - Enables your directory-aware workloads and AWS resources to use a managed Active Directory in the AWS Cloud.</a:t>
            </a:r>
          </a:p>
          <a:p>
            <a:r>
              <a:rPr lang="en-IN" dirty="0">
                <a:hlinkClick r:id="rId14"/>
              </a:rPr>
              <a:t>WAF &amp; Shield</a:t>
            </a:r>
            <a:r>
              <a:rPr lang="en-IN" dirty="0"/>
              <a:t> - Web Application Firewall that lets you monitor web requests that are forwarded to Amazon CloudFront distributions or an Application Load Balancer. You can also use AWS WAF to block or allow requests based on conditions that you specify, such as the IP addresses that requests originate from or values in the requests.</a:t>
            </a:r>
          </a:p>
          <a:p>
            <a:r>
              <a:rPr lang="en-IN" dirty="0">
                <a:hlinkClick r:id="rId15"/>
              </a:rPr>
              <a:t>Artifact</a:t>
            </a:r>
            <a:r>
              <a:rPr lang="en-IN" dirty="0"/>
              <a:t> - AWS </a:t>
            </a:r>
            <a:r>
              <a:rPr lang="en-IN" dirty="0" err="1"/>
              <a:t>Artifact</a:t>
            </a:r>
            <a:r>
              <a:rPr lang="en-IN" dirty="0"/>
              <a:t> is a web service that enables you to download AWS security and compliance documents such as ISO certifications and SOC reports.</a:t>
            </a:r>
          </a:p>
          <a:p>
            <a:r>
              <a:rPr lang="en-IN" dirty="0">
                <a:hlinkClick r:id="rId16"/>
              </a:rPr>
              <a:t>Security Hub</a:t>
            </a:r>
            <a:r>
              <a:rPr lang="en-IN" dirty="0"/>
              <a:t> (Preview) - AWS Security Hub provides you with a comprehensive view of your security state within AWS. Security Hub collects security data from across AWS accounts and services, and helps you </a:t>
            </a:r>
            <a:r>
              <a:rPr lang="en-IN" dirty="0" err="1"/>
              <a:t>analyze</a:t>
            </a:r>
            <a:r>
              <a:rPr lang="en-IN" dirty="0"/>
              <a:t> your security trends and identify the highest priority security issues across your AWS environment. </a:t>
            </a:r>
          </a:p>
        </p:txBody>
      </p:sp>
    </p:spTree>
    <p:extLst>
      <p:ext uri="{BB962C8B-B14F-4D97-AF65-F5344CB8AC3E}">
        <p14:creationId xmlns:p14="http://schemas.microsoft.com/office/powerpoint/2010/main" val="100556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7CE8-F99C-6B4D-86CC-6BA17B3D6C4E}"/>
              </a:ext>
            </a:extLst>
          </p:cNvPr>
          <p:cNvSpPr>
            <a:spLocks noGrp="1"/>
          </p:cNvSpPr>
          <p:nvPr>
            <p:ph type="title"/>
          </p:nvPr>
        </p:nvSpPr>
        <p:spPr/>
        <p:txBody>
          <a:bodyPr/>
          <a:lstStyle/>
          <a:p>
            <a:r>
              <a:rPr lang="en-US" dirty="0"/>
              <a:t>Developer Tools	</a:t>
            </a:r>
          </a:p>
        </p:txBody>
      </p:sp>
      <p:sp>
        <p:nvSpPr>
          <p:cNvPr id="3" name="Content Placeholder 2">
            <a:extLst>
              <a:ext uri="{FF2B5EF4-FFF2-40B4-BE49-F238E27FC236}">
                <a16:creationId xmlns:a16="http://schemas.microsoft.com/office/drawing/2014/main" id="{7A95F320-3419-2D43-8BF3-ACA23A4EA7DC}"/>
              </a:ext>
            </a:extLst>
          </p:cNvPr>
          <p:cNvSpPr>
            <a:spLocks noGrp="1"/>
          </p:cNvSpPr>
          <p:nvPr>
            <p:ph idx="1"/>
          </p:nvPr>
        </p:nvSpPr>
        <p:spPr/>
        <p:txBody>
          <a:bodyPr>
            <a:normAutofit fontScale="85000" lnSpcReduction="10000"/>
          </a:bodyPr>
          <a:lstStyle/>
          <a:p>
            <a:pPr fontAlgn="t"/>
            <a:r>
              <a:rPr lang="en-IN" dirty="0">
                <a:hlinkClick r:id="rId2"/>
              </a:rPr>
              <a:t>AWSCloud9 </a:t>
            </a:r>
            <a:r>
              <a:rPr lang="en-IN" dirty="0"/>
              <a:t>- AWS Cloud9 is a cloud-based integrated development environment (IDE) that you use to write, run, and debug code.</a:t>
            </a:r>
            <a:endParaRPr lang="en-IN" dirty="0">
              <a:hlinkClick r:id="rId2"/>
            </a:endParaRPr>
          </a:p>
          <a:p>
            <a:pPr fontAlgn="t"/>
            <a:r>
              <a:rPr lang="en-IN" dirty="0">
                <a:hlinkClick r:id="rId3"/>
              </a:rPr>
              <a:t>AWSCodeBuild - </a:t>
            </a:r>
            <a:r>
              <a:rPr lang="en-IN" dirty="0"/>
              <a:t>AWS </a:t>
            </a:r>
            <a:r>
              <a:rPr lang="en-IN" dirty="0" err="1"/>
              <a:t>CodeBuild</a:t>
            </a:r>
            <a:r>
              <a:rPr lang="en-IN" dirty="0"/>
              <a:t> is a fully managed build service that compiles your source code, runs unit tests, and produces </a:t>
            </a:r>
            <a:r>
              <a:rPr lang="en-IN" dirty="0" err="1"/>
              <a:t>artifacts</a:t>
            </a:r>
            <a:r>
              <a:rPr lang="en-IN" dirty="0"/>
              <a:t> that are ready to deploy.</a:t>
            </a:r>
            <a:endParaRPr lang="en-IN" dirty="0">
              <a:hlinkClick r:id="rId3"/>
            </a:endParaRPr>
          </a:p>
          <a:p>
            <a:pPr fontAlgn="t"/>
            <a:r>
              <a:rPr lang="en-IN" dirty="0">
                <a:hlinkClick r:id="rId4"/>
              </a:rPr>
              <a:t>AWSCodeCommit - </a:t>
            </a:r>
            <a:r>
              <a:rPr lang="en-IN" dirty="0"/>
              <a:t>AWS </a:t>
            </a:r>
            <a:r>
              <a:rPr lang="en-IN" dirty="0" err="1"/>
              <a:t>CodeCommit</a:t>
            </a:r>
            <a:r>
              <a:rPr lang="en-IN" dirty="0"/>
              <a:t> is a version control service that enables you to privately store and manage Git repositories in the AWS cloud.</a:t>
            </a:r>
            <a:endParaRPr lang="en-IN" dirty="0">
              <a:hlinkClick r:id="rId4"/>
            </a:endParaRPr>
          </a:p>
          <a:p>
            <a:pPr fontAlgn="t"/>
            <a:r>
              <a:rPr lang="en-IN" dirty="0">
                <a:hlinkClick r:id="rId5"/>
              </a:rPr>
              <a:t>AWSCodeDeploy - </a:t>
            </a:r>
            <a:r>
              <a:rPr lang="en-IN" dirty="0"/>
              <a:t>AWS </a:t>
            </a:r>
            <a:r>
              <a:rPr lang="en-IN" dirty="0" err="1"/>
              <a:t>CodeDeploy</a:t>
            </a:r>
            <a:r>
              <a:rPr lang="en-IN" dirty="0"/>
              <a:t> is a deployment service that enables developers to automate the deployment of applications to instances and to update the applications as required.</a:t>
            </a:r>
            <a:endParaRPr lang="en-IN" dirty="0">
              <a:hlinkClick r:id="rId5"/>
            </a:endParaRPr>
          </a:p>
          <a:p>
            <a:pPr fontAlgn="t"/>
            <a:r>
              <a:rPr lang="en-IN" dirty="0">
                <a:hlinkClick r:id="rId6"/>
              </a:rPr>
              <a:t>AWSCodePipeline - </a:t>
            </a:r>
            <a:r>
              <a:rPr lang="en-IN" dirty="0"/>
              <a:t>AWS </a:t>
            </a:r>
            <a:r>
              <a:rPr lang="en-IN" dirty="0" err="1"/>
              <a:t>CodePipeline</a:t>
            </a:r>
            <a:r>
              <a:rPr lang="en-IN" dirty="0"/>
              <a:t> is a continuous delivery service that enables you to model, visualize, and automate the steps required to release your software.</a:t>
            </a:r>
            <a:endParaRPr lang="en-IN" dirty="0">
              <a:hlinkClick r:id="rId6"/>
            </a:endParaRPr>
          </a:p>
          <a:p>
            <a:pPr fontAlgn="t"/>
            <a:r>
              <a:rPr lang="en-IN" dirty="0">
                <a:hlinkClick r:id="rId7"/>
              </a:rPr>
              <a:t>AWSCodeStar - </a:t>
            </a:r>
            <a:r>
              <a:rPr lang="en-IN" dirty="0"/>
              <a:t>AWS </a:t>
            </a:r>
            <a:r>
              <a:rPr lang="en-IN" dirty="0" err="1"/>
              <a:t>CodeStar</a:t>
            </a:r>
            <a:r>
              <a:rPr lang="en-IN" dirty="0"/>
              <a:t> lets you quickly develop, build, and deploy applications on AWS.</a:t>
            </a:r>
            <a:endParaRPr lang="en-IN" dirty="0">
              <a:hlinkClick r:id="rId7"/>
            </a:endParaRPr>
          </a:p>
          <a:p>
            <a:pPr marL="0" indent="0">
              <a:buNone/>
            </a:pPr>
            <a:endParaRPr lang="en-US" dirty="0"/>
          </a:p>
        </p:txBody>
      </p:sp>
    </p:spTree>
    <p:extLst>
      <p:ext uri="{BB962C8B-B14F-4D97-AF65-F5344CB8AC3E}">
        <p14:creationId xmlns:p14="http://schemas.microsoft.com/office/powerpoint/2010/main" val="3255229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479B-35FD-0843-B75F-5507EB78CEE0}"/>
              </a:ext>
            </a:extLst>
          </p:cNvPr>
          <p:cNvSpPr>
            <a:spLocks noGrp="1"/>
          </p:cNvSpPr>
          <p:nvPr>
            <p:ph type="title"/>
          </p:nvPr>
        </p:nvSpPr>
        <p:spPr/>
        <p:txBody>
          <a:bodyPr/>
          <a:lstStyle/>
          <a:p>
            <a:r>
              <a:rPr lang="en-US" dirty="0"/>
              <a:t>Analytics</a:t>
            </a:r>
          </a:p>
        </p:txBody>
      </p:sp>
      <p:sp>
        <p:nvSpPr>
          <p:cNvPr id="3" name="Content Placeholder 2">
            <a:extLst>
              <a:ext uri="{FF2B5EF4-FFF2-40B4-BE49-F238E27FC236}">
                <a16:creationId xmlns:a16="http://schemas.microsoft.com/office/drawing/2014/main" id="{3CD0DB38-8100-E444-A164-774B2D2BFF13}"/>
              </a:ext>
            </a:extLst>
          </p:cNvPr>
          <p:cNvSpPr>
            <a:spLocks noGrp="1"/>
          </p:cNvSpPr>
          <p:nvPr>
            <p:ph idx="1"/>
          </p:nvPr>
        </p:nvSpPr>
        <p:spPr>
          <a:xfrm>
            <a:off x="1000408" y="2358802"/>
            <a:ext cx="8825659" cy="3996922"/>
          </a:xfrm>
        </p:spPr>
        <p:txBody>
          <a:bodyPr>
            <a:normAutofit fontScale="62500" lnSpcReduction="20000"/>
          </a:bodyPr>
          <a:lstStyle/>
          <a:p>
            <a:r>
              <a:rPr lang="en-IN" dirty="0">
                <a:hlinkClick r:id="rId2"/>
              </a:rPr>
              <a:t>Athena</a:t>
            </a:r>
            <a:r>
              <a:rPr lang="en-IN" dirty="0"/>
              <a:t> - Amazon Athena is an interactive query service that makes it easy to </a:t>
            </a:r>
            <a:r>
              <a:rPr lang="en-IN" dirty="0" err="1"/>
              <a:t>analyze</a:t>
            </a:r>
            <a:r>
              <a:rPr lang="en-IN" dirty="0"/>
              <a:t> data in Amazon S3 using standard SQL. Athena is serverless, so there is no infrastructure to setup or manage, and you pay only for the queries you run. </a:t>
            </a:r>
          </a:p>
          <a:p>
            <a:r>
              <a:rPr lang="en-IN" dirty="0">
                <a:hlinkClick r:id="rId3"/>
              </a:rPr>
              <a:t>EMR</a:t>
            </a:r>
            <a:r>
              <a:rPr lang="en-IN" dirty="0"/>
              <a:t> - Amazon EMR is a web service that makes it easy to process large amounts of data efficiently. Amazon EMR uses Hadoop processing combined with several AWS products to do such tasks as web indexing, data mining, log file analysis, machine learning, scientific simulation, and data warehousing.</a:t>
            </a:r>
          </a:p>
          <a:p>
            <a:r>
              <a:rPr lang="en-IN" dirty="0">
                <a:hlinkClick r:id="rId4"/>
              </a:rPr>
              <a:t>CloudSearch</a:t>
            </a:r>
            <a:r>
              <a:rPr lang="en-IN" dirty="0"/>
              <a:t> - Amazon </a:t>
            </a:r>
            <a:r>
              <a:rPr lang="en-IN" dirty="0" err="1"/>
              <a:t>CloudSearch</a:t>
            </a:r>
            <a:r>
              <a:rPr lang="en-IN" dirty="0"/>
              <a:t> enables you to search large collections of data such as web pages, document files, forum posts, or product information. </a:t>
            </a:r>
          </a:p>
          <a:p>
            <a:r>
              <a:rPr lang="en-IN" dirty="0">
                <a:hlinkClick r:id="rId5"/>
              </a:rPr>
              <a:t>Elasticsearch Service</a:t>
            </a:r>
            <a:r>
              <a:rPr lang="en-IN" dirty="0"/>
              <a:t> - Amazon Elasticsearch Service (Amazon ES) is a managed service that makes it easy to deploy, operate, and scale Elasticsearch, a popular open-source search and analytics engine. Amazon ES also offers security options, high availability, data durability, and direct access to the Elasticsearch API.</a:t>
            </a:r>
          </a:p>
          <a:p>
            <a:r>
              <a:rPr lang="en-IN" dirty="0">
                <a:hlinkClick r:id="rId6"/>
              </a:rPr>
              <a:t>Kinesis</a:t>
            </a:r>
            <a:r>
              <a:rPr lang="en-IN" dirty="0"/>
              <a:t> - Amazon Kinesis makes it easy to collect, process, and </a:t>
            </a:r>
            <a:r>
              <a:rPr lang="en-IN" dirty="0" err="1"/>
              <a:t>analyze</a:t>
            </a:r>
            <a:r>
              <a:rPr lang="en-IN" dirty="0"/>
              <a:t> video and data streams in real time.</a:t>
            </a:r>
          </a:p>
          <a:p>
            <a:r>
              <a:rPr lang="en-IN" dirty="0">
                <a:hlinkClick r:id="rId7"/>
              </a:rPr>
              <a:t>QuickSight</a:t>
            </a:r>
            <a:r>
              <a:rPr lang="en-IN" dirty="0"/>
              <a:t> - Amazon </a:t>
            </a:r>
            <a:r>
              <a:rPr lang="en-IN" dirty="0" err="1"/>
              <a:t>QuickSight</a:t>
            </a:r>
            <a:r>
              <a:rPr lang="en-IN" dirty="0"/>
              <a:t> is a fast business analytics service to build visualizations, perform ad hoc analysis, and quickly get business insights from your data</a:t>
            </a:r>
          </a:p>
          <a:p>
            <a:r>
              <a:rPr lang="en-IN" dirty="0">
                <a:hlinkClick r:id="rId8"/>
              </a:rPr>
              <a:t>Data Pipeline</a:t>
            </a:r>
            <a:r>
              <a:rPr lang="en-IN" dirty="0"/>
              <a:t> - AWS Data Pipeline is a web service that you can use to automate the movement and transformation of data. With AWS Data Pipeline, you can define data-driven workflows, so that tasks can be dependent on the successful completion of previous tasks.</a:t>
            </a:r>
          </a:p>
          <a:p>
            <a:r>
              <a:rPr lang="en-IN" dirty="0">
                <a:hlinkClick r:id="rId9"/>
              </a:rPr>
              <a:t>AWS Glue</a:t>
            </a:r>
            <a:r>
              <a:rPr lang="en-IN" dirty="0"/>
              <a:t> - AWS Glue is a fully managed ETL (extract, transform, and load) service that makes it simple and cost-effective to categorize your data, clean it, enrich it, and move it reliably between various data stores. </a:t>
            </a:r>
          </a:p>
          <a:p>
            <a:r>
              <a:rPr lang="en-IN" dirty="0">
                <a:hlinkClick r:id="rId10"/>
              </a:rPr>
              <a:t>MSK</a:t>
            </a:r>
            <a:r>
              <a:rPr lang="en-IN" dirty="0"/>
              <a:t> - Amazon Managed Streaming for Kafka (Amazon MSK) is a fully managed service that makes it easy for you to build and run applications that use Apache Kafka to process streaming data.</a:t>
            </a:r>
          </a:p>
          <a:p>
            <a:pPr marL="0" indent="0">
              <a:buNone/>
            </a:pPr>
            <a:endParaRPr lang="en-US" dirty="0"/>
          </a:p>
        </p:txBody>
      </p:sp>
    </p:spTree>
    <p:extLst>
      <p:ext uri="{BB962C8B-B14F-4D97-AF65-F5344CB8AC3E}">
        <p14:creationId xmlns:p14="http://schemas.microsoft.com/office/powerpoint/2010/main" val="3076494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F55F-5FDE-A647-A5F2-365F543EA574}"/>
              </a:ext>
            </a:extLst>
          </p:cNvPr>
          <p:cNvSpPr>
            <a:spLocks noGrp="1"/>
          </p:cNvSpPr>
          <p:nvPr>
            <p:ph type="title"/>
          </p:nvPr>
        </p:nvSpPr>
        <p:spPr/>
        <p:txBody>
          <a:bodyPr/>
          <a:lstStyle/>
          <a:p>
            <a:r>
              <a:rPr lang="en-US" dirty="0"/>
              <a:t>EAI – Enterprise Application Integration</a:t>
            </a:r>
          </a:p>
        </p:txBody>
      </p:sp>
      <p:sp>
        <p:nvSpPr>
          <p:cNvPr id="3" name="Content Placeholder 2">
            <a:extLst>
              <a:ext uri="{FF2B5EF4-FFF2-40B4-BE49-F238E27FC236}">
                <a16:creationId xmlns:a16="http://schemas.microsoft.com/office/drawing/2014/main" id="{26EDDDCF-757A-9646-B0AF-EA1D477B362E}"/>
              </a:ext>
            </a:extLst>
          </p:cNvPr>
          <p:cNvSpPr>
            <a:spLocks noGrp="1"/>
          </p:cNvSpPr>
          <p:nvPr>
            <p:ph idx="1"/>
          </p:nvPr>
        </p:nvSpPr>
        <p:spPr/>
        <p:txBody>
          <a:bodyPr>
            <a:normAutofit fontScale="62500" lnSpcReduction="20000"/>
          </a:bodyPr>
          <a:lstStyle/>
          <a:p>
            <a:r>
              <a:rPr lang="en-IN" dirty="0">
                <a:hlinkClick r:id="rId2"/>
              </a:rPr>
              <a:t>Amazon MQ</a:t>
            </a:r>
            <a:r>
              <a:rPr lang="en-IN" dirty="0"/>
              <a:t> - Managed message broker service for Apache ActiveMQ that makes it easy to set up and operate message brokers in the cloud</a:t>
            </a:r>
          </a:p>
          <a:p>
            <a:r>
              <a:rPr lang="en-IN" dirty="0">
                <a:hlinkClick r:id="rId3"/>
              </a:rPr>
              <a:t>Simple Notification Service</a:t>
            </a:r>
            <a:r>
              <a:rPr lang="en-IN" dirty="0"/>
              <a:t>(SNS) - Amazon Simple Notification Service (Amazon SNS) is a web service that enables applications, end-users, and devices to instantly send and receive notifications from the cloud. (SMS/Email/Push Notifications) </a:t>
            </a:r>
          </a:p>
          <a:p>
            <a:r>
              <a:rPr lang="en-IN" dirty="0">
                <a:hlinkClick r:id="rId4"/>
              </a:rPr>
              <a:t>Simple Queue Service</a:t>
            </a:r>
            <a:r>
              <a:rPr lang="en-IN" dirty="0"/>
              <a:t> (SQS) - Amazon Simple Queue Service (Amazon SQS) is a fully managed message queuing service that makes it easy to decouple and scale microservices, distributed systems, and serverless applications</a:t>
            </a:r>
          </a:p>
          <a:p>
            <a:pPr marL="0" indent="0">
              <a:buNone/>
            </a:pPr>
            <a:endParaRPr lang="en-IN" dirty="0"/>
          </a:p>
          <a:p>
            <a:r>
              <a:rPr lang="en-IN" dirty="0">
                <a:hlinkClick r:id="rId5"/>
              </a:rPr>
              <a:t>SWF</a:t>
            </a:r>
            <a:r>
              <a:rPr lang="en-IN" dirty="0"/>
              <a:t> - Amazon Simple Workflow Service (Amazon SWF) makes it easy to build applications that coordinate work across distributed components. In Amazon SWF, a task represents a logical unit of work that is performed by a component of your application. Coordinating tasks across the application involves managing </a:t>
            </a:r>
            <a:r>
              <a:rPr lang="en-IN" dirty="0" err="1"/>
              <a:t>intertask</a:t>
            </a:r>
            <a:r>
              <a:rPr lang="en-IN" dirty="0"/>
              <a:t> dependencies, scheduling, and concurrency in accordance with the logical flow of the application. Amazon SWF gives you full control over implementing tasks and coordinating them without worrying about underlying complexities such as tracking their progress and maintaining their state.</a:t>
            </a:r>
          </a:p>
          <a:p>
            <a:r>
              <a:rPr lang="en-IN" dirty="0">
                <a:hlinkClick r:id="rId6"/>
              </a:rPr>
              <a:t>Step Functions</a:t>
            </a:r>
            <a:r>
              <a:rPr lang="en-IN" dirty="0"/>
              <a:t> - AWS Step Functions makes it easy to coordinate the components of distributed applications as a series of steps in a visual workflow.</a:t>
            </a:r>
          </a:p>
          <a:p>
            <a:endParaRPr lang="en-IN" dirty="0"/>
          </a:p>
          <a:p>
            <a:pPr marL="0" indent="0">
              <a:buNone/>
            </a:pPr>
            <a:endParaRPr lang="en-US" dirty="0"/>
          </a:p>
        </p:txBody>
      </p:sp>
    </p:spTree>
    <p:extLst>
      <p:ext uri="{BB962C8B-B14F-4D97-AF65-F5344CB8AC3E}">
        <p14:creationId xmlns:p14="http://schemas.microsoft.com/office/powerpoint/2010/main" val="3247460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AF77-C1E7-BD40-AED7-D8623D34F1C7}"/>
              </a:ext>
            </a:extLst>
          </p:cNvPr>
          <p:cNvSpPr>
            <a:spLocks noGrp="1"/>
          </p:cNvSpPr>
          <p:nvPr>
            <p:ph type="title"/>
          </p:nvPr>
        </p:nvSpPr>
        <p:spPr/>
        <p:txBody>
          <a:bodyPr/>
          <a:lstStyle/>
          <a:p>
            <a:r>
              <a:rPr lang="en-US" dirty="0"/>
              <a:t>Management &amp; Governance</a:t>
            </a:r>
          </a:p>
        </p:txBody>
      </p:sp>
      <p:sp>
        <p:nvSpPr>
          <p:cNvPr id="3" name="Content Placeholder 2">
            <a:extLst>
              <a:ext uri="{FF2B5EF4-FFF2-40B4-BE49-F238E27FC236}">
                <a16:creationId xmlns:a16="http://schemas.microsoft.com/office/drawing/2014/main" id="{0B6953B0-7C66-C546-B3BF-C50B28A8AAD8}"/>
              </a:ext>
            </a:extLst>
          </p:cNvPr>
          <p:cNvSpPr>
            <a:spLocks noGrp="1"/>
          </p:cNvSpPr>
          <p:nvPr>
            <p:ph idx="1"/>
          </p:nvPr>
        </p:nvSpPr>
        <p:spPr>
          <a:xfrm>
            <a:off x="453055" y="2318196"/>
            <a:ext cx="10745125" cy="4488289"/>
          </a:xfrm>
        </p:spPr>
        <p:txBody>
          <a:bodyPr>
            <a:normAutofit fontScale="32500" lnSpcReduction="20000"/>
          </a:bodyPr>
          <a:lstStyle/>
          <a:p>
            <a:r>
              <a:rPr lang="en-IN" sz="2500" dirty="0">
                <a:hlinkClick r:id="rId2"/>
              </a:rPr>
              <a:t>AWS Organizations</a:t>
            </a:r>
            <a:r>
              <a:rPr lang="en-IN" sz="2500" dirty="0"/>
              <a:t> - AWS Organizations is an account management service that lets you consolidate multiple AWS accounts into an organization that you create and centrally manage. With AWS Organizations, you can create member accounts and invite existing accounts to join your organization. You can organize those accounts into groups and attach policy-based controls.</a:t>
            </a:r>
          </a:p>
          <a:p>
            <a:r>
              <a:rPr lang="en-IN" sz="2500" dirty="0">
                <a:hlinkClick r:id="rId3"/>
              </a:rPr>
              <a:t>AWS Auto Scaling</a:t>
            </a:r>
            <a:r>
              <a:rPr lang="en-IN" sz="2500" dirty="0"/>
              <a:t> - With AWS Auto Scaling, you can quickly set up dynamic and predictive scaling for your scalable AWS resources. It uses Amazon EC2 Auto Scaling to scale your EC2 instances and Application Auto Scaling to scale resources from other services.</a:t>
            </a:r>
          </a:p>
          <a:p>
            <a:r>
              <a:rPr lang="en-IN" sz="2500" dirty="0">
                <a:hlinkClick r:id="rId4"/>
              </a:rPr>
              <a:t>CloudFormation</a:t>
            </a:r>
            <a:r>
              <a:rPr lang="en-IN" sz="2500" dirty="0"/>
              <a:t> - AWS CloudFormation enables you to create and provision AWS infrastructure deployments predictably and repeatedly. It helps you leverage AWS products such as Amazon EC2, Amazon Elastic Block Store, Amazon SNS, Elastic Load Balancing, and Auto Scaling to build highly reliable, highly scalable, cost-effective applications in the cloud without worrying about creating and configuring the underlying AWS infrastructure. AWS CloudFormation enables you to use a template file to create and delete a collection of resources together as a single unit (a stack).</a:t>
            </a:r>
          </a:p>
          <a:p>
            <a:r>
              <a:rPr lang="en-IN" sz="2500" dirty="0">
                <a:hlinkClick r:id="rId5"/>
              </a:rPr>
              <a:t>CloudWatch</a:t>
            </a:r>
            <a:r>
              <a:rPr lang="en-IN" sz="2500" dirty="0"/>
              <a:t> - Amazon CloudWatch provides a reliable, scalable, and flexible monitoring solution that you can start using within minutes. You no longer need to set up, manage, and scale your own monitoring systems and infrastructure.</a:t>
            </a:r>
          </a:p>
          <a:p>
            <a:r>
              <a:rPr lang="en-IN" sz="2500" dirty="0">
                <a:hlinkClick r:id="rId6"/>
              </a:rPr>
              <a:t>CloudTrail</a:t>
            </a:r>
            <a:r>
              <a:rPr lang="en-IN" sz="2500" dirty="0"/>
              <a:t> - With AWS CloudTrail, you can monitor your AWS deployments in the cloud by getting a history of AWS API calls for your account, including API calls made via the AWS Management Console, the AWS SDKs, the command line tools, and higher-level AWS services. You can also identify which users and accounts called AWS APIs for services that support CloudTrail, the source IP address the calls were made from, and when the calls occurred. You can integrate CloudTrail into applications using the API, automate trail creation for your organization, check the status of your trails, and control how administrators turn CloudTrail logging on and off.</a:t>
            </a:r>
          </a:p>
          <a:p>
            <a:r>
              <a:rPr lang="en-IN" sz="2500" dirty="0">
                <a:hlinkClick r:id="rId7"/>
              </a:rPr>
              <a:t>Config</a:t>
            </a:r>
            <a:r>
              <a:rPr lang="en-IN" sz="2500" dirty="0"/>
              <a:t> - AWS Config provides a detailed view of the resources associated with your AWS account, including how they are configured, how they are related to one another, and how the configurations and their relationships have changed over time. Config Dashboard Exists for this. </a:t>
            </a:r>
          </a:p>
          <a:p>
            <a:r>
              <a:rPr lang="en-IN" sz="2500" dirty="0">
                <a:hlinkClick r:id="rId8"/>
              </a:rPr>
              <a:t>OpsWorks</a:t>
            </a:r>
            <a:r>
              <a:rPr lang="en-IN" sz="2500" dirty="0"/>
              <a:t> - AWS </a:t>
            </a:r>
            <a:r>
              <a:rPr lang="en-IN" sz="2500" dirty="0" err="1"/>
              <a:t>OpsWorks</a:t>
            </a:r>
            <a:r>
              <a:rPr lang="en-IN" sz="2500" dirty="0"/>
              <a:t> provides a simple and flexible way to create and manage stacks and applications. With AWS </a:t>
            </a:r>
            <a:r>
              <a:rPr lang="en-IN" sz="2500" dirty="0" err="1"/>
              <a:t>OpsWorks</a:t>
            </a:r>
            <a:r>
              <a:rPr lang="en-IN" sz="2500" dirty="0"/>
              <a:t>, you can provision AWS resources, manage their configuration, deploy applications to those resources, and monitor their health.</a:t>
            </a:r>
          </a:p>
          <a:p>
            <a:r>
              <a:rPr lang="en-IN" sz="2500" dirty="0">
                <a:hlinkClick r:id="rId9"/>
              </a:rPr>
              <a:t>Systems Manager</a:t>
            </a:r>
            <a:r>
              <a:rPr lang="en-IN" sz="2500" dirty="0"/>
              <a:t> - Use AWS Systems Manager to organize, monitor, and automate management tasks on your AWS resources.</a:t>
            </a:r>
          </a:p>
          <a:p>
            <a:r>
              <a:rPr lang="en-IN" sz="2500" dirty="0">
                <a:hlinkClick r:id="rId10"/>
              </a:rPr>
              <a:t>Managed Services</a:t>
            </a:r>
            <a:r>
              <a:rPr lang="en-IN" sz="2500" dirty="0"/>
              <a:t> - AWS Managed Services (AMS) operates AWS on your behalf without having </a:t>
            </a:r>
            <a:r>
              <a:rPr lang="en-IN" sz="2500" dirty="0" err="1"/>
              <a:t>aws</a:t>
            </a:r>
            <a:r>
              <a:rPr lang="en-IN" sz="2500" dirty="0"/>
              <a:t> skills and experience. </a:t>
            </a:r>
          </a:p>
          <a:p>
            <a:r>
              <a:rPr lang="en-IN" sz="2500" dirty="0">
                <a:hlinkClick r:id="rId11"/>
              </a:rPr>
              <a:t>Control Tower</a:t>
            </a:r>
            <a:r>
              <a:rPr lang="en-IN" sz="2500" dirty="0"/>
              <a:t> - AWS Control Tower automates the set-up of a well-architected multi-account environment based on best practices, and guides you through a step-by-step process to customize Control Tower to your organization.</a:t>
            </a:r>
          </a:p>
          <a:p>
            <a:r>
              <a:rPr lang="en-IN" sz="2500" dirty="0">
                <a:hlinkClick r:id="rId12"/>
              </a:rPr>
              <a:t>AWS License Manager</a:t>
            </a:r>
            <a:r>
              <a:rPr lang="en-IN" sz="2500" dirty="0"/>
              <a:t> - AWS License Manager makes it easier to manage licenses in AWS and on-premises servers from software vendors such as Microsoft, SAP, Oracle, and IBM. AWS License Manager lets administrators create customized licensing rules that emulate the terms of their licensing agreements, and then enforces these rules when an instance of EC2 gets launched.</a:t>
            </a:r>
          </a:p>
          <a:p>
            <a:r>
              <a:rPr lang="en-IN" sz="2500" dirty="0">
                <a:hlinkClick r:id="rId13"/>
              </a:rPr>
              <a:t>AWS Well-Architected Tool</a:t>
            </a:r>
            <a:r>
              <a:rPr lang="en-IN" sz="2500" dirty="0"/>
              <a:t> - The AWS Well-Architected Tool helps you review the state of your workloads and compares them to the latest AWS architectural best practices. The tool is based on the </a:t>
            </a:r>
            <a:r>
              <a:rPr lang="en-IN" sz="2500" dirty="0">
                <a:hlinkClick r:id="rId14"/>
              </a:rPr>
              <a:t>AWS Well-Architected Framework</a:t>
            </a:r>
            <a:r>
              <a:rPr lang="en-IN" sz="2500" dirty="0"/>
              <a:t>, developed to help cloud architects build secure, high-performing, resilient, and efficient application infrastructure.</a:t>
            </a:r>
          </a:p>
          <a:p>
            <a:endParaRPr lang="en-US" dirty="0"/>
          </a:p>
        </p:txBody>
      </p:sp>
    </p:spTree>
    <p:extLst>
      <p:ext uri="{BB962C8B-B14F-4D97-AF65-F5344CB8AC3E}">
        <p14:creationId xmlns:p14="http://schemas.microsoft.com/office/powerpoint/2010/main" val="3576426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CCF7A-FF5D-394F-88E7-7A1405014D07}"/>
              </a:ext>
            </a:extLst>
          </p:cNvPr>
          <p:cNvSpPr>
            <a:spLocks noGrp="1"/>
          </p:cNvSpPr>
          <p:nvPr>
            <p:ph type="title"/>
          </p:nvPr>
        </p:nvSpPr>
        <p:spPr/>
        <p:txBody>
          <a:bodyPr/>
          <a:lstStyle/>
          <a:p>
            <a:r>
              <a:rPr lang="en-US" dirty="0"/>
              <a:t>IOT</a:t>
            </a:r>
          </a:p>
        </p:txBody>
      </p:sp>
      <p:sp>
        <p:nvSpPr>
          <p:cNvPr id="3" name="Content Placeholder 2">
            <a:extLst>
              <a:ext uri="{FF2B5EF4-FFF2-40B4-BE49-F238E27FC236}">
                <a16:creationId xmlns:a16="http://schemas.microsoft.com/office/drawing/2014/main" id="{03F91DFB-0FFC-F743-844D-6BEFB27887C4}"/>
              </a:ext>
            </a:extLst>
          </p:cNvPr>
          <p:cNvSpPr>
            <a:spLocks noGrp="1"/>
          </p:cNvSpPr>
          <p:nvPr>
            <p:ph idx="1"/>
          </p:nvPr>
        </p:nvSpPr>
        <p:spPr/>
        <p:txBody>
          <a:bodyPr>
            <a:normAutofit fontScale="62500" lnSpcReduction="20000"/>
          </a:bodyPr>
          <a:lstStyle/>
          <a:p>
            <a:r>
              <a:rPr lang="en-IN" dirty="0">
                <a:hlinkClick r:id="rId2"/>
              </a:rPr>
              <a:t>IoT Core</a:t>
            </a:r>
            <a:r>
              <a:rPr lang="en-IN" dirty="0"/>
              <a:t> - AWS IoT enables secure, bi-directional communication between Internet-connected things (such as sensors, actuators, embedded devices, or smart appliances) and the AWS Cloud over MQTT and HTTP.</a:t>
            </a:r>
          </a:p>
          <a:p>
            <a:r>
              <a:rPr lang="en-IN" dirty="0">
                <a:hlinkClick r:id="rId3"/>
              </a:rPr>
              <a:t>Amazon FreeRTOS</a:t>
            </a:r>
            <a:r>
              <a:rPr lang="en-IN" dirty="0"/>
              <a:t> - Amazon </a:t>
            </a:r>
            <a:r>
              <a:rPr lang="en-IN" dirty="0" err="1"/>
              <a:t>FreeRTOS</a:t>
            </a:r>
            <a:r>
              <a:rPr lang="en-IN" dirty="0"/>
              <a:t> is an operating system that makes microcontroller-based edge devices easy to program, deploy, secure, and maintain.</a:t>
            </a:r>
          </a:p>
          <a:p>
            <a:r>
              <a:rPr lang="en-IN" dirty="0">
                <a:hlinkClick r:id="rId4"/>
              </a:rPr>
              <a:t>IoT 1-Click</a:t>
            </a:r>
            <a:r>
              <a:rPr lang="en-IN" dirty="0"/>
              <a:t> - AWS IoT 1-Click is a service that makes it easy for simple devices to trigger AWS Lambda functions that execute a specific action. Some examples of possible actions include calling technical support, reordering goods and services, or locking and unlocking doors and windows. Simple devices are cloud-connected, single-purpose devices such as Wi-Fi and mobile network connected buttons.</a:t>
            </a:r>
          </a:p>
          <a:p>
            <a:r>
              <a:rPr lang="en-IN" dirty="0">
                <a:hlinkClick r:id="rId5"/>
              </a:rPr>
              <a:t>IoT Analytics</a:t>
            </a:r>
            <a:r>
              <a:rPr lang="en-IN" dirty="0"/>
              <a:t> - AWS IoT Analytics provides advanced data analysis for AWS IoT. You can collect large amounts of device data, process messages, and store them. You can then query the data and run sophisticated analytics to make accurate decisions in your IoT applications and machine learning use cases.</a:t>
            </a:r>
          </a:p>
          <a:p>
            <a:r>
              <a:rPr lang="en-IN" dirty="0">
                <a:hlinkClick r:id="rId6"/>
              </a:rPr>
              <a:t>IoT Device Defender</a:t>
            </a:r>
            <a:r>
              <a:rPr lang="en-IN" dirty="0"/>
              <a:t> - AWS IoT Device Defender is an AWS IoT security service that allows you to audit the configuration of your devices, monitor your connected devices to detect abnormal </a:t>
            </a:r>
            <a:r>
              <a:rPr lang="en-IN" dirty="0" err="1"/>
              <a:t>behavior</a:t>
            </a:r>
            <a:r>
              <a:rPr lang="en-IN" dirty="0"/>
              <a:t>, and to mitigate security risks. It gives you the ability to enforce consistent security policies across your AWS IoT device fleet and respond quickly when devices are compromised.</a:t>
            </a:r>
          </a:p>
          <a:p>
            <a:r>
              <a:rPr lang="en-IN" dirty="0">
                <a:hlinkClick r:id="rId7"/>
              </a:rPr>
              <a:t>IoT Device Management</a:t>
            </a:r>
            <a:r>
              <a:rPr lang="en-IN" dirty="0"/>
              <a:t> - AWS IoT Device Management is a cloud-based device management service that makes it easy for customers to securely manage IoT devices throughout their lifecycle. Customers can use AWS IoT Device Management to onboard device information and configuration, organize their device inventory, monitor their fleet of devices, and remotely manage devices deployed across many locations. This remote management includes over-the-air (OTA) updates to device software.</a:t>
            </a:r>
          </a:p>
          <a:p>
            <a:endParaRPr lang="en-US" dirty="0"/>
          </a:p>
        </p:txBody>
      </p:sp>
    </p:spTree>
    <p:extLst>
      <p:ext uri="{BB962C8B-B14F-4D97-AF65-F5344CB8AC3E}">
        <p14:creationId xmlns:p14="http://schemas.microsoft.com/office/powerpoint/2010/main" val="106858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54F48-E022-F74C-A257-9CA0520C52F6}"/>
              </a:ext>
            </a:extLst>
          </p:cNvPr>
          <p:cNvSpPr>
            <a:spLocks noGrp="1"/>
          </p:cNvSpPr>
          <p:nvPr>
            <p:ph type="title"/>
          </p:nvPr>
        </p:nvSpPr>
        <p:spPr>
          <a:xfrm>
            <a:off x="912728" y="528226"/>
            <a:ext cx="8761413" cy="706964"/>
          </a:xfrm>
        </p:spPr>
        <p:txBody>
          <a:bodyPr/>
          <a:lstStyle/>
          <a:p>
            <a:r>
              <a:rPr lang="en-US" dirty="0"/>
              <a:t>10,000 FT OVERVIEW - 2019</a:t>
            </a:r>
          </a:p>
        </p:txBody>
      </p:sp>
      <p:sp>
        <p:nvSpPr>
          <p:cNvPr id="3" name="Content Placeholder 2">
            <a:extLst>
              <a:ext uri="{FF2B5EF4-FFF2-40B4-BE49-F238E27FC236}">
                <a16:creationId xmlns:a16="http://schemas.microsoft.com/office/drawing/2014/main" id="{0CD7EBEB-D41D-914F-B800-AF967A656A89}"/>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4C30A409-6312-0547-B194-06F274D7CD77}"/>
              </a:ext>
            </a:extLst>
          </p:cNvPr>
          <p:cNvSpPr/>
          <p:nvPr/>
        </p:nvSpPr>
        <p:spPr>
          <a:xfrm>
            <a:off x="1102125" y="6007184"/>
            <a:ext cx="8878488"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AWS GLOBAL INFRASTRUCTURE</a:t>
            </a:r>
          </a:p>
        </p:txBody>
      </p:sp>
      <p:sp>
        <p:nvSpPr>
          <p:cNvPr id="5" name="Rectangle 4">
            <a:extLst>
              <a:ext uri="{FF2B5EF4-FFF2-40B4-BE49-F238E27FC236}">
                <a16:creationId xmlns:a16="http://schemas.microsoft.com/office/drawing/2014/main" id="{300A106B-399D-0B43-A6DC-0B43C6D35364}"/>
              </a:ext>
            </a:extLst>
          </p:cNvPr>
          <p:cNvSpPr/>
          <p:nvPr/>
        </p:nvSpPr>
        <p:spPr>
          <a:xfrm>
            <a:off x="1102125" y="5403639"/>
            <a:ext cx="316709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a:t>
            </a:r>
          </a:p>
        </p:txBody>
      </p:sp>
      <p:sp>
        <p:nvSpPr>
          <p:cNvPr id="6" name="Rectangle 5">
            <a:extLst>
              <a:ext uri="{FF2B5EF4-FFF2-40B4-BE49-F238E27FC236}">
                <a16:creationId xmlns:a16="http://schemas.microsoft.com/office/drawing/2014/main" id="{02640F15-F527-3041-8EBF-C4A21DB0B6BF}"/>
              </a:ext>
            </a:extLst>
          </p:cNvPr>
          <p:cNvSpPr/>
          <p:nvPr/>
        </p:nvSpPr>
        <p:spPr>
          <a:xfrm>
            <a:off x="4322048" y="5403639"/>
            <a:ext cx="2835706"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p:txBody>
      </p:sp>
      <p:sp>
        <p:nvSpPr>
          <p:cNvPr id="7" name="Rectangle 6">
            <a:extLst>
              <a:ext uri="{FF2B5EF4-FFF2-40B4-BE49-F238E27FC236}">
                <a16:creationId xmlns:a16="http://schemas.microsoft.com/office/drawing/2014/main" id="{2F622FCF-6108-CB43-854E-2A786F453479}"/>
              </a:ext>
            </a:extLst>
          </p:cNvPr>
          <p:cNvSpPr/>
          <p:nvPr/>
        </p:nvSpPr>
        <p:spPr>
          <a:xfrm>
            <a:off x="7210583" y="5403639"/>
            <a:ext cx="2770030"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DATABASES</a:t>
            </a:r>
          </a:p>
        </p:txBody>
      </p:sp>
      <p:sp>
        <p:nvSpPr>
          <p:cNvPr id="8" name="Rectangle 7">
            <a:extLst>
              <a:ext uri="{FF2B5EF4-FFF2-40B4-BE49-F238E27FC236}">
                <a16:creationId xmlns:a16="http://schemas.microsoft.com/office/drawing/2014/main" id="{0F789044-C717-D943-BAE2-FA99AF7F3AA0}"/>
              </a:ext>
            </a:extLst>
          </p:cNvPr>
          <p:cNvSpPr/>
          <p:nvPr/>
        </p:nvSpPr>
        <p:spPr>
          <a:xfrm>
            <a:off x="1102125" y="4839063"/>
            <a:ext cx="316709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MIGRATION &amp; TRANSFER</a:t>
            </a:r>
          </a:p>
        </p:txBody>
      </p:sp>
      <p:sp>
        <p:nvSpPr>
          <p:cNvPr id="9" name="Rectangle 8">
            <a:extLst>
              <a:ext uri="{FF2B5EF4-FFF2-40B4-BE49-F238E27FC236}">
                <a16:creationId xmlns:a16="http://schemas.microsoft.com/office/drawing/2014/main" id="{89A371F1-2B04-BA45-B44D-9867C3EAD524}"/>
              </a:ext>
            </a:extLst>
          </p:cNvPr>
          <p:cNvSpPr/>
          <p:nvPr/>
        </p:nvSpPr>
        <p:spPr>
          <a:xfrm>
            <a:off x="4322048" y="4839063"/>
            <a:ext cx="316709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N/W &amp; CONTENT DELIVERY</a:t>
            </a:r>
          </a:p>
        </p:txBody>
      </p:sp>
      <p:sp>
        <p:nvSpPr>
          <p:cNvPr id="10" name="Rectangle 9">
            <a:extLst>
              <a:ext uri="{FF2B5EF4-FFF2-40B4-BE49-F238E27FC236}">
                <a16:creationId xmlns:a16="http://schemas.microsoft.com/office/drawing/2014/main" id="{B7593D9E-D8C6-8149-8DAF-0804A4C4FEA1}"/>
              </a:ext>
            </a:extLst>
          </p:cNvPr>
          <p:cNvSpPr/>
          <p:nvPr/>
        </p:nvSpPr>
        <p:spPr>
          <a:xfrm>
            <a:off x="7541971" y="4839063"/>
            <a:ext cx="2438642"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 Tools</a:t>
            </a:r>
          </a:p>
        </p:txBody>
      </p:sp>
      <p:sp>
        <p:nvSpPr>
          <p:cNvPr id="11" name="Rectangle 10">
            <a:extLst>
              <a:ext uri="{FF2B5EF4-FFF2-40B4-BE49-F238E27FC236}">
                <a16:creationId xmlns:a16="http://schemas.microsoft.com/office/drawing/2014/main" id="{FBC43179-619D-BC40-8DEE-D6780F27B575}"/>
              </a:ext>
            </a:extLst>
          </p:cNvPr>
          <p:cNvSpPr/>
          <p:nvPr/>
        </p:nvSpPr>
        <p:spPr>
          <a:xfrm>
            <a:off x="1154952" y="4255003"/>
            <a:ext cx="3342707"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ROBOTICS</a:t>
            </a:r>
          </a:p>
        </p:txBody>
      </p:sp>
      <p:sp>
        <p:nvSpPr>
          <p:cNvPr id="12" name="Rectangle 11">
            <a:extLst>
              <a:ext uri="{FF2B5EF4-FFF2-40B4-BE49-F238E27FC236}">
                <a16:creationId xmlns:a16="http://schemas.microsoft.com/office/drawing/2014/main" id="{1BE7C1BC-0ECD-FB45-9BD6-A4AB118660A2}"/>
              </a:ext>
            </a:extLst>
          </p:cNvPr>
          <p:cNvSpPr/>
          <p:nvPr/>
        </p:nvSpPr>
        <p:spPr>
          <a:xfrm>
            <a:off x="4597233" y="4242934"/>
            <a:ext cx="1887978"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CHAIN</a:t>
            </a:r>
          </a:p>
        </p:txBody>
      </p:sp>
      <p:sp>
        <p:nvSpPr>
          <p:cNvPr id="13" name="Rectangle 12">
            <a:extLst>
              <a:ext uri="{FF2B5EF4-FFF2-40B4-BE49-F238E27FC236}">
                <a16:creationId xmlns:a16="http://schemas.microsoft.com/office/drawing/2014/main" id="{81733EE1-D8B7-624E-AB50-89AA7A953AC1}"/>
              </a:ext>
            </a:extLst>
          </p:cNvPr>
          <p:cNvSpPr/>
          <p:nvPr/>
        </p:nvSpPr>
        <p:spPr>
          <a:xfrm>
            <a:off x="6538040" y="4242934"/>
            <a:ext cx="3378328"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SATELLITE SERVICES</a:t>
            </a:r>
          </a:p>
        </p:txBody>
      </p:sp>
      <p:sp>
        <p:nvSpPr>
          <p:cNvPr id="14" name="Rectangle 13">
            <a:extLst>
              <a:ext uri="{FF2B5EF4-FFF2-40B4-BE49-F238E27FC236}">
                <a16:creationId xmlns:a16="http://schemas.microsoft.com/office/drawing/2014/main" id="{3A89E54C-3D1E-4249-B1F9-77532CEA2BCF}"/>
              </a:ext>
            </a:extLst>
          </p:cNvPr>
          <p:cNvSpPr/>
          <p:nvPr/>
        </p:nvSpPr>
        <p:spPr>
          <a:xfrm>
            <a:off x="1102125" y="3689332"/>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MANAGEMENT &amp; GOVERNANCE</a:t>
            </a:r>
          </a:p>
        </p:txBody>
      </p:sp>
      <p:sp>
        <p:nvSpPr>
          <p:cNvPr id="15" name="Rectangle 14">
            <a:extLst>
              <a:ext uri="{FF2B5EF4-FFF2-40B4-BE49-F238E27FC236}">
                <a16:creationId xmlns:a16="http://schemas.microsoft.com/office/drawing/2014/main" id="{C04B8B77-1CF1-8840-B274-FFE8EFA3C821}"/>
              </a:ext>
            </a:extLst>
          </p:cNvPr>
          <p:cNvSpPr/>
          <p:nvPr/>
        </p:nvSpPr>
        <p:spPr>
          <a:xfrm>
            <a:off x="4597232" y="3670942"/>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MEDIA SERVICES</a:t>
            </a:r>
          </a:p>
        </p:txBody>
      </p:sp>
      <p:sp>
        <p:nvSpPr>
          <p:cNvPr id="16" name="Rectangle 15">
            <a:extLst>
              <a:ext uri="{FF2B5EF4-FFF2-40B4-BE49-F238E27FC236}">
                <a16:creationId xmlns:a16="http://schemas.microsoft.com/office/drawing/2014/main" id="{710C8E3F-7725-FD44-B812-ED0D38AA6A4E}"/>
              </a:ext>
            </a:extLst>
          </p:cNvPr>
          <p:cNvSpPr/>
          <p:nvPr/>
        </p:nvSpPr>
        <p:spPr>
          <a:xfrm>
            <a:off x="8069730" y="3670942"/>
            <a:ext cx="1846637"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a:t>
            </a:r>
          </a:p>
        </p:txBody>
      </p:sp>
      <p:sp>
        <p:nvSpPr>
          <p:cNvPr id="17" name="Rectangle 16">
            <a:extLst>
              <a:ext uri="{FF2B5EF4-FFF2-40B4-BE49-F238E27FC236}">
                <a16:creationId xmlns:a16="http://schemas.microsoft.com/office/drawing/2014/main" id="{9C94060F-A920-C34B-BAF9-2DD2C1541827}"/>
              </a:ext>
            </a:extLst>
          </p:cNvPr>
          <p:cNvSpPr/>
          <p:nvPr/>
        </p:nvSpPr>
        <p:spPr>
          <a:xfrm>
            <a:off x="1102125" y="3123661"/>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ANALYTICS</a:t>
            </a:r>
          </a:p>
        </p:txBody>
      </p:sp>
      <p:sp>
        <p:nvSpPr>
          <p:cNvPr id="18" name="Rectangle 17">
            <a:extLst>
              <a:ext uri="{FF2B5EF4-FFF2-40B4-BE49-F238E27FC236}">
                <a16:creationId xmlns:a16="http://schemas.microsoft.com/office/drawing/2014/main" id="{DF45B652-4CDC-9A48-8C19-76544B20901C}"/>
              </a:ext>
            </a:extLst>
          </p:cNvPr>
          <p:cNvSpPr/>
          <p:nvPr/>
        </p:nvSpPr>
        <p:spPr>
          <a:xfrm>
            <a:off x="4550488" y="3121591"/>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 , IDENTITY &amp; COMPLIANCE</a:t>
            </a:r>
          </a:p>
        </p:txBody>
      </p:sp>
      <p:sp>
        <p:nvSpPr>
          <p:cNvPr id="19" name="Rectangle 18">
            <a:extLst>
              <a:ext uri="{FF2B5EF4-FFF2-40B4-BE49-F238E27FC236}">
                <a16:creationId xmlns:a16="http://schemas.microsoft.com/office/drawing/2014/main" id="{1A3A2285-3E93-8A49-94A5-D689A8330AB1}"/>
              </a:ext>
            </a:extLst>
          </p:cNvPr>
          <p:cNvSpPr/>
          <p:nvPr/>
        </p:nvSpPr>
        <p:spPr>
          <a:xfrm>
            <a:off x="8069730" y="3121591"/>
            <a:ext cx="1846637"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a:t>
            </a:r>
          </a:p>
        </p:txBody>
      </p:sp>
      <p:sp>
        <p:nvSpPr>
          <p:cNvPr id="20" name="Rectangle 19">
            <a:extLst>
              <a:ext uri="{FF2B5EF4-FFF2-40B4-BE49-F238E27FC236}">
                <a16:creationId xmlns:a16="http://schemas.microsoft.com/office/drawing/2014/main" id="{D1520CB1-89EE-F04C-BE38-B214072A2D6C}"/>
              </a:ext>
            </a:extLst>
          </p:cNvPr>
          <p:cNvSpPr/>
          <p:nvPr/>
        </p:nvSpPr>
        <p:spPr>
          <a:xfrm>
            <a:off x="1102125" y="2585343"/>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 &amp; VR </a:t>
            </a:r>
          </a:p>
        </p:txBody>
      </p:sp>
      <p:sp>
        <p:nvSpPr>
          <p:cNvPr id="21" name="Rectangle 20">
            <a:extLst>
              <a:ext uri="{FF2B5EF4-FFF2-40B4-BE49-F238E27FC236}">
                <a16:creationId xmlns:a16="http://schemas.microsoft.com/office/drawing/2014/main" id="{073B2CA5-93B7-8247-A8BD-700A157EA7E0}"/>
              </a:ext>
            </a:extLst>
          </p:cNvPr>
          <p:cNvSpPr/>
          <p:nvPr/>
        </p:nvSpPr>
        <p:spPr>
          <a:xfrm>
            <a:off x="4550488" y="2566953"/>
            <a:ext cx="224998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EAI</a:t>
            </a:r>
          </a:p>
        </p:txBody>
      </p:sp>
      <p:sp>
        <p:nvSpPr>
          <p:cNvPr id="22" name="Rectangle 21">
            <a:extLst>
              <a:ext uri="{FF2B5EF4-FFF2-40B4-BE49-F238E27FC236}">
                <a16:creationId xmlns:a16="http://schemas.microsoft.com/office/drawing/2014/main" id="{AC62A2E5-145B-644C-ACCC-85900C3509DF}"/>
              </a:ext>
            </a:extLst>
          </p:cNvPr>
          <p:cNvSpPr/>
          <p:nvPr/>
        </p:nvSpPr>
        <p:spPr>
          <a:xfrm>
            <a:off x="6939752" y="2574566"/>
            <a:ext cx="2976616"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AWS COST MGMT</a:t>
            </a:r>
          </a:p>
        </p:txBody>
      </p:sp>
      <p:sp>
        <p:nvSpPr>
          <p:cNvPr id="23" name="Rectangle 22">
            <a:extLst>
              <a:ext uri="{FF2B5EF4-FFF2-40B4-BE49-F238E27FC236}">
                <a16:creationId xmlns:a16="http://schemas.microsoft.com/office/drawing/2014/main" id="{D13896C7-556A-154C-B0AE-E42F8B7C46FD}"/>
              </a:ext>
            </a:extLst>
          </p:cNvPr>
          <p:cNvSpPr/>
          <p:nvPr/>
        </p:nvSpPr>
        <p:spPr>
          <a:xfrm>
            <a:off x="1102125" y="2038318"/>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ENGAGEMENT</a:t>
            </a:r>
          </a:p>
        </p:txBody>
      </p:sp>
      <p:sp>
        <p:nvSpPr>
          <p:cNvPr id="24" name="Rectangle 23">
            <a:extLst>
              <a:ext uri="{FF2B5EF4-FFF2-40B4-BE49-F238E27FC236}">
                <a16:creationId xmlns:a16="http://schemas.microsoft.com/office/drawing/2014/main" id="{2C98E725-37EC-754B-AF89-583DC2A671BD}"/>
              </a:ext>
            </a:extLst>
          </p:cNvPr>
          <p:cNvSpPr/>
          <p:nvPr/>
        </p:nvSpPr>
        <p:spPr>
          <a:xfrm>
            <a:off x="4550488" y="2023148"/>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APPLICATIONS</a:t>
            </a:r>
          </a:p>
        </p:txBody>
      </p:sp>
      <p:sp>
        <p:nvSpPr>
          <p:cNvPr id="25" name="Rectangle 24">
            <a:extLst>
              <a:ext uri="{FF2B5EF4-FFF2-40B4-BE49-F238E27FC236}">
                <a16:creationId xmlns:a16="http://schemas.microsoft.com/office/drawing/2014/main" id="{868E573A-24A5-DE43-8075-4AD7DA6B574F}"/>
              </a:ext>
            </a:extLst>
          </p:cNvPr>
          <p:cNvSpPr/>
          <p:nvPr/>
        </p:nvSpPr>
        <p:spPr>
          <a:xfrm>
            <a:off x="7992766" y="2038318"/>
            <a:ext cx="1987847"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DESKTOP &amp; </a:t>
            </a:r>
          </a:p>
          <a:p>
            <a:pPr algn="ctr"/>
            <a:r>
              <a:rPr lang="en-US" dirty="0"/>
              <a:t>APP STREAMING</a:t>
            </a:r>
          </a:p>
        </p:txBody>
      </p:sp>
      <p:sp>
        <p:nvSpPr>
          <p:cNvPr id="26" name="Rectangle 25">
            <a:extLst>
              <a:ext uri="{FF2B5EF4-FFF2-40B4-BE49-F238E27FC236}">
                <a16:creationId xmlns:a16="http://schemas.microsoft.com/office/drawing/2014/main" id="{0F670704-F440-3546-BE2A-04CE61A05859}"/>
              </a:ext>
            </a:extLst>
          </p:cNvPr>
          <p:cNvSpPr/>
          <p:nvPr/>
        </p:nvSpPr>
        <p:spPr>
          <a:xfrm>
            <a:off x="1102125" y="1476640"/>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IOT</a:t>
            </a:r>
          </a:p>
        </p:txBody>
      </p:sp>
      <p:sp>
        <p:nvSpPr>
          <p:cNvPr id="27" name="Rectangle 26">
            <a:extLst>
              <a:ext uri="{FF2B5EF4-FFF2-40B4-BE49-F238E27FC236}">
                <a16:creationId xmlns:a16="http://schemas.microsoft.com/office/drawing/2014/main" id="{6ACC5D55-F965-9E42-B492-0E465FF69297}"/>
              </a:ext>
            </a:extLst>
          </p:cNvPr>
          <p:cNvSpPr/>
          <p:nvPr/>
        </p:nvSpPr>
        <p:spPr>
          <a:xfrm>
            <a:off x="6585079" y="1417278"/>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 DEVELOPMENT</a:t>
            </a:r>
          </a:p>
        </p:txBody>
      </p:sp>
    </p:spTree>
    <p:extLst>
      <p:ext uri="{BB962C8B-B14F-4D97-AF65-F5344CB8AC3E}">
        <p14:creationId xmlns:p14="http://schemas.microsoft.com/office/powerpoint/2010/main" val="351922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A818-A058-1B42-8237-A2D8BE58CB8E}"/>
              </a:ext>
            </a:extLst>
          </p:cNvPr>
          <p:cNvSpPr>
            <a:spLocks noGrp="1"/>
          </p:cNvSpPr>
          <p:nvPr>
            <p:ph type="title"/>
          </p:nvPr>
        </p:nvSpPr>
        <p:spPr/>
        <p:txBody>
          <a:bodyPr/>
          <a:lstStyle/>
          <a:p>
            <a:r>
              <a:rPr lang="en-US" dirty="0"/>
              <a:t>AR &amp; VR </a:t>
            </a:r>
          </a:p>
        </p:txBody>
      </p:sp>
      <p:sp>
        <p:nvSpPr>
          <p:cNvPr id="3" name="Content Placeholder 2">
            <a:extLst>
              <a:ext uri="{FF2B5EF4-FFF2-40B4-BE49-F238E27FC236}">
                <a16:creationId xmlns:a16="http://schemas.microsoft.com/office/drawing/2014/main" id="{2115D86B-847F-F841-A21E-204081C05BDE}"/>
              </a:ext>
            </a:extLst>
          </p:cNvPr>
          <p:cNvSpPr>
            <a:spLocks noGrp="1"/>
          </p:cNvSpPr>
          <p:nvPr>
            <p:ph idx="1"/>
          </p:nvPr>
        </p:nvSpPr>
        <p:spPr/>
        <p:txBody>
          <a:bodyPr/>
          <a:lstStyle/>
          <a:p>
            <a:r>
              <a:rPr lang="en-US" dirty="0"/>
              <a:t>AWS Sumerian - </a:t>
            </a:r>
            <a:r>
              <a:rPr lang="en-IN" dirty="0"/>
              <a:t>Amazon Sumerian is a set of tools for creating high-quality virtual reality (VR) experiences on the web. With Sumerian, you can construct an interactive 3D scene without any programming experience, test it in the browser, and publish it as a website that is immediately available to users.</a:t>
            </a:r>
            <a:endParaRPr lang="en-US" dirty="0"/>
          </a:p>
        </p:txBody>
      </p:sp>
    </p:spTree>
    <p:extLst>
      <p:ext uri="{BB962C8B-B14F-4D97-AF65-F5344CB8AC3E}">
        <p14:creationId xmlns:p14="http://schemas.microsoft.com/office/powerpoint/2010/main" val="2316072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98A3-10A6-B346-B1C6-C8E8AEA96368}"/>
              </a:ext>
            </a:extLst>
          </p:cNvPr>
          <p:cNvSpPr>
            <a:spLocks noGrp="1"/>
          </p:cNvSpPr>
          <p:nvPr>
            <p:ph type="title"/>
          </p:nvPr>
        </p:nvSpPr>
        <p:spPr/>
        <p:txBody>
          <a:bodyPr/>
          <a:lstStyle/>
          <a:p>
            <a:r>
              <a:rPr lang="en-US" dirty="0"/>
              <a:t>Mobile </a:t>
            </a:r>
          </a:p>
        </p:txBody>
      </p:sp>
      <p:sp>
        <p:nvSpPr>
          <p:cNvPr id="3" name="Content Placeholder 2">
            <a:extLst>
              <a:ext uri="{FF2B5EF4-FFF2-40B4-BE49-F238E27FC236}">
                <a16:creationId xmlns:a16="http://schemas.microsoft.com/office/drawing/2014/main" id="{9AAAA1E1-F7C9-A94D-8D3F-A146327AF112}"/>
              </a:ext>
            </a:extLst>
          </p:cNvPr>
          <p:cNvSpPr>
            <a:spLocks noGrp="1"/>
          </p:cNvSpPr>
          <p:nvPr>
            <p:ph idx="1"/>
          </p:nvPr>
        </p:nvSpPr>
        <p:spPr/>
        <p:txBody>
          <a:bodyPr/>
          <a:lstStyle/>
          <a:p>
            <a:r>
              <a:rPr lang="en-IN" dirty="0">
                <a:hlinkClick r:id="rId2"/>
              </a:rPr>
              <a:t>AWS Amplify</a:t>
            </a:r>
            <a:r>
              <a:rPr lang="en-IN" dirty="0"/>
              <a:t> - AWS Amplify enables developers to develop and deploy cloud-powered mobile and web apps. The Amplify Console provides a continuous delivery and hosting service for web applications. </a:t>
            </a:r>
          </a:p>
          <a:p>
            <a:r>
              <a:rPr lang="en-IN" dirty="0">
                <a:hlinkClick r:id="rId3"/>
              </a:rPr>
              <a:t>AWS AppSync</a:t>
            </a:r>
            <a:r>
              <a:rPr lang="en-IN" dirty="0"/>
              <a:t> - AWS AppSync is an enterprise level, fully managed </a:t>
            </a:r>
            <a:r>
              <a:rPr lang="en-IN" dirty="0" err="1"/>
              <a:t>GraphQL</a:t>
            </a:r>
            <a:r>
              <a:rPr lang="en-IN" dirty="0"/>
              <a:t> service with real-time data synchronization and offline programming features.</a:t>
            </a:r>
          </a:p>
          <a:p>
            <a:r>
              <a:rPr lang="en-IN" dirty="0">
                <a:hlinkClick r:id="rId4"/>
              </a:rPr>
              <a:t>Device Farm</a:t>
            </a:r>
            <a:r>
              <a:rPr lang="en-IN" dirty="0"/>
              <a:t> -  The service allows you to upload your own tests or use built-in, script-free compatibility tests. (IOS &amp; Android) </a:t>
            </a:r>
          </a:p>
        </p:txBody>
      </p:sp>
      <p:pic>
        <p:nvPicPr>
          <p:cNvPr id="4" name="Picture 3">
            <a:extLst>
              <a:ext uri="{FF2B5EF4-FFF2-40B4-BE49-F238E27FC236}">
                <a16:creationId xmlns:a16="http://schemas.microsoft.com/office/drawing/2014/main" id="{FA055DE3-5DA7-5B49-870D-73321FB163FA}"/>
              </a:ext>
            </a:extLst>
          </p:cNvPr>
          <p:cNvPicPr>
            <a:picLocks noChangeAspect="1"/>
          </p:cNvPicPr>
          <p:nvPr/>
        </p:nvPicPr>
        <p:blipFill>
          <a:blip r:embed="rId5"/>
          <a:stretch>
            <a:fillRect/>
          </a:stretch>
        </p:blipFill>
        <p:spPr>
          <a:xfrm>
            <a:off x="1011350" y="4861328"/>
            <a:ext cx="3098800" cy="1308100"/>
          </a:xfrm>
          <a:prstGeom prst="rect">
            <a:avLst/>
          </a:prstGeom>
        </p:spPr>
      </p:pic>
    </p:spTree>
    <p:extLst>
      <p:ext uri="{BB962C8B-B14F-4D97-AF65-F5344CB8AC3E}">
        <p14:creationId xmlns:p14="http://schemas.microsoft.com/office/powerpoint/2010/main" val="3439124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169E2-7C2E-0747-A294-4C77AC9CFB15}"/>
              </a:ext>
            </a:extLst>
          </p:cNvPr>
          <p:cNvSpPr>
            <a:spLocks noGrp="1"/>
          </p:cNvSpPr>
          <p:nvPr>
            <p:ph type="title"/>
          </p:nvPr>
        </p:nvSpPr>
        <p:spPr/>
        <p:txBody>
          <a:bodyPr/>
          <a:lstStyle/>
          <a:p>
            <a:r>
              <a:rPr lang="en-US" dirty="0"/>
              <a:t>OTHER TERMINOLOGIES </a:t>
            </a:r>
          </a:p>
        </p:txBody>
      </p:sp>
      <p:sp>
        <p:nvSpPr>
          <p:cNvPr id="3" name="Content Placeholder 2">
            <a:extLst>
              <a:ext uri="{FF2B5EF4-FFF2-40B4-BE49-F238E27FC236}">
                <a16:creationId xmlns:a16="http://schemas.microsoft.com/office/drawing/2014/main" id="{47A770D9-8F34-0948-B773-4EDFAA57327D}"/>
              </a:ext>
            </a:extLst>
          </p:cNvPr>
          <p:cNvSpPr>
            <a:spLocks noGrp="1"/>
          </p:cNvSpPr>
          <p:nvPr>
            <p:ph idx="1"/>
          </p:nvPr>
        </p:nvSpPr>
        <p:spPr/>
        <p:txBody>
          <a:bodyPr/>
          <a:lstStyle/>
          <a:p>
            <a:r>
              <a:rPr lang="en-US" dirty="0"/>
              <a:t>AMI – Amazon Machine Image</a:t>
            </a:r>
          </a:p>
          <a:p>
            <a:r>
              <a:rPr lang="en-US" dirty="0"/>
              <a:t>MPP – Massively Parallel Processing</a:t>
            </a:r>
          </a:p>
          <a:p>
            <a:r>
              <a:rPr lang="en-US" dirty="0"/>
              <a:t>X-Forwarded – when you enable this, You can get the Client IP as Public IP</a:t>
            </a:r>
          </a:p>
          <a:p>
            <a:r>
              <a:rPr lang="en-US" dirty="0"/>
              <a:t>Placement Groups EC2 </a:t>
            </a:r>
          </a:p>
          <a:p>
            <a:endParaRPr lang="en-US" dirty="0"/>
          </a:p>
        </p:txBody>
      </p:sp>
    </p:spTree>
    <p:extLst>
      <p:ext uri="{BB962C8B-B14F-4D97-AF65-F5344CB8AC3E}">
        <p14:creationId xmlns:p14="http://schemas.microsoft.com/office/powerpoint/2010/main" val="346041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2D0A-52B9-AB43-9407-8739200F705A}"/>
              </a:ext>
            </a:extLst>
          </p:cNvPr>
          <p:cNvSpPr>
            <a:spLocks noGrp="1"/>
          </p:cNvSpPr>
          <p:nvPr>
            <p:ph type="title"/>
          </p:nvPr>
        </p:nvSpPr>
        <p:spPr/>
        <p:txBody>
          <a:bodyPr/>
          <a:lstStyle/>
          <a:p>
            <a:r>
              <a:rPr lang="en-US" dirty="0"/>
              <a:t>AWS Regions / AZ / Edge Locations</a:t>
            </a:r>
          </a:p>
        </p:txBody>
      </p:sp>
      <p:sp>
        <p:nvSpPr>
          <p:cNvPr id="3" name="Content Placeholder 2">
            <a:extLst>
              <a:ext uri="{FF2B5EF4-FFF2-40B4-BE49-F238E27FC236}">
                <a16:creationId xmlns:a16="http://schemas.microsoft.com/office/drawing/2014/main" id="{D8B81FED-9726-F346-8813-1683740D200F}"/>
              </a:ext>
            </a:extLst>
          </p:cNvPr>
          <p:cNvSpPr>
            <a:spLocks noGrp="1"/>
          </p:cNvSpPr>
          <p:nvPr>
            <p:ph idx="1"/>
          </p:nvPr>
        </p:nvSpPr>
        <p:spPr/>
        <p:txBody>
          <a:bodyPr/>
          <a:lstStyle/>
          <a:p>
            <a:pPr marL="0" indent="0">
              <a:buNone/>
            </a:pPr>
            <a:r>
              <a:rPr lang="en-IN" dirty="0">
                <a:hlinkClick r:id="rId2"/>
              </a:rPr>
              <a:t>https://aws.amazon.com/about-aws/global-infrastructure/</a:t>
            </a:r>
            <a:endParaRPr lang="en-IN" dirty="0"/>
          </a:p>
          <a:p>
            <a:pPr marL="0" indent="0">
              <a:buNone/>
            </a:pPr>
            <a:endParaRPr lang="en-US" dirty="0"/>
          </a:p>
        </p:txBody>
      </p:sp>
      <p:pic>
        <p:nvPicPr>
          <p:cNvPr id="4" name="Picture 3">
            <a:extLst>
              <a:ext uri="{FF2B5EF4-FFF2-40B4-BE49-F238E27FC236}">
                <a16:creationId xmlns:a16="http://schemas.microsoft.com/office/drawing/2014/main" id="{7E6178DB-1550-5A43-B494-43A707F0A953}"/>
              </a:ext>
            </a:extLst>
          </p:cNvPr>
          <p:cNvPicPr>
            <a:picLocks noChangeAspect="1"/>
          </p:cNvPicPr>
          <p:nvPr/>
        </p:nvPicPr>
        <p:blipFill>
          <a:blip r:embed="rId3"/>
          <a:stretch>
            <a:fillRect/>
          </a:stretch>
        </p:blipFill>
        <p:spPr>
          <a:xfrm>
            <a:off x="1295131" y="3172943"/>
            <a:ext cx="3617193" cy="2100956"/>
          </a:xfrm>
          <a:prstGeom prst="rect">
            <a:avLst/>
          </a:prstGeom>
        </p:spPr>
      </p:pic>
      <p:sp>
        <p:nvSpPr>
          <p:cNvPr id="5" name="TextBox 4">
            <a:extLst>
              <a:ext uri="{FF2B5EF4-FFF2-40B4-BE49-F238E27FC236}">
                <a16:creationId xmlns:a16="http://schemas.microsoft.com/office/drawing/2014/main" id="{F55F5850-9050-664F-B2F0-B0CE283AEC6A}"/>
              </a:ext>
            </a:extLst>
          </p:cNvPr>
          <p:cNvSpPr txBox="1"/>
          <p:nvPr/>
        </p:nvSpPr>
        <p:spPr>
          <a:xfrm>
            <a:off x="5273899" y="3172943"/>
            <a:ext cx="2238113" cy="646331"/>
          </a:xfrm>
          <a:prstGeom prst="rect">
            <a:avLst/>
          </a:prstGeom>
          <a:noFill/>
        </p:spPr>
        <p:txBody>
          <a:bodyPr wrap="none" rtlCol="0">
            <a:spAutoFit/>
          </a:bodyPr>
          <a:lstStyle/>
          <a:p>
            <a:r>
              <a:rPr lang="en-US" dirty="0"/>
              <a:t>As of Apr-19 </a:t>
            </a:r>
          </a:p>
          <a:p>
            <a:r>
              <a:rPr lang="en-US" dirty="0"/>
              <a:t>19 Regions , 57 AZ </a:t>
            </a:r>
          </a:p>
        </p:txBody>
      </p:sp>
      <p:sp>
        <p:nvSpPr>
          <p:cNvPr id="6" name="TextBox 5">
            <a:extLst>
              <a:ext uri="{FF2B5EF4-FFF2-40B4-BE49-F238E27FC236}">
                <a16:creationId xmlns:a16="http://schemas.microsoft.com/office/drawing/2014/main" id="{D4438241-6866-424B-B83A-52AB8E652BE2}"/>
              </a:ext>
            </a:extLst>
          </p:cNvPr>
          <p:cNvSpPr txBox="1"/>
          <p:nvPr/>
        </p:nvSpPr>
        <p:spPr>
          <a:xfrm>
            <a:off x="5273899" y="3900255"/>
            <a:ext cx="248786" cy="369332"/>
          </a:xfrm>
          <a:prstGeom prst="rect">
            <a:avLst/>
          </a:prstGeom>
          <a:noFill/>
        </p:spPr>
        <p:txBody>
          <a:bodyPr wrap="none" rtlCol="0">
            <a:spAutoFit/>
          </a:bodyPr>
          <a:lstStyle/>
          <a:p>
            <a:r>
              <a:rPr lang="en-US" dirty="0"/>
              <a:t> </a:t>
            </a:r>
          </a:p>
        </p:txBody>
      </p:sp>
    </p:spTree>
    <p:extLst>
      <p:ext uri="{BB962C8B-B14F-4D97-AF65-F5344CB8AC3E}">
        <p14:creationId xmlns:p14="http://schemas.microsoft.com/office/powerpoint/2010/main" val="214830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9B1A-B1D5-5D4E-879B-5164EF0393EB}"/>
              </a:ext>
            </a:extLst>
          </p:cNvPr>
          <p:cNvSpPr>
            <a:spLocks noGrp="1"/>
          </p:cNvSpPr>
          <p:nvPr>
            <p:ph type="title"/>
          </p:nvPr>
        </p:nvSpPr>
        <p:spPr/>
        <p:txBody>
          <a:bodyPr/>
          <a:lstStyle/>
          <a:p>
            <a:r>
              <a:rPr lang="en-US" dirty="0"/>
              <a:t>Region </a:t>
            </a:r>
          </a:p>
        </p:txBody>
      </p:sp>
      <p:sp>
        <p:nvSpPr>
          <p:cNvPr id="3" name="Content Placeholder 2">
            <a:extLst>
              <a:ext uri="{FF2B5EF4-FFF2-40B4-BE49-F238E27FC236}">
                <a16:creationId xmlns:a16="http://schemas.microsoft.com/office/drawing/2014/main" id="{5D3BF36D-513D-E846-B973-9561B341D125}"/>
              </a:ext>
            </a:extLst>
          </p:cNvPr>
          <p:cNvSpPr>
            <a:spLocks noGrp="1"/>
          </p:cNvSpPr>
          <p:nvPr>
            <p:ph idx="1"/>
          </p:nvPr>
        </p:nvSpPr>
        <p:spPr/>
        <p:txBody>
          <a:bodyPr/>
          <a:lstStyle/>
          <a:p>
            <a:r>
              <a:rPr lang="en-US" dirty="0"/>
              <a:t>Region – Geographical Area , it has 2 or more AZ </a:t>
            </a:r>
          </a:p>
          <a:p>
            <a:pPr marL="0" indent="0">
              <a:buNone/>
            </a:pPr>
            <a:endParaRPr lang="en-US" dirty="0"/>
          </a:p>
        </p:txBody>
      </p:sp>
      <p:pic>
        <p:nvPicPr>
          <p:cNvPr id="4" name="Picture 3">
            <a:extLst>
              <a:ext uri="{FF2B5EF4-FFF2-40B4-BE49-F238E27FC236}">
                <a16:creationId xmlns:a16="http://schemas.microsoft.com/office/drawing/2014/main" id="{38B881AC-288D-DB42-961B-5D949B263941}"/>
              </a:ext>
            </a:extLst>
          </p:cNvPr>
          <p:cNvPicPr>
            <a:picLocks noChangeAspect="1"/>
          </p:cNvPicPr>
          <p:nvPr/>
        </p:nvPicPr>
        <p:blipFill>
          <a:blip r:embed="rId2"/>
          <a:stretch>
            <a:fillRect/>
          </a:stretch>
        </p:blipFill>
        <p:spPr>
          <a:xfrm>
            <a:off x="8540971" y="2486069"/>
            <a:ext cx="1938057" cy="3651161"/>
          </a:xfrm>
          <a:prstGeom prst="rect">
            <a:avLst/>
          </a:prstGeom>
        </p:spPr>
      </p:pic>
    </p:spTree>
    <p:extLst>
      <p:ext uri="{BB962C8B-B14F-4D97-AF65-F5344CB8AC3E}">
        <p14:creationId xmlns:p14="http://schemas.microsoft.com/office/powerpoint/2010/main" val="2584301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8F2C-F89B-1F4A-8816-8F6A15000559}"/>
              </a:ext>
            </a:extLst>
          </p:cNvPr>
          <p:cNvSpPr>
            <a:spLocks noGrp="1"/>
          </p:cNvSpPr>
          <p:nvPr>
            <p:ph type="title"/>
          </p:nvPr>
        </p:nvSpPr>
        <p:spPr/>
        <p:txBody>
          <a:bodyPr/>
          <a:lstStyle/>
          <a:p>
            <a:r>
              <a:rPr lang="en-US" dirty="0"/>
              <a:t>AZ</a:t>
            </a:r>
          </a:p>
        </p:txBody>
      </p:sp>
      <p:sp>
        <p:nvSpPr>
          <p:cNvPr id="3" name="Content Placeholder 2">
            <a:extLst>
              <a:ext uri="{FF2B5EF4-FFF2-40B4-BE49-F238E27FC236}">
                <a16:creationId xmlns:a16="http://schemas.microsoft.com/office/drawing/2014/main" id="{4C2642D1-3C96-0346-8F07-DC399304BBF2}"/>
              </a:ext>
            </a:extLst>
          </p:cNvPr>
          <p:cNvSpPr>
            <a:spLocks noGrp="1"/>
          </p:cNvSpPr>
          <p:nvPr>
            <p:ph idx="1"/>
          </p:nvPr>
        </p:nvSpPr>
        <p:spPr/>
        <p:txBody>
          <a:bodyPr/>
          <a:lstStyle/>
          <a:p>
            <a:r>
              <a:rPr lang="en-US" dirty="0"/>
              <a:t>1 or more </a:t>
            </a:r>
            <a:r>
              <a:rPr lang="en-US" dirty="0" err="1"/>
              <a:t>descrete</a:t>
            </a:r>
            <a:r>
              <a:rPr lang="en-US" dirty="0"/>
              <a:t> Datacenter  with redundant Power , Networking &amp; Connectivity Housing in </a:t>
            </a:r>
            <a:r>
              <a:rPr lang="en-US" dirty="0" err="1"/>
              <a:t>Seprate</a:t>
            </a:r>
            <a:r>
              <a:rPr lang="en-US" dirty="0"/>
              <a:t> </a:t>
            </a:r>
            <a:r>
              <a:rPr lang="en-US" dirty="0" err="1"/>
              <a:t>Facilites</a:t>
            </a:r>
            <a:r>
              <a:rPr lang="en-US" dirty="0"/>
              <a:t>, </a:t>
            </a:r>
          </a:p>
          <a:p>
            <a:r>
              <a:rPr lang="en-US" dirty="0"/>
              <a:t>Each Region Multiple AZ </a:t>
            </a:r>
          </a:p>
          <a:p>
            <a:pPr marL="0" indent="0">
              <a:buNone/>
            </a:pPr>
            <a:endParaRPr lang="en-US" dirty="0"/>
          </a:p>
        </p:txBody>
      </p:sp>
      <p:pic>
        <p:nvPicPr>
          <p:cNvPr id="4" name="Picture 3">
            <a:extLst>
              <a:ext uri="{FF2B5EF4-FFF2-40B4-BE49-F238E27FC236}">
                <a16:creationId xmlns:a16="http://schemas.microsoft.com/office/drawing/2014/main" id="{27B928A7-A92B-3B46-AFCD-248BEFEE083E}"/>
              </a:ext>
            </a:extLst>
          </p:cNvPr>
          <p:cNvPicPr>
            <a:picLocks noChangeAspect="1"/>
          </p:cNvPicPr>
          <p:nvPr/>
        </p:nvPicPr>
        <p:blipFill>
          <a:blip r:embed="rId2"/>
          <a:stretch>
            <a:fillRect/>
          </a:stretch>
        </p:blipFill>
        <p:spPr>
          <a:xfrm>
            <a:off x="9074956" y="3031990"/>
            <a:ext cx="2545603" cy="3504038"/>
          </a:xfrm>
          <a:prstGeom prst="rect">
            <a:avLst/>
          </a:prstGeom>
        </p:spPr>
      </p:pic>
      <p:pic>
        <p:nvPicPr>
          <p:cNvPr id="5" name="Picture 4">
            <a:extLst>
              <a:ext uri="{FF2B5EF4-FFF2-40B4-BE49-F238E27FC236}">
                <a16:creationId xmlns:a16="http://schemas.microsoft.com/office/drawing/2014/main" id="{1BB41483-8C7B-9149-95AA-AFCD1755B082}"/>
              </a:ext>
            </a:extLst>
          </p:cNvPr>
          <p:cNvPicPr>
            <a:picLocks noChangeAspect="1"/>
          </p:cNvPicPr>
          <p:nvPr/>
        </p:nvPicPr>
        <p:blipFill>
          <a:blip r:embed="rId3"/>
          <a:stretch>
            <a:fillRect/>
          </a:stretch>
        </p:blipFill>
        <p:spPr>
          <a:xfrm>
            <a:off x="1056962" y="3950818"/>
            <a:ext cx="4928614" cy="2327096"/>
          </a:xfrm>
          <a:prstGeom prst="rect">
            <a:avLst/>
          </a:prstGeom>
        </p:spPr>
      </p:pic>
    </p:spTree>
    <p:extLst>
      <p:ext uri="{BB962C8B-B14F-4D97-AF65-F5344CB8AC3E}">
        <p14:creationId xmlns:p14="http://schemas.microsoft.com/office/powerpoint/2010/main" val="526981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382C-89E0-0540-ADC0-C314092AFC67}"/>
              </a:ext>
            </a:extLst>
          </p:cNvPr>
          <p:cNvSpPr>
            <a:spLocks noGrp="1"/>
          </p:cNvSpPr>
          <p:nvPr>
            <p:ph type="title"/>
          </p:nvPr>
        </p:nvSpPr>
        <p:spPr/>
        <p:txBody>
          <a:bodyPr/>
          <a:lstStyle/>
          <a:p>
            <a:r>
              <a:rPr lang="en-US" dirty="0"/>
              <a:t>Edge Location</a:t>
            </a:r>
          </a:p>
        </p:txBody>
      </p:sp>
      <p:sp>
        <p:nvSpPr>
          <p:cNvPr id="3" name="Content Placeholder 2">
            <a:extLst>
              <a:ext uri="{FF2B5EF4-FFF2-40B4-BE49-F238E27FC236}">
                <a16:creationId xmlns:a16="http://schemas.microsoft.com/office/drawing/2014/main" id="{FDC49DF2-E7CE-C443-84E2-628F1749E7E2}"/>
              </a:ext>
            </a:extLst>
          </p:cNvPr>
          <p:cNvSpPr>
            <a:spLocks noGrp="1"/>
          </p:cNvSpPr>
          <p:nvPr>
            <p:ph idx="1"/>
          </p:nvPr>
        </p:nvSpPr>
        <p:spPr/>
        <p:txBody>
          <a:bodyPr/>
          <a:lstStyle/>
          <a:p>
            <a:r>
              <a:rPr lang="en-US" dirty="0"/>
              <a:t>End Point for AWS used for Caching Content Typically consists of Cloud Front , Amazon Content Delivery Network (CDN) </a:t>
            </a:r>
          </a:p>
        </p:txBody>
      </p:sp>
      <p:pic>
        <p:nvPicPr>
          <p:cNvPr id="4" name="Picture 3">
            <a:extLst>
              <a:ext uri="{FF2B5EF4-FFF2-40B4-BE49-F238E27FC236}">
                <a16:creationId xmlns:a16="http://schemas.microsoft.com/office/drawing/2014/main" id="{E194B5E4-3842-CB42-A0CA-9261B0FA38B0}"/>
              </a:ext>
            </a:extLst>
          </p:cNvPr>
          <p:cNvPicPr>
            <a:picLocks noChangeAspect="1"/>
          </p:cNvPicPr>
          <p:nvPr/>
        </p:nvPicPr>
        <p:blipFill>
          <a:blip r:embed="rId2"/>
          <a:stretch>
            <a:fillRect/>
          </a:stretch>
        </p:blipFill>
        <p:spPr>
          <a:xfrm>
            <a:off x="6987656" y="3971701"/>
            <a:ext cx="4425172" cy="1624169"/>
          </a:xfrm>
          <a:prstGeom prst="rect">
            <a:avLst/>
          </a:prstGeom>
        </p:spPr>
      </p:pic>
      <p:pic>
        <p:nvPicPr>
          <p:cNvPr id="5" name="Picture 4">
            <a:extLst>
              <a:ext uri="{FF2B5EF4-FFF2-40B4-BE49-F238E27FC236}">
                <a16:creationId xmlns:a16="http://schemas.microsoft.com/office/drawing/2014/main" id="{31ACDDFC-9644-C046-85A9-69410EA5DD76}"/>
              </a:ext>
            </a:extLst>
          </p:cNvPr>
          <p:cNvPicPr>
            <a:picLocks noChangeAspect="1"/>
          </p:cNvPicPr>
          <p:nvPr/>
        </p:nvPicPr>
        <p:blipFill>
          <a:blip r:embed="rId3"/>
          <a:stretch>
            <a:fillRect/>
          </a:stretch>
        </p:blipFill>
        <p:spPr>
          <a:xfrm>
            <a:off x="1577662" y="3629663"/>
            <a:ext cx="4362623" cy="2077645"/>
          </a:xfrm>
          <a:prstGeom prst="rect">
            <a:avLst/>
          </a:prstGeom>
        </p:spPr>
      </p:pic>
    </p:spTree>
    <p:extLst>
      <p:ext uri="{BB962C8B-B14F-4D97-AF65-F5344CB8AC3E}">
        <p14:creationId xmlns:p14="http://schemas.microsoft.com/office/powerpoint/2010/main" val="3772128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E497-0A40-444F-B6AF-7C0383FE9652}"/>
              </a:ext>
            </a:extLst>
          </p:cNvPr>
          <p:cNvSpPr>
            <a:spLocks noGrp="1"/>
          </p:cNvSpPr>
          <p:nvPr>
            <p:ph type="title"/>
          </p:nvPr>
        </p:nvSpPr>
        <p:spPr/>
        <p:txBody>
          <a:bodyPr/>
          <a:lstStyle/>
          <a:p>
            <a:r>
              <a:rPr lang="en-US" dirty="0"/>
              <a:t>Biggest Clients &amp; Case Studies </a:t>
            </a:r>
          </a:p>
        </p:txBody>
      </p:sp>
      <p:sp>
        <p:nvSpPr>
          <p:cNvPr id="3" name="Content Placeholder 2">
            <a:extLst>
              <a:ext uri="{FF2B5EF4-FFF2-40B4-BE49-F238E27FC236}">
                <a16:creationId xmlns:a16="http://schemas.microsoft.com/office/drawing/2014/main" id="{54584E36-4229-EA4D-AE48-02ABC1D7CF40}"/>
              </a:ext>
            </a:extLst>
          </p:cNvPr>
          <p:cNvSpPr>
            <a:spLocks noGrp="1"/>
          </p:cNvSpPr>
          <p:nvPr>
            <p:ph idx="1"/>
          </p:nvPr>
        </p:nvSpPr>
        <p:spPr/>
        <p:txBody>
          <a:bodyPr/>
          <a:lstStyle/>
          <a:p>
            <a:r>
              <a:rPr lang="en-US" dirty="0"/>
              <a:t>Biggest Customers include, AMAZON by itself is Biggest Client, Entire Amazon is on AWS , Netflix, Unilever </a:t>
            </a:r>
          </a:p>
          <a:p>
            <a:pPr marL="0" indent="0">
              <a:buNone/>
            </a:pPr>
            <a:endParaRPr lang="en-US" dirty="0"/>
          </a:p>
        </p:txBody>
      </p:sp>
      <p:pic>
        <p:nvPicPr>
          <p:cNvPr id="4" name="Picture 3">
            <a:extLst>
              <a:ext uri="{FF2B5EF4-FFF2-40B4-BE49-F238E27FC236}">
                <a16:creationId xmlns:a16="http://schemas.microsoft.com/office/drawing/2014/main" id="{FF806089-95F7-9F4D-94F9-140F888DE731}"/>
              </a:ext>
            </a:extLst>
          </p:cNvPr>
          <p:cNvPicPr>
            <a:picLocks noChangeAspect="1"/>
          </p:cNvPicPr>
          <p:nvPr/>
        </p:nvPicPr>
        <p:blipFill>
          <a:blip r:embed="rId2"/>
          <a:stretch>
            <a:fillRect/>
          </a:stretch>
        </p:blipFill>
        <p:spPr>
          <a:xfrm>
            <a:off x="1154954" y="3468917"/>
            <a:ext cx="3425810" cy="3003672"/>
          </a:xfrm>
          <a:prstGeom prst="rect">
            <a:avLst/>
          </a:prstGeom>
        </p:spPr>
      </p:pic>
      <p:pic>
        <p:nvPicPr>
          <p:cNvPr id="5" name="Picture 4">
            <a:extLst>
              <a:ext uri="{FF2B5EF4-FFF2-40B4-BE49-F238E27FC236}">
                <a16:creationId xmlns:a16="http://schemas.microsoft.com/office/drawing/2014/main" id="{609B7CF4-2FEF-F141-B16E-6AD8F07092D5}"/>
              </a:ext>
            </a:extLst>
          </p:cNvPr>
          <p:cNvPicPr>
            <a:picLocks noChangeAspect="1"/>
          </p:cNvPicPr>
          <p:nvPr/>
        </p:nvPicPr>
        <p:blipFill>
          <a:blip r:embed="rId3"/>
          <a:stretch>
            <a:fillRect/>
          </a:stretch>
        </p:blipFill>
        <p:spPr>
          <a:xfrm>
            <a:off x="6877602" y="3468917"/>
            <a:ext cx="3343568" cy="2959413"/>
          </a:xfrm>
          <a:prstGeom prst="rect">
            <a:avLst/>
          </a:prstGeom>
        </p:spPr>
      </p:pic>
    </p:spTree>
    <p:extLst>
      <p:ext uri="{BB962C8B-B14F-4D97-AF65-F5344CB8AC3E}">
        <p14:creationId xmlns:p14="http://schemas.microsoft.com/office/powerpoint/2010/main" val="796527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79FB3-E689-A44A-8DD2-274CF6E58688}"/>
              </a:ext>
            </a:extLst>
          </p:cNvPr>
          <p:cNvSpPr>
            <a:spLocks noGrp="1"/>
          </p:cNvSpPr>
          <p:nvPr>
            <p:ph type="title"/>
          </p:nvPr>
        </p:nvSpPr>
        <p:spPr/>
        <p:txBody>
          <a:bodyPr/>
          <a:lstStyle/>
          <a:p>
            <a:r>
              <a:rPr lang="en-US" dirty="0"/>
              <a:t>COMPUTE</a:t>
            </a:r>
          </a:p>
        </p:txBody>
      </p:sp>
      <p:sp>
        <p:nvSpPr>
          <p:cNvPr id="3" name="Content Placeholder 2">
            <a:extLst>
              <a:ext uri="{FF2B5EF4-FFF2-40B4-BE49-F238E27FC236}">
                <a16:creationId xmlns:a16="http://schemas.microsoft.com/office/drawing/2014/main" id="{E6129BE1-2F58-584F-9035-0019B86AEAC3}"/>
              </a:ext>
            </a:extLst>
          </p:cNvPr>
          <p:cNvSpPr>
            <a:spLocks noGrp="1"/>
          </p:cNvSpPr>
          <p:nvPr>
            <p:ph idx="1"/>
          </p:nvPr>
        </p:nvSpPr>
        <p:spPr/>
        <p:txBody>
          <a:bodyPr>
            <a:normAutofit fontScale="92500" lnSpcReduction="20000"/>
          </a:bodyPr>
          <a:lstStyle/>
          <a:p>
            <a:r>
              <a:rPr lang="en-US" dirty="0"/>
              <a:t>EC2 (ECC) – Elastic Cloud Compute </a:t>
            </a:r>
          </a:p>
          <a:p>
            <a:r>
              <a:rPr lang="en-US" dirty="0"/>
              <a:t>Light Sail - </a:t>
            </a:r>
            <a:r>
              <a:rPr lang="en-IN" sz="1500" dirty="0" err="1"/>
              <a:t>Lightsail</a:t>
            </a:r>
            <a:r>
              <a:rPr lang="en-IN" sz="1500" dirty="0"/>
              <a:t> includes everything you need to launch your project quickly – a virtual machine, SSD-based storage, data transfer, DNS management, and a static IP – for a low, predictable price.</a:t>
            </a:r>
            <a:endParaRPr lang="en-US" sz="1500" dirty="0"/>
          </a:p>
          <a:p>
            <a:r>
              <a:rPr lang="en-US" dirty="0"/>
              <a:t>ECR  - Elastic Container Registry (Docker)</a:t>
            </a:r>
          </a:p>
          <a:p>
            <a:r>
              <a:rPr lang="en-US" dirty="0"/>
              <a:t>EKS  - Elastic Kubernetes Service (Docker Containers)</a:t>
            </a:r>
          </a:p>
          <a:p>
            <a:r>
              <a:rPr lang="en-US" dirty="0"/>
              <a:t>LAMBDA – Serverless Architecture (Event Based - Python/Node.js/Java)</a:t>
            </a:r>
          </a:p>
          <a:p>
            <a:r>
              <a:rPr lang="en-US" dirty="0"/>
              <a:t>BATCH - </a:t>
            </a:r>
            <a:r>
              <a:rPr lang="en-IN" dirty="0"/>
              <a:t>AWS Batch enables you to run batch computing workloads on the AWS Cloud. </a:t>
            </a:r>
            <a:endParaRPr lang="en-US" dirty="0"/>
          </a:p>
          <a:p>
            <a:r>
              <a:rPr lang="en-US" dirty="0"/>
              <a:t>Elastic Beanstalk – Launch Apps without knowing what is AWS </a:t>
            </a:r>
          </a:p>
          <a:p>
            <a:r>
              <a:rPr lang="en-US" dirty="0"/>
              <a:t>Serverless App Repository – Repository for Serverless Apps</a:t>
            </a:r>
          </a:p>
        </p:txBody>
      </p:sp>
    </p:spTree>
    <p:extLst>
      <p:ext uri="{BB962C8B-B14F-4D97-AF65-F5344CB8AC3E}">
        <p14:creationId xmlns:p14="http://schemas.microsoft.com/office/powerpoint/2010/main" val="2203853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09D5-6166-864B-8253-46B8898AB37F}"/>
              </a:ext>
            </a:extLst>
          </p:cNvPr>
          <p:cNvSpPr>
            <a:spLocks noGrp="1"/>
          </p:cNvSpPr>
          <p:nvPr>
            <p:ph type="title"/>
          </p:nvPr>
        </p:nvSpPr>
        <p:spPr/>
        <p:txBody>
          <a:bodyPr/>
          <a:lstStyle/>
          <a:p>
            <a:r>
              <a:rPr lang="en-US" dirty="0"/>
              <a:t>STORAGE</a:t>
            </a:r>
          </a:p>
        </p:txBody>
      </p:sp>
      <p:sp>
        <p:nvSpPr>
          <p:cNvPr id="3" name="Content Placeholder 2">
            <a:extLst>
              <a:ext uri="{FF2B5EF4-FFF2-40B4-BE49-F238E27FC236}">
                <a16:creationId xmlns:a16="http://schemas.microsoft.com/office/drawing/2014/main" id="{BBFA6E9B-E67B-6C4F-A10D-C5C10D6B18EF}"/>
              </a:ext>
            </a:extLst>
          </p:cNvPr>
          <p:cNvSpPr>
            <a:spLocks noGrp="1"/>
          </p:cNvSpPr>
          <p:nvPr>
            <p:ph idx="1"/>
          </p:nvPr>
        </p:nvSpPr>
        <p:spPr/>
        <p:txBody>
          <a:bodyPr>
            <a:normAutofit lnSpcReduction="10000"/>
          </a:bodyPr>
          <a:lstStyle/>
          <a:p>
            <a:r>
              <a:rPr lang="en-IN" dirty="0">
                <a:hlinkClick r:id="rId2"/>
              </a:rPr>
              <a:t>S3</a:t>
            </a:r>
            <a:r>
              <a:rPr lang="en-IN" dirty="0"/>
              <a:t> – Simple Storage Service (Object Based)</a:t>
            </a:r>
          </a:p>
          <a:p>
            <a:r>
              <a:rPr lang="en-IN" dirty="0"/>
              <a:t>EBS – Elastic Block Storage Linux – for 1 Server Only. </a:t>
            </a:r>
          </a:p>
          <a:p>
            <a:r>
              <a:rPr lang="en-IN" dirty="0">
                <a:hlinkClick r:id="rId3"/>
              </a:rPr>
              <a:t>EFS</a:t>
            </a:r>
            <a:r>
              <a:rPr lang="en-IN" dirty="0"/>
              <a:t> – Elastic File Storage Linux(Like NFS V4, File Share b/w Machines)</a:t>
            </a:r>
          </a:p>
          <a:p>
            <a:r>
              <a:rPr lang="en-IN" dirty="0">
                <a:hlinkClick r:id="rId4"/>
              </a:rPr>
              <a:t>FSx</a:t>
            </a:r>
            <a:r>
              <a:rPr lang="en-IN" dirty="0"/>
              <a:t> – Windows –Third Party File Storage</a:t>
            </a:r>
          </a:p>
          <a:p>
            <a:r>
              <a:rPr lang="en-IN" dirty="0">
                <a:hlinkClick r:id="rId5"/>
              </a:rPr>
              <a:t>S3 Glacier</a:t>
            </a:r>
            <a:r>
              <a:rPr lang="en-IN" dirty="0"/>
              <a:t> – Infrequently Accessed Data (Archived &gt;  90 days like that) </a:t>
            </a:r>
          </a:p>
          <a:p>
            <a:r>
              <a:rPr lang="en-IN" dirty="0">
                <a:hlinkClick r:id="rId6"/>
              </a:rPr>
              <a:t>Storage Gateway</a:t>
            </a:r>
            <a:r>
              <a:rPr lang="en-IN" dirty="0"/>
              <a:t> – On Premise to AWS Connection </a:t>
            </a:r>
          </a:p>
          <a:p>
            <a:r>
              <a:rPr lang="en-IN" dirty="0">
                <a:hlinkClick r:id="rId7"/>
              </a:rPr>
              <a:t>AWS Backup</a:t>
            </a:r>
            <a:r>
              <a:rPr lang="en-IN" dirty="0"/>
              <a:t> – for DR </a:t>
            </a:r>
          </a:p>
          <a:p>
            <a:pPr marL="0" indent="0">
              <a:buNone/>
            </a:pPr>
            <a:br>
              <a:rPr lang="en-IN" dirty="0"/>
            </a:br>
            <a:endParaRPr lang="en-US" dirty="0"/>
          </a:p>
        </p:txBody>
      </p:sp>
    </p:spTree>
    <p:extLst>
      <p:ext uri="{BB962C8B-B14F-4D97-AF65-F5344CB8AC3E}">
        <p14:creationId xmlns:p14="http://schemas.microsoft.com/office/powerpoint/2010/main" val="2755170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404</TotalTime>
  <Words>2512</Words>
  <Application>Microsoft Macintosh PowerPoint</Application>
  <PresentationFormat>Widescreen</PresentationFormat>
  <Paragraphs>166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 Boardroom</vt:lpstr>
      <vt:lpstr>AWS Concepts       </vt:lpstr>
      <vt:lpstr>10,000 FT OVERVIEW - 2019</vt:lpstr>
      <vt:lpstr>AWS Regions / AZ / Edge Locations</vt:lpstr>
      <vt:lpstr>Region </vt:lpstr>
      <vt:lpstr>AZ</vt:lpstr>
      <vt:lpstr>Edge Location</vt:lpstr>
      <vt:lpstr>Biggest Clients &amp; Case Studies </vt:lpstr>
      <vt:lpstr>COMPUTE</vt:lpstr>
      <vt:lpstr>STORAGE</vt:lpstr>
      <vt:lpstr>DATABASE   </vt:lpstr>
      <vt:lpstr>MIGRATION &amp; TRANSFER </vt:lpstr>
      <vt:lpstr>Networking &amp; Content Delivery</vt:lpstr>
      <vt:lpstr>Media Services</vt:lpstr>
      <vt:lpstr>Security, Identity &amp; Compliance </vt:lpstr>
      <vt:lpstr>Developer Tools </vt:lpstr>
      <vt:lpstr>Analytics</vt:lpstr>
      <vt:lpstr>EAI – Enterprise Application Integration</vt:lpstr>
      <vt:lpstr>Management &amp; Governance</vt:lpstr>
      <vt:lpstr>IOT</vt:lpstr>
      <vt:lpstr>AR &amp; VR </vt:lpstr>
      <vt:lpstr>Mobile </vt:lpstr>
      <vt:lpstr>OTHER TERMINOLOGIES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Concepts       </dc:title>
  <dc:creator>phani kishore</dc:creator>
  <cp:lastModifiedBy>phani kishore</cp:lastModifiedBy>
  <cp:revision>31</cp:revision>
  <dcterms:created xsi:type="dcterms:W3CDTF">2019-04-14T11:34:06Z</dcterms:created>
  <dcterms:modified xsi:type="dcterms:W3CDTF">2019-04-15T05:17:23Z</dcterms:modified>
</cp:coreProperties>
</file>