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wmf" ContentType="image/x-wmf"/>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Default Extension="jpeg" ContentType="image/jpeg"/>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3"/>
  </p:notesMasterIdLst>
  <p:handoutMasterIdLst>
    <p:handoutMasterId r:id="rId134"/>
  </p:handoutMasterIdLst>
  <p:sldIdLst>
    <p:sldId id="40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99" r:id="rId71"/>
    <p:sldId id="327" r:id="rId72"/>
    <p:sldId id="329" r:id="rId73"/>
    <p:sldId id="328" r:id="rId74"/>
    <p:sldId id="330" r:id="rId75"/>
    <p:sldId id="331" r:id="rId76"/>
    <p:sldId id="332" r:id="rId77"/>
    <p:sldId id="335" r:id="rId78"/>
    <p:sldId id="336" r:id="rId79"/>
    <p:sldId id="337" r:id="rId80"/>
    <p:sldId id="400"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4" r:id="rId116"/>
    <p:sldId id="378" r:id="rId117"/>
    <p:sldId id="379" r:id="rId118"/>
    <p:sldId id="380" r:id="rId119"/>
    <p:sldId id="381" r:id="rId120"/>
    <p:sldId id="383" r:id="rId121"/>
    <p:sldId id="384" r:id="rId122"/>
    <p:sldId id="385" r:id="rId123"/>
    <p:sldId id="390" r:id="rId124"/>
    <p:sldId id="391" r:id="rId125"/>
    <p:sldId id="392" r:id="rId126"/>
    <p:sldId id="393" r:id="rId127"/>
    <p:sldId id="394" r:id="rId128"/>
    <p:sldId id="395" r:id="rId129"/>
    <p:sldId id="396" r:id="rId130"/>
    <p:sldId id="397" r:id="rId131"/>
    <p:sldId id="398" r:id="rId1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15E0B97-57E3-4B30-90A9-8346B4ED995A}" type="datetimeFigureOut">
              <a:rPr lang="en-US"/>
              <a:pPr>
                <a:defRPr/>
              </a:pPr>
              <a:t>6/12/2012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4DC31F7-A59A-40BA-BDA5-0C6BA64B2411}"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AA148A4-6BAD-4155-B5CF-69685BDB555D}" type="datetimeFigureOut">
              <a:rPr lang="en-US"/>
              <a:pPr>
                <a:defRPr/>
              </a:pPr>
              <a:t>6/12/2012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0E1CB71-D5A7-4C20-89DC-5FEF82B8F4AB}"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6E1B64F0-FDA3-4C06-9514-22208EA72205}" type="slidenum">
              <a:rPr lang="en-US" sz="1200">
                <a:latin typeface="Calibri" pitchFamily="34" charset="0"/>
              </a:rPr>
              <a:pPr algn="r" eaLnBrk="0" hangingPunct="0"/>
              <a:t>10</a:t>
            </a:fld>
            <a:endParaRPr lang="en-US" sz="1200">
              <a:latin typeface="Calibri" pitchFamily="34" charset="0"/>
            </a:endParaRPr>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64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Other Methods are – POST, PUT, DELETE, HEAD</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URI stands for Uniform Resource Identifier. URI gives information about the location of the resource to be gotten. </a:t>
            </a:r>
          </a:p>
          <a:p>
            <a:pPr eaLnBrk="1" hangingPunct="1">
              <a:spcBef>
                <a:spcPct val="0"/>
              </a:spcBef>
            </a:pPr>
            <a:endParaRPr lang="en-US" smtClean="0">
              <a:latin typeface="Arial"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Slide Image Placeholder 1"/>
          <p:cNvSpPr>
            <a:spLocks noGrp="1" noRot="1" noChangeAspect="1" noTextEdit="1"/>
          </p:cNvSpPr>
          <p:nvPr>
            <p:ph type="sldImg"/>
          </p:nvPr>
        </p:nvSpPr>
        <p:spPr bwMode="auto">
          <a:noFill/>
          <a:ln>
            <a:solidFill>
              <a:srgbClr val="000000"/>
            </a:solidFill>
            <a:miter lim="800000"/>
            <a:headEnd/>
            <a:tailEnd/>
          </a:ln>
        </p:spPr>
      </p:sp>
      <p:sp>
        <p:nvSpPr>
          <p:cNvPr id="2375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ide Image Placeholder 1"/>
          <p:cNvSpPr>
            <a:spLocks noGrp="1" noRot="1" noChangeAspect="1" noTextEdit="1"/>
          </p:cNvSpPr>
          <p:nvPr>
            <p:ph type="sldImg"/>
          </p:nvPr>
        </p:nvSpPr>
        <p:spPr bwMode="auto">
          <a:noFill/>
          <a:ln>
            <a:solidFill>
              <a:srgbClr val="000000"/>
            </a:solidFill>
            <a:miter lim="800000"/>
            <a:headEnd/>
            <a:tailEnd/>
          </a:ln>
        </p:spPr>
      </p:sp>
      <p:sp>
        <p:nvSpPr>
          <p:cNvPr id="238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bwMode="auto">
          <a:noFill/>
          <a:ln>
            <a:solidFill>
              <a:srgbClr val="000000"/>
            </a:solidFill>
            <a:miter lim="800000"/>
            <a:headEnd/>
            <a:tailEnd/>
          </a:ln>
        </p:spPr>
      </p:sp>
      <p:sp>
        <p:nvSpPr>
          <p:cNvPr id="239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bwMode="auto">
          <a:noFill/>
          <a:ln>
            <a:solidFill>
              <a:srgbClr val="000000"/>
            </a:solidFill>
            <a:miter lim="800000"/>
            <a:headEnd/>
            <a:tailEnd/>
          </a:ln>
        </p:spPr>
      </p:sp>
      <p:sp>
        <p:nvSpPr>
          <p:cNvPr id="240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bwMode="auto">
          <a:noFill/>
          <a:ln>
            <a:solidFill>
              <a:srgbClr val="000000"/>
            </a:solidFill>
            <a:miter lim="800000"/>
            <a:headEnd/>
            <a:tailEnd/>
          </a:ln>
        </p:spPr>
      </p:sp>
      <p:sp>
        <p:nvSpPr>
          <p:cNvPr id="241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bwMode="auto">
          <a:noFill/>
          <a:ln>
            <a:solidFill>
              <a:srgbClr val="000000"/>
            </a:solidFill>
            <a:miter lim="800000"/>
            <a:headEnd/>
            <a:tailEnd/>
          </a:ln>
        </p:spPr>
      </p:sp>
      <p:sp>
        <p:nvSpPr>
          <p:cNvPr id="2426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0410E15-E3A5-4822-9C0A-BCBD2423B581}" type="slidenum">
              <a:rPr lang="en-US" sz="1200">
                <a:latin typeface="Calibri" pitchFamily="34" charset="0"/>
              </a:rPr>
              <a:pPr algn="r"/>
              <a:t>106</a:t>
            </a:fld>
            <a:endParaRPr lang="en-US" sz="1200">
              <a:latin typeface="Calibri" pitchFamily="34" charset="0"/>
            </a:endParaRPr>
          </a:p>
        </p:txBody>
      </p:sp>
      <p:sp>
        <p:nvSpPr>
          <p:cNvPr id="243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37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2CFB4D1-75D2-4B70-9B6A-7849268BEB67}" type="slidenum">
              <a:rPr lang="en-US" sz="1200">
                <a:latin typeface="Calibri" pitchFamily="34" charset="0"/>
              </a:rPr>
              <a:pPr algn="r"/>
              <a:t>107</a:t>
            </a:fld>
            <a:endParaRPr lang="en-US" sz="1200">
              <a:latin typeface="Calibri" pitchFamily="34" charset="0"/>
            </a:endParaRPr>
          </a:p>
        </p:txBody>
      </p:sp>
      <p:sp>
        <p:nvSpPr>
          <p:cNvPr id="244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47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There are different situations where you want to use one or the other. For example, if you want to hide the fact that you're handling the browser request with multiple servlets/jsp, and all of the servlets/jsp are in the same web application, use forward() or include(). If you want the browser to initiate a new request to a different servlet/jsp, or if the servlet/jsp you want to forward to is not in the same web application, use sendRedirect(). </a:t>
            </a:r>
            <a:br>
              <a:rPr lang="en-US" smtClean="0">
                <a:latin typeface="Arial" pitchFamily="34" charset="0"/>
              </a:rPr>
            </a:br>
            <a:endParaRPr lang="en-US" smtClean="0">
              <a:latin typeface="Arial"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bwMode="auto">
          <a:noFill/>
          <a:ln>
            <a:solidFill>
              <a:srgbClr val="000000"/>
            </a:solidFill>
            <a:miter lim="800000"/>
            <a:headEnd/>
            <a:tailEnd/>
          </a:ln>
        </p:spPr>
      </p:sp>
      <p:sp>
        <p:nvSpPr>
          <p:cNvPr id="2457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p:cNvSpPr>
            <a:spLocks noGrp="1" noRot="1" noChangeAspect="1" noTextEdit="1"/>
          </p:cNvSpPr>
          <p:nvPr>
            <p:ph type="sldImg"/>
          </p:nvPr>
        </p:nvSpPr>
        <p:spPr bwMode="auto">
          <a:noFill/>
          <a:ln>
            <a:solidFill>
              <a:srgbClr val="000000"/>
            </a:solidFill>
            <a:miter lim="800000"/>
            <a:headEnd/>
            <a:tailEnd/>
          </a:ln>
        </p:spPr>
      </p:sp>
      <p:sp>
        <p:nvSpPr>
          <p:cNvPr id="2467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962450AD-89B2-4432-9080-6FCD84EAA2C9}" type="slidenum">
              <a:rPr lang="en-US" sz="1200">
                <a:latin typeface="Calibri" pitchFamily="34" charset="0"/>
              </a:rPr>
              <a:pPr algn="r" eaLnBrk="0" hangingPunct="0"/>
              <a:t>11</a:t>
            </a:fld>
            <a:endParaRPr lang="en-US" sz="1200">
              <a:latin typeface="Calibri" pitchFamily="34" charset="0"/>
            </a:endParaRPr>
          </a:p>
        </p:txBody>
      </p:sp>
      <p:sp>
        <p:nvSpPr>
          <p:cNvPr id="147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7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URI stands for Uniform Resource Identifier. URI gives information about the location of the resource to be gotten. </a:t>
            </a:r>
          </a:p>
          <a:p>
            <a:pPr eaLnBrk="1" hangingPunct="1">
              <a:spcBef>
                <a:spcPct val="0"/>
              </a:spcBef>
            </a:pPr>
            <a:endParaRPr lang="en-US" smtClean="0">
              <a:latin typeface="Arial" pitchFamily="34"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headEnd/>
            <a:tailEnd/>
          </a:ln>
        </p:spPr>
      </p:sp>
      <p:sp>
        <p:nvSpPr>
          <p:cNvPr id="247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p:cNvSpPr>
            <a:spLocks noGrp="1" noRot="1" noChangeAspect="1" noTextEdit="1"/>
          </p:cNvSpPr>
          <p:nvPr>
            <p:ph type="sldImg"/>
          </p:nvPr>
        </p:nvSpPr>
        <p:spPr bwMode="auto">
          <a:noFill/>
          <a:ln>
            <a:solidFill>
              <a:srgbClr val="000000"/>
            </a:solidFill>
            <a:miter lim="800000"/>
            <a:headEnd/>
            <a:tailEnd/>
          </a:ln>
        </p:spPr>
      </p:sp>
      <p:sp>
        <p:nvSpPr>
          <p:cNvPr id="248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bwMode="auto">
          <a:noFill/>
          <a:ln>
            <a:solidFill>
              <a:srgbClr val="000000"/>
            </a:solidFill>
            <a:miter lim="800000"/>
            <a:headEnd/>
            <a:tailEnd/>
          </a:ln>
        </p:spPr>
      </p:sp>
      <p:sp>
        <p:nvSpPr>
          <p:cNvPr id="249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p:cNvSpPr>
            <a:spLocks noGrp="1" noRot="1" noChangeAspect="1" noTextEdit="1"/>
          </p:cNvSpPr>
          <p:nvPr>
            <p:ph type="sldImg"/>
          </p:nvPr>
        </p:nvSpPr>
        <p:spPr bwMode="auto">
          <a:noFill/>
          <a:ln>
            <a:solidFill>
              <a:srgbClr val="000000"/>
            </a:solidFill>
            <a:miter lim="800000"/>
            <a:headEnd/>
            <a:tailEnd/>
          </a:ln>
        </p:spPr>
      </p:sp>
      <p:sp>
        <p:nvSpPr>
          <p:cNvPr id="2508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bwMode="auto">
          <a:noFill/>
          <a:ln>
            <a:solidFill>
              <a:srgbClr val="000000"/>
            </a:solidFill>
            <a:miter lim="800000"/>
            <a:headEnd/>
            <a:tailEnd/>
          </a:ln>
        </p:spPr>
      </p:sp>
      <p:sp>
        <p:nvSpPr>
          <p:cNvPr id="2529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bwMode="auto">
          <a:noFill/>
          <a:ln>
            <a:solidFill>
              <a:srgbClr val="000000"/>
            </a:solidFill>
            <a:miter lim="800000"/>
            <a:headEnd/>
            <a:tailEnd/>
          </a:ln>
        </p:spPr>
      </p:sp>
      <p:sp>
        <p:nvSpPr>
          <p:cNvPr id="253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bwMode="auto">
          <a:noFill/>
          <a:ln>
            <a:solidFill>
              <a:srgbClr val="000000"/>
            </a:solidFill>
            <a:miter lim="800000"/>
            <a:headEnd/>
            <a:tailEnd/>
          </a:ln>
        </p:spPr>
      </p:sp>
      <p:sp>
        <p:nvSpPr>
          <p:cNvPr id="2549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bwMode="auto">
          <a:noFill/>
          <a:ln>
            <a:solidFill>
              <a:srgbClr val="000000"/>
            </a:solidFill>
            <a:miter lim="800000"/>
            <a:headEnd/>
            <a:tailEnd/>
          </a:ln>
        </p:spPr>
      </p:sp>
      <p:sp>
        <p:nvSpPr>
          <p:cNvPr id="2570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p:spPr>
      </p:sp>
      <p:sp>
        <p:nvSpPr>
          <p:cNvPr id="148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bwMode="auto">
          <a:noFill/>
          <a:ln>
            <a:solidFill>
              <a:srgbClr val="000000"/>
            </a:solidFill>
            <a:miter lim="800000"/>
            <a:headEnd/>
            <a:tailEnd/>
          </a:ln>
        </p:spPr>
      </p:sp>
      <p:sp>
        <p:nvSpPr>
          <p:cNvPr id="2580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827DE2-1695-4427-806C-5A71F1FB16C3}" type="slidenum">
              <a:rPr lang="en-US" sz="1200">
                <a:latin typeface="Calibri" pitchFamily="34" charset="0"/>
              </a:rPr>
              <a:pPr algn="r"/>
              <a:t>121</a:t>
            </a:fld>
            <a:endParaRPr lang="en-US" sz="1200">
              <a:latin typeface="Calibri" pitchFamily="34" charset="0"/>
            </a:endParaRPr>
          </a:p>
        </p:txBody>
      </p:sp>
      <p:sp>
        <p:nvSpPr>
          <p:cNvPr id="2590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90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Java Servlet Filter is introduced in Servlet 2.3 version</a:t>
            </a: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bwMode="auto">
          <a:noFill/>
          <a:ln>
            <a:solidFill>
              <a:srgbClr val="000000"/>
            </a:solidFill>
            <a:miter lim="800000"/>
            <a:headEnd/>
            <a:tailEnd/>
          </a:ln>
        </p:spPr>
      </p:sp>
      <p:sp>
        <p:nvSpPr>
          <p:cNvPr id="260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bwMode="auto">
          <a:noFill/>
          <a:ln>
            <a:solidFill>
              <a:srgbClr val="000000"/>
            </a:solidFill>
            <a:miter lim="800000"/>
            <a:headEnd/>
            <a:tailEnd/>
          </a:ln>
        </p:spPr>
      </p:sp>
      <p:sp>
        <p:nvSpPr>
          <p:cNvPr id="261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bwMode="auto">
          <a:noFill/>
          <a:ln>
            <a:solidFill>
              <a:srgbClr val="000000"/>
            </a:solidFill>
            <a:miter lim="800000"/>
            <a:headEnd/>
            <a:tailEnd/>
          </a:ln>
        </p:spPr>
      </p:sp>
      <p:sp>
        <p:nvSpPr>
          <p:cNvPr id="262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bwMode="auto">
          <a:noFill/>
          <a:ln>
            <a:solidFill>
              <a:srgbClr val="000000"/>
            </a:solidFill>
            <a:miter lim="800000"/>
            <a:headEnd/>
            <a:tailEnd/>
          </a:ln>
        </p:spPr>
      </p:sp>
      <p:sp>
        <p:nvSpPr>
          <p:cNvPr id="263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bwMode="auto">
          <a:noFill/>
          <a:ln>
            <a:solidFill>
              <a:srgbClr val="000000"/>
            </a:solidFill>
            <a:miter lim="800000"/>
            <a:headEnd/>
            <a:tailEnd/>
          </a:ln>
        </p:spPr>
      </p:sp>
      <p:sp>
        <p:nvSpPr>
          <p:cNvPr id="264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67F0618-CFD0-4106-A206-67504C74A1A3}" type="slidenum">
              <a:rPr lang="en-US" sz="1200">
                <a:latin typeface="Calibri" pitchFamily="34" charset="0"/>
              </a:rPr>
              <a:pPr algn="r"/>
              <a:t>127</a:t>
            </a:fld>
            <a:endParaRPr lang="en-US" sz="1200">
              <a:latin typeface="Calibri" pitchFamily="34" charset="0"/>
            </a:endParaRPr>
          </a:p>
        </p:txBody>
      </p:sp>
      <p:sp>
        <p:nvSpPr>
          <p:cNvPr id="265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5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A series of &lt;filter&gt; and &lt;filter-mapping&gt; elements for each filter.</a:t>
            </a: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bwMode="auto">
          <a:noFill/>
          <a:ln>
            <a:solidFill>
              <a:srgbClr val="000000"/>
            </a:solidFill>
            <a:miter lim="800000"/>
            <a:headEnd/>
            <a:tailEnd/>
          </a:ln>
        </p:spPr>
      </p:sp>
      <p:sp>
        <p:nvSpPr>
          <p:cNvPr id="266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p:cNvSpPr>
            <a:spLocks noGrp="1" noRot="1" noChangeAspect="1" noTextEdit="1"/>
          </p:cNvSpPr>
          <p:nvPr>
            <p:ph type="sldImg"/>
          </p:nvPr>
        </p:nvSpPr>
        <p:spPr bwMode="auto">
          <a:noFill/>
          <a:ln>
            <a:solidFill>
              <a:srgbClr val="000000"/>
            </a:solidFill>
            <a:miter lim="800000"/>
            <a:headEnd/>
            <a:tailEnd/>
          </a:ln>
        </p:spPr>
      </p:sp>
      <p:sp>
        <p:nvSpPr>
          <p:cNvPr id="2672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bwMode="auto">
          <a:noFill/>
          <a:ln>
            <a:solidFill>
              <a:srgbClr val="000000"/>
            </a:solidFill>
            <a:miter lim="800000"/>
            <a:headEnd/>
            <a:tailEnd/>
          </a:ln>
        </p:spPr>
      </p:sp>
      <p:sp>
        <p:nvSpPr>
          <p:cNvPr id="2682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ide Image Placeholder 1"/>
          <p:cNvSpPr>
            <a:spLocks noGrp="1" noRot="1" noChangeAspect="1" noTextEdit="1"/>
          </p:cNvSpPr>
          <p:nvPr>
            <p:ph type="sldImg"/>
          </p:nvPr>
        </p:nvSpPr>
        <p:spPr bwMode="auto">
          <a:noFill/>
          <a:ln>
            <a:solidFill>
              <a:srgbClr val="000000"/>
            </a:solidFill>
            <a:miter lim="800000"/>
            <a:headEnd/>
            <a:tailEnd/>
          </a:ln>
        </p:spPr>
      </p:sp>
      <p:sp>
        <p:nvSpPr>
          <p:cNvPr id="269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p:spPr>
      </p:sp>
      <p:sp>
        <p:nvSpPr>
          <p:cNvPr id="159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p:spPr>
      </p:sp>
      <p:sp>
        <p:nvSpPr>
          <p:cNvPr id="160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p:spPr>
      </p:sp>
      <p:sp>
        <p:nvSpPr>
          <p:cNvPr id="161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396476A9-EFE1-464D-A2EF-0BCDB5AA4C6C}" type="slidenum">
              <a:rPr lang="en-US" sz="1200">
                <a:latin typeface="Calibri" pitchFamily="34" charset="0"/>
              </a:rPr>
              <a:pPr algn="r" eaLnBrk="0" hangingPunct="0"/>
              <a:t>27</a:t>
            </a:fld>
            <a:endParaRPr lang="en-US" sz="1200">
              <a:latin typeface="Calibri" pitchFamily="34" charset="0"/>
            </a:endParaRPr>
          </a:p>
        </p:txBody>
      </p:sp>
      <p:sp>
        <p:nvSpPr>
          <p:cNvPr id="1638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A31B31ED-3A35-43BA-B27D-6A13705565EB}" type="slidenum">
              <a:rPr lang="en-US" sz="1200">
                <a:latin typeface="Calibri" pitchFamily="34" charset="0"/>
              </a:rPr>
              <a:pPr algn="r" eaLnBrk="0" hangingPunct="0"/>
              <a:t>29</a:t>
            </a:fld>
            <a:endParaRPr lang="en-US" sz="1200">
              <a:latin typeface="Calibri" pitchFamily="34" charset="0"/>
            </a:endParaRPr>
          </a:p>
        </p:txBody>
      </p:sp>
      <p:sp>
        <p:nvSpPr>
          <p:cNvPr id="1658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58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pPr>
            <a:r>
              <a:rPr lang="en-US" smtClean="0">
                <a:latin typeface="Arial" pitchFamily="34" charset="0"/>
              </a:rPr>
              <a:t>Description of URL http://localost:9080/WelcomeUserApplication/WelcomeUser – </a:t>
            </a:r>
          </a:p>
          <a:p>
            <a:pPr marL="228600" indent="-228600" eaLnBrk="1" hangingPunct="1">
              <a:spcBef>
                <a:spcPct val="0"/>
              </a:spcBef>
              <a:buFontTx/>
              <a:buAutoNum type="arabicPeriod"/>
            </a:pPr>
            <a:r>
              <a:rPr lang="en-US" smtClean="0">
                <a:latin typeface="Arial" pitchFamily="34" charset="0"/>
              </a:rPr>
              <a:t>The port number specified is pertaining to RAD6.0 IDE with WebSphere Application Server6.0. </a:t>
            </a:r>
          </a:p>
          <a:p>
            <a:pPr marL="228600" indent="-228600" eaLnBrk="1" hangingPunct="1">
              <a:spcBef>
                <a:spcPct val="0"/>
              </a:spcBef>
              <a:buFontTx/>
              <a:buAutoNum type="arabicPeriod"/>
            </a:pPr>
            <a:r>
              <a:rPr lang="en-US" smtClean="0">
                <a:latin typeface="Arial" pitchFamily="34" charset="0"/>
              </a:rPr>
              <a:t>WelcomeUserApplication is the name of the WAR Module Project.</a:t>
            </a:r>
          </a:p>
          <a:p>
            <a:pPr marL="228600" indent="-228600" eaLnBrk="1" hangingPunct="1">
              <a:spcBef>
                <a:spcPct val="0"/>
              </a:spcBef>
              <a:buFontTx/>
              <a:buAutoNum type="arabicPeriod"/>
            </a:pPr>
            <a:r>
              <a:rPr lang="en-US" smtClean="0">
                <a:latin typeface="Arial" pitchFamily="34" charset="0"/>
              </a:rPr>
              <a:t>WelcomeUser is the name of the Servlet.</a:t>
            </a:r>
          </a:p>
          <a:p>
            <a:pPr marL="228600" indent="-228600" eaLnBrk="1" hangingPunct="1">
              <a:spcBef>
                <a:spcPct val="0"/>
              </a:spcBef>
            </a:pPr>
            <a:r>
              <a:rPr lang="en-US" smtClean="0">
                <a:latin typeface="Arial" pitchFamily="34" charset="0"/>
              </a:rPr>
              <a:t>By default, the form method=“get”, so no need to specify. </a:t>
            </a:r>
          </a:p>
          <a:p>
            <a:pPr marL="228600" indent="-228600" eaLnBrk="1" hangingPunct="1">
              <a:spcBef>
                <a:spcPct val="0"/>
              </a:spcBef>
            </a:pPr>
            <a:r>
              <a:rPr lang="en-US" smtClean="0">
                <a:latin typeface="Arial" pitchFamily="34" charset="0"/>
              </a:rPr>
              <a:t>Action attribute of &lt;form&gt; tag specify that which server side program will take care of the form elements data.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ECF691C5-76DB-42D3-B81A-E370C44D3BA6}" type="slidenum">
              <a:rPr lang="en-US" sz="1200">
                <a:latin typeface="Calibri" pitchFamily="34" charset="0"/>
              </a:rPr>
              <a:pPr algn="r" eaLnBrk="0" hangingPunct="0"/>
              <a:t>3</a:t>
            </a:fld>
            <a:endParaRPr lang="en-US" sz="1200">
              <a:latin typeface="Calibri" pitchFamily="34" charset="0"/>
            </a:endParaRPr>
          </a:p>
        </p:txBody>
      </p:sp>
      <p:sp>
        <p:nvSpPr>
          <p:cNvPr id="1392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92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077457CC-B77E-443C-9903-34D7B75FC136}" type="slidenum">
              <a:rPr lang="en-US" sz="1200">
                <a:latin typeface="Calibri" pitchFamily="34" charset="0"/>
              </a:rPr>
              <a:pPr algn="r" eaLnBrk="0" hangingPunct="0"/>
              <a:t>30</a:t>
            </a:fld>
            <a:endParaRPr lang="en-US" sz="1200">
              <a:latin typeface="Calibri" pitchFamily="34" charset="0"/>
            </a:endParaRPr>
          </a:p>
        </p:txBody>
      </p:sp>
      <p:sp>
        <p:nvSpPr>
          <p:cNvPr id="166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6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latin typeface="Arial" pitchFamily="34" charset="0"/>
              </a:rPr>
              <a:t>getParameter() method is used to read data from a request object as String.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p:spPr>
      </p:sp>
      <p:sp>
        <p:nvSpPr>
          <p:cNvPr id="167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p:spPr>
      </p:sp>
      <p:sp>
        <p:nvSpPr>
          <p:cNvPr id="169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p:spPr>
      </p:sp>
      <p:sp>
        <p:nvSpPr>
          <p:cNvPr id="172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p:spPr>
      </p:sp>
      <p:sp>
        <p:nvSpPr>
          <p:cNvPr id="174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p:spPr>
      </p:sp>
      <p:sp>
        <p:nvSpPr>
          <p:cNvPr id="175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p:spPr>
      </p:sp>
      <p:sp>
        <p:nvSpPr>
          <p:cNvPr id="176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3DF6F47C-1C56-4DE6-B4E7-7C796C2409FB}" type="slidenum">
              <a:rPr lang="en-US" sz="1200">
                <a:latin typeface="Calibri" pitchFamily="34" charset="0"/>
              </a:rPr>
              <a:pPr algn="r" eaLnBrk="0" hangingPunct="0"/>
              <a:t>4</a:t>
            </a:fld>
            <a:endParaRPr lang="en-US" sz="1200">
              <a:latin typeface="Calibri" pitchFamily="34" charset="0"/>
            </a:endParaRPr>
          </a:p>
        </p:txBody>
      </p:sp>
      <p:sp>
        <p:nvSpPr>
          <p:cNvPr id="1402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02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000" smtClean="0">
                <a:latin typeface="Arial" pitchFamily="34" charset="0"/>
              </a:rPr>
              <a:t>1. Security: A </a:t>
            </a:r>
            <a:r>
              <a:rPr lang="en-US" sz="1000" i="1" smtClean="0">
                <a:latin typeface="Arial" pitchFamily="34" charset="0"/>
              </a:rPr>
              <a:t>Web container </a:t>
            </a:r>
            <a:r>
              <a:rPr lang="en-US" sz="1000" smtClean="0">
                <a:latin typeface="Arial" pitchFamily="34" charset="0"/>
              </a:rPr>
              <a:t>provides a runtime environment for executing a</a:t>
            </a:r>
          </a:p>
          <a:p>
            <a:pPr eaLnBrk="1" hangingPunct="1">
              <a:spcBef>
                <a:spcPct val="0"/>
              </a:spcBef>
            </a:pPr>
            <a:r>
              <a:rPr lang="en-US" sz="1000" smtClean="0">
                <a:latin typeface="Arial" pitchFamily="34" charset="0"/>
              </a:rPr>
              <a:t>servlet. Servlets inherit the security feature provided by the Web container. This</a:t>
            </a:r>
          </a:p>
          <a:p>
            <a:pPr eaLnBrk="1" hangingPunct="1">
              <a:spcBef>
                <a:spcPct val="0"/>
              </a:spcBef>
            </a:pPr>
            <a:r>
              <a:rPr lang="en-US" sz="1000" smtClean="0">
                <a:latin typeface="Arial" pitchFamily="34" charset="0"/>
              </a:rPr>
              <a:t>allows developers to focus on the servlet functionality and leave the security</a:t>
            </a:r>
          </a:p>
          <a:p>
            <a:pPr eaLnBrk="1" hangingPunct="1">
              <a:spcBef>
                <a:spcPct val="0"/>
              </a:spcBef>
            </a:pPr>
            <a:r>
              <a:rPr lang="en-US" sz="1000" smtClean="0">
                <a:latin typeface="Arial" pitchFamily="34" charset="0"/>
              </a:rPr>
              <a:t>issues to the Web container to handle.</a:t>
            </a:r>
          </a:p>
          <a:p>
            <a:pPr eaLnBrk="1" hangingPunct="1">
              <a:spcBef>
                <a:spcPct val="0"/>
              </a:spcBef>
            </a:pPr>
            <a:r>
              <a:rPr lang="en-US" sz="1000" smtClean="0">
                <a:latin typeface="Arial" pitchFamily="34" charset="0"/>
              </a:rPr>
              <a:t>2. Session management: It is the mechanism of tracking the state of a user across</a:t>
            </a:r>
          </a:p>
          <a:p>
            <a:pPr eaLnBrk="1" hangingPunct="1">
              <a:spcBef>
                <a:spcPct val="0"/>
              </a:spcBef>
            </a:pPr>
            <a:r>
              <a:rPr lang="en-US" sz="1000" smtClean="0">
                <a:latin typeface="Arial" pitchFamily="34" charset="0"/>
              </a:rPr>
              <a:t>multiple requests. A session maintains the client identity and state across</a:t>
            </a:r>
          </a:p>
          <a:p>
            <a:pPr eaLnBrk="1" hangingPunct="1">
              <a:spcBef>
                <a:spcPct val="0"/>
              </a:spcBef>
            </a:pPr>
            <a:r>
              <a:rPr lang="en-US" sz="1000" smtClean="0">
                <a:latin typeface="Arial" pitchFamily="34" charset="0"/>
              </a:rPr>
              <a:t>multiple requests.</a:t>
            </a:r>
          </a:p>
          <a:p>
            <a:pPr eaLnBrk="1" hangingPunct="1">
              <a:spcBef>
                <a:spcPct val="0"/>
              </a:spcBef>
            </a:pPr>
            <a:r>
              <a:rPr lang="en-US" sz="1000" smtClean="0">
                <a:latin typeface="Arial" pitchFamily="34" charset="0"/>
              </a:rPr>
              <a:t>3. Instance persistence: Servlets help to enhance the performance of the server by</a:t>
            </a:r>
          </a:p>
          <a:p>
            <a:pPr eaLnBrk="1" hangingPunct="1">
              <a:spcBef>
                <a:spcPct val="0"/>
              </a:spcBef>
            </a:pPr>
            <a:r>
              <a:rPr lang="en-US" sz="1000" smtClean="0">
                <a:latin typeface="Arial" pitchFamily="34" charset="0"/>
              </a:rPr>
              <a:t>preventing frequent disk access. For example, if a customer logs on to an online</a:t>
            </a:r>
          </a:p>
          <a:p>
            <a:pPr eaLnBrk="1" hangingPunct="1">
              <a:spcBef>
                <a:spcPct val="0"/>
              </a:spcBef>
            </a:pPr>
            <a:r>
              <a:rPr lang="en-US" sz="1000" smtClean="0">
                <a:latin typeface="Arial" pitchFamily="34" charset="0"/>
              </a:rPr>
              <a:t>banking site, the customer can perform activities, such as checking for the</a:t>
            </a:r>
          </a:p>
          <a:p>
            <a:pPr eaLnBrk="1" hangingPunct="1">
              <a:spcBef>
                <a:spcPct val="0"/>
              </a:spcBef>
            </a:pPr>
            <a:r>
              <a:rPr lang="en-US" sz="1000" smtClean="0">
                <a:latin typeface="Arial" pitchFamily="34" charset="0"/>
              </a:rPr>
              <a:t>balance or applying for a loan. The account number of the customer will be</a:t>
            </a:r>
          </a:p>
          <a:p>
            <a:pPr eaLnBrk="1" hangingPunct="1">
              <a:spcBef>
                <a:spcPct val="0"/>
              </a:spcBef>
            </a:pPr>
            <a:r>
              <a:rPr lang="en-US" sz="1000" smtClean="0">
                <a:latin typeface="Arial" pitchFamily="34" charset="0"/>
              </a:rPr>
              <a:t>validated at every stage from the database. Instead of every time checking the</a:t>
            </a:r>
          </a:p>
          <a:p>
            <a:pPr eaLnBrk="1" hangingPunct="1">
              <a:spcBef>
                <a:spcPct val="0"/>
              </a:spcBef>
            </a:pPr>
            <a:r>
              <a:rPr lang="en-US" sz="1000" smtClean="0">
                <a:latin typeface="Arial" pitchFamily="34" charset="0"/>
              </a:rPr>
              <a:t>account number against the database, servlets retain the account number in the</a:t>
            </a:r>
          </a:p>
          <a:p>
            <a:pPr eaLnBrk="1" hangingPunct="1">
              <a:spcBef>
                <a:spcPct val="0"/>
              </a:spcBef>
            </a:pPr>
            <a:r>
              <a:rPr lang="en-US" sz="1000" smtClean="0">
                <a:latin typeface="Arial" pitchFamily="34" charset="0"/>
              </a:rPr>
              <a:t>memory till the user logs out of the Web site.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C5B0A372-10CC-4741-84C2-FCD876FA3478}" type="slidenum">
              <a:rPr lang="en-US" sz="1200">
                <a:latin typeface="Calibri" pitchFamily="34" charset="0"/>
              </a:rPr>
              <a:pPr algn="r" eaLnBrk="0" hangingPunct="0"/>
              <a:t>40</a:t>
            </a:fld>
            <a:endParaRPr lang="en-US" sz="1200">
              <a:latin typeface="Calibri" pitchFamily="34" charset="0"/>
            </a:endParaRPr>
          </a:p>
        </p:txBody>
      </p:sp>
      <p:sp>
        <p:nvSpPr>
          <p:cNvPr id="177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7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Web Context (ServletContext) – Accessible from web components within a web context.</a:t>
            </a:r>
          </a:p>
          <a:p>
            <a:pPr eaLnBrk="1" hangingPunct="1">
              <a:spcBef>
                <a:spcPct val="0"/>
              </a:spcBef>
            </a:pPr>
            <a:r>
              <a:rPr lang="en-US" smtClean="0">
                <a:latin typeface="Arial" pitchFamily="34" charset="0"/>
              </a:rPr>
              <a:t>Session – Accessible from web components handling a request that belongs to the session.</a:t>
            </a:r>
          </a:p>
          <a:p>
            <a:pPr eaLnBrk="1" hangingPunct="1">
              <a:spcBef>
                <a:spcPct val="0"/>
              </a:spcBef>
            </a:pPr>
            <a:r>
              <a:rPr lang="en-US" smtClean="0">
                <a:latin typeface="Arial" pitchFamily="34" charset="0"/>
              </a:rPr>
              <a:t>Request – Accessible from web components handling the request.</a:t>
            </a:r>
          </a:p>
          <a:p>
            <a:pPr eaLnBrk="1" hangingPunct="1">
              <a:spcBef>
                <a:spcPct val="0"/>
              </a:spcBef>
            </a:pPr>
            <a:r>
              <a:rPr lang="en-US" smtClean="0">
                <a:latin typeface="Arial" pitchFamily="34" charset="0"/>
              </a:rPr>
              <a:t>Can be discussed in context to JSP – The fourth type of Scope Object - </a:t>
            </a:r>
            <a:r>
              <a:rPr lang="en-US" b="1" smtClean="0">
                <a:latin typeface="Arial" pitchFamily="34" charset="0"/>
              </a:rPr>
              <a:t>Page</a:t>
            </a:r>
            <a:r>
              <a:rPr lang="en-US" smtClean="0">
                <a:latin typeface="Arial" pitchFamily="34" charset="0"/>
              </a:rPr>
              <a:t> – Accessible from JSP page that creates the object.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CB79173-2849-4DB6-BF8A-7DFCCD7D5439}" type="slidenum">
              <a:rPr lang="en-US" sz="1200">
                <a:latin typeface="Calibri" pitchFamily="34" charset="0"/>
              </a:rPr>
              <a:pPr algn="r" eaLnBrk="0" hangingPunct="0"/>
              <a:t>41</a:t>
            </a:fld>
            <a:endParaRPr lang="en-US" sz="1200">
              <a:latin typeface="Calibri" pitchFamily="34" charset="0"/>
            </a:endParaRPr>
          </a:p>
        </p:txBody>
      </p:sp>
      <p:sp>
        <p:nvSpPr>
          <p:cNvPr id="178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8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Web Application – A web application is a collection of servlets and content installed under a specific subset of the server’s URL namespace and possibly installed via a </a:t>
            </a:r>
            <a:r>
              <a:rPr lang="en-US" i="1" smtClean="0">
                <a:latin typeface="Arial" pitchFamily="34" charset="0"/>
              </a:rPr>
              <a:t>*.war</a:t>
            </a:r>
            <a:r>
              <a:rPr lang="en-US" smtClean="0">
                <a:latin typeface="Arial" pitchFamily="34" charset="0"/>
              </a:rPr>
              <a:t> file.  </a:t>
            </a:r>
            <a:br>
              <a:rPr lang="en-US" smtClean="0">
                <a:latin typeface="Arial" pitchFamily="34" charset="0"/>
              </a:rPr>
            </a:br>
            <a:r>
              <a:rPr lang="en-US" smtClean="0">
                <a:latin typeface="Arial" pitchFamily="34" charset="0"/>
              </a:rPr>
              <a:t>Logging can be done using getServletContext().log(“some message”);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F5D3197-1A0D-4EF0-87FC-FB21E165CEC9}" type="slidenum">
              <a:rPr lang="en-US" sz="1200">
                <a:latin typeface="Calibri" pitchFamily="34" charset="0"/>
              </a:rPr>
              <a:pPr algn="r" eaLnBrk="0" hangingPunct="0"/>
              <a:t>42</a:t>
            </a:fld>
            <a:endParaRPr lang="en-US" sz="1200">
              <a:latin typeface="Calibri" pitchFamily="34" charset="0"/>
            </a:endParaRPr>
          </a:p>
        </p:txBody>
      </p:sp>
      <p:sp>
        <p:nvSpPr>
          <p:cNvPr id="179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9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1F4821BC-1612-47B1-899C-6B7744181AA0}" type="slidenum">
              <a:rPr lang="en-US" sz="1200">
                <a:latin typeface="Calibri" pitchFamily="34" charset="0"/>
              </a:rPr>
              <a:pPr algn="r" eaLnBrk="0" hangingPunct="0"/>
              <a:t>43</a:t>
            </a:fld>
            <a:endParaRPr lang="en-US" sz="1200">
              <a:latin typeface="Calibri" pitchFamily="34" charset="0"/>
            </a:endParaRPr>
          </a:p>
        </p:txBody>
      </p:sp>
      <p:sp>
        <p:nvSpPr>
          <p:cNvPr id="180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0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E144CD0-3606-4C3C-BB2A-919D195E5E07}" type="slidenum">
              <a:rPr lang="en-US" sz="1200">
                <a:latin typeface="Calibri" pitchFamily="34" charset="0"/>
              </a:rPr>
              <a:pPr algn="r" eaLnBrk="0" hangingPunct="0"/>
              <a:t>44</a:t>
            </a:fld>
            <a:endParaRPr lang="en-US" sz="1200">
              <a:latin typeface="Calibri" pitchFamily="34" charset="0"/>
            </a:endParaRPr>
          </a:p>
        </p:txBody>
      </p:sp>
      <p:sp>
        <p:nvSpPr>
          <p:cNvPr id="181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1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0F1EF78F-5361-46FC-A272-5AD817B36EC7}" type="slidenum">
              <a:rPr lang="en-US" sz="1200">
                <a:latin typeface="Calibri" pitchFamily="34" charset="0"/>
              </a:rPr>
              <a:pPr algn="r" eaLnBrk="0" hangingPunct="0"/>
              <a:t>45</a:t>
            </a:fld>
            <a:endParaRPr lang="en-US" sz="1200">
              <a:latin typeface="Calibri" pitchFamily="34" charset="0"/>
            </a:endParaRPr>
          </a:p>
        </p:txBody>
      </p:sp>
      <p:sp>
        <p:nvSpPr>
          <p:cNvPr id="182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2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602C7BB4-F2A2-4074-98A8-B22000D102F6}" type="slidenum">
              <a:rPr lang="en-US" sz="1200">
                <a:latin typeface="Calibri" pitchFamily="34" charset="0"/>
              </a:rPr>
              <a:pPr algn="r" eaLnBrk="0" hangingPunct="0"/>
              <a:t>46</a:t>
            </a:fld>
            <a:endParaRPr lang="en-US" sz="1200">
              <a:latin typeface="Calibri" pitchFamily="34" charset="0"/>
            </a:endParaRPr>
          </a:p>
        </p:txBody>
      </p:sp>
      <p:sp>
        <p:nvSpPr>
          <p:cNvPr id="183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3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CA27C822-367B-4443-AAF5-0067557AE1EC}" type="slidenum">
              <a:rPr lang="en-US" sz="1200">
                <a:latin typeface="Calibri" pitchFamily="34" charset="0"/>
              </a:rPr>
              <a:pPr algn="r" eaLnBrk="0" hangingPunct="0"/>
              <a:t>47</a:t>
            </a:fld>
            <a:endParaRPr lang="en-US" sz="1200">
              <a:latin typeface="Calibri" pitchFamily="34" charset="0"/>
            </a:endParaRPr>
          </a:p>
        </p:txBody>
      </p:sp>
      <p:sp>
        <p:nvSpPr>
          <p:cNvPr id="184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p:spPr>
      </p:sp>
      <p:sp>
        <p:nvSpPr>
          <p:cNvPr id="185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p:spPr>
      </p:sp>
      <p:sp>
        <p:nvSpPr>
          <p:cNvPr id="186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D17B267-780C-4ED1-892C-02525827C384}" type="slidenum">
              <a:rPr lang="en-US" sz="1200">
                <a:latin typeface="Calibri" pitchFamily="34" charset="0"/>
              </a:rPr>
              <a:pPr algn="r" eaLnBrk="0" hangingPunct="0"/>
              <a:t>5</a:t>
            </a:fld>
            <a:endParaRPr lang="en-US" sz="1200">
              <a:latin typeface="Calibri" pitchFamily="34" charset="0"/>
            </a:endParaRPr>
          </a:p>
        </p:txBody>
      </p:sp>
      <p:sp>
        <p:nvSpPr>
          <p:cNvPr id="1413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1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u="sng" smtClean="0">
                <a:latin typeface="Arial" pitchFamily="34" charset="0"/>
              </a:rPr>
              <a:t>Features of CGI:- </a:t>
            </a:r>
          </a:p>
          <a:p>
            <a:pPr eaLnBrk="1" hangingPunct="1">
              <a:spcBef>
                <a:spcPct val="0"/>
              </a:spcBef>
              <a:buFontTx/>
              <a:buChar char="•"/>
            </a:pPr>
            <a:r>
              <a:rPr lang="en-US" smtClean="0">
                <a:latin typeface="Arial" pitchFamily="34" charset="0"/>
              </a:rPr>
              <a:t> Written in C, C++, VB and Perl  language.</a:t>
            </a:r>
          </a:p>
          <a:p>
            <a:pPr eaLnBrk="1" hangingPunct="1">
              <a:spcBef>
                <a:spcPct val="0"/>
              </a:spcBef>
              <a:buFontTx/>
              <a:buChar char="•"/>
            </a:pPr>
            <a:r>
              <a:rPr lang="en-US" smtClean="0">
                <a:latin typeface="Arial" pitchFamily="34" charset="0"/>
              </a:rPr>
              <a:t>  Resource intensive and inefficient.</a:t>
            </a:r>
          </a:p>
          <a:p>
            <a:pPr eaLnBrk="1" hangingPunct="1">
              <a:spcBef>
                <a:spcPct val="0"/>
              </a:spcBef>
              <a:buFontTx/>
              <a:buChar char="•"/>
            </a:pPr>
            <a:r>
              <a:rPr lang="en-US" smtClean="0">
                <a:latin typeface="Arial" pitchFamily="34" charset="0"/>
              </a:rPr>
              <a:t>  Difficult to maintain, non-scalable, non-manageable.</a:t>
            </a:r>
          </a:p>
          <a:p>
            <a:pPr eaLnBrk="1" hangingPunct="1">
              <a:spcBef>
                <a:spcPct val="0"/>
              </a:spcBef>
              <a:buFontTx/>
              <a:buChar char="•"/>
            </a:pPr>
            <a:r>
              <a:rPr lang="en-US" smtClean="0">
                <a:latin typeface="Arial" pitchFamily="34" charset="0"/>
              </a:rPr>
              <a:t>  Platform and application specific.</a:t>
            </a:r>
          </a:p>
          <a:p>
            <a:pPr eaLnBrk="1" hangingPunct="1">
              <a:spcBef>
                <a:spcPct val="0"/>
              </a:spcBef>
              <a:buFontTx/>
              <a:buChar char="•"/>
            </a:pPr>
            <a:endParaRPr lang="en-US" smtClean="0">
              <a:latin typeface="Arial" pitchFamily="34" charset="0"/>
            </a:endParaRPr>
          </a:p>
          <a:p>
            <a:pPr eaLnBrk="1" hangingPunct="1">
              <a:spcBef>
                <a:spcPct val="0"/>
              </a:spcBef>
            </a:pPr>
            <a:r>
              <a:rPr lang="en-US" b="1" u="sng" smtClean="0">
                <a:latin typeface="Arial" pitchFamily="34" charset="0"/>
              </a:rPr>
              <a:t>Features of Servlets:</a:t>
            </a:r>
          </a:p>
          <a:p>
            <a:pPr eaLnBrk="1" hangingPunct="1">
              <a:spcBef>
                <a:spcPct val="0"/>
              </a:spcBef>
              <a:buFontTx/>
              <a:buChar char="•"/>
            </a:pPr>
            <a:r>
              <a:rPr lang="en-US" smtClean="0">
                <a:latin typeface="Arial" pitchFamily="34" charset="0"/>
              </a:rPr>
              <a:t>  Written in Java.</a:t>
            </a:r>
          </a:p>
          <a:p>
            <a:pPr eaLnBrk="1" hangingPunct="1">
              <a:spcBef>
                <a:spcPct val="0"/>
              </a:spcBef>
              <a:buFontTx/>
              <a:buChar char="•"/>
            </a:pPr>
            <a:r>
              <a:rPr lang="en-US" smtClean="0">
                <a:latin typeface="Arial" pitchFamily="34" charset="0"/>
              </a:rPr>
              <a:t>  Powerful, reliable and efficient.</a:t>
            </a:r>
          </a:p>
          <a:p>
            <a:pPr eaLnBrk="1" hangingPunct="1">
              <a:spcBef>
                <a:spcPct val="0"/>
              </a:spcBef>
              <a:buFontTx/>
              <a:buChar char="•"/>
            </a:pPr>
            <a:r>
              <a:rPr lang="en-US" smtClean="0">
                <a:latin typeface="Arial" pitchFamily="34" charset="0"/>
              </a:rPr>
              <a:t>  Improves Scalability.</a:t>
            </a:r>
          </a:p>
          <a:p>
            <a:pPr eaLnBrk="1" hangingPunct="1">
              <a:spcBef>
                <a:spcPct val="0"/>
              </a:spcBef>
              <a:buFontTx/>
              <a:buChar char="•"/>
            </a:pPr>
            <a:r>
              <a:rPr lang="en-US" smtClean="0">
                <a:latin typeface="Arial" pitchFamily="34" charset="0"/>
              </a:rPr>
              <a:t>  Platform independent and portable.</a:t>
            </a:r>
          </a:p>
          <a:p>
            <a:pPr eaLnBrk="1" hangingPunct="1">
              <a:spcBef>
                <a:spcPct val="0"/>
              </a:spcBef>
            </a:pPr>
            <a:endParaRPr lang="en-US"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F6ADCE0D-BE85-46B2-BE54-A350DEE0EC30}" type="slidenum">
              <a:rPr lang="en-US" sz="1200">
                <a:latin typeface="Calibri" pitchFamily="34" charset="0"/>
              </a:rPr>
              <a:pPr algn="r" eaLnBrk="0" hangingPunct="0"/>
              <a:t>50</a:t>
            </a:fld>
            <a:endParaRPr lang="en-US" sz="1200">
              <a:latin typeface="Calibri" pitchFamily="34" charset="0"/>
            </a:endParaRPr>
          </a:p>
        </p:txBody>
      </p:sp>
      <p:sp>
        <p:nvSpPr>
          <p:cNvPr id="187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7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50000"/>
              </a:spcBef>
              <a:buClr>
                <a:schemeClr val="accent1"/>
              </a:buClr>
            </a:pPr>
            <a:r>
              <a:rPr lang="en-US" smtClean="0">
                <a:latin typeface="Arial" pitchFamily="34" charset="0"/>
              </a:rPr>
              <a:t>public void sendError(int status_code, String message) – status_code describes the type of error occurred, message describes the error and sends the error response to the client. It throws an </a:t>
            </a:r>
            <a:r>
              <a:rPr lang="en-US" b="1" smtClean="0">
                <a:latin typeface="Arial" pitchFamily="34" charset="0"/>
              </a:rPr>
              <a:t>IllegalStateException</a:t>
            </a:r>
            <a:r>
              <a:rPr lang="en-US" smtClean="0">
                <a:latin typeface="Arial" pitchFamily="34" charset="0"/>
              </a:rPr>
              <a:t>, if it is called after a response is committed.</a:t>
            </a:r>
          </a:p>
          <a:p>
            <a:pPr eaLnBrk="1" hangingPunct="1">
              <a:spcBef>
                <a:spcPct val="0"/>
              </a:spcBef>
            </a:pPr>
            <a:endParaRPr lang="en-US"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A77A1E7-FC41-460D-BC2D-116658F00E23}" type="slidenum">
              <a:rPr lang="en-US" sz="1200">
                <a:latin typeface="Calibri" pitchFamily="34" charset="0"/>
              </a:rPr>
              <a:pPr algn="r" eaLnBrk="0" hangingPunct="0"/>
              <a:t>51</a:t>
            </a:fld>
            <a:endParaRPr lang="en-US" sz="1200">
              <a:latin typeface="Calibri" pitchFamily="34" charset="0"/>
            </a:endParaRPr>
          </a:p>
        </p:txBody>
      </p:sp>
      <p:sp>
        <p:nvSpPr>
          <p:cNvPr id="188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8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B9DF7EF5-DA68-4E02-B7BB-F7E48972977A}" type="slidenum">
              <a:rPr lang="en-US" sz="1200">
                <a:latin typeface="Calibri" pitchFamily="34" charset="0"/>
              </a:rPr>
              <a:pPr algn="r" eaLnBrk="0" hangingPunct="0"/>
              <a:t>52</a:t>
            </a:fld>
            <a:endParaRPr lang="en-US" sz="1200">
              <a:latin typeface="Calibri" pitchFamily="34" charset="0"/>
            </a:endParaRPr>
          </a:p>
        </p:txBody>
      </p:sp>
      <p:sp>
        <p:nvSpPr>
          <p:cNvPr id="189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9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50000"/>
              </a:spcBef>
              <a:buClr>
                <a:schemeClr val="accent1"/>
              </a:buClr>
            </a:pPr>
            <a:r>
              <a:rPr lang="en-US" smtClean="0">
                <a:latin typeface="Arial" pitchFamily="34" charset="0"/>
              </a:rPr>
              <a:t>public void setStatus(int status_code, String message) – status_code represents the status code, message describes the status of the servlet.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2B35268F-8D60-4E2A-93DE-15D21C955BB3}" type="slidenum">
              <a:rPr lang="en-US" sz="1200">
                <a:latin typeface="Calibri" pitchFamily="34" charset="0"/>
              </a:rPr>
              <a:pPr algn="r" eaLnBrk="0" hangingPunct="0"/>
              <a:t>53</a:t>
            </a:fld>
            <a:endParaRPr lang="en-US" sz="1200">
              <a:latin typeface="Calibri" pitchFamily="34" charset="0"/>
            </a:endParaRPr>
          </a:p>
        </p:txBody>
      </p:sp>
      <p:sp>
        <p:nvSpPr>
          <p:cNvPr id="190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0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p:spPr>
      </p:sp>
      <p:sp>
        <p:nvSpPr>
          <p:cNvPr id="191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p:spPr>
      </p:sp>
      <p:sp>
        <p:nvSpPr>
          <p:cNvPr id="192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p:spPr>
      </p:sp>
      <p:sp>
        <p:nvSpPr>
          <p:cNvPr id="193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p:spPr>
      </p:sp>
      <p:sp>
        <p:nvSpPr>
          <p:cNvPr id="194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62E4703-D8AC-454C-9258-089C8563883E}" type="slidenum">
              <a:rPr lang="en-US" sz="1200">
                <a:latin typeface="Calibri" pitchFamily="34" charset="0"/>
              </a:rPr>
              <a:pPr algn="r"/>
              <a:t>58</a:t>
            </a:fld>
            <a:endParaRPr lang="en-US" sz="1200">
              <a:latin typeface="Calibri" pitchFamily="34" charset="0"/>
            </a:endParaRPr>
          </a:p>
        </p:txBody>
      </p:sp>
      <p:sp>
        <p:nvSpPr>
          <p:cNvPr id="195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5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A hidden form field method will not work if the user comes across a static document.</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D63ED2A-4C47-408F-B01A-AB8D962095FC}" type="slidenum">
              <a:rPr lang="en-US" sz="1200">
                <a:latin typeface="Calibri" pitchFamily="34" charset="0"/>
              </a:rPr>
              <a:pPr algn="r"/>
              <a:t>59</a:t>
            </a:fld>
            <a:endParaRPr lang="en-US" sz="1200">
              <a:latin typeface="Calibri" pitchFamily="34" charset="0"/>
            </a:endParaRPr>
          </a:p>
        </p:txBody>
      </p:sp>
      <p:sp>
        <p:nvSpPr>
          <p:cNvPr id="196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6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DAF6A43F-7B93-436B-9AE2-3F8639186F89}" type="slidenum">
              <a:rPr lang="en-US" sz="1200">
                <a:latin typeface="Calibri" pitchFamily="34" charset="0"/>
              </a:rPr>
              <a:pPr algn="r" eaLnBrk="0" hangingPunct="0"/>
              <a:t>6</a:t>
            </a:fld>
            <a:endParaRPr lang="en-US" sz="1200">
              <a:latin typeface="Calibri" pitchFamily="34" charset="0"/>
            </a:endParaRPr>
          </a:p>
        </p:txBody>
      </p:sp>
      <p:sp>
        <p:nvSpPr>
          <p:cNvPr id="142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2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Working of Servlets</a:t>
            </a:r>
          </a:p>
          <a:p>
            <a:pPr eaLnBrk="1" hangingPunct="1">
              <a:spcBef>
                <a:spcPct val="0"/>
              </a:spcBef>
            </a:pPr>
            <a:r>
              <a:rPr lang="en-US" smtClean="0">
                <a:latin typeface="Arial" pitchFamily="34" charset="0"/>
              </a:rPr>
              <a:t>Whenever a client sends a request to the J2EE application server for a particular</a:t>
            </a:r>
          </a:p>
          <a:p>
            <a:pPr eaLnBrk="1" hangingPunct="1">
              <a:spcBef>
                <a:spcPct val="0"/>
              </a:spcBef>
            </a:pPr>
            <a:r>
              <a:rPr lang="en-US" smtClean="0">
                <a:latin typeface="Arial" pitchFamily="34" charset="0"/>
              </a:rPr>
              <a:t>servlet, the J2EE application server passes the request to the Web container. The Web</a:t>
            </a:r>
          </a:p>
          <a:p>
            <a:pPr eaLnBrk="1" hangingPunct="1">
              <a:spcBef>
                <a:spcPct val="0"/>
              </a:spcBef>
            </a:pPr>
            <a:r>
              <a:rPr lang="en-US" smtClean="0">
                <a:latin typeface="Arial" pitchFamily="34" charset="0"/>
              </a:rPr>
              <a:t>container checks whether an instance of the requested servlet exists. If the servlet</a:t>
            </a:r>
          </a:p>
          <a:p>
            <a:pPr eaLnBrk="1" hangingPunct="1">
              <a:spcBef>
                <a:spcPct val="0"/>
              </a:spcBef>
            </a:pPr>
            <a:r>
              <a:rPr lang="en-US" smtClean="0">
                <a:latin typeface="Arial" pitchFamily="34" charset="0"/>
              </a:rPr>
              <a:t>instance exists then the Web container delegates the request to the servlet, which</a:t>
            </a:r>
          </a:p>
          <a:p>
            <a:pPr eaLnBrk="1" hangingPunct="1">
              <a:spcBef>
                <a:spcPct val="0"/>
              </a:spcBef>
            </a:pPr>
            <a:r>
              <a:rPr lang="en-US" smtClean="0">
                <a:latin typeface="Arial" pitchFamily="34" charset="0"/>
              </a:rPr>
              <a:t>process the client request and sends back the response.</a:t>
            </a:r>
          </a:p>
          <a:p>
            <a:pPr eaLnBrk="1" hangingPunct="1">
              <a:spcBef>
                <a:spcPct val="0"/>
              </a:spcBef>
            </a:pPr>
            <a:r>
              <a:rPr lang="en-US" smtClean="0">
                <a:latin typeface="Arial" pitchFamily="34" charset="0"/>
              </a:rPr>
              <a:t>In case the servlet instance does not exist, the Web container locates and loads the</a:t>
            </a:r>
          </a:p>
          <a:p>
            <a:pPr eaLnBrk="1" hangingPunct="1">
              <a:spcBef>
                <a:spcPct val="0"/>
              </a:spcBef>
            </a:pPr>
            <a:r>
              <a:rPr lang="en-US" smtClean="0">
                <a:latin typeface="Arial" pitchFamily="34" charset="0"/>
              </a:rPr>
              <a:t>servlet class. The Web container then creates an instance of the servlet and initializes</a:t>
            </a:r>
          </a:p>
          <a:p>
            <a:pPr eaLnBrk="1" hangingPunct="1">
              <a:spcBef>
                <a:spcPct val="0"/>
              </a:spcBef>
            </a:pPr>
            <a:r>
              <a:rPr lang="en-US" smtClean="0">
                <a:latin typeface="Arial" pitchFamily="34" charset="0"/>
              </a:rPr>
              <a:t>it. The servlet instance, after initialization, starts processing the request. The Web</a:t>
            </a:r>
          </a:p>
          <a:p>
            <a:pPr eaLnBrk="1" hangingPunct="1">
              <a:spcBef>
                <a:spcPct val="0"/>
              </a:spcBef>
            </a:pPr>
            <a:r>
              <a:rPr lang="en-US" smtClean="0">
                <a:latin typeface="Arial" pitchFamily="34" charset="0"/>
              </a:rPr>
              <a:t>container passes the response generated by the servlet to the client.</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7A7DB59-2CE6-4974-9FF8-AAA92EC6339E}" type="slidenum">
              <a:rPr lang="en-US" sz="1200">
                <a:latin typeface="Calibri" pitchFamily="34" charset="0"/>
              </a:rPr>
              <a:pPr algn="r"/>
              <a:t>60</a:t>
            </a:fld>
            <a:endParaRPr lang="en-US" sz="1200">
              <a:latin typeface="Calibri" pitchFamily="34" charset="0"/>
            </a:endParaRPr>
          </a:p>
        </p:txBody>
      </p:sp>
      <p:sp>
        <p:nvSpPr>
          <p:cNvPr id="197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7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47DB5E6-D5EE-4946-95D5-5B90EC4661CA}" type="slidenum">
              <a:rPr lang="en-US" sz="1200">
                <a:latin typeface="Calibri" pitchFamily="34" charset="0"/>
              </a:rPr>
              <a:pPr algn="r"/>
              <a:t>61</a:t>
            </a:fld>
            <a:endParaRPr lang="en-US" sz="1200">
              <a:latin typeface="Calibri" pitchFamily="34" charset="0"/>
            </a:endParaRPr>
          </a:p>
        </p:txBody>
      </p:sp>
      <p:sp>
        <p:nvSpPr>
          <p:cNvPr id="198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8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p:spPr>
      </p:sp>
      <p:sp>
        <p:nvSpPr>
          <p:cNvPr id="199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p:spPr>
      </p:sp>
      <p:sp>
        <p:nvSpPr>
          <p:cNvPr id="200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p:spPr>
      </p:sp>
      <p:sp>
        <p:nvSpPr>
          <p:cNvPr id="201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0A13442-3286-40EE-BCB0-BE92AB92B61E}" type="slidenum">
              <a:rPr lang="en-US" sz="1200">
                <a:latin typeface="Calibri" pitchFamily="34" charset="0"/>
              </a:rPr>
              <a:pPr algn="r"/>
              <a:t>65</a:t>
            </a:fld>
            <a:endParaRPr lang="en-US" sz="1200">
              <a:latin typeface="Calibri" pitchFamily="34" charset="0"/>
            </a:endParaRPr>
          </a:p>
        </p:txBody>
      </p:sp>
      <p:sp>
        <p:nvSpPr>
          <p:cNvPr id="202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2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To counteract URL Rewriting associated problem of losing information during redirection, the HttpServletResponse encodeURL() method can be used to rewrite internal links so that they include the session ID.</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C69D2BA-E94A-4E82-8EF7-9141BF8E3E94}" type="slidenum">
              <a:rPr lang="en-US" sz="1200">
                <a:latin typeface="Calibri" pitchFamily="34" charset="0"/>
              </a:rPr>
              <a:pPr algn="r"/>
              <a:t>66</a:t>
            </a:fld>
            <a:endParaRPr lang="en-US" sz="1200">
              <a:latin typeface="Calibri" pitchFamily="34" charset="0"/>
            </a:endParaRPr>
          </a:p>
        </p:txBody>
      </p:sp>
      <p:sp>
        <p:nvSpPr>
          <p:cNvPr id="203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3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267144F-F441-4DF3-9BB8-1A31DFE1D5BA}" type="slidenum">
              <a:rPr lang="en-US" sz="1200">
                <a:latin typeface="Calibri" pitchFamily="34" charset="0"/>
              </a:rPr>
              <a:pPr algn="r"/>
              <a:t>67</a:t>
            </a:fld>
            <a:endParaRPr lang="en-US" sz="1200">
              <a:latin typeface="Calibri" pitchFamily="34" charset="0"/>
            </a:endParaRPr>
          </a:p>
        </p:txBody>
      </p:sp>
      <p:sp>
        <p:nvSpPr>
          <p:cNvPr id="204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6964828-2E11-4646-BB95-B93924CAAE43}" type="slidenum">
              <a:rPr lang="en-US" sz="1200">
                <a:latin typeface="Calibri" pitchFamily="34" charset="0"/>
              </a:rPr>
              <a:pPr algn="r"/>
              <a:t>68</a:t>
            </a:fld>
            <a:endParaRPr lang="en-US" sz="1200">
              <a:latin typeface="Calibri" pitchFamily="34" charset="0"/>
            </a:endParaRPr>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C0B3F0A-865F-42B3-AE82-42B5EDBF7FEB}" type="slidenum">
              <a:rPr lang="en-US" sz="1200">
                <a:latin typeface="Calibri" pitchFamily="34" charset="0"/>
              </a:rPr>
              <a:pPr algn="r"/>
              <a:t>69</a:t>
            </a:fld>
            <a:endParaRPr lang="en-US" sz="1200">
              <a:latin typeface="Calibri" pitchFamily="34" charset="0"/>
            </a:endParaRPr>
          </a:p>
        </p:txBody>
      </p:sp>
      <p:sp>
        <p:nvSpPr>
          <p:cNvPr id="206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6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E83856FA-E7F7-43EF-95A0-6EAF7192B3B6}" type="slidenum">
              <a:rPr lang="en-US" sz="1200">
                <a:latin typeface="Calibri" pitchFamily="34" charset="0"/>
              </a:rPr>
              <a:pPr algn="r" eaLnBrk="0" hangingPunct="0"/>
              <a:t>7</a:t>
            </a:fld>
            <a:endParaRPr lang="en-US" sz="1200">
              <a:latin typeface="Calibri" pitchFamily="34" charset="0"/>
            </a:endParaRPr>
          </a:p>
        </p:txBody>
      </p:sp>
      <p:sp>
        <p:nvSpPr>
          <p:cNvPr id="143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EIS are the different database systems like Oracle, DB2, SQL Server.</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FD64904-1D09-4BB5-8F33-F5E2D8FCF17A}" type="slidenum">
              <a:rPr lang="en-US" sz="1200">
                <a:latin typeface="Calibri" pitchFamily="34" charset="0"/>
              </a:rPr>
              <a:pPr algn="r"/>
              <a:t>70</a:t>
            </a:fld>
            <a:endParaRPr lang="en-US" sz="1200">
              <a:latin typeface="Calibri" pitchFamily="34" charset="0"/>
            </a:endParaRPr>
          </a:p>
        </p:txBody>
      </p:sp>
      <p:sp>
        <p:nvSpPr>
          <p:cNvPr id="207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78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To counteract URL Rewriting associated problem of losing information during redirection, the HttpServletResponse encodeURL() method can be used to rewrite internal links so that they include the session ID.</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p:spPr>
      </p:sp>
      <p:sp>
        <p:nvSpPr>
          <p:cNvPr id="208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bwMode="auto">
          <a:noFill/>
          <a:ln>
            <a:solidFill>
              <a:srgbClr val="000000"/>
            </a:solidFill>
            <a:miter lim="800000"/>
            <a:headEnd/>
            <a:tailEnd/>
          </a:ln>
        </p:spPr>
      </p:sp>
      <p:sp>
        <p:nvSpPr>
          <p:cNvPr id="209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p:spPr>
      </p:sp>
      <p:sp>
        <p:nvSpPr>
          <p:cNvPr id="210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p:spPr>
      </p:sp>
      <p:sp>
        <p:nvSpPr>
          <p:cNvPr id="211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7B14EAE-7D2F-4E11-9BAB-2523E00B6839}" type="slidenum">
              <a:rPr lang="en-US" sz="1200">
                <a:latin typeface="Calibri" pitchFamily="34" charset="0"/>
              </a:rPr>
              <a:pPr algn="r"/>
              <a:t>75</a:t>
            </a:fld>
            <a:endParaRPr lang="en-US" sz="1200">
              <a:latin typeface="Calibri" pitchFamily="34" charset="0"/>
            </a:endParaRPr>
          </a:p>
        </p:txBody>
      </p:sp>
      <p:sp>
        <p:nvSpPr>
          <p:cNvPr id="212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2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You can use the session object to store and retrieve valid Java objects. But you can’t use it to store primitive datatypes.</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bwMode="auto">
          <a:noFill/>
          <a:ln>
            <a:solidFill>
              <a:srgbClr val="000000"/>
            </a:solidFill>
            <a:miter lim="800000"/>
            <a:headEnd/>
            <a:tailEnd/>
          </a:ln>
        </p:spPr>
      </p:sp>
      <p:sp>
        <p:nvSpPr>
          <p:cNvPr id="214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bwMode="auto">
          <a:noFill/>
          <a:ln>
            <a:solidFill>
              <a:srgbClr val="000000"/>
            </a:solidFill>
            <a:miter lim="800000"/>
            <a:headEnd/>
            <a:tailEnd/>
          </a:ln>
        </p:spPr>
      </p:sp>
      <p:sp>
        <p:nvSpPr>
          <p:cNvPr id="215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E792E86-B00F-4482-8EB6-DDFDE2138D9A}" type="slidenum">
              <a:rPr lang="en-US" sz="1200">
                <a:latin typeface="Calibri" pitchFamily="34" charset="0"/>
              </a:rPr>
              <a:pPr algn="r"/>
              <a:t>78</a:t>
            </a:fld>
            <a:endParaRPr lang="en-US" sz="1200">
              <a:latin typeface="Calibri" pitchFamily="34" charset="0"/>
            </a:endParaRPr>
          </a:p>
        </p:txBody>
      </p:sp>
      <p:sp>
        <p:nvSpPr>
          <p:cNvPr id="216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6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Session will never time out if the second parameter used is negative.</a:t>
            </a:r>
          </a:p>
          <a:p>
            <a:pPr eaLnBrk="1" hangingPunct="1">
              <a:spcBef>
                <a:spcPct val="0"/>
              </a:spcBef>
            </a:pPr>
            <a:r>
              <a:rPr lang="en-US" smtClean="0">
                <a:latin typeface="Arial" pitchFamily="34" charset="0"/>
              </a:rPr>
              <a:t>In the web.xml file also you can mention the timeout in the &lt;session-timeout&gt;&lt;session-timeout&gt; element.</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p:spPr>
      </p:sp>
      <p:sp>
        <p:nvSpPr>
          <p:cNvPr id="217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43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latin typeface="Arial" pitchFamily="34" charset="0"/>
              </a:rPr>
              <a:t>Tim Berners-Lee</a:t>
            </a:r>
            <a:r>
              <a:rPr lang="en-US" smtClean="0">
                <a:latin typeface="Arial" pitchFamily="34" charset="0"/>
              </a:rPr>
              <a:t> implemented the HTTP protocol in 1990-1 at CERN, the European Center for High-Energy Physics in Geneva, Switzerland. </a:t>
            </a:r>
          </a:p>
          <a:p>
            <a:pPr eaLnBrk="1" hangingPunct="1">
              <a:spcBef>
                <a:spcPct val="0"/>
              </a:spcBef>
            </a:pPr>
            <a:endParaRPr lang="en-US" smtClean="0">
              <a:latin typeface="Arial"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p:spPr>
      </p:sp>
      <p:sp>
        <p:nvSpPr>
          <p:cNvPr id="218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p:spPr>
      </p:sp>
      <p:sp>
        <p:nvSpPr>
          <p:cNvPr id="219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ECCD567-C8BA-4201-9204-37755591E978}" type="slidenum">
              <a:rPr lang="en-US" sz="1200">
                <a:latin typeface="Calibri" pitchFamily="34" charset="0"/>
              </a:rPr>
              <a:pPr algn="r"/>
              <a:t>83</a:t>
            </a:fld>
            <a:endParaRPr lang="en-US" sz="1200">
              <a:latin typeface="Calibri" pitchFamily="34" charset="0"/>
            </a:endParaRPr>
          </a:p>
        </p:txBody>
      </p:sp>
      <p:sp>
        <p:nvSpPr>
          <p:cNvPr id="220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01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Can make a servlet call the methods of other servlet. Possible if both servlets are a part of the same web application.</a:t>
            </a:r>
          </a:p>
          <a:p>
            <a:pPr eaLnBrk="1" hangingPunct="1">
              <a:spcBef>
                <a:spcPct val="0"/>
              </a:spcBef>
            </a:pPr>
            <a:r>
              <a:rPr lang="en-US" smtClean="0">
                <a:latin typeface="Arial" pitchFamily="34" charset="0"/>
              </a:rPr>
              <a:t>The following code snippet shows the how to call </a:t>
            </a:r>
            <a:r>
              <a:rPr lang="en-US" b="1" smtClean="0">
                <a:latin typeface="Arial" pitchFamily="34" charset="0"/>
              </a:rPr>
              <a:t>getCounterInfo()</a:t>
            </a:r>
            <a:r>
              <a:rPr lang="en-US" smtClean="0">
                <a:latin typeface="Arial" pitchFamily="34" charset="0"/>
              </a:rPr>
              <a:t> method from a servlet </a:t>
            </a:r>
            <a:r>
              <a:rPr lang="en-US" b="1" smtClean="0">
                <a:latin typeface="Arial" pitchFamily="34" charset="0"/>
              </a:rPr>
              <a:t>Counter</a:t>
            </a:r>
            <a:r>
              <a:rPr lang="en-US" smtClean="0">
                <a:latin typeface="Arial" pitchFamily="34" charset="0"/>
              </a:rPr>
              <a:t>.</a:t>
            </a:r>
          </a:p>
          <a:p>
            <a:pPr eaLnBrk="1" hangingPunct="1">
              <a:spcBef>
                <a:spcPct val="0"/>
              </a:spcBef>
            </a:pPr>
            <a:r>
              <a:rPr lang="en-US" i="1" smtClean="0">
                <a:latin typeface="Arial" pitchFamily="34" charset="0"/>
              </a:rPr>
              <a:t>ServletContext context = getServletContext();</a:t>
            </a:r>
          </a:p>
          <a:p>
            <a:pPr eaLnBrk="1" hangingPunct="1">
              <a:spcBef>
                <a:spcPct val="0"/>
              </a:spcBef>
            </a:pPr>
            <a:r>
              <a:rPr lang="en-US" i="1" smtClean="0">
                <a:latin typeface="Arial" pitchFamily="34" charset="0"/>
              </a:rPr>
              <a:t>Counter ctr = (Counter) context.getServlet(“Counter”); // “Counter” passed as parameter to getServlet() method is the alias of the Servlet.</a:t>
            </a:r>
          </a:p>
          <a:p>
            <a:pPr eaLnBrk="1" hangingPunct="1">
              <a:spcBef>
                <a:spcPct val="0"/>
              </a:spcBef>
            </a:pPr>
            <a:r>
              <a:rPr lang="en-US" i="1" smtClean="0">
                <a:latin typeface="Arial" pitchFamily="34" charset="0"/>
              </a:rPr>
              <a:t>ctr.getCounterInfo();</a:t>
            </a:r>
          </a:p>
          <a:p>
            <a:pPr eaLnBrk="1" hangingPunct="1">
              <a:spcBef>
                <a:spcPct val="0"/>
              </a:spcBef>
            </a:pPr>
            <a:endParaRPr lang="en-US" i="1" smtClean="0">
              <a:latin typeface="Arial"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7CB0D81-82FB-4286-BC2B-73828D9C5A36}" type="slidenum">
              <a:rPr lang="en-US" sz="1200">
                <a:latin typeface="Calibri" pitchFamily="34" charset="0"/>
              </a:rPr>
              <a:pPr algn="r"/>
              <a:t>84</a:t>
            </a:fld>
            <a:endParaRPr lang="en-US" sz="1200">
              <a:latin typeface="Calibri" pitchFamily="34" charset="0"/>
            </a:endParaRPr>
          </a:p>
        </p:txBody>
      </p:sp>
      <p:sp>
        <p:nvSpPr>
          <p:cNvPr id="221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1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i="1" smtClean="0">
              <a:latin typeface="Arial"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bwMode="auto">
          <a:noFill/>
          <a:ln>
            <a:solidFill>
              <a:srgbClr val="000000"/>
            </a:solidFill>
            <a:miter lim="800000"/>
            <a:headEnd/>
            <a:tailEnd/>
          </a:ln>
        </p:spPr>
      </p:sp>
      <p:sp>
        <p:nvSpPr>
          <p:cNvPr id="222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noFill/>
          <a:ln>
            <a:solidFill>
              <a:srgbClr val="000000"/>
            </a:solidFill>
            <a:miter lim="800000"/>
            <a:headEnd/>
            <a:tailEnd/>
          </a:ln>
        </p:spPr>
      </p:sp>
      <p:sp>
        <p:nvSpPr>
          <p:cNvPr id="223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bwMode="auto">
          <a:noFill/>
          <a:ln>
            <a:solidFill>
              <a:srgbClr val="000000"/>
            </a:solidFill>
            <a:miter lim="800000"/>
            <a:headEnd/>
            <a:tailEnd/>
          </a:ln>
        </p:spPr>
      </p:sp>
      <p:sp>
        <p:nvSpPr>
          <p:cNvPr id="224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p:spPr>
      </p:sp>
      <p:sp>
        <p:nvSpPr>
          <p:cNvPr id="225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p:cNvSpPr>
            <a:spLocks noGrp="1" noRot="1" noChangeAspect="1" noTextEdit="1"/>
          </p:cNvSpPr>
          <p:nvPr>
            <p:ph type="sldImg"/>
          </p:nvPr>
        </p:nvSpPr>
        <p:spPr bwMode="auto">
          <a:noFill/>
          <a:ln>
            <a:solidFill>
              <a:srgbClr val="000000"/>
            </a:solidFill>
            <a:miter lim="800000"/>
            <a:headEnd/>
            <a:tailEnd/>
          </a:ln>
        </p:spPr>
      </p:sp>
      <p:sp>
        <p:nvSpPr>
          <p:cNvPr id="226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p:spPr>
      </p:sp>
      <p:sp>
        <p:nvSpPr>
          <p:cNvPr id="145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p:spPr>
      </p:sp>
      <p:sp>
        <p:nvSpPr>
          <p:cNvPr id="228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noFill/>
          <a:ln>
            <a:solidFill>
              <a:srgbClr val="000000"/>
            </a:solidFill>
            <a:miter lim="800000"/>
            <a:headEnd/>
            <a:tailEnd/>
          </a:ln>
        </p:spPr>
      </p:sp>
      <p:sp>
        <p:nvSpPr>
          <p:cNvPr id="229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p:spPr>
      </p:sp>
      <p:sp>
        <p:nvSpPr>
          <p:cNvPr id="230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p:spPr>
      </p:sp>
      <p:sp>
        <p:nvSpPr>
          <p:cNvPr id="231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bwMode="auto">
          <a:noFill/>
          <a:ln>
            <a:solidFill>
              <a:srgbClr val="000000"/>
            </a:solidFill>
            <a:miter lim="800000"/>
            <a:headEnd/>
            <a:tailEnd/>
          </a:ln>
        </p:spPr>
      </p:sp>
      <p:sp>
        <p:nvSpPr>
          <p:cNvPr id="232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1"/>
          <p:cNvSpPr>
            <a:spLocks noGrp="1" noRot="1" noChangeAspect="1" noTextEdit="1"/>
          </p:cNvSpPr>
          <p:nvPr>
            <p:ph type="sldImg"/>
          </p:nvPr>
        </p:nvSpPr>
        <p:spPr bwMode="auto">
          <a:noFill/>
          <a:ln>
            <a:solidFill>
              <a:srgbClr val="000000"/>
            </a:solidFill>
            <a:miter lim="800000"/>
            <a:headEnd/>
            <a:tailEnd/>
          </a:ln>
        </p:spPr>
      </p:sp>
      <p:sp>
        <p:nvSpPr>
          <p:cNvPr id="233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Image Placeholder 1"/>
          <p:cNvSpPr>
            <a:spLocks noGrp="1" noRot="1" noChangeAspect="1" noTextEdit="1"/>
          </p:cNvSpPr>
          <p:nvPr>
            <p:ph type="sldImg"/>
          </p:nvPr>
        </p:nvSpPr>
        <p:spPr bwMode="auto">
          <a:noFill/>
          <a:ln>
            <a:solidFill>
              <a:srgbClr val="000000"/>
            </a:solidFill>
            <a:miter lim="800000"/>
            <a:headEnd/>
            <a:tailEnd/>
          </a:ln>
        </p:spPr>
      </p:sp>
      <p:sp>
        <p:nvSpPr>
          <p:cNvPr id="234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Image Placeholder 1"/>
          <p:cNvSpPr>
            <a:spLocks noGrp="1" noRot="1" noChangeAspect="1" noTextEdit="1"/>
          </p:cNvSpPr>
          <p:nvPr>
            <p:ph type="sldImg"/>
          </p:nvPr>
        </p:nvSpPr>
        <p:spPr bwMode="auto">
          <a:noFill/>
          <a:ln>
            <a:solidFill>
              <a:srgbClr val="000000"/>
            </a:solidFill>
            <a:miter lim="800000"/>
            <a:headEnd/>
            <a:tailEnd/>
          </a:ln>
        </p:spPr>
      </p:sp>
      <p:sp>
        <p:nvSpPr>
          <p:cNvPr id="235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Image Placeholder 1"/>
          <p:cNvSpPr>
            <a:spLocks noGrp="1" noRot="1" noChangeAspect="1" noTextEdit="1"/>
          </p:cNvSpPr>
          <p:nvPr>
            <p:ph type="sldImg"/>
          </p:nvPr>
        </p:nvSpPr>
        <p:spPr bwMode="auto">
          <a:noFill/>
          <a:ln>
            <a:solidFill>
              <a:srgbClr val="000000"/>
            </a:solidFill>
            <a:miter lim="800000"/>
            <a:headEnd/>
            <a:tailEnd/>
          </a:ln>
        </p:spPr>
      </p:sp>
      <p:sp>
        <p:nvSpPr>
          <p:cNvPr id="2365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
          <p:cNvGrpSpPr>
            <a:grpSpLocks/>
          </p:cNvGrpSpPr>
          <p:nvPr/>
        </p:nvGrpSpPr>
        <p:grpSpPr bwMode="auto">
          <a:xfrm>
            <a:off x="-11113" y="685800"/>
            <a:ext cx="9144001" cy="1449388"/>
            <a:chOff x="-7" y="432"/>
            <a:chExt cx="5760" cy="913"/>
          </a:xfrm>
          <a:solidFill>
            <a:srgbClr val="562469">
              <a:alpha val="89804"/>
            </a:srgbClr>
          </a:solidFill>
        </p:grpSpPr>
        <p:sp>
          <p:nvSpPr>
            <p:cNvPr id="5" name="Rectangle 27"/>
            <p:cNvSpPr>
              <a:spLocks noChangeArrowheads="1"/>
            </p:cNvSpPr>
            <p:nvPr/>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fontAlgn="auto">
                <a:spcBef>
                  <a:spcPts val="0"/>
                </a:spcBef>
                <a:spcAft>
                  <a:spcPts val="0"/>
                </a:spcAft>
                <a:defRPr/>
              </a:pPr>
              <a:endParaRPr lang="en-US" sz="2800">
                <a:solidFill>
                  <a:schemeClr val="bg1"/>
                </a:solidFill>
                <a:latin typeface="+mn-lt"/>
              </a:endParaRPr>
            </a:p>
          </p:txBody>
        </p:sp>
        <p:sp>
          <p:nvSpPr>
            <p:cNvPr id="6" name="Line 30"/>
            <p:cNvSpPr>
              <a:spLocks noChangeShapeType="1"/>
            </p:cNvSpPr>
            <p:nvPr/>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pic>
        <p:nvPicPr>
          <p:cNvPr id="7" name="Picture 18" descr="nexwave_logo.png"/>
          <p:cNvPicPr>
            <a:picLocks noChangeAspect="1"/>
          </p:cNvPicPr>
          <p:nvPr/>
        </p:nvPicPr>
        <p:blipFill>
          <a:blip r:embed="rId2"/>
          <a:srcRect/>
          <a:stretch>
            <a:fillRect/>
          </a:stretch>
        </p:blipFill>
        <p:spPr bwMode="auto">
          <a:xfrm>
            <a:off x="2962275" y="5221288"/>
            <a:ext cx="5724525" cy="885825"/>
          </a:xfrm>
          <a:prstGeom prst="rect">
            <a:avLst/>
          </a:prstGeom>
          <a:noFill/>
          <a:ln w="9525">
            <a:noFill/>
            <a:miter lim="800000"/>
            <a:headEnd/>
            <a:tailEnd/>
          </a:ln>
        </p:spPr>
      </p:pic>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3">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fontAlgn="auto">
                <a:spcBef>
                  <a:spcPts val="0"/>
                </a:spcBef>
                <a:spcAft>
                  <a:spcPts val="0"/>
                </a:spcAft>
                <a:defRPr/>
              </a:pPr>
              <a:endParaRPr lang="en-US" sz="2800">
                <a:solidFill>
                  <a:schemeClr val="bg1"/>
                </a:solidFill>
                <a:latin typeface="+mn-lt"/>
              </a:endParaRPr>
            </a:p>
          </p:txBody>
        </p:sp>
        <p:sp>
          <p:nvSpPr>
            <p:cNvPr id="1036" name="Rectangle 12"/>
            <p:cNvSpPr>
              <a:spLocks noChangeArrowheads="1"/>
            </p:cNvSpPr>
            <p:nvPr/>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7" name="Rectangle 13"/>
            <p:cNvSpPr>
              <a:spLocks noChangeArrowheads="1"/>
            </p:cNvSpPr>
            <p:nvPr/>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8" name="Line 14"/>
            <p:cNvSpPr>
              <a:spLocks noChangeShapeType="1"/>
            </p:cNvSpPr>
            <p:nvPr/>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sp>
        <p:nvSpPr>
          <p:cNvPr id="1026" name="Rectangle 2"/>
          <p:cNvSpPr>
            <a:spLocks noGrp="1" noChangeArrowheads="1"/>
          </p:cNvSpPr>
          <p:nvPr>
            <p:ph type="title"/>
          </p:nvPr>
        </p:nvSpPr>
        <p:spPr bwMode="auto">
          <a:xfrm>
            <a:off x="457200"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187"/>
          </a:xfrm>
          <a:prstGeom prst="rect">
            <a:avLst/>
          </a:prstGeom>
          <a:noFill/>
          <a:ln w="12700">
            <a:noFill/>
            <a:miter lim="800000"/>
            <a:headEnd/>
            <a:tailEnd/>
          </a:ln>
          <a:effectLst/>
        </p:spPr>
        <p:txBody>
          <a:bodyPr>
            <a:spAutoFit/>
          </a:bodyPr>
          <a:lstStyle/>
          <a:p>
            <a:pPr algn="ctr" eaLnBrk="0" fontAlgn="auto" hangingPunct="0">
              <a:spcBef>
                <a:spcPts val="0"/>
              </a:spcBef>
              <a:spcAft>
                <a:spcPts val="0"/>
              </a:spcAft>
              <a:defRPr/>
            </a:pPr>
            <a:r>
              <a:rPr kumimoji="1" lang="en-US" sz="900" dirty="0">
                <a:solidFill>
                  <a:srgbClr val="282828"/>
                </a:solidFill>
                <a:latin typeface="+mn-lt"/>
              </a:rPr>
              <a:t>Copyright © 2011 Nexwave. All Rights Reserved</a:t>
            </a:r>
          </a:p>
        </p:txBody>
      </p:sp>
      <p:sp>
        <p:nvSpPr>
          <p:cNvPr id="6150"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fontAlgn="auto" hangingPunct="0">
              <a:spcBef>
                <a:spcPts val="0"/>
              </a:spcBef>
              <a:spcAft>
                <a:spcPts val="0"/>
              </a:spcAft>
              <a:defRPr/>
            </a:pPr>
            <a:endParaRPr kumimoji="1" lang="en-US" sz="600">
              <a:solidFill>
                <a:schemeClr val="folHlink"/>
              </a:solidFill>
              <a:latin typeface="+mn-lt"/>
            </a:endParaRPr>
          </a:p>
        </p:txBody>
      </p:sp>
      <p:sp>
        <p:nvSpPr>
          <p:cNvPr id="1034" name="Rectangle 10"/>
          <p:cNvSpPr>
            <a:spLocks noChangeArrowheads="1"/>
          </p:cNvSpPr>
          <p:nvPr/>
        </p:nvSpPr>
        <p:spPr bwMode="auto">
          <a:xfrm>
            <a:off x="6904038" y="6643688"/>
            <a:ext cx="1905000" cy="246062"/>
          </a:xfrm>
          <a:prstGeom prst="rect">
            <a:avLst/>
          </a:prstGeom>
          <a:noFill/>
          <a:ln w="12700">
            <a:noFill/>
            <a:miter lim="800000"/>
            <a:headEnd/>
            <a:tailEnd/>
          </a:ln>
          <a:effectLst/>
        </p:spPr>
        <p:txBody>
          <a:bodyPr>
            <a:spAutoFit/>
          </a:bodyPr>
          <a:lstStyle/>
          <a:p>
            <a:pPr algn="r" eaLnBrk="0" fontAlgn="auto" hangingPunct="0">
              <a:spcBef>
                <a:spcPts val="0"/>
              </a:spcBef>
              <a:spcAft>
                <a:spcPts val="0"/>
              </a:spcAft>
              <a:defRPr/>
            </a:pPr>
            <a:fld id="{BC0BA203-5F42-4EE0-95B4-045CDC0564D0}" type="slidenum">
              <a:rPr kumimoji="1" lang="en-US" sz="1000">
                <a:solidFill>
                  <a:srgbClr val="252727"/>
                </a:solidFill>
                <a:latin typeface="+mn-lt"/>
              </a:rPr>
              <a:pPr algn="r" eaLnBrk="0" fontAlgn="auto" hangingPunct="0">
                <a:spcBef>
                  <a:spcPts val="0"/>
                </a:spcBef>
                <a:spcAft>
                  <a:spcPts val="0"/>
                </a:spcAft>
                <a:defRPr/>
              </a:pPr>
              <a:t>‹#›</a:t>
            </a:fld>
            <a:endParaRPr kumimoji="1" lang="en-US" sz="1000" dirty="0">
              <a:solidFill>
                <a:srgbClr val="252727"/>
              </a:solidFill>
              <a:latin typeface="+mn-lt"/>
            </a:endParaRPr>
          </a:p>
        </p:txBody>
      </p:sp>
      <p:pic>
        <p:nvPicPr>
          <p:cNvPr id="6153" name="Picture 33" descr="360compassSlice_small"/>
          <p:cNvPicPr>
            <a:picLocks noChangeAspect="1" noChangeArrowheads="1"/>
          </p:cNvPicPr>
          <p:nvPr/>
        </p:nvPicPr>
        <p:blipFill>
          <a:blip r:embed="rId14">
            <a:grayscl/>
          </a:blip>
          <a:srcRect/>
          <a:stretch>
            <a:fillRect/>
          </a:stretch>
        </p:blipFill>
        <p:spPr bwMode="auto">
          <a:xfrm>
            <a:off x="8255000" y="-4763"/>
            <a:ext cx="895350" cy="890588"/>
          </a:xfrm>
          <a:prstGeom prst="rect">
            <a:avLst/>
          </a:prstGeom>
          <a:noFill/>
          <a:ln w="9525">
            <a:noFill/>
            <a:miter lim="800000"/>
            <a:headEnd/>
            <a:tailEnd/>
          </a:ln>
        </p:spPr>
      </p:pic>
      <p:pic>
        <p:nvPicPr>
          <p:cNvPr id="6154" name="Picture 13" descr="nexwave_logo.png"/>
          <p:cNvPicPr>
            <a:picLocks noChangeAspect="1"/>
          </p:cNvPicPr>
          <p:nvPr/>
        </p:nvPicPr>
        <p:blipFill>
          <a:blip r:embed="rId15"/>
          <a:srcRect/>
          <a:stretch>
            <a:fillRect/>
          </a:stretch>
        </p:blipFill>
        <p:spPr bwMode="auto">
          <a:xfrm>
            <a:off x="127000" y="15875"/>
            <a:ext cx="2678113" cy="414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rtl="0" eaLnBrk="0" fontAlgn="base" hangingPunct="0">
        <a:lnSpc>
          <a:spcPct val="105000"/>
        </a:lnSpc>
        <a:spcBef>
          <a:spcPct val="0"/>
        </a:spcBef>
        <a:spcAft>
          <a:spcPct val="0"/>
        </a:spcAft>
        <a:defRPr sz="2800">
          <a:solidFill>
            <a:schemeClr val="bg1"/>
          </a:solidFill>
          <a:latin typeface="+mj-lt"/>
          <a:ea typeface="+mj-ea"/>
          <a:cs typeface="+mj-cs"/>
        </a:defRPr>
      </a:lvl1pPr>
      <a:lvl2pPr algn="l" rtl="0" eaLnBrk="0" fontAlgn="base" hangingPunct="0">
        <a:lnSpc>
          <a:spcPct val="105000"/>
        </a:lnSpc>
        <a:spcBef>
          <a:spcPct val="0"/>
        </a:spcBef>
        <a:spcAft>
          <a:spcPct val="0"/>
        </a:spcAft>
        <a:defRPr sz="2800">
          <a:solidFill>
            <a:schemeClr val="bg1"/>
          </a:solidFill>
          <a:latin typeface="Tahoma" pitchFamily="34" charset="0"/>
        </a:defRPr>
      </a:lvl2pPr>
      <a:lvl3pPr algn="l" rtl="0" eaLnBrk="0" fontAlgn="base" hangingPunct="0">
        <a:lnSpc>
          <a:spcPct val="105000"/>
        </a:lnSpc>
        <a:spcBef>
          <a:spcPct val="0"/>
        </a:spcBef>
        <a:spcAft>
          <a:spcPct val="0"/>
        </a:spcAft>
        <a:defRPr sz="2800">
          <a:solidFill>
            <a:schemeClr val="bg1"/>
          </a:solidFill>
          <a:latin typeface="Tahoma" pitchFamily="34" charset="0"/>
        </a:defRPr>
      </a:lvl3pPr>
      <a:lvl4pPr algn="l" rtl="0" eaLnBrk="0" fontAlgn="base" hangingPunct="0">
        <a:lnSpc>
          <a:spcPct val="105000"/>
        </a:lnSpc>
        <a:spcBef>
          <a:spcPct val="0"/>
        </a:spcBef>
        <a:spcAft>
          <a:spcPct val="0"/>
        </a:spcAft>
        <a:defRPr sz="2800">
          <a:solidFill>
            <a:schemeClr val="bg1"/>
          </a:solidFill>
          <a:latin typeface="Tahoma" pitchFamily="34" charset="0"/>
        </a:defRPr>
      </a:lvl4pPr>
      <a:lvl5pPr algn="l" rtl="0" eaLnBrk="0" fontAlgn="base" hangingPunct="0">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eaLnBrk="0" fontAlgn="base" hangingPunct="0">
        <a:spcBef>
          <a:spcPct val="25000"/>
        </a:spcBef>
        <a:spcAft>
          <a:spcPct val="0"/>
        </a:spcAft>
        <a:buSzPct val="85000"/>
        <a:buChar char="•"/>
        <a:defRPr sz="2600">
          <a:solidFill>
            <a:srgbClr val="562469"/>
          </a:solidFill>
          <a:latin typeface="+mn-lt"/>
          <a:ea typeface="+mn-ea"/>
          <a:cs typeface="+mn-cs"/>
        </a:defRPr>
      </a:lvl1pPr>
      <a:lvl2pPr marL="571500" indent="-342900" algn="l" rtl="0" eaLnBrk="0" fontAlgn="base" hangingPunct="0">
        <a:spcBef>
          <a:spcPct val="5000"/>
        </a:spcBef>
        <a:spcAft>
          <a:spcPct val="0"/>
        </a:spcAft>
        <a:buSzPct val="85000"/>
        <a:buChar char="—"/>
        <a:defRPr sz="2200">
          <a:solidFill>
            <a:srgbClr val="3A3A3A"/>
          </a:solidFill>
          <a:latin typeface="+mn-lt"/>
        </a:defRPr>
      </a:lvl2pPr>
      <a:lvl3pPr marL="814388" indent="-241300" algn="l" rtl="0" eaLnBrk="0" fontAlgn="base" hangingPunct="0">
        <a:spcBef>
          <a:spcPct val="0"/>
        </a:spcBef>
        <a:spcAft>
          <a:spcPct val="0"/>
        </a:spcAft>
        <a:buChar char="–"/>
        <a:defRPr sz="2000">
          <a:solidFill>
            <a:srgbClr val="3A3A3A"/>
          </a:solidFill>
          <a:latin typeface="+mn-lt"/>
        </a:defRPr>
      </a:lvl3pPr>
      <a:lvl4pPr marL="1044575" indent="-228600" algn="l" rtl="0" eaLnBrk="0" fontAlgn="base" hangingPunct="0">
        <a:spcBef>
          <a:spcPct val="0"/>
        </a:spcBef>
        <a:spcAft>
          <a:spcPct val="0"/>
        </a:spcAft>
        <a:buSzPct val="85000"/>
        <a:buChar char="•"/>
        <a:defRPr sz="2000">
          <a:solidFill>
            <a:srgbClr val="3A3A3A"/>
          </a:solidFill>
          <a:latin typeface="+mn-lt"/>
        </a:defRPr>
      </a:lvl4pPr>
      <a:lvl5pPr marL="1274763" indent="-228600" algn="l" rtl="0" eaLnBrk="0" fontAlgn="base" hangingPunct="0">
        <a:spcBef>
          <a:spcPct val="0"/>
        </a:spcBef>
        <a:spcAft>
          <a:spcPct val="0"/>
        </a:spcAft>
        <a:buChar char="-"/>
        <a:defRPr sz="200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Examples/j2ee/servlet/ChoiceProcessingServlet.java" TargetMode="External"/><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Examples/j2ee/servlet/FinalServlet.java" TargetMode="External"/><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Examples/j2ee/servlet/SessionMonitor.java" TargetMode="External"/><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hyperlink" Target="Examples/J2EE/servlet/Filters/LogFilter.java" TargetMode="External"/><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Examples/J2EE/servlet/Filters/web.xml" TargetMode="External"/><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Examples/J2EE/servlet/WelcomeServlet.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Examples/J2EE/servlet/web.x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Examples/J2EE/servlet/ThreeParamsForm.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Examples/J2EE/servlet/ThreeParams.java"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Examples/J2EE/servlet/ServletContextSet.jav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Examples/J2EE/servlet/ServletContextGet.java"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Examples/J2EE/servlet/Session%20Tracking/Hidden%20Form%20Fields/HiddenForm.html"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Examples/J2EE/servlet/Session%20Tracking/Hidden%20Form%20Fields/FirstWorld.java"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Examples/J2EE/servlet/Session%20Tracking/Hidden%20Form%20Fields/SecondWorld.java"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Examples/J2EE/servlet/Session%20Tracking/Cookies/Item.html"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hyperlink" Target="Examples/J2EE/servlet/Session%20Tracking/Cookies/ReadingCookieServlet.java" TargetMode="External"/><Relationship Id="rId4" Type="http://schemas.openxmlformats.org/officeDocument/2006/relationships/hyperlink" Target="Examples/J2EE/servlet/Session%20Tracking/Cookies/CreateCookieServlet.java"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Examples/J2EE/servlet/Session%20Tracking/URL%20Rewriting/URL.html"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Examples/J2EE/servlet/Session%20Tracking/URL%20Rewriting/URLFirstWorld.java"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Examples/J2EE/servlet/Session%20Tracking/URL%20Rewriting/URLSecondWorld.java"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Examples/j2ee/servlet/Session%20Tracking/HttpSession/UserSession.java"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Examples/J2EE/servlet/Session%20Tracking/HttpSession/SessionProducerServlet.java"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hyperlink" Target="Examples/J2EE/servlet/Session%20Tracking/HttpSession/LogoutServlet.java" TargetMode="External"/><Relationship Id="rId4" Type="http://schemas.openxmlformats.org/officeDocument/2006/relationships/hyperlink" Target="Examples/J2EE/servlet/Session%20Tracking/HttpSession/SessionConsumerServlet.java" TargetMode="Externa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J2EE</a:t>
            </a:r>
            <a:endParaRPr lang="en-US" dirty="0"/>
          </a:p>
        </p:txBody>
      </p:sp>
      <p:sp>
        <p:nvSpPr>
          <p:cNvPr id="5" name="Subtitle 4"/>
          <p:cNvSpPr>
            <a:spLocks noGrp="1"/>
          </p:cNvSpPr>
          <p:nvPr>
            <p:ph type="subTitle" idx="1"/>
          </p:nvPr>
        </p:nvSpPr>
        <p:spPr/>
        <p:txBody>
          <a:bodyPr/>
          <a:lstStyle/>
          <a:p>
            <a:r>
              <a:rPr lang="en-US" sz="2400" dirty="0" smtClean="0"/>
              <a:t>Servlets</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FCAF5E17-2296-4910-BA98-956C2B088889}" type="slidenum">
              <a:rPr lang="en-US" sz="1000">
                <a:solidFill>
                  <a:srgbClr val="FFFFFF"/>
                </a:solidFill>
                <a:latin typeface="Tahoma" pitchFamily="34" charset="0"/>
              </a:rPr>
              <a:pPr/>
              <a:t>10</a:t>
            </a:fld>
            <a:endParaRPr lang="en-US" sz="1000">
              <a:solidFill>
                <a:srgbClr val="FFFFFF"/>
              </a:solidFill>
              <a:latin typeface="Tahoma" pitchFamily="34" charset="0"/>
            </a:endParaRPr>
          </a:p>
        </p:txBody>
      </p:sp>
      <p:sp>
        <p:nvSpPr>
          <p:cNvPr id="667651" name="Rectangle 2"/>
          <p:cNvSpPr>
            <a:spLocks noGrp="1" noChangeArrowheads="1"/>
          </p:cNvSpPr>
          <p:nvPr>
            <p:ph type="title"/>
          </p:nvPr>
        </p:nvSpPr>
        <p:spPr/>
        <p:txBody>
          <a:bodyPr/>
          <a:lstStyle/>
          <a:p>
            <a:pPr eaLnBrk="1" hangingPunct="1">
              <a:defRPr/>
            </a:pPr>
            <a:r>
              <a:rPr lang="en-US" dirty="0" smtClean="0"/>
              <a:t>HTTP Basics (…</a:t>
            </a:r>
            <a:r>
              <a:rPr lang="en-US" dirty="0" err="1" smtClean="0"/>
              <a:t>contd</a:t>
            </a:r>
            <a:r>
              <a:rPr lang="en-US" dirty="0" smtClean="0"/>
              <a:t>)</a:t>
            </a:r>
          </a:p>
        </p:txBody>
      </p:sp>
      <p:sp>
        <p:nvSpPr>
          <p:cNvPr id="17412" name="Rectangle 3"/>
          <p:cNvSpPr>
            <a:spLocks noGrp="1" noChangeArrowheads="1"/>
          </p:cNvSpPr>
          <p:nvPr>
            <p:ph idx="1"/>
          </p:nvPr>
        </p:nvSpPr>
        <p:spPr/>
        <p:txBody>
          <a:bodyPr/>
          <a:lstStyle/>
          <a:p>
            <a:pPr lvl="1" eaLnBrk="1" hangingPunct="1">
              <a:lnSpc>
                <a:spcPct val="90000"/>
              </a:lnSpc>
            </a:pPr>
            <a:r>
              <a:rPr lang="en-US" sz="2400" dirty="0" smtClean="0"/>
              <a:t>An HTTP request has also three parts:</a:t>
            </a:r>
          </a:p>
          <a:p>
            <a:pPr marL="1143000" lvl="2" indent="-228600" eaLnBrk="1" hangingPunct="1">
              <a:lnSpc>
                <a:spcPct val="90000"/>
              </a:lnSpc>
            </a:pPr>
            <a:r>
              <a:rPr lang="en-US" sz="2400" dirty="0" smtClean="0"/>
              <a:t>A request line</a:t>
            </a:r>
          </a:p>
          <a:p>
            <a:pPr marL="1143000" lvl="2" indent="-228600" eaLnBrk="1" hangingPunct="1">
              <a:lnSpc>
                <a:spcPct val="90000"/>
              </a:lnSpc>
            </a:pPr>
            <a:r>
              <a:rPr lang="en-US" sz="2400" dirty="0" smtClean="0"/>
              <a:t>One or more request headers</a:t>
            </a:r>
          </a:p>
          <a:p>
            <a:pPr marL="1143000" lvl="2" indent="-228600" eaLnBrk="1" hangingPunct="1">
              <a:lnSpc>
                <a:spcPct val="90000"/>
              </a:lnSpc>
            </a:pPr>
            <a:r>
              <a:rPr lang="en-US" sz="2400" dirty="0" smtClean="0"/>
              <a:t>A message</a:t>
            </a:r>
          </a:p>
          <a:p>
            <a:pPr lvl="1" eaLnBrk="1" hangingPunct="1">
              <a:lnSpc>
                <a:spcPct val="90000"/>
              </a:lnSpc>
              <a:buFont typeface="Wingdings" pitchFamily="2" charset="2"/>
              <a:buNone/>
            </a:pPr>
            <a:r>
              <a:rPr lang="en-US" sz="2400" u="sng" dirty="0" smtClean="0"/>
              <a:t>A request line looks like:</a:t>
            </a:r>
          </a:p>
          <a:p>
            <a:pPr lvl="1" eaLnBrk="1" hangingPunct="1">
              <a:lnSpc>
                <a:spcPct val="90000"/>
              </a:lnSpc>
              <a:buFont typeface="Wingdings" pitchFamily="2" charset="2"/>
              <a:buNone/>
            </a:pPr>
            <a:r>
              <a:rPr lang="en-US" sz="1800" b="1" i="1" dirty="0" smtClean="0">
                <a:solidFill>
                  <a:srgbClr val="0000FF"/>
                </a:solidFill>
              </a:rPr>
              <a:t>GET		 /</a:t>
            </a:r>
            <a:r>
              <a:rPr lang="en-US" sz="1800" b="1" i="1" dirty="0" err="1" smtClean="0">
                <a:solidFill>
                  <a:srgbClr val="0000FF"/>
                </a:solidFill>
              </a:rPr>
              <a:t>WelcomeProject</a:t>
            </a:r>
            <a:r>
              <a:rPr lang="en-US" sz="1800" b="1" i="1" dirty="0" smtClean="0">
                <a:solidFill>
                  <a:srgbClr val="0000FF"/>
                </a:solidFill>
              </a:rPr>
              <a:t>/Home.html 		HTTP/1.1</a:t>
            </a:r>
          </a:p>
          <a:p>
            <a:pPr lvl="1" eaLnBrk="1" hangingPunct="1">
              <a:lnSpc>
                <a:spcPct val="90000"/>
              </a:lnSpc>
              <a:buFont typeface="Wingdings" pitchFamily="2" charset="2"/>
              <a:buNone/>
            </a:pPr>
            <a:r>
              <a:rPr lang="en-US" sz="2400" dirty="0" smtClean="0"/>
              <a:t>1</a:t>
            </a:r>
            <a:r>
              <a:rPr lang="en-US" sz="2400" baseline="30000" dirty="0" smtClean="0"/>
              <a:t>st</a:t>
            </a:r>
            <a:r>
              <a:rPr lang="en-US" sz="2400" dirty="0" smtClean="0"/>
              <a:t> token is the name of the method, in this case it is GET The</a:t>
            </a:r>
          </a:p>
          <a:p>
            <a:pPr lvl="1" eaLnBrk="1" hangingPunct="1">
              <a:lnSpc>
                <a:spcPct val="90000"/>
              </a:lnSpc>
              <a:buFont typeface="Wingdings" pitchFamily="2" charset="2"/>
              <a:buNone/>
            </a:pPr>
            <a:r>
              <a:rPr lang="en-US" sz="2400" dirty="0" smtClean="0"/>
              <a:t>2</a:t>
            </a:r>
            <a:r>
              <a:rPr lang="en-US" sz="2400" baseline="30000" dirty="0" smtClean="0"/>
              <a:t>nd</a:t>
            </a:r>
            <a:r>
              <a:rPr lang="en-US" sz="2400" dirty="0" smtClean="0"/>
              <a:t> token is the URI, that gives information about the location of the resource to be gotten.</a:t>
            </a:r>
          </a:p>
          <a:p>
            <a:pPr lvl="1" eaLnBrk="1" hangingPunct="1">
              <a:lnSpc>
                <a:spcPct val="90000"/>
              </a:lnSpc>
              <a:buFont typeface="Wingdings" pitchFamily="2" charset="2"/>
              <a:buNone/>
            </a:pPr>
            <a:r>
              <a:rPr lang="en-US" sz="2400" dirty="0" smtClean="0"/>
              <a:t>The last token is the version of HTTP to be used. </a:t>
            </a:r>
          </a:p>
          <a:p>
            <a:pPr eaLnBrk="1" hangingPunct="1">
              <a:lnSpc>
                <a:spcPct val="90000"/>
              </a:lnSpc>
            </a:pPr>
            <a:endParaRPr lang="en-US" sz="2400" dirty="0"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AutoShape 2"/>
          <p:cNvSpPr>
            <a:spLocks noChangeArrowheads="1"/>
          </p:cNvSpPr>
          <p:nvPr/>
        </p:nvSpPr>
        <p:spPr bwMode="auto">
          <a:xfrm>
            <a:off x="381000" y="2133600"/>
            <a:ext cx="8077200" cy="852488"/>
          </a:xfrm>
          <a:prstGeom prst="wedgeRoundRectCallout">
            <a:avLst>
              <a:gd name="adj1" fmla="val 20991"/>
              <a:gd name="adj2" fmla="val 115921"/>
              <a:gd name="adj3" fmla="val 16667"/>
            </a:avLst>
          </a:prstGeom>
          <a:solidFill>
            <a:schemeClr val="bg1"/>
          </a:solidFill>
          <a:ln w="12700">
            <a:solidFill>
              <a:srgbClr val="0000FF"/>
            </a:solidFill>
            <a:miter lim="800000"/>
            <a:headEnd type="none" w="sm" len="sm"/>
            <a:tailEnd type="none" w="sm" len="sm"/>
          </a:ln>
        </p:spPr>
        <p:txBody>
          <a:bodyPr/>
          <a:lstStyle/>
          <a:p>
            <a:endParaRPr lang="en-US" sz="2000">
              <a:solidFill>
                <a:srgbClr val="000099"/>
              </a:solidFill>
              <a:latin typeface="Tahoma" pitchFamily="34" charset="0"/>
            </a:endParaRPr>
          </a:p>
        </p:txBody>
      </p:sp>
      <p:sp>
        <p:nvSpPr>
          <p:cNvPr id="798723" name="Rectangle 3"/>
          <p:cNvSpPr>
            <a:spLocks noGrp="1" noChangeArrowheads="1"/>
          </p:cNvSpPr>
          <p:nvPr>
            <p:ph type="title"/>
          </p:nvPr>
        </p:nvSpPr>
        <p:spPr/>
        <p:txBody>
          <a:bodyPr/>
          <a:lstStyle/>
          <a:p>
            <a:pPr eaLnBrk="1" hangingPunct="1">
              <a:defRPr/>
            </a:pPr>
            <a:r>
              <a:rPr lang="en-US" dirty="0" smtClean="0"/>
              <a:t>Inter-Servlet Communication: </a:t>
            </a:r>
            <a:r>
              <a:rPr lang="en-US" dirty="0" err="1" smtClean="0"/>
              <a:t>ServletRequest</a:t>
            </a:r>
            <a:r>
              <a:rPr lang="en-US" dirty="0" smtClean="0"/>
              <a:t> Object</a:t>
            </a:r>
          </a:p>
        </p:txBody>
      </p:sp>
      <p:sp>
        <p:nvSpPr>
          <p:cNvPr id="106500" name="Rectangle 4"/>
          <p:cNvSpPr>
            <a:spLocks noChangeArrowheads="1"/>
          </p:cNvSpPr>
          <p:nvPr/>
        </p:nvSpPr>
        <p:spPr bwMode="auto">
          <a:xfrm>
            <a:off x="381000" y="3505200"/>
            <a:ext cx="3886200" cy="928688"/>
          </a:xfrm>
          <a:prstGeom prst="rect">
            <a:avLst/>
          </a:prstGeom>
          <a:noFill/>
          <a:ln w="12700">
            <a:solidFill>
              <a:srgbClr val="0000FF"/>
            </a:solidFill>
            <a:miter lim="800000"/>
            <a:headEnd type="none" w="sm" len="sm"/>
            <a:tailEnd type="none" w="sm" len="sm"/>
          </a:ln>
        </p:spPr>
        <p:txBody>
          <a:bodyPr>
            <a:spAutoFit/>
          </a:bodyPr>
          <a:lstStyle/>
          <a:p>
            <a:r>
              <a:rPr lang="en-US">
                <a:solidFill>
                  <a:srgbClr val="003300"/>
                </a:solidFill>
                <a:latin typeface="Tahoma" pitchFamily="34" charset="0"/>
              </a:rPr>
              <a:t>setAttribute()</a:t>
            </a:r>
          </a:p>
          <a:p>
            <a:r>
              <a:rPr lang="en-US">
                <a:solidFill>
                  <a:srgbClr val="003300"/>
                </a:solidFill>
                <a:latin typeface="Tahoma" pitchFamily="34" charset="0"/>
              </a:rPr>
              <a:t>To set the values of the data in the request object.</a:t>
            </a:r>
          </a:p>
        </p:txBody>
      </p:sp>
      <p:sp>
        <p:nvSpPr>
          <p:cNvPr id="106501" name="Rectangle 5"/>
          <p:cNvSpPr>
            <a:spLocks noChangeArrowheads="1"/>
          </p:cNvSpPr>
          <p:nvPr/>
        </p:nvSpPr>
        <p:spPr bwMode="auto">
          <a:xfrm>
            <a:off x="4648200" y="3548063"/>
            <a:ext cx="3803650" cy="871537"/>
          </a:xfrm>
          <a:prstGeom prst="rect">
            <a:avLst/>
          </a:prstGeom>
          <a:noFill/>
          <a:ln w="12700">
            <a:solidFill>
              <a:srgbClr val="0000FF"/>
            </a:solidFill>
            <a:miter lim="800000"/>
            <a:headEnd type="none" w="sm" len="sm"/>
            <a:tailEnd type="none" w="sm" len="sm"/>
          </a:ln>
        </p:spPr>
        <p:txBody>
          <a:bodyPr/>
          <a:lstStyle/>
          <a:p>
            <a:r>
              <a:rPr lang="en-US">
                <a:solidFill>
                  <a:srgbClr val="003300"/>
                </a:solidFill>
                <a:latin typeface="Tahoma" pitchFamily="34" charset="0"/>
              </a:rPr>
              <a:t>getAttribute()</a:t>
            </a:r>
          </a:p>
          <a:p>
            <a:r>
              <a:rPr lang="en-US">
                <a:solidFill>
                  <a:srgbClr val="003300"/>
                </a:solidFill>
                <a:latin typeface="Tahoma" pitchFamily="34" charset="0"/>
              </a:rPr>
              <a:t>To retrieve the value of the data.</a:t>
            </a:r>
          </a:p>
        </p:txBody>
      </p:sp>
      <p:sp>
        <p:nvSpPr>
          <p:cNvPr id="106502" name="AutoShape 6"/>
          <p:cNvSpPr>
            <a:spLocks noChangeArrowheads="1"/>
          </p:cNvSpPr>
          <p:nvPr/>
        </p:nvSpPr>
        <p:spPr bwMode="auto">
          <a:xfrm>
            <a:off x="381000" y="2133600"/>
            <a:ext cx="8077200" cy="852488"/>
          </a:xfrm>
          <a:prstGeom prst="wedgeRoundRectCallout">
            <a:avLst>
              <a:gd name="adj1" fmla="val -29130"/>
              <a:gd name="adj2" fmla="val 107292"/>
              <a:gd name="adj3" fmla="val 16667"/>
            </a:avLst>
          </a:prstGeom>
          <a:solidFill>
            <a:schemeClr val="bg1"/>
          </a:solidFill>
          <a:ln w="12700">
            <a:solidFill>
              <a:srgbClr val="0000FF"/>
            </a:solidFill>
            <a:miter lim="800000"/>
            <a:headEnd type="none" w="sm" len="sm"/>
            <a:tailEnd type="none" w="sm" len="sm"/>
          </a:ln>
        </p:spPr>
        <p:txBody>
          <a:bodyPr/>
          <a:lstStyle/>
          <a:p>
            <a:r>
              <a:rPr lang="en-US" sz="2000">
                <a:solidFill>
                  <a:srgbClr val="003300"/>
                </a:solidFill>
                <a:latin typeface="Tahoma" pitchFamily="34" charset="0"/>
              </a:rPr>
              <a:t>To share data among the servlets use – </a:t>
            </a:r>
          </a:p>
          <a:p>
            <a:r>
              <a:rPr lang="en-US" sz="2000">
                <a:solidFill>
                  <a:srgbClr val="003300"/>
                </a:solidFill>
                <a:latin typeface="Tahoma" pitchFamily="34" charset="0"/>
              </a:rPr>
              <a:t>ServletRequest object methods</a:t>
            </a:r>
            <a:endParaRPr lang="en-US" sz="2000">
              <a:solidFill>
                <a:srgbClr val="000099"/>
              </a:solidFill>
              <a:latin typeface="Tahoma" pitchFamily="34" charset="0"/>
            </a:endParaRPr>
          </a:p>
        </p:txBody>
      </p:sp>
      <p:sp>
        <p:nvSpPr>
          <p:cNvPr id="106503" name="Line 7"/>
          <p:cNvSpPr>
            <a:spLocks noChangeShapeType="1"/>
          </p:cNvSpPr>
          <p:nvPr/>
        </p:nvSpPr>
        <p:spPr bwMode="auto">
          <a:xfrm>
            <a:off x="5105400" y="2986088"/>
            <a:ext cx="1981200" cy="0"/>
          </a:xfrm>
          <a:prstGeom prst="line">
            <a:avLst/>
          </a:prstGeom>
          <a:noFill/>
          <a:ln w="12700">
            <a:solidFill>
              <a:schemeClr val="bg1"/>
            </a:solidFill>
            <a:round/>
            <a:headEnd type="none" w="sm" len="sm"/>
            <a:tailEnd type="none" w="sm" len="sm"/>
          </a:ln>
        </p:spPr>
        <p:txBody>
          <a:bodyPr/>
          <a:lstStyle/>
          <a:p>
            <a:endParaRPr lang="en-US"/>
          </a:p>
        </p:txBody>
      </p:sp>
      <p:sp>
        <p:nvSpPr>
          <p:cNvPr id="106504" name="Line 8"/>
          <p:cNvSpPr>
            <a:spLocks noChangeShapeType="1"/>
          </p:cNvSpPr>
          <p:nvPr/>
        </p:nvSpPr>
        <p:spPr bwMode="auto">
          <a:xfrm>
            <a:off x="5105400" y="2971800"/>
            <a:ext cx="1981200" cy="0"/>
          </a:xfrm>
          <a:prstGeom prst="line">
            <a:avLst/>
          </a:prstGeom>
          <a:noFill/>
          <a:ln w="38100">
            <a:solidFill>
              <a:schemeClr val="bg1"/>
            </a:solidFill>
            <a:round/>
            <a:headEnd type="none" w="sm" len="sm"/>
            <a:tailEnd type="none" w="sm" len="sm"/>
          </a:ln>
        </p:spPr>
        <p:txBody>
          <a:bodyPr/>
          <a:lstStyle/>
          <a:p>
            <a:endParaRPr lang="en-US"/>
          </a:p>
        </p:txBody>
      </p:sp>
      <p:sp>
        <p:nvSpPr>
          <p:cNvPr id="106505" name="Slide Number Placeholder 8"/>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3A4C3727-8150-4641-A140-731786E4B784}" type="slidenum">
              <a:rPr lang="en-US" sz="1000">
                <a:solidFill>
                  <a:srgbClr val="FFFFFF"/>
                </a:solidFill>
                <a:latin typeface="Tahoma" pitchFamily="34" charset="0"/>
              </a:rPr>
              <a:pPr/>
              <a:t>100</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pPr eaLnBrk="1" hangingPunct="1">
              <a:defRPr/>
            </a:pPr>
            <a:r>
              <a:rPr lang="en-US" dirty="0" smtClean="0"/>
              <a:t>Demonstration: Using Servlet Request Object</a:t>
            </a:r>
          </a:p>
        </p:txBody>
      </p:sp>
      <p:sp>
        <p:nvSpPr>
          <p:cNvPr id="107523" name="Rectangle 3"/>
          <p:cNvSpPr>
            <a:spLocks noGrp="1" noChangeArrowheads="1"/>
          </p:cNvSpPr>
          <p:nvPr>
            <p:ph idx="1"/>
          </p:nvPr>
        </p:nvSpPr>
        <p:spPr>
          <a:gradFill rotWithShape="1">
            <a:gsLst>
              <a:gs pos="0">
                <a:srgbClr val="FFFFCC"/>
              </a:gs>
              <a:gs pos="100000">
                <a:schemeClr val="bg1"/>
              </a:gs>
            </a:gsLst>
            <a:lin ang="5400000" scaled="1"/>
          </a:gradFill>
        </p:spPr>
        <p:txBody>
          <a:bodyPr/>
          <a:lstStyle/>
          <a:p>
            <a:pPr algn="just" eaLnBrk="1" hangingPunct="1">
              <a:spcBef>
                <a:spcPct val="0"/>
              </a:spcBef>
              <a:buFontTx/>
              <a:buNone/>
            </a:pPr>
            <a:r>
              <a:rPr lang="en-US" dirty="0" smtClean="0"/>
              <a:t>Create a web application that performs arithmetic calculation on two numbers provided by the user. Another servlet of the web application displays the calculation result.</a:t>
            </a:r>
          </a:p>
        </p:txBody>
      </p:sp>
      <p:sp>
        <p:nvSpPr>
          <p:cNvPr id="107524"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B70F946C-9150-491B-90FA-3EF96527A28B}" type="slidenum">
              <a:rPr lang="en-US" sz="1000">
                <a:solidFill>
                  <a:srgbClr val="FFFFFF"/>
                </a:solidFill>
                <a:latin typeface="Tahoma" pitchFamily="34" charset="0"/>
              </a:rPr>
              <a:pPr/>
              <a:t>101</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pPr eaLnBrk="1" hangingPunct="1">
              <a:defRPr/>
            </a:pPr>
            <a:r>
              <a:rPr lang="en-US" dirty="0" smtClean="0"/>
              <a:t>User Interface To Enter Two Numbers: TwoNo.html</a:t>
            </a:r>
          </a:p>
        </p:txBody>
      </p:sp>
      <p:sp>
        <p:nvSpPr>
          <p:cNvPr id="108547" name="Rectangle 3"/>
          <p:cNvSpPr>
            <a:spLocks noGrp="1" noChangeArrowheads="1"/>
          </p:cNvSpPr>
          <p:nvPr>
            <p:ph idx="1"/>
          </p:nvPr>
        </p:nvSpPr>
        <p:spPr/>
        <p:txBody>
          <a:bodyPr/>
          <a:lstStyle/>
          <a:p>
            <a:pPr eaLnBrk="1" hangingPunct="1">
              <a:spcBef>
                <a:spcPct val="0"/>
              </a:spcBef>
              <a:buFontTx/>
              <a:buNone/>
            </a:pPr>
            <a:r>
              <a:rPr lang="en-US" sz="1600" smtClean="0">
                <a:latin typeface="Courier New" pitchFamily="49" charset="0"/>
                <a:cs typeface="Courier New" pitchFamily="49" charset="0"/>
              </a:rPr>
              <a:t>&lt;html&gt;</a:t>
            </a:r>
          </a:p>
          <a:p>
            <a:pPr eaLnBrk="1" hangingPunct="1">
              <a:spcBef>
                <a:spcPct val="0"/>
              </a:spcBef>
              <a:buFontTx/>
              <a:buNone/>
            </a:pPr>
            <a:r>
              <a:rPr lang="en-US" sz="1600" smtClean="0">
                <a:latin typeface="Courier New" pitchFamily="49" charset="0"/>
                <a:cs typeface="Courier New" pitchFamily="49" charset="0"/>
              </a:rPr>
              <a:t>&lt;title&gt;Input Form&lt;/title&gt;</a:t>
            </a:r>
          </a:p>
          <a:p>
            <a:pPr eaLnBrk="1" hangingPunct="1">
              <a:spcBef>
                <a:spcPct val="0"/>
              </a:spcBef>
              <a:buFontTx/>
              <a:buNone/>
            </a:pPr>
            <a:r>
              <a:rPr lang="en-US" sz="1600" smtClean="0">
                <a:latin typeface="Courier New" pitchFamily="49" charset="0"/>
                <a:cs typeface="Courier New" pitchFamily="49" charset="0"/>
              </a:rPr>
              <a:t>&lt;body&gt;</a:t>
            </a:r>
          </a:p>
          <a:p>
            <a:pPr eaLnBrk="1" hangingPunct="1">
              <a:spcBef>
                <a:spcPct val="0"/>
              </a:spcBef>
              <a:buFontTx/>
              <a:buNone/>
            </a:pPr>
            <a:r>
              <a:rPr lang="en-US" sz="1600" smtClean="0">
                <a:latin typeface="Courier New" pitchFamily="49" charset="0"/>
                <a:cs typeface="Courier New" pitchFamily="49" charset="0"/>
              </a:rPr>
              <a:t>&lt;center&gt;</a:t>
            </a:r>
          </a:p>
          <a:p>
            <a:pPr eaLnBrk="1" hangingPunct="1">
              <a:spcBef>
                <a:spcPct val="0"/>
              </a:spcBef>
              <a:buFontTx/>
              <a:buNone/>
            </a:pPr>
            <a:r>
              <a:rPr lang="en-US" sz="1600" smtClean="0">
                <a:latin typeface="Courier New" pitchFamily="49" charset="0"/>
                <a:cs typeface="Courier New" pitchFamily="49" charset="0"/>
              </a:rPr>
              <a:t>&lt;form action=</a:t>
            </a:r>
            <a:r>
              <a:rPr lang="en-US" sz="1600" b="1" smtClean="0">
                <a:latin typeface="Courier New" pitchFamily="49" charset="0"/>
                <a:cs typeface="Courier New" pitchFamily="49" charset="0"/>
              </a:rPr>
              <a:t>"http://localhost:9080/RequestObjectProject/ArithmeticServlet</a:t>
            </a:r>
            <a:r>
              <a:rPr lang="en-US" sz="1600" smtClean="0">
                <a:latin typeface="Courier New" pitchFamily="49" charset="0"/>
                <a:cs typeface="Courier New" pitchFamily="49" charset="0"/>
              </a:rPr>
              <a:t>"&gt;</a:t>
            </a:r>
          </a:p>
          <a:p>
            <a:pPr eaLnBrk="1" hangingPunct="1">
              <a:spcBef>
                <a:spcPct val="0"/>
              </a:spcBef>
              <a:buFontTx/>
              <a:buNone/>
            </a:pPr>
            <a:r>
              <a:rPr lang="en-US" sz="1600" smtClean="0">
                <a:latin typeface="Courier New" pitchFamily="49" charset="0"/>
                <a:cs typeface="Courier New" pitchFamily="49" charset="0"/>
              </a:rPr>
              <a:t>&lt;h2&gt;&lt;u&gt;Input Screen&lt;/u&gt;&lt;/h2&gt;</a:t>
            </a:r>
          </a:p>
          <a:p>
            <a:pPr eaLnBrk="1" hangingPunct="1">
              <a:spcBef>
                <a:spcPct val="0"/>
              </a:spcBef>
              <a:buFontTx/>
              <a:buNone/>
            </a:pPr>
            <a:endParaRPr lang="en-US" sz="1600" smtClean="0">
              <a:latin typeface="Courier New" pitchFamily="49" charset="0"/>
              <a:cs typeface="Courier New" pitchFamily="49" charset="0"/>
            </a:endParaRPr>
          </a:p>
          <a:p>
            <a:pPr eaLnBrk="1" hangingPunct="1">
              <a:spcBef>
                <a:spcPct val="0"/>
              </a:spcBef>
              <a:buFontTx/>
              <a:buNone/>
            </a:pPr>
            <a:r>
              <a:rPr lang="en-US" sz="1600" smtClean="0">
                <a:latin typeface="Courier New" pitchFamily="49" charset="0"/>
                <a:cs typeface="Courier New" pitchFamily="49" charset="0"/>
              </a:rPr>
              <a:t>&lt;table cellspacing =10 cellpadding=10 border=1&gt;</a:t>
            </a:r>
          </a:p>
          <a:p>
            <a:pPr eaLnBrk="1" hangingPunct="1">
              <a:spcBef>
                <a:spcPct val="0"/>
              </a:spcBef>
              <a:buFontTx/>
              <a:buNone/>
            </a:pPr>
            <a:r>
              <a:rPr lang="en-US" sz="1600" smtClean="0">
                <a:latin typeface="Courier New" pitchFamily="49" charset="0"/>
                <a:cs typeface="Courier New" pitchFamily="49" charset="0"/>
              </a:rPr>
              <a:t>&lt;tr&gt;&lt;td&gt;Enter 1st Number  : &lt;/td&gt;&lt;td&gt;&lt;input type=“text” name=“no1”&gt;&lt;/td&gt;&lt;/tr&gt;</a:t>
            </a:r>
          </a:p>
          <a:p>
            <a:pPr eaLnBrk="1" hangingPunct="1">
              <a:spcBef>
                <a:spcPct val="0"/>
              </a:spcBef>
              <a:buFontTx/>
              <a:buNone/>
            </a:pPr>
            <a:r>
              <a:rPr lang="en-US" sz="1600" smtClean="0">
                <a:latin typeface="Courier New" pitchFamily="49" charset="0"/>
                <a:cs typeface="Courier New" pitchFamily="49" charset="0"/>
              </a:rPr>
              <a:t>&lt;tr&gt;&lt;td&gt;Enter 2nd Number : &lt;/td&gt;&lt;td&gt;&lt;input type=“text” name=“no2”&gt;&lt;/td&gt;&lt;/tr&gt;</a:t>
            </a:r>
          </a:p>
          <a:p>
            <a:pPr eaLnBrk="1" hangingPunct="1">
              <a:spcBef>
                <a:spcPct val="0"/>
              </a:spcBef>
              <a:buFontTx/>
              <a:buNone/>
            </a:pPr>
            <a:r>
              <a:rPr lang="en-US" sz="1600" smtClean="0">
                <a:latin typeface="Courier New" pitchFamily="49" charset="0"/>
                <a:cs typeface="Courier New" pitchFamily="49" charset="0"/>
              </a:rPr>
              <a:t>&lt;tr&gt;&lt;td&gt;&lt;input type="submit" value=“Add"&gt;&lt;/td&gt;&lt;td&gt;&lt;input type="reset" value="Clear"&gt;&lt;/td&gt;&lt;/tr&gt;</a:t>
            </a:r>
          </a:p>
          <a:p>
            <a:pPr eaLnBrk="1" hangingPunct="1">
              <a:spcBef>
                <a:spcPct val="0"/>
              </a:spcBef>
              <a:buFontTx/>
              <a:buNone/>
            </a:pPr>
            <a:r>
              <a:rPr lang="en-US" sz="1600" smtClean="0">
                <a:latin typeface="Courier New" pitchFamily="49" charset="0"/>
                <a:cs typeface="Courier New" pitchFamily="49" charset="0"/>
              </a:rPr>
              <a:t>&lt;/table&gt;</a:t>
            </a:r>
          </a:p>
          <a:p>
            <a:pPr eaLnBrk="1" hangingPunct="1">
              <a:spcBef>
                <a:spcPct val="0"/>
              </a:spcBef>
              <a:buFontTx/>
              <a:buNone/>
            </a:pPr>
            <a:r>
              <a:rPr lang="en-US" sz="1600" smtClean="0">
                <a:latin typeface="Courier New" pitchFamily="49" charset="0"/>
                <a:cs typeface="Courier New" pitchFamily="49" charset="0"/>
              </a:rPr>
              <a:t>&lt;/form&gt;</a:t>
            </a:r>
          </a:p>
          <a:p>
            <a:pPr eaLnBrk="1" hangingPunct="1">
              <a:spcBef>
                <a:spcPct val="0"/>
              </a:spcBef>
              <a:buFontTx/>
              <a:buNone/>
            </a:pPr>
            <a:r>
              <a:rPr lang="en-US" sz="1600" smtClean="0">
                <a:latin typeface="Courier New" pitchFamily="49" charset="0"/>
                <a:cs typeface="Courier New" pitchFamily="49" charset="0"/>
              </a:rPr>
              <a:t>&lt;/center&gt;</a:t>
            </a:r>
          </a:p>
          <a:p>
            <a:pPr eaLnBrk="1" hangingPunct="1">
              <a:spcBef>
                <a:spcPct val="0"/>
              </a:spcBef>
              <a:buFontTx/>
              <a:buNone/>
            </a:pPr>
            <a:r>
              <a:rPr lang="en-US" sz="1600" smtClean="0">
                <a:latin typeface="Courier New" pitchFamily="49" charset="0"/>
                <a:cs typeface="Courier New" pitchFamily="49" charset="0"/>
              </a:rPr>
              <a:t>&lt;/body&gt;</a:t>
            </a:r>
          </a:p>
          <a:p>
            <a:pPr eaLnBrk="1" hangingPunct="1">
              <a:spcBef>
                <a:spcPct val="0"/>
              </a:spcBef>
              <a:buFontTx/>
              <a:buNone/>
            </a:pPr>
            <a:r>
              <a:rPr lang="en-US" sz="1600" smtClean="0">
                <a:latin typeface="Courier New" pitchFamily="49" charset="0"/>
                <a:cs typeface="Courier New" pitchFamily="49" charset="0"/>
              </a:rPr>
              <a:t>&lt;/html&gt;</a:t>
            </a:r>
          </a:p>
        </p:txBody>
      </p:sp>
      <p:sp>
        <p:nvSpPr>
          <p:cNvPr id="10854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80AA3D42-AB02-49AA-A427-6E8A78A960CC}" type="slidenum">
              <a:rPr lang="en-US" sz="1000">
                <a:solidFill>
                  <a:srgbClr val="FFFFFF"/>
                </a:solidFill>
                <a:latin typeface="Tahoma" pitchFamily="34" charset="0"/>
              </a:rPr>
              <a:pPr/>
              <a:t>102</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pPr eaLnBrk="1" hangingPunct="1">
              <a:defRPr/>
            </a:pPr>
            <a:r>
              <a:rPr lang="en-US" smtClean="0"/>
              <a:t>Servlet To Calculate Sum: ArithmeticServlet.java</a:t>
            </a:r>
          </a:p>
        </p:txBody>
      </p:sp>
      <p:sp>
        <p:nvSpPr>
          <p:cNvPr id="109571" name="Rectangle 3"/>
          <p:cNvSpPr>
            <a:spLocks noGrp="1" noChangeArrowheads="1"/>
          </p:cNvSpPr>
          <p:nvPr>
            <p:ph idx="1"/>
          </p:nvPr>
        </p:nvSpPr>
        <p:spPr/>
        <p:txBody>
          <a:bodyPr/>
          <a:lstStyle/>
          <a:p>
            <a:pPr eaLnBrk="1" hangingPunct="1">
              <a:lnSpc>
                <a:spcPct val="90000"/>
              </a:lnSpc>
              <a:spcBef>
                <a:spcPct val="0"/>
              </a:spcBef>
              <a:buFontTx/>
              <a:buNone/>
            </a:pPr>
            <a:r>
              <a:rPr lang="en-US" sz="1600" smtClean="0">
                <a:latin typeface="Courier New" pitchFamily="49" charset="0"/>
                <a:cs typeface="Courier New" pitchFamily="49" charset="0"/>
              </a:rPr>
              <a:t>package ibm.sample.sum;</a:t>
            </a:r>
          </a:p>
          <a:p>
            <a:pPr eaLnBrk="1" hangingPunct="1">
              <a:lnSpc>
                <a:spcPct val="90000"/>
              </a:lnSpc>
              <a:spcBef>
                <a:spcPct val="0"/>
              </a:spcBef>
              <a:buFontTx/>
              <a:buNone/>
            </a:pPr>
            <a:r>
              <a:rPr lang="en-US" sz="1600" smtClean="0">
                <a:latin typeface="Courier New" pitchFamily="49" charset="0"/>
                <a:cs typeface="Courier New" pitchFamily="49" charset="0"/>
              </a:rPr>
              <a:t>import java.io.*;</a:t>
            </a:r>
          </a:p>
          <a:p>
            <a:pPr eaLnBrk="1" hangingPunct="1">
              <a:lnSpc>
                <a:spcPct val="90000"/>
              </a:lnSpc>
              <a:spcBef>
                <a:spcPct val="0"/>
              </a:spcBef>
              <a:buFontTx/>
              <a:buNone/>
            </a:pPr>
            <a:r>
              <a:rPr lang="en-US" sz="1600" smtClean="0">
                <a:latin typeface="Courier New" pitchFamily="49" charset="0"/>
                <a:cs typeface="Courier New" pitchFamily="49" charset="0"/>
              </a:rPr>
              <a:t>import javax.servlet.*;</a:t>
            </a:r>
          </a:p>
          <a:p>
            <a:pPr eaLnBrk="1" hangingPunct="1">
              <a:lnSpc>
                <a:spcPct val="90000"/>
              </a:lnSpc>
              <a:spcBef>
                <a:spcPct val="0"/>
              </a:spcBef>
              <a:buFontTx/>
              <a:buNone/>
            </a:pPr>
            <a:r>
              <a:rPr lang="en-US" sz="1600" smtClean="0">
                <a:latin typeface="Courier New" pitchFamily="49" charset="0"/>
                <a:cs typeface="Courier New" pitchFamily="49" charset="0"/>
              </a:rPr>
              <a:t>import javax.servlet.http.*;</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r>
              <a:rPr lang="en-US" sz="1600" smtClean="0">
                <a:latin typeface="Courier New" pitchFamily="49" charset="0"/>
                <a:cs typeface="Courier New" pitchFamily="49" charset="0"/>
              </a:rPr>
              <a:t>public class </a:t>
            </a:r>
            <a:r>
              <a:rPr lang="en-US" sz="1600" b="1" smtClean="0">
                <a:latin typeface="Courier New" pitchFamily="49" charset="0"/>
                <a:cs typeface="Courier New" pitchFamily="49" charset="0"/>
              </a:rPr>
              <a:t>ArithmeticServlet</a:t>
            </a:r>
            <a:r>
              <a:rPr lang="en-US" sz="1600" smtClean="0">
                <a:latin typeface="Courier New" pitchFamily="49" charset="0"/>
                <a:cs typeface="Courier New" pitchFamily="49" charset="0"/>
              </a:rPr>
              <a:t> extends </a:t>
            </a:r>
            <a:r>
              <a:rPr lang="en-US" sz="1600" b="1" smtClean="0">
                <a:latin typeface="Courier New" pitchFamily="49" charset="0"/>
                <a:cs typeface="Courier New" pitchFamily="49" charset="0"/>
              </a:rPr>
              <a:t>HttpServlet</a:t>
            </a:r>
            <a:r>
              <a:rPr lang="en-US" sz="1600" smtClean="0">
                <a:latin typeface="Courier New" pitchFamily="49" charset="0"/>
                <a:cs typeface="Courier New" pitchFamily="49" charset="0"/>
              </a:rPr>
              <a:t> {</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r>
              <a:rPr lang="en-US" sz="1600" smtClean="0">
                <a:latin typeface="Courier New" pitchFamily="49" charset="0"/>
                <a:cs typeface="Courier New" pitchFamily="49" charset="0"/>
              </a:rPr>
              <a:t>    public void doGet(HttpServletRequest request, HttpServletResponse response)</a:t>
            </a:r>
          </a:p>
          <a:p>
            <a:pPr eaLnBrk="1" hangingPunct="1">
              <a:lnSpc>
                <a:spcPct val="90000"/>
              </a:lnSpc>
              <a:spcBef>
                <a:spcPct val="0"/>
              </a:spcBef>
              <a:buFontTx/>
              <a:buNone/>
            </a:pPr>
            <a:r>
              <a:rPr lang="en-US" sz="1600" smtClean="0">
                <a:latin typeface="Courier New" pitchFamily="49" charset="0"/>
                <a:cs typeface="Courier New" pitchFamily="49" charset="0"/>
              </a:rPr>
              <a:t>    throws IOException, ServletException</a:t>
            </a:r>
          </a:p>
          <a:p>
            <a:pPr eaLnBrk="1" hangingPunct="1">
              <a:lnSpc>
                <a:spcPct val="90000"/>
              </a:lnSpc>
              <a:spcBef>
                <a:spcPct val="0"/>
              </a:spcBef>
              <a:buFontTx/>
              <a:buNone/>
            </a:pPr>
            <a:r>
              <a:rPr lang="en-US" sz="1600" smtClean="0">
                <a:latin typeface="Courier New" pitchFamily="49" charset="0"/>
                <a:cs typeface="Courier New" pitchFamily="49" charset="0"/>
              </a:rPr>
              <a:t>    {</a:t>
            </a:r>
          </a:p>
          <a:p>
            <a:pPr lvl="1" eaLnBrk="1" hangingPunct="1">
              <a:lnSpc>
                <a:spcPct val="90000"/>
              </a:lnSpc>
              <a:spcBef>
                <a:spcPct val="0"/>
              </a:spcBef>
              <a:buFont typeface="Wingdings" pitchFamily="2" charset="2"/>
              <a:buNone/>
            </a:pPr>
            <a:r>
              <a:rPr lang="en-US" sz="1600" smtClean="0">
                <a:latin typeface="Courier New" pitchFamily="49" charset="0"/>
                <a:cs typeface="Courier New" pitchFamily="49" charset="0"/>
              </a:rPr>
              <a:t>	int number1 = Integer.parseInt(request.getParameter(“no1”));</a:t>
            </a:r>
          </a:p>
          <a:p>
            <a:pPr lvl="1" eaLnBrk="1" hangingPunct="1">
              <a:lnSpc>
                <a:spcPct val="90000"/>
              </a:lnSpc>
              <a:spcBef>
                <a:spcPct val="0"/>
              </a:spcBef>
              <a:buFont typeface="Wingdings" pitchFamily="2" charset="2"/>
              <a:buNone/>
            </a:pPr>
            <a:r>
              <a:rPr lang="en-US" sz="1600" smtClean="0">
                <a:latin typeface="Courier New" pitchFamily="49" charset="0"/>
                <a:cs typeface="Courier New" pitchFamily="49" charset="0"/>
              </a:rPr>
              <a:t>	int number2 = Integer.parseInt(request.getParameter(“no2”));</a:t>
            </a:r>
          </a:p>
          <a:p>
            <a:pPr lvl="1" eaLnBrk="1" hangingPunct="1">
              <a:lnSpc>
                <a:spcPct val="90000"/>
              </a:lnSpc>
              <a:spcBef>
                <a:spcPct val="0"/>
              </a:spcBef>
              <a:buFont typeface="Wingdings" pitchFamily="2" charset="2"/>
              <a:buNone/>
            </a:pPr>
            <a:r>
              <a:rPr lang="en-US" sz="1600" b="1" smtClean="0">
                <a:latin typeface="Courier New" pitchFamily="49" charset="0"/>
                <a:cs typeface="Courier New" pitchFamily="49" charset="0"/>
              </a:rPr>
              <a:t>	int sum = number1 + number2;</a:t>
            </a:r>
          </a:p>
          <a:p>
            <a:pPr lvl="1" eaLnBrk="1" hangingPunct="1">
              <a:lnSpc>
                <a:spcPct val="90000"/>
              </a:lnSpc>
              <a:spcBef>
                <a:spcPct val="0"/>
              </a:spcBef>
              <a:buFont typeface="Wingdings" pitchFamily="2" charset="2"/>
              <a:buNone/>
            </a:pPr>
            <a:r>
              <a:rPr lang="en-US" sz="1600" b="1" smtClean="0">
                <a:solidFill>
                  <a:srgbClr val="000099"/>
                </a:solidFill>
                <a:latin typeface="Courier New" pitchFamily="49" charset="0"/>
                <a:cs typeface="Courier New" pitchFamily="49" charset="0"/>
              </a:rPr>
              <a:t>	request.setAttribute(“sumresult”,new Integer(sum));</a:t>
            </a:r>
          </a:p>
          <a:p>
            <a:pPr lvl="1" eaLnBrk="1" hangingPunct="1">
              <a:lnSpc>
                <a:spcPct val="90000"/>
              </a:lnSpc>
              <a:spcBef>
                <a:spcPct val="0"/>
              </a:spcBef>
              <a:buFont typeface="Wingdings" pitchFamily="2" charset="2"/>
              <a:buNone/>
            </a:pPr>
            <a:r>
              <a:rPr lang="en-US" sz="1600" smtClean="0">
                <a:latin typeface="Courier New" pitchFamily="49" charset="0"/>
                <a:cs typeface="Courier New" pitchFamily="49" charset="0"/>
              </a:rPr>
              <a:t>   ServletContext context = getServletConfig().getServletContext();</a:t>
            </a:r>
          </a:p>
          <a:p>
            <a:pPr lvl="1" eaLnBrk="1" hangingPunct="1">
              <a:lnSpc>
                <a:spcPct val="90000"/>
              </a:lnSpc>
              <a:spcBef>
                <a:spcPct val="0"/>
              </a:spcBef>
              <a:buFont typeface="Wingdings" pitchFamily="2" charset="2"/>
              <a:buNone/>
            </a:pPr>
            <a:r>
              <a:rPr lang="en-US" sz="1600" smtClean="0">
                <a:latin typeface="Courier New" pitchFamily="49" charset="0"/>
                <a:cs typeface="Courier New" pitchFamily="49" charset="0"/>
              </a:rPr>
              <a:t>	RequestDispatcher rd = context.getRequestDispatcher(</a:t>
            </a:r>
            <a:r>
              <a:rPr lang="en-US" sz="1600" b="1" smtClean="0">
                <a:latin typeface="Courier New" pitchFamily="49" charset="0"/>
                <a:cs typeface="Courier New" pitchFamily="49" charset="0"/>
              </a:rPr>
              <a:t>“/DisplaySumServlet”</a:t>
            </a:r>
            <a:r>
              <a:rPr lang="en-US" sz="1600" smtClean="0">
                <a:latin typeface="Courier New" pitchFamily="49" charset="0"/>
                <a:cs typeface="Courier New" pitchFamily="49" charset="0"/>
              </a:rPr>
              <a:t>);</a:t>
            </a:r>
          </a:p>
          <a:p>
            <a:pPr eaLnBrk="1" hangingPunct="1">
              <a:lnSpc>
                <a:spcPct val="90000"/>
              </a:lnSpc>
              <a:spcBef>
                <a:spcPct val="0"/>
              </a:spcBef>
              <a:buFontTx/>
              <a:buNone/>
            </a:pPr>
            <a:r>
              <a:rPr lang="en-US" sz="1600" b="1" smtClean="0">
                <a:latin typeface="Courier New" pitchFamily="49" charset="0"/>
                <a:cs typeface="Courier New" pitchFamily="49" charset="0"/>
              </a:rPr>
              <a:t>	     rd.forward(request,response);</a:t>
            </a:r>
          </a:p>
          <a:p>
            <a:pPr eaLnBrk="1" hangingPunct="1">
              <a:lnSpc>
                <a:spcPct val="90000"/>
              </a:lnSpc>
              <a:spcBef>
                <a:spcPct val="0"/>
              </a:spcBef>
              <a:buFontTx/>
              <a:buNone/>
            </a:pPr>
            <a:r>
              <a:rPr lang="en-US" sz="1600" smtClean="0">
                <a:latin typeface="Courier New" pitchFamily="49" charset="0"/>
                <a:cs typeface="Courier New" pitchFamily="49" charset="0"/>
              </a:rPr>
              <a:t>	}</a:t>
            </a:r>
          </a:p>
          <a:p>
            <a:pPr eaLnBrk="1" hangingPunct="1">
              <a:lnSpc>
                <a:spcPct val="90000"/>
              </a:lnSpc>
              <a:spcBef>
                <a:spcPct val="0"/>
              </a:spcBef>
              <a:buFontTx/>
              <a:buNone/>
            </a:pPr>
            <a:r>
              <a:rPr lang="en-US" sz="1600" smtClean="0">
                <a:latin typeface="Courier New" pitchFamily="49" charset="0"/>
                <a:cs typeface="Courier New" pitchFamily="49" charset="0"/>
              </a:rPr>
              <a:t>}</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endParaRPr lang="en-US" sz="1600" smtClean="0">
              <a:latin typeface="Courier New" pitchFamily="49" charset="0"/>
              <a:cs typeface="Courier New" pitchFamily="49" charset="0"/>
            </a:endParaRPr>
          </a:p>
        </p:txBody>
      </p:sp>
      <p:sp>
        <p:nvSpPr>
          <p:cNvPr id="10957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654DF0AA-3761-44A4-87E9-DDE5A3D03E28}" type="slidenum">
              <a:rPr lang="en-US" sz="1000">
                <a:solidFill>
                  <a:srgbClr val="FFFFFF"/>
                </a:solidFill>
                <a:latin typeface="Tahoma" pitchFamily="34" charset="0"/>
              </a:rPr>
              <a:pPr/>
              <a:t>103</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pPr eaLnBrk="1" hangingPunct="1">
              <a:defRPr/>
            </a:pPr>
            <a:r>
              <a:rPr lang="en-US" smtClean="0"/>
              <a:t>Servlet To Display Sum: DisplaySumServlet.java</a:t>
            </a:r>
          </a:p>
        </p:txBody>
      </p:sp>
      <p:sp>
        <p:nvSpPr>
          <p:cNvPr id="110595" name="Rectangle 3"/>
          <p:cNvSpPr>
            <a:spLocks noGrp="1" noChangeArrowheads="1"/>
          </p:cNvSpPr>
          <p:nvPr>
            <p:ph idx="1"/>
          </p:nvPr>
        </p:nvSpPr>
        <p:spPr/>
        <p:txBody>
          <a:bodyPr/>
          <a:lstStyle/>
          <a:p>
            <a:pPr eaLnBrk="1" hangingPunct="1">
              <a:lnSpc>
                <a:spcPct val="90000"/>
              </a:lnSpc>
              <a:spcBef>
                <a:spcPct val="0"/>
              </a:spcBef>
              <a:buFontTx/>
              <a:buNone/>
            </a:pPr>
            <a:r>
              <a:rPr lang="en-US" sz="1600" smtClean="0">
                <a:latin typeface="Courier New" pitchFamily="49" charset="0"/>
                <a:cs typeface="Courier New" pitchFamily="49" charset="0"/>
              </a:rPr>
              <a:t>package ibm.sample.sum;</a:t>
            </a:r>
          </a:p>
          <a:p>
            <a:pPr eaLnBrk="1" hangingPunct="1">
              <a:lnSpc>
                <a:spcPct val="90000"/>
              </a:lnSpc>
              <a:spcBef>
                <a:spcPct val="0"/>
              </a:spcBef>
              <a:buFontTx/>
              <a:buNone/>
            </a:pPr>
            <a:r>
              <a:rPr lang="en-US" sz="1600" smtClean="0">
                <a:latin typeface="Courier New" pitchFamily="49" charset="0"/>
                <a:cs typeface="Courier New" pitchFamily="49" charset="0"/>
              </a:rPr>
              <a:t>import java.io.*;</a:t>
            </a:r>
          </a:p>
          <a:p>
            <a:pPr eaLnBrk="1" hangingPunct="1">
              <a:lnSpc>
                <a:spcPct val="90000"/>
              </a:lnSpc>
              <a:spcBef>
                <a:spcPct val="0"/>
              </a:spcBef>
              <a:buFontTx/>
              <a:buNone/>
            </a:pPr>
            <a:r>
              <a:rPr lang="en-US" sz="1600" smtClean="0">
                <a:latin typeface="Courier New" pitchFamily="49" charset="0"/>
                <a:cs typeface="Courier New" pitchFamily="49" charset="0"/>
              </a:rPr>
              <a:t>import javax.servlet.*;</a:t>
            </a:r>
          </a:p>
          <a:p>
            <a:pPr eaLnBrk="1" hangingPunct="1">
              <a:lnSpc>
                <a:spcPct val="90000"/>
              </a:lnSpc>
              <a:spcBef>
                <a:spcPct val="0"/>
              </a:spcBef>
              <a:buFontTx/>
              <a:buNone/>
            </a:pPr>
            <a:r>
              <a:rPr lang="en-US" sz="1600" smtClean="0">
                <a:latin typeface="Courier New" pitchFamily="49" charset="0"/>
                <a:cs typeface="Courier New" pitchFamily="49" charset="0"/>
              </a:rPr>
              <a:t>import javax.servlet.http.*;</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r>
              <a:rPr lang="en-US" sz="1600" smtClean="0">
                <a:latin typeface="Courier New" pitchFamily="49" charset="0"/>
                <a:cs typeface="Courier New" pitchFamily="49" charset="0"/>
              </a:rPr>
              <a:t>public class </a:t>
            </a:r>
            <a:r>
              <a:rPr lang="en-US" sz="1600" b="1" smtClean="0">
                <a:latin typeface="Courier New" pitchFamily="49" charset="0"/>
                <a:cs typeface="Courier New" pitchFamily="49" charset="0"/>
              </a:rPr>
              <a:t>DisplaySumServlet</a:t>
            </a:r>
            <a:r>
              <a:rPr lang="en-US" sz="1600" smtClean="0">
                <a:latin typeface="Courier New" pitchFamily="49" charset="0"/>
                <a:cs typeface="Courier New" pitchFamily="49" charset="0"/>
              </a:rPr>
              <a:t> extends </a:t>
            </a:r>
            <a:r>
              <a:rPr lang="en-US" sz="1600" b="1" smtClean="0">
                <a:latin typeface="Courier New" pitchFamily="49" charset="0"/>
                <a:cs typeface="Courier New" pitchFamily="49" charset="0"/>
              </a:rPr>
              <a:t>HttpServlet</a:t>
            </a:r>
            <a:r>
              <a:rPr lang="en-US" sz="1600" smtClean="0">
                <a:latin typeface="Courier New" pitchFamily="49" charset="0"/>
                <a:cs typeface="Courier New" pitchFamily="49" charset="0"/>
              </a:rPr>
              <a:t> {</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r>
              <a:rPr lang="en-US" sz="1600" smtClean="0">
                <a:latin typeface="Courier New" pitchFamily="49" charset="0"/>
                <a:cs typeface="Courier New" pitchFamily="49" charset="0"/>
              </a:rPr>
              <a:t>    public void doGet(HttpServletRequest request, HttpServletResponse response)</a:t>
            </a:r>
          </a:p>
          <a:p>
            <a:pPr eaLnBrk="1" hangingPunct="1">
              <a:lnSpc>
                <a:spcPct val="90000"/>
              </a:lnSpc>
              <a:spcBef>
                <a:spcPct val="0"/>
              </a:spcBef>
              <a:buFontTx/>
              <a:buNone/>
            </a:pPr>
            <a:r>
              <a:rPr lang="en-US" sz="1600" smtClean="0">
                <a:latin typeface="Courier New" pitchFamily="49" charset="0"/>
                <a:cs typeface="Courier New" pitchFamily="49" charset="0"/>
              </a:rPr>
              <a:t>    throws IOException, ServletException</a:t>
            </a:r>
          </a:p>
          <a:p>
            <a:pPr eaLnBrk="1" hangingPunct="1">
              <a:lnSpc>
                <a:spcPct val="90000"/>
              </a:lnSpc>
              <a:spcBef>
                <a:spcPct val="0"/>
              </a:spcBef>
              <a:buFontTx/>
              <a:buNone/>
            </a:pPr>
            <a:r>
              <a:rPr lang="en-US" sz="1600" smtClean="0">
                <a:latin typeface="Courier New" pitchFamily="49" charset="0"/>
                <a:cs typeface="Courier New" pitchFamily="49" charset="0"/>
              </a:rPr>
              <a:t>    {</a:t>
            </a:r>
          </a:p>
          <a:p>
            <a:pPr lvl="1" eaLnBrk="1" hangingPunct="1">
              <a:lnSpc>
                <a:spcPct val="90000"/>
              </a:lnSpc>
              <a:spcBef>
                <a:spcPct val="0"/>
              </a:spcBef>
              <a:buFont typeface="Wingdings" pitchFamily="2" charset="2"/>
              <a:buNone/>
            </a:pPr>
            <a:r>
              <a:rPr lang="en-US" sz="1600" b="1" smtClean="0">
                <a:solidFill>
                  <a:srgbClr val="000099"/>
                </a:solidFill>
                <a:latin typeface="Courier New" pitchFamily="49" charset="0"/>
                <a:cs typeface="Courier New" pitchFamily="49" charset="0"/>
              </a:rPr>
              <a:t>	Integer res = (Integer) request.getAttribute(“sumresult”);</a:t>
            </a:r>
          </a:p>
          <a:p>
            <a:pPr lvl="1" eaLnBrk="1" hangingPunct="1">
              <a:lnSpc>
                <a:spcPct val="90000"/>
              </a:lnSpc>
              <a:spcBef>
                <a:spcPct val="0"/>
              </a:spcBef>
              <a:buFont typeface="Wingdings" pitchFamily="2" charset="2"/>
              <a:buNone/>
            </a:pPr>
            <a:r>
              <a:rPr lang="en-US" sz="1600" smtClean="0">
                <a:latin typeface="Courier New" pitchFamily="49" charset="0"/>
                <a:cs typeface="Courier New" pitchFamily="49" charset="0"/>
              </a:rPr>
              <a:t>	response.setContentType(“text/html”);</a:t>
            </a:r>
          </a:p>
          <a:p>
            <a:pPr lvl="1" eaLnBrk="1" hangingPunct="1">
              <a:lnSpc>
                <a:spcPct val="90000"/>
              </a:lnSpc>
              <a:spcBef>
                <a:spcPct val="0"/>
              </a:spcBef>
              <a:buFont typeface="Wingdings" pitchFamily="2" charset="2"/>
              <a:buNone/>
            </a:pPr>
            <a:r>
              <a:rPr lang="en-US" sz="1600" b="1" smtClean="0">
                <a:latin typeface="Courier New" pitchFamily="49" charset="0"/>
                <a:cs typeface="Courier New" pitchFamily="49" charset="0"/>
              </a:rPr>
              <a:t>	</a:t>
            </a:r>
            <a:r>
              <a:rPr lang="en-US" sz="1600" smtClean="0">
                <a:latin typeface="Courier New" pitchFamily="49" charset="0"/>
                <a:cs typeface="Courier New" pitchFamily="49" charset="0"/>
              </a:rPr>
              <a:t>PrintWriter out = response.getWriter();</a:t>
            </a:r>
          </a:p>
          <a:p>
            <a:pPr lvl="1" eaLnBrk="1" hangingPunct="1">
              <a:lnSpc>
                <a:spcPct val="90000"/>
              </a:lnSpc>
              <a:spcBef>
                <a:spcPct val="0"/>
              </a:spcBef>
              <a:buFont typeface="Wingdings" pitchFamily="2" charset="2"/>
              <a:buNone/>
            </a:pPr>
            <a:r>
              <a:rPr lang="en-US" sz="1600" smtClean="0">
                <a:latin typeface="Courier New" pitchFamily="49" charset="0"/>
                <a:cs typeface="Courier New" pitchFamily="49" charset="0"/>
              </a:rPr>
              <a:t>	out.println(“&lt;h1&gt;Result &lt;/h1&gt;&lt;br&gt;&lt;hr color=‘blue’ size=5&gt;”);</a:t>
            </a:r>
          </a:p>
          <a:p>
            <a:pPr lvl="1" eaLnBrk="1" hangingPunct="1">
              <a:lnSpc>
                <a:spcPct val="90000"/>
              </a:lnSpc>
              <a:spcBef>
                <a:spcPct val="0"/>
              </a:spcBef>
              <a:buFont typeface="Wingdings" pitchFamily="2" charset="2"/>
              <a:buNone/>
            </a:pPr>
            <a:r>
              <a:rPr lang="en-US" sz="1600" smtClean="0">
                <a:latin typeface="Courier New" pitchFamily="49" charset="0"/>
                <a:cs typeface="Courier New" pitchFamily="49" charset="0"/>
              </a:rPr>
              <a:t>	out.println(“&lt;h2&gt;The summation of two number is = &lt;font color=‘blue’&gt;“+res.toString()+</a:t>
            </a:r>
            <a:br>
              <a:rPr lang="en-US" sz="1600" smtClean="0">
                <a:latin typeface="Courier New" pitchFamily="49" charset="0"/>
                <a:cs typeface="Courier New" pitchFamily="49" charset="0"/>
              </a:rPr>
            </a:br>
            <a:r>
              <a:rPr lang="en-US" sz="1600" smtClean="0">
                <a:latin typeface="Courier New" pitchFamily="49" charset="0"/>
                <a:cs typeface="Courier New" pitchFamily="49" charset="0"/>
              </a:rPr>
              <a:t>“&lt;/font&gt;&lt;/h2&gt;”);</a:t>
            </a:r>
          </a:p>
          <a:p>
            <a:pPr eaLnBrk="1" hangingPunct="1">
              <a:lnSpc>
                <a:spcPct val="90000"/>
              </a:lnSpc>
              <a:spcBef>
                <a:spcPct val="0"/>
              </a:spcBef>
              <a:buFontTx/>
              <a:buNone/>
            </a:pPr>
            <a:r>
              <a:rPr lang="en-US" sz="1600" smtClean="0">
                <a:latin typeface="Courier New" pitchFamily="49" charset="0"/>
                <a:cs typeface="Courier New" pitchFamily="49" charset="0"/>
              </a:rPr>
              <a:t>	}</a:t>
            </a:r>
          </a:p>
          <a:p>
            <a:pPr eaLnBrk="1" hangingPunct="1">
              <a:lnSpc>
                <a:spcPct val="90000"/>
              </a:lnSpc>
              <a:spcBef>
                <a:spcPct val="0"/>
              </a:spcBef>
              <a:buFontTx/>
              <a:buNone/>
            </a:pPr>
            <a:r>
              <a:rPr lang="en-US" sz="1600" smtClean="0">
                <a:latin typeface="Courier New" pitchFamily="49" charset="0"/>
                <a:cs typeface="Courier New" pitchFamily="49" charset="0"/>
              </a:rPr>
              <a:t>}</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endParaRPr lang="en-US" sz="1600" smtClean="0">
              <a:latin typeface="Courier New" pitchFamily="49" charset="0"/>
              <a:cs typeface="Courier New" pitchFamily="49" charset="0"/>
            </a:endParaRPr>
          </a:p>
        </p:txBody>
      </p:sp>
      <p:sp>
        <p:nvSpPr>
          <p:cNvPr id="11059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D4EE874A-A057-4EF0-B38A-51CA415914C4}" type="slidenum">
              <a:rPr lang="en-US" sz="1000">
                <a:solidFill>
                  <a:srgbClr val="FFFFFF"/>
                </a:solidFill>
                <a:latin typeface="Tahoma" pitchFamily="34" charset="0"/>
              </a:rPr>
              <a:pPr/>
              <a:t>104</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pPr eaLnBrk="1" hangingPunct="1">
              <a:defRPr/>
            </a:pPr>
            <a:r>
              <a:rPr lang="en-US" smtClean="0"/>
              <a:t>Output of TwoNo.html</a:t>
            </a:r>
          </a:p>
        </p:txBody>
      </p:sp>
      <p:pic>
        <p:nvPicPr>
          <p:cNvPr id="111619" name="Picture 3"/>
          <p:cNvPicPr>
            <a:picLocks noGrp="1" noChangeAspect="1" noChangeArrowheads="1"/>
          </p:cNvPicPr>
          <p:nvPr>
            <p:ph idx="1"/>
          </p:nvPr>
        </p:nvPicPr>
        <p:blipFill>
          <a:blip r:embed="rId3"/>
          <a:stretch>
            <a:fillRect/>
          </a:stretch>
        </p:blipFill>
        <p:spPr>
          <a:xfrm>
            <a:off x="1188442" y="1576388"/>
            <a:ext cx="6767116" cy="5046662"/>
          </a:xfrm>
          <a:noFill/>
        </p:spPr>
      </p:pic>
      <p:sp>
        <p:nvSpPr>
          <p:cNvPr id="111620" name="Text Box 4"/>
          <p:cNvSpPr txBox="1">
            <a:spLocks noChangeArrowheads="1"/>
          </p:cNvSpPr>
          <p:nvPr/>
        </p:nvSpPr>
        <p:spPr bwMode="auto">
          <a:xfrm>
            <a:off x="774700" y="2336800"/>
            <a:ext cx="6477000" cy="152400"/>
          </a:xfrm>
          <a:prstGeom prst="rect">
            <a:avLst/>
          </a:prstGeom>
          <a:solidFill>
            <a:schemeClr val="bg1"/>
          </a:solidFill>
          <a:ln w="12700">
            <a:noFill/>
            <a:miter lim="800000"/>
            <a:headEnd type="none" w="sm" len="sm"/>
            <a:tailEnd type="none" w="sm" len="sm"/>
          </a:ln>
        </p:spPr>
        <p:txBody>
          <a:bodyPr anchor="ctr"/>
          <a:lstStyle/>
          <a:p>
            <a:r>
              <a:rPr lang="en-US" sz="1400">
                <a:latin typeface="Tahoma" pitchFamily="34" charset="0"/>
              </a:rPr>
              <a:t>http://localhost:8080/RequestObjectProject/TwoNo.html</a:t>
            </a:r>
          </a:p>
        </p:txBody>
      </p:sp>
      <p:sp>
        <p:nvSpPr>
          <p:cNvPr id="111621"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A1B7AC7B-CE69-4124-88CF-B05B945E1346}" type="slidenum">
              <a:rPr lang="en-US" sz="1000">
                <a:solidFill>
                  <a:srgbClr val="FFFFFF"/>
                </a:solidFill>
                <a:latin typeface="Tahoma" pitchFamily="34" charset="0"/>
              </a:rPr>
              <a:pPr/>
              <a:t>105</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pPr eaLnBrk="1" hangingPunct="1">
              <a:defRPr/>
            </a:pPr>
            <a:r>
              <a:rPr lang="en-US" dirty="0" err="1" smtClean="0"/>
              <a:t>sendRedirect</a:t>
            </a:r>
            <a:r>
              <a:rPr lang="en-US" dirty="0" smtClean="0"/>
              <a:t>() Vs forward()</a:t>
            </a:r>
          </a:p>
        </p:txBody>
      </p:sp>
      <p:sp>
        <p:nvSpPr>
          <p:cNvPr id="6" name="Content Placeholder 5"/>
          <p:cNvSpPr>
            <a:spLocks noGrp="1"/>
          </p:cNvSpPr>
          <p:nvPr>
            <p:ph idx="1"/>
          </p:nvPr>
        </p:nvSpPr>
        <p:spPr/>
        <p:txBody>
          <a:bodyPr/>
          <a:lstStyle/>
          <a:p>
            <a:endParaRPr lang="en-US"/>
          </a:p>
        </p:txBody>
      </p:sp>
      <p:sp>
        <p:nvSpPr>
          <p:cNvPr id="112643" name="Text Box 3"/>
          <p:cNvSpPr txBox="1">
            <a:spLocks noChangeArrowheads="1"/>
          </p:cNvSpPr>
          <p:nvPr/>
        </p:nvSpPr>
        <p:spPr bwMode="auto">
          <a:xfrm>
            <a:off x="1344613" y="5638800"/>
            <a:ext cx="4232275" cy="228600"/>
          </a:xfrm>
          <a:prstGeom prst="rect">
            <a:avLst/>
          </a:prstGeom>
          <a:noFill/>
          <a:ln w="12700">
            <a:noFill/>
            <a:miter lim="800000"/>
            <a:headEnd type="none" w="sm" len="sm"/>
            <a:tailEnd type="none" w="sm" len="sm"/>
          </a:ln>
        </p:spPr>
        <p:txBody>
          <a:bodyPr anchor="ctr" anchorCtr="1"/>
          <a:lstStyle/>
          <a:p>
            <a:pPr>
              <a:spcBef>
                <a:spcPct val="35000"/>
              </a:spcBef>
              <a:spcAft>
                <a:spcPct val="15000"/>
              </a:spcAft>
              <a:buClr>
                <a:schemeClr val="accent1"/>
              </a:buClr>
              <a:buSzPct val="125000"/>
              <a:buFontTx/>
              <a:buChar char="•"/>
            </a:pPr>
            <a:endParaRPr lang="en-US" sz="2000">
              <a:latin typeface="Tahoma" pitchFamily="34" charset="0"/>
            </a:endParaRPr>
          </a:p>
          <a:p>
            <a:pPr>
              <a:spcBef>
                <a:spcPct val="35000"/>
              </a:spcBef>
              <a:spcAft>
                <a:spcPct val="15000"/>
              </a:spcAft>
              <a:buClr>
                <a:schemeClr val="accent1"/>
              </a:buClr>
              <a:buSzPct val="125000"/>
              <a:buFontTx/>
              <a:buChar char="•"/>
            </a:pPr>
            <a:endParaRPr lang="en-US" sz="2000">
              <a:latin typeface="Tahoma" pitchFamily="34" charset="0"/>
            </a:endParaRPr>
          </a:p>
        </p:txBody>
      </p:sp>
      <p:graphicFrame>
        <p:nvGraphicFramePr>
          <p:cNvPr id="396292" name="Group 4"/>
          <p:cNvGraphicFramePr>
            <a:graphicFrameLocks noGrp="1"/>
          </p:cNvGraphicFramePr>
          <p:nvPr/>
        </p:nvGraphicFramePr>
        <p:xfrm>
          <a:off x="533400" y="1524000"/>
          <a:ext cx="8153400" cy="5181918"/>
        </p:xfrm>
        <a:graphic>
          <a:graphicData uri="http://schemas.openxmlformats.org/drawingml/2006/table">
            <a:tbl>
              <a:tblPr/>
              <a:tblGrid>
                <a:gridCol w="3962400"/>
                <a:gridCol w="4191000"/>
              </a:tblGrid>
              <a:tr h="976313">
                <a:tc>
                  <a:txBody>
                    <a:bodyPr/>
                    <a:lstStyle/>
                    <a:p>
                      <a:pPr marL="0" marR="0" lvl="0" indent="0" algn="ctr" defTabSz="914400" rtl="0" eaLnBrk="1" fontAlgn="base" latinLnBrk="0" hangingPunct="1">
                        <a:lnSpc>
                          <a:spcPct val="100000"/>
                        </a:lnSpc>
                        <a:spcBef>
                          <a:spcPct val="0"/>
                        </a:spcBef>
                        <a:spcAft>
                          <a:spcPct val="0"/>
                        </a:spcAft>
                        <a:buClr>
                          <a:schemeClr val="accent1"/>
                        </a:buClr>
                        <a:buSzPct val="125000"/>
                        <a:buFontTx/>
                        <a:buNone/>
                        <a:tabLst/>
                      </a:pPr>
                      <a:r>
                        <a:rPr kumimoji="0" lang="en-US" sz="2800" b="1" i="0" u="none" strike="noStrike" cap="none" normalizeH="0" baseline="0" smtClean="0">
                          <a:ln>
                            <a:noFill/>
                          </a:ln>
                          <a:solidFill>
                            <a:schemeClr val="tx1"/>
                          </a:solidFill>
                          <a:effectLst/>
                          <a:latin typeface="Arial" charset="0"/>
                          <a:cs typeface="Arial" charset="0"/>
                        </a:rPr>
                        <a:t>sendRedirect()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25000"/>
                        <a:buFontTx/>
                        <a:buNone/>
                        <a:tabLst/>
                      </a:pPr>
                      <a:r>
                        <a:rPr kumimoji="0" lang="en-US" sz="2800" b="1" i="0" u="none" strike="noStrike" cap="none" normalizeH="0" baseline="0" smtClean="0">
                          <a:ln>
                            <a:noFill/>
                          </a:ln>
                          <a:solidFill>
                            <a:schemeClr val="tx1"/>
                          </a:solidFill>
                          <a:effectLst/>
                          <a:latin typeface="Arial" charset="0"/>
                          <a:cs typeface="Arial" charset="0"/>
                        </a:rPr>
                        <a:t>forward()</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r>
              <a:tr h="974725">
                <a:tc>
                  <a:txBody>
                    <a:bodyPr/>
                    <a:lstStyle/>
                    <a:p>
                      <a:pPr marL="0" marR="0" lvl="0" indent="0" algn="l" defTabSz="914400" rtl="0" eaLnBrk="1" fontAlgn="base" latinLnBrk="0" hangingPunct="1">
                        <a:lnSpc>
                          <a:spcPct val="100000"/>
                        </a:lnSpc>
                        <a:spcBef>
                          <a:spcPct val="0"/>
                        </a:spcBef>
                        <a:spcAft>
                          <a:spcPct val="0"/>
                        </a:spcAft>
                        <a:buClr>
                          <a:schemeClr val="accent1"/>
                        </a:buClr>
                        <a:buSzPct val="125000"/>
                        <a:buFontTx/>
                        <a:buChar char="•"/>
                        <a:tabLst/>
                      </a:pPr>
                      <a:r>
                        <a:rPr kumimoji="0" lang="en-US" sz="2000" b="0" i="0" u="none" strike="noStrike" cap="none" normalizeH="0" baseline="0" smtClean="0">
                          <a:ln>
                            <a:noFill/>
                          </a:ln>
                          <a:solidFill>
                            <a:schemeClr val="tx1"/>
                          </a:solidFill>
                          <a:effectLst/>
                          <a:latin typeface="Arial" charset="0"/>
                          <a:cs typeface="Arial" charset="0"/>
                        </a:rPr>
                        <a:t> sendRedirect() is a method of </a:t>
                      </a:r>
                      <a:r>
                        <a:rPr kumimoji="0" lang="en-US" sz="2000" b="1" i="0" u="none" strike="noStrike" cap="none" normalizeH="0" baseline="0" smtClean="0">
                          <a:ln>
                            <a:noFill/>
                          </a:ln>
                          <a:solidFill>
                            <a:schemeClr val="tx1"/>
                          </a:solidFill>
                          <a:effectLst/>
                          <a:latin typeface="Arial" charset="0"/>
                          <a:cs typeface="Arial" charset="0"/>
                        </a:rPr>
                        <a:t>HttpServletResponse</a:t>
                      </a:r>
                      <a:r>
                        <a:rPr kumimoji="0" lang="en-US" sz="2000" b="0" i="0" u="none" strike="noStrike" cap="none" normalizeH="0" baseline="0" smtClean="0">
                          <a:ln>
                            <a:noFill/>
                          </a:ln>
                          <a:solidFill>
                            <a:schemeClr val="tx1"/>
                          </a:solidFill>
                          <a:effectLst/>
                          <a:latin typeface="Arial" charset="0"/>
                          <a:cs typeface="Arial" charset="0"/>
                        </a:rPr>
                        <a:t> interface.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125000"/>
                        <a:buFontTx/>
                        <a:buChar char="•"/>
                        <a:tabLst/>
                      </a:pPr>
                      <a:r>
                        <a:rPr kumimoji="0" lang="en-US" sz="2000" b="0" i="0" u="none" strike="noStrike" cap="none" normalizeH="0" baseline="0" smtClean="0">
                          <a:ln>
                            <a:noFill/>
                          </a:ln>
                          <a:solidFill>
                            <a:schemeClr val="tx1"/>
                          </a:solidFill>
                          <a:effectLst/>
                          <a:latin typeface="Arial" charset="0"/>
                          <a:cs typeface="Arial" charset="0"/>
                        </a:rPr>
                        <a:t> forward() is a method of </a:t>
                      </a:r>
                      <a:r>
                        <a:rPr kumimoji="0" lang="en-US" sz="2000" b="1" i="0" u="none" strike="noStrike" cap="none" normalizeH="0" baseline="0" smtClean="0">
                          <a:ln>
                            <a:noFill/>
                          </a:ln>
                          <a:solidFill>
                            <a:schemeClr val="tx1"/>
                          </a:solidFill>
                          <a:effectLst/>
                          <a:latin typeface="Arial" charset="0"/>
                          <a:cs typeface="Arial" charset="0"/>
                        </a:rPr>
                        <a:t>RequestDispatcher</a:t>
                      </a:r>
                      <a:r>
                        <a:rPr kumimoji="0" lang="en-US" sz="2000" b="0" i="0" u="none" strike="noStrike" cap="none" normalizeH="0" baseline="0" smtClean="0">
                          <a:ln>
                            <a:noFill/>
                          </a:ln>
                          <a:solidFill>
                            <a:schemeClr val="tx1"/>
                          </a:solidFill>
                          <a:effectLst/>
                          <a:latin typeface="Arial" charset="0"/>
                          <a:cs typeface="Arial" charset="0"/>
                        </a:rPr>
                        <a:t> interface.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r>
              <a:tr h="974725">
                <a:tc>
                  <a:txBody>
                    <a:bodyPr/>
                    <a:lstStyle/>
                    <a:p>
                      <a:pPr marL="0" marR="0" lvl="0" indent="0" algn="l" defTabSz="914400" rtl="0" eaLnBrk="1" fontAlgn="base" latinLnBrk="0" hangingPunct="1">
                        <a:lnSpc>
                          <a:spcPct val="100000"/>
                        </a:lnSpc>
                        <a:spcBef>
                          <a:spcPct val="0"/>
                        </a:spcBef>
                        <a:spcAft>
                          <a:spcPct val="0"/>
                        </a:spcAft>
                        <a:buClr>
                          <a:schemeClr val="accent1"/>
                        </a:buClr>
                        <a:buSzPct val="125000"/>
                        <a:buFontTx/>
                        <a:buChar char="•"/>
                        <a:tabLst/>
                      </a:pPr>
                      <a:r>
                        <a:rPr kumimoji="0" lang="en-US" sz="2000" b="0" i="0" u="none" strike="noStrike" cap="none" normalizeH="0" baseline="0" smtClean="0">
                          <a:ln>
                            <a:noFill/>
                          </a:ln>
                          <a:solidFill>
                            <a:schemeClr val="tx1"/>
                          </a:solidFill>
                          <a:effectLst/>
                          <a:latin typeface="Arial" charset="0"/>
                          <a:cs typeface="Arial" charset="0"/>
                        </a:rPr>
                        <a:t>  It sends a redirect response back to the client’s browser. The browser will normally interpret this response by initiating a new request to the redirect URL given in the response.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125000"/>
                        <a:buFontTx/>
                        <a:buChar char="•"/>
                        <a:tabLst/>
                      </a:pPr>
                      <a:r>
                        <a:rPr kumimoji="0" lang="en-US" sz="2000" b="0" i="0" u="none" strike="noStrike" cap="none" normalizeH="0" baseline="0" smtClean="0">
                          <a:ln>
                            <a:noFill/>
                          </a:ln>
                          <a:solidFill>
                            <a:schemeClr val="tx1"/>
                          </a:solidFill>
                          <a:effectLst/>
                          <a:latin typeface="Arial" charset="0"/>
                          <a:cs typeface="Arial" charset="0"/>
                        </a:rPr>
                        <a:t> forward does not involve the client’s browser. It just takes browser’s current request, and hands it off to another servlet/jsp than they originally called.</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r>
              <a:tr h="1189038">
                <a:tc>
                  <a:txBody>
                    <a:bodyPr/>
                    <a:lstStyle/>
                    <a:p>
                      <a:pPr marL="0" marR="0" lvl="0" indent="0" algn="l" defTabSz="914400" rtl="0" eaLnBrk="1" fontAlgn="base" latinLnBrk="0" hangingPunct="1">
                        <a:lnSpc>
                          <a:spcPct val="100000"/>
                        </a:lnSpc>
                        <a:spcBef>
                          <a:spcPct val="0"/>
                        </a:spcBef>
                        <a:spcAft>
                          <a:spcPct val="0"/>
                        </a:spcAft>
                        <a:buClr>
                          <a:schemeClr val="accent1"/>
                        </a:buClr>
                        <a:buSzPct val="125000"/>
                        <a:buFontTx/>
                        <a:buChar char="•"/>
                        <a:tabLst/>
                      </a:pPr>
                      <a:r>
                        <a:rPr kumimoji="0" lang="en-US" sz="2000" b="0" i="0" u="none" strike="noStrike" cap="none" normalizeH="0" baseline="0" smtClean="0">
                          <a:ln>
                            <a:noFill/>
                          </a:ln>
                          <a:solidFill>
                            <a:schemeClr val="tx1"/>
                          </a:solidFill>
                          <a:effectLst/>
                          <a:latin typeface="Arial" charset="0"/>
                          <a:cs typeface="Arial" charset="0"/>
                        </a:rPr>
                        <a:t> Because a new request is being submitted all previous stored in the request will be unavailable.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125000"/>
                        <a:buFontTx/>
                        <a:buChar char="•"/>
                        <a:tabLst/>
                      </a:pPr>
                      <a:r>
                        <a:rPr kumimoji="0" lang="en-US" sz="2000" b="0" i="0" u="none" strike="noStrike" cap="none" normalizeH="0" baseline="0" smtClean="0">
                          <a:ln>
                            <a:noFill/>
                          </a:ln>
                          <a:solidFill>
                            <a:schemeClr val="tx1"/>
                          </a:solidFill>
                          <a:effectLst/>
                          <a:latin typeface="Arial" charset="0"/>
                          <a:cs typeface="Arial" charset="0"/>
                        </a:rPr>
                        <a:t> forward is performed internally by the servlet.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r>
            </a:tbl>
          </a:graphicData>
        </a:graphic>
      </p:graphicFrame>
      <p:sp>
        <p:nvSpPr>
          <p:cNvPr id="112661"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0323C95E-2F75-4A04-95C1-6840EDE3BDB5}" type="slidenum">
              <a:rPr lang="en-US" sz="1000">
                <a:solidFill>
                  <a:srgbClr val="FFFFFF"/>
                </a:solidFill>
                <a:latin typeface="Tahoma" pitchFamily="34" charset="0"/>
              </a:rPr>
              <a:pPr/>
              <a:t>106</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pPr eaLnBrk="1" hangingPunct="1">
              <a:defRPr/>
            </a:pPr>
            <a:r>
              <a:rPr lang="en-US" dirty="0" err="1" smtClean="0"/>
              <a:t>sendRedirect</a:t>
            </a:r>
            <a:r>
              <a:rPr lang="en-US" dirty="0" smtClean="0"/>
              <a:t>() Vs forward()</a:t>
            </a:r>
          </a:p>
        </p:txBody>
      </p:sp>
      <p:graphicFrame>
        <p:nvGraphicFramePr>
          <p:cNvPr id="95256" name="Group 24"/>
          <p:cNvGraphicFramePr>
            <a:graphicFrameLocks noGrp="1"/>
          </p:cNvGraphicFramePr>
          <p:nvPr>
            <p:ph idx="1"/>
          </p:nvPr>
        </p:nvGraphicFramePr>
        <p:xfrm>
          <a:off x="457200" y="1576388"/>
          <a:ext cx="8229600" cy="4589145"/>
        </p:xfrm>
        <a:graphic>
          <a:graphicData uri="http://schemas.openxmlformats.org/drawingml/2006/table">
            <a:tbl>
              <a:tblPr/>
              <a:tblGrid>
                <a:gridCol w="4080194"/>
                <a:gridCol w="4149406"/>
              </a:tblGrid>
              <a:tr h="9620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125000"/>
                        <a:buFontTx/>
                        <a:buNone/>
                        <a:tabLst/>
                      </a:pPr>
                      <a:r>
                        <a:rPr kumimoji="0" lang="en-US" sz="2800" b="1" i="0" u="none" strike="noStrike" cap="none" normalizeH="0" baseline="0" dirty="0" err="1" smtClean="0">
                          <a:ln>
                            <a:noFill/>
                          </a:ln>
                          <a:solidFill>
                            <a:schemeClr val="tx1"/>
                          </a:solidFill>
                          <a:effectLst/>
                          <a:latin typeface="Arial" charset="0"/>
                          <a:cs typeface="Arial" charset="0"/>
                        </a:rPr>
                        <a:t>sendRedirect</a:t>
                      </a:r>
                      <a:r>
                        <a:rPr kumimoji="0" lang="en-US" sz="2800" b="1" i="0" u="none" strike="noStrike" cap="none" normalizeH="0" baseline="0" dirty="0" smtClean="0">
                          <a:ln>
                            <a:noFill/>
                          </a:ln>
                          <a:solidFill>
                            <a:schemeClr val="tx1"/>
                          </a:solidFill>
                          <a:effectLst/>
                          <a:latin typeface="Arial" charset="0"/>
                          <a:cs typeface="Arial" charset="0"/>
                        </a:rPr>
                        <a:t>()</a:t>
                      </a:r>
                    </a:p>
                  </a:txBody>
                  <a:tcPr marL="94919" marR="94919"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25000"/>
                        <a:buFontTx/>
                        <a:buNone/>
                        <a:tabLst/>
                      </a:pPr>
                      <a:r>
                        <a:rPr kumimoji="0" lang="en-US" sz="2800" b="1" i="0" u="none" strike="noStrike" cap="none" normalizeH="0" baseline="0" smtClean="0">
                          <a:ln>
                            <a:noFill/>
                          </a:ln>
                          <a:solidFill>
                            <a:schemeClr val="tx1"/>
                          </a:solidFill>
                          <a:effectLst/>
                          <a:latin typeface="Arial" charset="0"/>
                          <a:cs typeface="Arial" charset="0"/>
                        </a:rPr>
                        <a:t>forward()</a:t>
                      </a:r>
                    </a:p>
                  </a:txBody>
                  <a:tcPr marL="94919" marR="94919"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r>
              <a:tr h="709613">
                <a:tc>
                  <a:txBody>
                    <a:bodyPr/>
                    <a:lstStyle/>
                    <a:p>
                      <a:pPr marL="0" marR="0" lvl="0" indent="0" algn="l" defTabSz="914400" rtl="0" eaLnBrk="1" fontAlgn="base" latinLnBrk="0" hangingPunct="1">
                        <a:lnSpc>
                          <a:spcPct val="100000"/>
                        </a:lnSpc>
                        <a:spcBef>
                          <a:spcPct val="0"/>
                        </a:spcBef>
                        <a:spcAft>
                          <a:spcPct val="0"/>
                        </a:spcAft>
                        <a:buClr>
                          <a:schemeClr val="accent1"/>
                        </a:buClr>
                        <a:buSzPct val="125000"/>
                        <a:buFontTx/>
                        <a:buChar char="•"/>
                        <a:tabLst/>
                      </a:pPr>
                      <a:r>
                        <a:rPr kumimoji="0" lang="en-US" sz="2000" b="0" i="0" u="none" strike="noStrike" cap="none" normalizeH="0" baseline="0" dirty="0" smtClean="0">
                          <a:ln>
                            <a:noFill/>
                          </a:ln>
                          <a:solidFill>
                            <a:schemeClr val="tx1"/>
                          </a:solidFill>
                          <a:effectLst/>
                          <a:latin typeface="Arial" charset="0"/>
                          <a:cs typeface="Arial" charset="0"/>
                        </a:rPr>
                        <a:t>This method is useful for redirecting to pages on other servers and domains.</a:t>
                      </a:r>
                    </a:p>
                  </a:txBody>
                  <a:tcPr marL="94919" marR="94919"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125000"/>
                        <a:buFontTx/>
                        <a:buChar char="•"/>
                        <a:tabLst/>
                      </a:pPr>
                      <a:r>
                        <a:rPr kumimoji="0" lang="en-US" sz="2000" b="0" i="0" u="none" strike="noStrike" cap="none" normalizeH="0" baseline="0" smtClean="0">
                          <a:ln>
                            <a:noFill/>
                          </a:ln>
                          <a:solidFill>
                            <a:schemeClr val="tx1"/>
                          </a:solidFill>
                          <a:effectLst/>
                          <a:latin typeface="Arial" charset="0"/>
                          <a:cs typeface="Arial" charset="0"/>
                        </a:rPr>
                        <a:t> This method is useful when communicating between server resources (servlet to servlet).</a:t>
                      </a:r>
                    </a:p>
                  </a:txBody>
                  <a:tcPr marL="94919" marR="94919"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r>
              <a:tr h="976313">
                <a:tc>
                  <a:txBody>
                    <a:bodyPr/>
                    <a:lstStyle/>
                    <a:p>
                      <a:pPr marL="0" marR="0" lvl="0" indent="0" algn="l" defTabSz="914400" rtl="0" eaLnBrk="1" fontAlgn="base" latinLnBrk="0" hangingPunct="1">
                        <a:lnSpc>
                          <a:spcPct val="100000"/>
                        </a:lnSpc>
                        <a:spcBef>
                          <a:spcPct val="0"/>
                        </a:spcBef>
                        <a:spcAft>
                          <a:spcPct val="0"/>
                        </a:spcAft>
                        <a:buClr>
                          <a:schemeClr val="accent1"/>
                        </a:buClr>
                        <a:buSzPct val="125000"/>
                        <a:buFontTx/>
                        <a:buChar char="•"/>
                        <a:tabLst/>
                      </a:pPr>
                      <a:r>
                        <a:rPr kumimoji="0" lang="en-US" sz="2000" b="0" i="0" u="none" strike="noStrike" cap="none" normalizeH="0" baseline="0" smtClean="0">
                          <a:ln>
                            <a:noFill/>
                          </a:ln>
                          <a:solidFill>
                            <a:schemeClr val="tx1"/>
                          </a:solidFill>
                          <a:effectLst/>
                          <a:latin typeface="Arial" charset="0"/>
                          <a:cs typeface="Arial" charset="0"/>
                        </a:rPr>
                        <a:t>A browser reload of the second URL will not repeat the original request, but will rather fetch the second URL. The back and forward button will work.</a:t>
                      </a:r>
                    </a:p>
                  </a:txBody>
                  <a:tcPr marL="94919" marR="94919"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125000"/>
                        <a:buFontTx/>
                        <a:buChar char="•"/>
                        <a:tabLst/>
                      </a:pPr>
                      <a:r>
                        <a:rPr kumimoji="0" lang="en-US" sz="2000" b="0" i="0" u="none" strike="noStrike" cap="none" normalizeH="0" baseline="0" smtClean="0">
                          <a:ln>
                            <a:noFill/>
                          </a:ln>
                          <a:solidFill>
                            <a:schemeClr val="tx1"/>
                          </a:solidFill>
                          <a:effectLst/>
                          <a:latin typeface="Arial" charset="0"/>
                          <a:cs typeface="Arial" charset="0"/>
                        </a:rPr>
                        <a:t> Browser is completely unaware that it has taken place, so its original URL remains intact. So, back and forward button of web browser will not work.</a:t>
                      </a:r>
                    </a:p>
                  </a:txBody>
                  <a:tcPr marL="94919" marR="94919"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r>
              <a:tr h="708025">
                <a:tc>
                  <a:txBody>
                    <a:bodyPr/>
                    <a:lstStyle/>
                    <a:p>
                      <a:pPr marL="0" marR="0" lvl="0" indent="0" algn="l" defTabSz="914400" rtl="0" eaLnBrk="1" fontAlgn="base" latinLnBrk="0" hangingPunct="1">
                        <a:lnSpc>
                          <a:spcPct val="100000"/>
                        </a:lnSpc>
                        <a:spcBef>
                          <a:spcPct val="0"/>
                        </a:spcBef>
                        <a:spcAft>
                          <a:spcPct val="0"/>
                        </a:spcAft>
                        <a:buClr>
                          <a:schemeClr val="accent1"/>
                        </a:buClr>
                        <a:buSzPct val="125000"/>
                        <a:buFontTx/>
                        <a:buChar char="•"/>
                        <a:tabLst/>
                      </a:pPr>
                      <a:r>
                        <a:rPr kumimoji="0" lang="en-US" sz="2000" b="0" i="0" u="none" strike="noStrike" cap="none" normalizeH="0" baseline="0" smtClean="0">
                          <a:ln>
                            <a:noFill/>
                          </a:ln>
                          <a:solidFill>
                            <a:schemeClr val="tx1"/>
                          </a:solidFill>
                          <a:effectLst/>
                          <a:latin typeface="Arial" charset="0"/>
                          <a:cs typeface="Arial" charset="0"/>
                        </a:rPr>
                        <a:t> Redirect is always slower than a forward, since it requires a second browser request.</a:t>
                      </a:r>
                    </a:p>
                  </a:txBody>
                  <a:tcPr marL="94919" marR="94919"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125000"/>
                        <a:buFontTx/>
                        <a:buChar char="•"/>
                        <a:tabLst/>
                      </a:pPr>
                      <a:r>
                        <a:rPr kumimoji="0" lang="en-US" sz="2000" b="0" i="0" u="none" strike="noStrike" cap="none" normalizeH="0" baseline="0" dirty="0" smtClean="0">
                          <a:ln>
                            <a:noFill/>
                          </a:ln>
                          <a:solidFill>
                            <a:schemeClr val="tx1"/>
                          </a:solidFill>
                          <a:effectLst/>
                          <a:latin typeface="Arial" charset="0"/>
                          <a:cs typeface="Arial" charset="0"/>
                        </a:rPr>
                        <a:t> No network round trip is required to the server, so it is faster.</a:t>
                      </a:r>
                    </a:p>
                  </a:txBody>
                  <a:tcPr marL="94919" marR="94919"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1">
                      <a:gsLst>
                        <a:gs pos="0">
                          <a:srgbClr val="B3BCFD"/>
                        </a:gs>
                        <a:gs pos="100000">
                          <a:schemeClr val="bg1"/>
                        </a:gs>
                      </a:gsLst>
                      <a:lin ang="5400000" scaled="1"/>
                    </a:gradFill>
                  </a:tcPr>
                </a:tc>
              </a:tr>
            </a:tbl>
          </a:graphicData>
        </a:graphic>
      </p:graphicFrame>
      <p:sp>
        <p:nvSpPr>
          <p:cNvPr id="113684" name="Text Box 3"/>
          <p:cNvSpPr txBox="1">
            <a:spLocks noChangeArrowheads="1"/>
          </p:cNvSpPr>
          <p:nvPr/>
        </p:nvSpPr>
        <p:spPr bwMode="auto">
          <a:xfrm>
            <a:off x="1344613" y="5638800"/>
            <a:ext cx="4232275" cy="228600"/>
          </a:xfrm>
          <a:prstGeom prst="rect">
            <a:avLst/>
          </a:prstGeom>
          <a:noFill/>
          <a:ln w="12700">
            <a:noFill/>
            <a:miter lim="800000"/>
            <a:headEnd type="none" w="sm" len="sm"/>
            <a:tailEnd type="none" w="sm" len="sm"/>
          </a:ln>
        </p:spPr>
        <p:txBody>
          <a:bodyPr anchor="ctr" anchorCtr="1"/>
          <a:lstStyle/>
          <a:p>
            <a:pPr>
              <a:spcBef>
                <a:spcPct val="35000"/>
              </a:spcBef>
              <a:spcAft>
                <a:spcPct val="15000"/>
              </a:spcAft>
              <a:buClr>
                <a:schemeClr val="accent1"/>
              </a:buClr>
              <a:buSzPct val="125000"/>
              <a:buFontTx/>
              <a:buChar char="•"/>
            </a:pPr>
            <a:endParaRPr lang="en-US" sz="2000">
              <a:latin typeface="Tahoma" pitchFamily="34" charset="0"/>
            </a:endParaRPr>
          </a:p>
          <a:p>
            <a:pPr>
              <a:spcBef>
                <a:spcPct val="35000"/>
              </a:spcBef>
              <a:spcAft>
                <a:spcPct val="15000"/>
              </a:spcAft>
              <a:buClr>
                <a:schemeClr val="accent1"/>
              </a:buClr>
              <a:buSzPct val="125000"/>
              <a:buFontTx/>
              <a:buChar char="•"/>
            </a:pPr>
            <a:endParaRPr lang="en-US" sz="2000">
              <a:latin typeface="Tahoma" pitchFamily="34" charset="0"/>
            </a:endParaRPr>
          </a:p>
        </p:txBody>
      </p:sp>
      <p:sp>
        <p:nvSpPr>
          <p:cNvPr id="113685"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18C56449-6389-4EB0-8A50-C4333646EAFE}" type="slidenum">
              <a:rPr lang="en-US" sz="1000">
                <a:solidFill>
                  <a:srgbClr val="FFFFFF"/>
                </a:solidFill>
                <a:latin typeface="Tahoma" pitchFamily="34" charset="0"/>
              </a:rPr>
              <a:pPr/>
              <a:t>107</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pPr eaLnBrk="1" hangingPunct="1">
              <a:defRPr/>
            </a:pPr>
            <a:r>
              <a:rPr lang="en-US" smtClean="0"/>
              <a:t>Exercise on Session Management</a:t>
            </a:r>
          </a:p>
        </p:txBody>
      </p:sp>
      <p:sp>
        <p:nvSpPr>
          <p:cNvPr id="114691" name="Rectangle 3"/>
          <p:cNvSpPr>
            <a:spLocks noGrp="1" noChangeArrowheads="1"/>
          </p:cNvSpPr>
          <p:nvPr>
            <p:ph idx="1"/>
          </p:nvPr>
        </p:nvSpPr>
        <p:spPr>
          <a:gradFill rotWithShape="1">
            <a:gsLst>
              <a:gs pos="0">
                <a:srgbClr val="DEDEDE"/>
              </a:gs>
              <a:gs pos="100000">
                <a:schemeClr val="bg1"/>
              </a:gs>
            </a:gsLst>
            <a:lin ang="5400000" scaled="1"/>
          </a:gradFill>
        </p:spPr>
        <p:txBody>
          <a:bodyPr/>
          <a:lstStyle/>
          <a:p>
            <a:pPr algn="just" eaLnBrk="1" hangingPunct="1">
              <a:lnSpc>
                <a:spcPct val="90000"/>
              </a:lnSpc>
              <a:spcBef>
                <a:spcPct val="0"/>
              </a:spcBef>
              <a:buFontTx/>
              <a:buNone/>
            </a:pPr>
            <a:r>
              <a:rPr lang="en-US" sz="2000" b="1" smtClean="0"/>
              <a:t>HappyVisit online shopping</a:t>
            </a:r>
            <a:r>
              <a:rPr lang="en-US" sz="2000" smtClean="0"/>
              <a:t> wants to keep track of the Trouser’s selection made by the shopper and accordingly calculate the Invoice price at the last. </a:t>
            </a:r>
          </a:p>
          <a:p>
            <a:pPr algn="just" eaLnBrk="1" hangingPunct="1">
              <a:lnSpc>
                <a:spcPct val="90000"/>
              </a:lnSpc>
              <a:spcBef>
                <a:spcPct val="0"/>
              </a:spcBef>
              <a:buFontTx/>
              <a:buNone/>
            </a:pPr>
            <a:endParaRPr lang="en-US" sz="2000" smtClean="0"/>
          </a:p>
          <a:p>
            <a:pPr algn="just" eaLnBrk="1" hangingPunct="1">
              <a:lnSpc>
                <a:spcPct val="90000"/>
              </a:lnSpc>
              <a:spcBef>
                <a:spcPct val="0"/>
              </a:spcBef>
              <a:buFontTx/>
              <a:buNone/>
            </a:pPr>
            <a:r>
              <a:rPr lang="en-US" sz="2000" smtClean="0"/>
              <a:t>A diagram is shown in the next slide to demonstrate the working of the total module.</a:t>
            </a:r>
          </a:p>
        </p:txBody>
      </p:sp>
      <p:sp>
        <p:nvSpPr>
          <p:cNvPr id="114693"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EE277005-C649-4E40-93B4-2A5B1373E7FD}" type="slidenum">
              <a:rPr lang="en-US" sz="1000">
                <a:solidFill>
                  <a:srgbClr val="FFFFFF"/>
                </a:solidFill>
                <a:latin typeface="Tahoma" pitchFamily="34" charset="0"/>
              </a:rPr>
              <a:pPr/>
              <a:t>108</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pPr eaLnBrk="1" hangingPunct="1">
              <a:defRPr/>
            </a:pPr>
            <a:r>
              <a:rPr lang="en-US" smtClean="0"/>
              <a:t>Exercise on Session Management</a:t>
            </a:r>
          </a:p>
        </p:txBody>
      </p:sp>
      <p:sp>
        <p:nvSpPr>
          <p:cNvPr id="115715" name="Rectangle 3"/>
          <p:cNvSpPr>
            <a:spLocks noChangeArrowheads="1"/>
          </p:cNvSpPr>
          <p:nvPr/>
        </p:nvSpPr>
        <p:spPr bwMode="auto">
          <a:xfrm>
            <a:off x="152400" y="1981200"/>
            <a:ext cx="2971800" cy="685800"/>
          </a:xfrm>
          <a:prstGeom prst="rect">
            <a:avLst/>
          </a:prstGeom>
          <a:noFill/>
          <a:ln w="12700">
            <a:solidFill>
              <a:srgbClr val="000099"/>
            </a:solidFill>
            <a:miter lim="800000"/>
            <a:headEnd type="none" w="sm" len="sm"/>
            <a:tailEnd type="none" w="sm" len="sm"/>
          </a:ln>
        </p:spPr>
        <p:txBody>
          <a:bodyPr wrap="none" anchor="ctr"/>
          <a:lstStyle/>
          <a:p>
            <a:r>
              <a:rPr lang="en-US">
                <a:latin typeface="Tahoma" pitchFamily="34" charset="0"/>
              </a:rPr>
              <a:t>LoginScreen</a:t>
            </a:r>
          </a:p>
        </p:txBody>
      </p:sp>
      <p:sp>
        <p:nvSpPr>
          <p:cNvPr id="115716" name="Line 4"/>
          <p:cNvSpPr>
            <a:spLocks noChangeShapeType="1"/>
          </p:cNvSpPr>
          <p:nvPr/>
        </p:nvSpPr>
        <p:spPr bwMode="auto">
          <a:xfrm>
            <a:off x="1524000" y="2667000"/>
            <a:ext cx="0" cy="457200"/>
          </a:xfrm>
          <a:prstGeom prst="line">
            <a:avLst/>
          </a:prstGeom>
          <a:noFill/>
          <a:ln w="28575">
            <a:solidFill>
              <a:srgbClr val="000099"/>
            </a:solidFill>
            <a:round/>
            <a:headEnd type="none" w="sm" len="sm"/>
            <a:tailEnd type="triangle" w="lg" len="sm"/>
          </a:ln>
        </p:spPr>
        <p:txBody>
          <a:bodyPr/>
          <a:lstStyle/>
          <a:p>
            <a:endParaRPr lang="en-US"/>
          </a:p>
        </p:txBody>
      </p:sp>
      <p:sp>
        <p:nvSpPr>
          <p:cNvPr id="115717" name="Rectangle 5"/>
          <p:cNvSpPr>
            <a:spLocks noChangeArrowheads="1"/>
          </p:cNvSpPr>
          <p:nvPr/>
        </p:nvSpPr>
        <p:spPr bwMode="auto">
          <a:xfrm>
            <a:off x="152400" y="3124200"/>
            <a:ext cx="3048000" cy="685800"/>
          </a:xfrm>
          <a:prstGeom prst="rect">
            <a:avLst/>
          </a:prstGeom>
          <a:noFill/>
          <a:ln w="12700">
            <a:solidFill>
              <a:srgbClr val="000099"/>
            </a:solidFill>
            <a:miter lim="800000"/>
            <a:headEnd type="none" w="sm" len="sm"/>
            <a:tailEnd type="none" w="sm" len="sm"/>
          </a:ln>
        </p:spPr>
        <p:txBody>
          <a:bodyPr anchor="ctr"/>
          <a:lstStyle/>
          <a:p>
            <a:r>
              <a:rPr lang="en-US">
                <a:latin typeface="Tahoma" pitchFamily="34" charset="0"/>
              </a:rPr>
              <a:t>DisplayTrouserListServlet</a:t>
            </a:r>
          </a:p>
        </p:txBody>
      </p:sp>
      <p:sp>
        <p:nvSpPr>
          <p:cNvPr id="115718" name="Rectangle 6"/>
          <p:cNvSpPr>
            <a:spLocks noChangeArrowheads="1"/>
          </p:cNvSpPr>
          <p:nvPr/>
        </p:nvSpPr>
        <p:spPr bwMode="auto">
          <a:xfrm>
            <a:off x="152400" y="4419600"/>
            <a:ext cx="3048000" cy="685800"/>
          </a:xfrm>
          <a:prstGeom prst="rect">
            <a:avLst/>
          </a:prstGeom>
          <a:noFill/>
          <a:ln w="12700">
            <a:solidFill>
              <a:srgbClr val="000099"/>
            </a:solidFill>
            <a:miter lim="800000"/>
            <a:headEnd type="none" w="sm" len="sm"/>
            <a:tailEnd type="none" w="sm" len="sm"/>
          </a:ln>
        </p:spPr>
        <p:txBody>
          <a:bodyPr anchor="ctr"/>
          <a:lstStyle/>
          <a:p>
            <a:r>
              <a:rPr lang="en-US">
                <a:latin typeface="Tahoma" pitchFamily="34" charset="0"/>
              </a:rPr>
              <a:t>ChoiceProcessingServlet</a:t>
            </a:r>
          </a:p>
        </p:txBody>
      </p:sp>
      <p:sp>
        <p:nvSpPr>
          <p:cNvPr id="115719" name="Rectangle 7"/>
          <p:cNvSpPr>
            <a:spLocks noChangeArrowheads="1"/>
          </p:cNvSpPr>
          <p:nvPr/>
        </p:nvSpPr>
        <p:spPr bwMode="auto">
          <a:xfrm>
            <a:off x="152400" y="5638800"/>
            <a:ext cx="3048000" cy="685800"/>
          </a:xfrm>
          <a:prstGeom prst="rect">
            <a:avLst/>
          </a:prstGeom>
          <a:noFill/>
          <a:ln w="12700">
            <a:solidFill>
              <a:srgbClr val="000099"/>
            </a:solidFill>
            <a:miter lim="800000"/>
            <a:headEnd type="none" w="sm" len="sm"/>
            <a:tailEnd type="none" w="sm" len="sm"/>
          </a:ln>
        </p:spPr>
        <p:txBody>
          <a:bodyPr anchor="ctr"/>
          <a:lstStyle/>
          <a:p>
            <a:r>
              <a:rPr lang="en-US">
                <a:latin typeface="Tahoma" pitchFamily="34" charset="0"/>
              </a:rPr>
              <a:t>FinalServlet</a:t>
            </a:r>
          </a:p>
        </p:txBody>
      </p:sp>
      <p:sp>
        <p:nvSpPr>
          <p:cNvPr id="115720" name="Rectangle 8"/>
          <p:cNvSpPr>
            <a:spLocks noChangeArrowheads="1"/>
          </p:cNvSpPr>
          <p:nvPr/>
        </p:nvSpPr>
        <p:spPr bwMode="auto">
          <a:xfrm>
            <a:off x="3352800" y="1981200"/>
            <a:ext cx="5791200" cy="644525"/>
          </a:xfrm>
          <a:prstGeom prst="rect">
            <a:avLst/>
          </a:prstGeom>
          <a:noFill/>
          <a:ln w="12700">
            <a:noFill/>
            <a:miter lim="800000"/>
            <a:headEnd type="none" w="sm" len="sm"/>
            <a:tailEnd type="none" w="sm" len="sm"/>
          </a:ln>
        </p:spPr>
        <p:txBody>
          <a:bodyPr/>
          <a:lstStyle/>
          <a:p>
            <a:pPr>
              <a:lnSpc>
                <a:spcPct val="90000"/>
              </a:lnSpc>
              <a:buClr>
                <a:schemeClr val="accent1"/>
              </a:buClr>
              <a:buSzPct val="125000"/>
            </a:pPr>
            <a:r>
              <a:rPr lang="en-US">
                <a:latin typeface="Tahoma" pitchFamily="34" charset="0"/>
              </a:rPr>
              <a:t>Accept UserName and Password and on submission call DisplayTrouserListServlet.</a:t>
            </a:r>
          </a:p>
        </p:txBody>
      </p:sp>
      <p:sp>
        <p:nvSpPr>
          <p:cNvPr id="115721" name="Rectangle 9"/>
          <p:cNvSpPr>
            <a:spLocks noChangeArrowheads="1"/>
          </p:cNvSpPr>
          <p:nvPr/>
        </p:nvSpPr>
        <p:spPr bwMode="auto">
          <a:xfrm>
            <a:off x="3276600" y="3048000"/>
            <a:ext cx="5867400" cy="644525"/>
          </a:xfrm>
          <a:prstGeom prst="rect">
            <a:avLst/>
          </a:prstGeom>
          <a:noFill/>
          <a:ln w="12700">
            <a:noFill/>
            <a:miter lim="800000"/>
            <a:headEnd type="none" w="sm" len="sm"/>
            <a:tailEnd type="none" w="sm" len="sm"/>
          </a:ln>
        </p:spPr>
        <p:txBody>
          <a:bodyPr/>
          <a:lstStyle/>
          <a:p>
            <a:pPr>
              <a:lnSpc>
                <a:spcPct val="90000"/>
              </a:lnSpc>
              <a:buClr>
                <a:schemeClr val="accent1"/>
              </a:buClr>
              <a:buSzPct val="125000"/>
            </a:pPr>
            <a:r>
              <a:rPr lang="en-US">
                <a:latin typeface="Tahoma" pitchFamily="34" charset="0"/>
              </a:rPr>
              <a:t>This servlet displays the list of trouser available in the stock and on submission call a Servlet known as ChoiceProcessingServlet for further processing.</a:t>
            </a:r>
          </a:p>
        </p:txBody>
      </p:sp>
      <p:sp>
        <p:nvSpPr>
          <p:cNvPr id="115722" name="Line 10"/>
          <p:cNvSpPr>
            <a:spLocks noChangeShapeType="1"/>
          </p:cNvSpPr>
          <p:nvPr/>
        </p:nvSpPr>
        <p:spPr bwMode="auto">
          <a:xfrm>
            <a:off x="1524000" y="3810000"/>
            <a:ext cx="0" cy="457200"/>
          </a:xfrm>
          <a:prstGeom prst="line">
            <a:avLst/>
          </a:prstGeom>
          <a:noFill/>
          <a:ln w="28575">
            <a:solidFill>
              <a:srgbClr val="000099"/>
            </a:solidFill>
            <a:round/>
            <a:headEnd type="none" w="sm" len="sm"/>
            <a:tailEnd type="triangle" w="lg" len="sm"/>
          </a:ln>
        </p:spPr>
        <p:txBody>
          <a:bodyPr/>
          <a:lstStyle/>
          <a:p>
            <a:endParaRPr lang="en-US"/>
          </a:p>
        </p:txBody>
      </p:sp>
      <p:sp>
        <p:nvSpPr>
          <p:cNvPr id="115723" name="Line 11"/>
          <p:cNvSpPr>
            <a:spLocks noChangeShapeType="1"/>
          </p:cNvSpPr>
          <p:nvPr/>
        </p:nvSpPr>
        <p:spPr bwMode="auto">
          <a:xfrm>
            <a:off x="1524000" y="5105400"/>
            <a:ext cx="0" cy="457200"/>
          </a:xfrm>
          <a:prstGeom prst="line">
            <a:avLst/>
          </a:prstGeom>
          <a:noFill/>
          <a:ln w="28575">
            <a:solidFill>
              <a:srgbClr val="000099"/>
            </a:solidFill>
            <a:round/>
            <a:headEnd type="none" w="sm" len="sm"/>
            <a:tailEnd type="triangle" w="lg" len="sm"/>
          </a:ln>
        </p:spPr>
        <p:txBody>
          <a:bodyPr/>
          <a:lstStyle/>
          <a:p>
            <a:endParaRPr lang="en-US"/>
          </a:p>
        </p:txBody>
      </p:sp>
      <p:sp>
        <p:nvSpPr>
          <p:cNvPr id="115724" name="Rectangle 12"/>
          <p:cNvSpPr>
            <a:spLocks noChangeArrowheads="1"/>
          </p:cNvSpPr>
          <p:nvPr/>
        </p:nvSpPr>
        <p:spPr bwMode="auto">
          <a:xfrm>
            <a:off x="3352800" y="4384675"/>
            <a:ext cx="5791200" cy="644525"/>
          </a:xfrm>
          <a:prstGeom prst="rect">
            <a:avLst/>
          </a:prstGeom>
          <a:noFill/>
          <a:ln w="12700">
            <a:noFill/>
            <a:miter lim="800000"/>
            <a:headEnd type="none" w="sm" len="sm"/>
            <a:tailEnd type="none" w="sm" len="sm"/>
          </a:ln>
        </p:spPr>
        <p:txBody>
          <a:bodyPr/>
          <a:lstStyle/>
          <a:p>
            <a:pPr>
              <a:lnSpc>
                <a:spcPct val="90000"/>
              </a:lnSpc>
              <a:buClr>
                <a:schemeClr val="accent1"/>
              </a:buClr>
              <a:buSzPct val="125000"/>
            </a:pPr>
            <a:r>
              <a:rPr lang="en-US">
                <a:latin typeface="Tahoma" pitchFamily="34" charset="0"/>
              </a:rPr>
              <a:t>This servlet keep track of the user selection of the trouser and forward the selected trouser list to the  FinalServlet for Billing the user.</a:t>
            </a:r>
          </a:p>
        </p:txBody>
      </p:sp>
      <p:sp>
        <p:nvSpPr>
          <p:cNvPr id="115725" name="Rectangle 13"/>
          <p:cNvSpPr>
            <a:spLocks noChangeArrowheads="1"/>
          </p:cNvSpPr>
          <p:nvPr/>
        </p:nvSpPr>
        <p:spPr bwMode="auto">
          <a:xfrm>
            <a:off x="3352800" y="5603875"/>
            <a:ext cx="5867400" cy="644525"/>
          </a:xfrm>
          <a:prstGeom prst="rect">
            <a:avLst/>
          </a:prstGeom>
          <a:noFill/>
          <a:ln w="12700">
            <a:noFill/>
            <a:miter lim="800000"/>
            <a:headEnd type="none" w="sm" len="sm"/>
            <a:tailEnd type="none" w="sm" len="sm"/>
          </a:ln>
        </p:spPr>
        <p:txBody>
          <a:bodyPr/>
          <a:lstStyle/>
          <a:p>
            <a:pPr>
              <a:lnSpc>
                <a:spcPct val="90000"/>
              </a:lnSpc>
              <a:buClr>
                <a:schemeClr val="accent1"/>
              </a:buClr>
              <a:buSzPct val="125000"/>
            </a:pPr>
            <a:r>
              <a:rPr lang="en-US">
                <a:latin typeface="Tahoma" pitchFamily="34" charset="0"/>
              </a:rPr>
              <a:t>This servlet calculate the total bill for the user based on the Trouser selected (Trouser selection information retrieved from ChoiceProcessingServlet)</a:t>
            </a:r>
          </a:p>
        </p:txBody>
      </p:sp>
      <p:sp>
        <p:nvSpPr>
          <p:cNvPr id="115726" name="Slide Number Placeholder 1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627D582E-D707-4491-86A0-51A0E0055E77}" type="slidenum">
              <a:rPr lang="en-US" sz="1000">
                <a:solidFill>
                  <a:srgbClr val="FFFFFF"/>
                </a:solidFill>
                <a:latin typeface="Tahoma" pitchFamily="34" charset="0"/>
              </a:rPr>
              <a:pPr/>
              <a:t>109</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D6BEDE7C-87DE-40F4-B723-B7E5CCF25D81}" type="slidenum">
              <a:rPr lang="en-US" sz="1000">
                <a:solidFill>
                  <a:srgbClr val="FFFFFF"/>
                </a:solidFill>
                <a:latin typeface="Tahoma" pitchFamily="34" charset="0"/>
              </a:rPr>
              <a:pPr/>
              <a:t>11</a:t>
            </a:fld>
            <a:endParaRPr lang="en-US" sz="1000">
              <a:solidFill>
                <a:srgbClr val="FFFFFF"/>
              </a:solidFill>
              <a:latin typeface="Tahoma" pitchFamily="34" charset="0"/>
            </a:endParaRPr>
          </a:p>
        </p:txBody>
      </p:sp>
      <p:sp>
        <p:nvSpPr>
          <p:cNvPr id="18435" name="Rectangle 3"/>
          <p:cNvSpPr>
            <a:spLocks noGrp="1" noChangeArrowheads="1"/>
          </p:cNvSpPr>
          <p:nvPr>
            <p:ph idx="1"/>
          </p:nvPr>
        </p:nvSpPr>
        <p:spPr/>
        <p:txBody>
          <a:bodyPr/>
          <a:lstStyle/>
          <a:p>
            <a:pPr eaLnBrk="1" hangingPunct="1"/>
            <a:r>
              <a:rPr lang="en-US" sz="2400" smtClean="0"/>
              <a:t>HTTP Response</a:t>
            </a:r>
          </a:p>
          <a:p>
            <a:pPr lvl="1" eaLnBrk="1" hangingPunct="1"/>
            <a:r>
              <a:rPr lang="en-US" sz="2400" smtClean="0"/>
              <a:t>An HTTP response has three parts</a:t>
            </a:r>
          </a:p>
          <a:p>
            <a:pPr marL="1143000" lvl="2" indent="-228600" eaLnBrk="1" hangingPunct="1"/>
            <a:r>
              <a:rPr lang="en-US" sz="2400" smtClean="0"/>
              <a:t>A response line</a:t>
            </a:r>
          </a:p>
          <a:p>
            <a:pPr marL="1143000" lvl="2" indent="-228600" eaLnBrk="1" hangingPunct="1"/>
            <a:r>
              <a:rPr lang="en-US" sz="2400" smtClean="0"/>
              <a:t>One or more response headers</a:t>
            </a:r>
          </a:p>
          <a:p>
            <a:pPr marL="1143000" lvl="2" indent="-228600" eaLnBrk="1" hangingPunct="1"/>
            <a:r>
              <a:rPr lang="en-US" sz="2400" smtClean="0"/>
              <a:t>A message</a:t>
            </a:r>
          </a:p>
          <a:p>
            <a:pPr lvl="1" eaLnBrk="1" hangingPunct="1">
              <a:buFont typeface="Wingdings" pitchFamily="2" charset="2"/>
              <a:buNone/>
            </a:pPr>
            <a:r>
              <a:rPr lang="en-US" sz="2400" u="sng" smtClean="0"/>
              <a:t>A response line looks like:</a:t>
            </a:r>
          </a:p>
          <a:p>
            <a:pPr lvl="1" eaLnBrk="1" hangingPunct="1">
              <a:buFont typeface="Wingdings" pitchFamily="2" charset="2"/>
              <a:buNone/>
            </a:pPr>
            <a:r>
              <a:rPr lang="en-US" sz="2400" b="1" i="1" smtClean="0">
                <a:solidFill>
                  <a:srgbClr val="0000FF"/>
                </a:solidFill>
              </a:rPr>
              <a:t>HTTP/1.1	200      OK</a:t>
            </a:r>
          </a:p>
          <a:p>
            <a:pPr lvl="1" eaLnBrk="1" hangingPunct="1">
              <a:buFont typeface="Wingdings" pitchFamily="2" charset="2"/>
              <a:buNone/>
            </a:pPr>
            <a:r>
              <a:rPr lang="en-US" sz="2400" i="1" smtClean="0"/>
              <a:t>1</a:t>
            </a:r>
            <a:r>
              <a:rPr lang="en-US" sz="2400" i="1" baseline="30000" smtClean="0"/>
              <a:t>st</a:t>
            </a:r>
            <a:r>
              <a:rPr lang="en-US" sz="2400" i="1" smtClean="0"/>
              <a:t> token is the HTTP version.</a:t>
            </a:r>
          </a:p>
          <a:p>
            <a:pPr lvl="1" eaLnBrk="1" hangingPunct="1">
              <a:buFont typeface="Wingdings" pitchFamily="2" charset="2"/>
              <a:buNone/>
            </a:pPr>
            <a:r>
              <a:rPr lang="en-US" sz="2400" i="1" smtClean="0"/>
              <a:t>2</a:t>
            </a:r>
            <a:r>
              <a:rPr lang="en-US" sz="2400" i="1" baseline="30000" smtClean="0"/>
              <a:t>nd</a:t>
            </a:r>
            <a:r>
              <a:rPr lang="en-US" sz="2400" i="1" smtClean="0"/>
              <a:t> token is one of the many </a:t>
            </a:r>
            <a:r>
              <a:rPr lang="en-US" sz="2400" b="1" i="1" smtClean="0"/>
              <a:t>predefined</a:t>
            </a:r>
            <a:r>
              <a:rPr lang="en-US" sz="2400" i="1" smtClean="0"/>
              <a:t> status codes. </a:t>
            </a:r>
          </a:p>
          <a:p>
            <a:pPr lvl="1" eaLnBrk="1" hangingPunct="1">
              <a:buFont typeface="Wingdings" pitchFamily="2" charset="2"/>
              <a:buNone/>
            </a:pPr>
            <a:r>
              <a:rPr lang="en-US" sz="2400" i="1" smtClean="0"/>
              <a:t>3</a:t>
            </a:r>
            <a:r>
              <a:rPr lang="en-US" sz="2400" i="1" baseline="30000" smtClean="0"/>
              <a:t>rd </a:t>
            </a:r>
            <a:r>
              <a:rPr lang="en-US" sz="2400" i="1" smtClean="0"/>
              <a:t> token is an English description of the status code.</a:t>
            </a:r>
            <a:endParaRPr lang="en-US" sz="2400" smtClean="0"/>
          </a:p>
        </p:txBody>
      </p:sp>
      <p:sp>
        <p:nvSpPr>
          <p:cNvPr id="7" name="Rectangle 2"/>
          <p:cNvSpPr>
            <a:spLocks noGrp="1" noChangeArrowheads="1"/>
          </p:cNvSpPr>
          <p:nvPr>
            <p:ph type="title"/>
          </p:nvPr>
        </p:nvSpPr>
        <p:spPr>
          <a:xfrm>
            <a:off x="457200" y="469900"/>
            <a:ext cx="8229600" cy="900113"/>
          </a:xfrm>
        </p:spPr>
        <p:txBody>
          <a:bodyPr/>
          <a:lstStyle/>
          <a:p>
            <a:pPr eaLnBrk="1" hangingPunct="1">
              <a:defRPr/>
            </a:pPr>
            <a:r>
              <a:rPr lang="en-US" dirty="0" smtClean="0"/>
              <a:t>HTTP Basics (…</a:t>
            </a:r>
            <a:r>
              <a:rPr lang="en-US" dirty="0" err="1" smtClean="0"/>
              <a:t>contd</a:t>
            </a:r>
            <a:r>
              <a:rPr lang="en-US" dirty="0" smtClean="0"/>
              <a:t>)</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pPr eaLnBrk="1" hangingPunct="1">
              <a:defRPr/>
            </a:pPr>
            <a:r>
              <a:rPr lang="en-US" b="1" smtClean="0"/>
              <a:t>HappyVisit</a:t>
            </a:r>
            <a:r>
              <a:rPr lang="en-US" smtClean="0"/>
              <a:t> Login Page – Login.html</a:t>
            </a:r>
          </a:p>
        </p:txBody>
      </p:sp>
      <p:sp>
        <p:nvSpPr>
          <p:cNvPr id="116739" name="Rectangle 3"/>
          <p:cNvSpPr>
            <a:spLocks noGrp="1" noChangeArrowheads="1"/>
          </p:cNvSpPr>
          <p:nvPr>
            <p:ph idx="1"/>
          </p:nvPr>
        </p:nvSpPr>
        <p:spPr/>
        <p:txBody>
          <a:bodyPr/>
          <a:lstStyle/>
          <a:p>
            <a:pPr eaLnBrk="1" hangingPunct="1">
              <a:lnSpc>
                <a:spcPct val="80000"/>
              </a:lnSpc>
              <a:spcBef>
                <a:spcPct val="0"/>
              </a:spcBef>
              <a:buFontTx/>
              <a:buNone/>
            </a:pPr>
            <a:r>
              <a:rPr lang="en-US" sz="2000" smtClean="0">
                <a:latin typeface="Courier New" pitchFamily="49" charset="0"/>
                <a:cs typeface="Courier New" pitchFamily="49" charset="0"/>
              </a:rPr>
              <a:t>&lt;HTML&gt;</a:t>
            </a:r>
          </a:p>
          <a:p>
            <a:pPr eaLnBrk="1" hangingPunct="1">
              <a:lnSpc>
                <a:spcPct val="80000"/>
              </a:lnSpc>
              <a:spcBef>
                <a:spcPct val="0"/>
              </a:spcBef>
              <a:buFontTx/>
              <a:buNone/>
            </a:pPr>
            <a:r>
              <a:rPr lang="en-US" sz="2000" smtClean="0">
                <a:latin typeface="Courier New" pitchFamily="49" charset="0"/>
                <a:cs typeface="Courier New" pitchFamily="49" charset="0"/>
              </a:rPr>
              <a:t>&lt;TITLE&gt;HappyVisit Online Shopping Portal&lt;/TITLE&gt;</a:t>
            </a:r>
          </a:p>
          <a:p>
            <a:pPr eaLnBrk="1" hangingPunct="1">
              <a:lnSpc>
                <a:spcPct val="80000"/>
              </a:lnSpc>
              <a:spcBef>
                <a:spcPct val="0"/>
              </a:spcBef>
              <a:buFontTx/>
              <a:buNone/>
            </a:pPr>
            <a:r>
              <a:rPr lang="en-US" sz="2000" smtClean="0">
                <a:latin typeface="Courier New" pitchFamily="49" charset="0"/>
                <a:cs typeface="Courier New" pitchFamily="49" charset="0"/>
              </a:rPr>
              <a:t>&lt;BODY&gt;</a:t>
            </a:r>
          </a:p>
          <a:p>
            <a:pPr eaLnBrk="1" hangingPunct="1">
              <a:lnSpc>
                <a:spcPct val="80000"/>
              </a:lnSpc>
              <a:spcBef>
                <a:spcPct val="0"/>
              </a:spcBef>
              <a:buFontTx/>
              <a:buNone/>
            </a:pPr>
            <a:endParaRPr lang="en-US" sz="2000" smtClean="0">
              <a:latin typeface="Courier New" pitchFamily="49" charset="0"/>
              <a:cs typeface="Courier New" pitchFamily="49" charset="0"/>
            </a:endParaRPr>
          </a:p>
          <a:p>
            <a:pPr eaLnBrk="1" hangingPunct="1">
              <a:lnSpc>
                <a:spcPct val="80000"/>
              </a:lnSpc>
              <a:spcBef>
                <a:spcPct val="0"/>
              </a:spcBef>
              <a:buFontTx/>
              <a:buNone/>
            </a:pPr>
            <a:r>
              <a:rPr lang="en-US" sz="2000" smtClean="0">
                <a:latin typeface="Courier New" pitchFamily="49" charset="0"/>
                <a:cs typeface="Courier New" pitchFamily="49" charset="0"/>
              </a:rPr>
              <a:t>	&lt;FORM ACTION = </a:t>
            </a:r>
            <a:r>
              <a:rPr lang="en-US" sz="2000" b="1" smtClean="0">
                <a:latin typeface="Courier New" pitchFamily="49" charset="0"/>
                <a:cs typeface="Courier New" pitchFamily="49" charset="0"/>
              </a:rPr>
              <a:t>"http://localhost:9080/SessionServletProject/DisplayTrouserListServlet"</a:t>
            </a:r>
            <a:r>
              <a:rPr lang="en-US" sz="2000" smtClean="0">
                <a:latin typeface="Courier New" pitchFamily="49" charset="0"/>
                <a:cs typeface="Courier New" pitchFamily="49" charset="0"/>
              </a:rPr>
              <a:t> align=“CENTER”&gt;</a:t>
            </a:r>
          </a:p>
          <a:p>
            <a:pPr eaLnBrk="1" hangingPunct="1">
              <a:lnSpc>
                <a:spcPct val="80000"/>
              </a:lnSpc>
              <a:spcBef>
                <a:spcPct val="0"/>
              </a:spcBef>
              <a:buFontTx/>
              <a:buNone/>
            </a:pPr>
            <a:r>
              <a:rPr lang="en-US" sz="2000" smtClean="0">
                <a:latin typeface="Courier New" pitchFamily="49" charset="0"/>
                <a:cs typeface="Courier New" pitchFamily="49" charset="0"/>
              </a:rPr>
              <a:t>	</a:t>
            </a:r>
          </a:p>
          <a:p>
            <a:pPr eaLnBrk="1" hangingPunct="1">
              <a:lnSpc>
                <a:spcPct val="80000"/>
              </a:lnSpc>
              <a:spcBef>
                <a:spcPct val="0"/>
              </a:spcBef>
              <a:buFontTx/>
              <a:buNone/>
            </a:pPr>
            <a:r>
              <a:rPr lang="en-US" sz="2000" smtClean="0">
                <a:latin typeface="Courier New" pitchFamily="49" charset="0"/>
                <a:cs typeface="Courier New" pitchFamily="49" charset="0"/>
              </a:rPr>
              <a:t>	Username: &lt;INPUT TYPE = TEXT NAME = "user" align=CENTER&gt;&lt;BR&gt;</a:t>
            </a:r>
          </a:p>
          <a:p>
            <a:pPr eaLnBrk="1" hangingPunct="1">
              <a:lnSpc>
                <a:spcPct val="80000"/>
              </a:lnSpc>
              <a:spcBef>
                <a:spcPct val="0"/>
              </a:spcBef>
              <a:buFontTx/>
              <a:buNone/>
            </a:pPr>
            <a:r>
              <a:rPr lang="en-US" sz="2000" smtClean="0">
                <a:latin typeface="Courier New" pitchFamily="49" charset="0"/>
                <a:cs typeface="Courier New" pitchFamily="49" charset="0"/>
              </a:rPr>
              <a:t>	Password: &lt;INPUT TYPE = PASSWORD NAME = "password" align=CENTER&gt;&lt;BR&gt;</a:t>
            </a:r>
          </a:p>
          <a:p>
            <a:pPr eaLnBrk="1" hangingPunct="1">
              <a:lnSpc>
                <a:spcPct val="80000"/>
              </a:lnSpc>
              <a:spcBef>
                <a:spcPct val="0"/>
              </a:spcBef>
              <a:buFontTx/>
              <a:buNone/>
            </a:pPr>
            <a:endParaRPr lang="en-US" sz="2000" smtClean="0">
              <a:latin typeface="Courier New" pitchFamily="49" charset="0"/>
              <a:cs typeface="Courier New" pitchFamily="49" charset="0"/>
            </a:endParaRPr>
          </a:p>
          <a:p>
            <a:pPr eaLnBrk="1" hangingPunct="1">
              <a:lnSpc>
                <a:spcPct val="80000"/>
              </a:lnSpc>
              <a:spcBef>
                <a:spcPct val="0"/>
              </a:spcBef>
              <a:buFontTx/>
              <a:buNone/>
            </a:pPr>
            <a:r>
              <a:rPr lang="en-US" sz="2000" smtClean="0">
                <a:latin typeface="Courier New" pitchFamily="49" charset="0"/>
                <a:cs typeface="Courier New" pitchFamily="49" charset="0"/>
              </a:rPr>
              <a:t>	&lt;INPUT TYPE = SUBMIT VALUE = "Login" align=CENTER&gt;</a:t>
            </a:r>
          </a:p>
          <a:p>
            <a:pPr eaLnBrk="1" hangingPunct="1">
              <a:lnSpc>
                <a:spcPct val="80000"/>
              </a:lnSpc>
              <a:spcBef>
                <a:spcPct val="0"/>
              </a:spcBef>
              <a:buFontTx/>
              <a:buNone/>
            </a:pPr>
            <a:r>
              <a:rPr lang="en-US" sz="2000" smtClean="0">
                <a:latin typeface="Courier New" pitchFamily="49" charset="0"/>
                <a:cs typeface="Courier New" pitchFamily="49" charset="0"/>
              </a:rPr>
              <a:t>    &lt;/FORM&gt;</a:t>
            </a:r>
          </a:p>
          <a:p>
            <a:pPr eaLnBrk="1" hangingPunct="1">
              <a:lnSpc>
                <a:spcPct val="80000"/>
              </a:lnSpc>
              <a:spcBef>
                <a:spcPct val="0"/>
              </a:spcBef>
              <a:buFontTx/>
              <a:buNone/>
            </a:pPr>
            <a:endParaRPr lang="en-US" sz="2000" smtClean="0">
              <a:latin typeface="Courier New" pitchFamily="49" charset="0"/>
              <a:cs typeface="Courier New" pitchFamily="49" charset="0"/>
            </a:endParaRPr>
          </a:p>
          <a:p>
            <a:pPr eaLnBrk="1" hangingPunct="1">
              <a:lnSpc>
                <a:spcPct val="80000"/>
              </a:lnSpc>
              <a:spcBef>
                <a:spcPct val="0"/>
              </a:spcBef>
              <a:buFontTx/>
              <a:buNone/>
            </a:pPr>
            <a:r>
              <a:rPr lang="en-US" sz="2000" smtClean="0">
                <a:latin typeface="Courier New" pitchFamily="49" charset="0"/>
                <a:cs typeface="Courier New" pitchFamily="49" charset="0"/>
              </a:rPr>
              <a:t>&lt;/BODY&gt;</a:t>
            </a:r>
          </a:p>
          <a:p>
            <a:pPr eaLnBrk="1" hangingPunct="1">
              <a:lnSpc>
                <a:spcPct val="80000"/>
              </a:lnSpc>
              <a:spcBef>
                <a:spcPct val="0"/>
              </a:spcBef>
              <a:buFontTx/>
              <a:buNone/>
            </a:pPr>
            <a:r>
              <a:rPr lang="en-US" sz="2000" smtClean="0">
                <a:latin typeface="Courier New" pitchFamily="49" charset="0"/>
                <a:cs typeface="Courier New" pitchFamily="49" charset="0"/>
              </a:rPr>
              <a:t>&lt;/HTML&gt;</a:t>
            </a:r>
          </a:p>
          <a:p>
            <a:pPr eaLnBrk="1" hangingPunct="1">
              <a:lnSpc>
                <a:spcPct val="80000"/>
              </a:lnSpc>
              <a:spcBef>
                <a:spcPct val="0"/>
              </a:spcBef>
              <a:buFontTx/>
              <a:buNone/>
            </a:pPr>
            <a:endParaRPr lang="en-US" sz="2000" smtClean="0">
              <a:latin typeface="Courier New" pitchFamily="49" charset="0"/>
              <a:cs typeface="Courier New" pitchFamily="49" charset="0"/>
            </a:endParaRPr>
          </a:p>
        </p:txBody>
      </p:sp>
      <p:sp>
        <p:nvSpPr>
          <p:cNvPr id="11674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F0BF92E5-0AA9-408C-9199-1F99A7527B69}" type="slidenum">
              <a:rPr lang="en-US" sz="1000">
                <a:solidFill>
                  <a:srgbClr val="FFFFFF"/>
                </a:solidFill>
                <a:latin typeface="Tahoma" pitchFamily="34" charset="0"/>
              </a:rPr>
              <a:pPr/>
              <a:t>110</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lstStyle/>
          <a:p>
            <a:pPr eaLnBrk="1" hangingPunct="1">
              <a:defRPr/>
            </a:pPr>
            <a:r>
              <a:rPr lang="en-US" b="1" dirty="0" err="1" smtClean="0"/>
              <a:t>HappyVisit</a:t>
            </a:r>
            <a:r>
              <a:rPr lang="en-US" dirty="0" smtClean="0"/>
              <a:t> Servlet -1: DisplayTrouserListServlet.java</a:t>
            </a:r>
          </a:p>
        </p:txBody>
      </p:sp>
      <p:sp>
        <p:nvSpPr>
          <p:cNvPr id="117763" name="Rectangle 3"/>
          <p:cNvSpPr>
            <a:spLocks noGrp="1" noChangeArrowheads="1"/>
          </p:cNvSpPr>
          <p:nvPr>
            <p:ph idx="1"/>
          </p:nvPr>
        </p:nvSpPr>
        <p:spPr/>
        <p:txBody>
          <a:bodyPr/>
          <a:lstStyle/>
          <a:p>
            <a:pPr eaLnBrk="1" hangingPunct="1">
              <a:lnSpc>
                <a:spcPct val="80000"/>
              </a:lnSpc>
              <a:spcBef>
                <a:spcPct val="0"/>
              </a:spcBef>
              <a:buFontTx/>
              <a:buNone/>
            </a:pPr>
            <a:r>
              <a:rPr lang="en-US" sz="2000" smtClean="0">
                <a:latin typeface="Courier New" pitchFamily="49" charset="0"/>
                <a:cs typeface="Courier New" pitchFamily="49" charset="0"/>
              </a:rPr>
              <a:t>package ibm.sample.login;</a:t>
            </a:r>
          </a:p>
          <a:p>
            <a:pPr eaLnBrk="1" hangingPunct="1">
              <a:lnSpc>
                <a:spcPct val="80000"/>
              </a:lnSpc>
              <a:spcBef>
                <a:spcPct val="0"/>
              </a:spcBef>
              <a:buFontTx/>
              <a:buNone/>
            </a:pPr>
            <a:r>
              <a:rPr lang="en-US" sz="2000" smtClean="0">
                <a:latin typeface="Courier New" pitchFamily="49" charset="0"/>
                <a:cs typeface="Courier New" pitchFamily="49" charset="0"/>
              </a:rPr>
              <a:t>import java.io.*;</a:t>
            </a:r>
          </a:p>
          <a:p>
            <a:pPr eaLnBrk="1" hangingPunct="1">
              <a:lnSpc>
                <a:spcPct val="80000"/>
              </a:lnSpc>
              <a:spcBef>
                <a:spcPct val="0"/>
              </a:spcBef>
              <a:buFontTx/>
              <a:buNone/>
            </a:pPr>
            <a:r>
              <a:rPr lang="en-US" sz="2000" smtClean="0">
                <a:latin typeface="Courier New" pitchFamily="49" charset="0"/>
                <a:cs typeface="Courier New" pitchFamily="49" charset="0"/>
              </a:rPr>
              <a:t>import javax.servlet.*;</a:t>
            </a:r>
          </a:p>
          <a:p>
            <a:pPr eaLnBrk="1" hangingPunct="1">
              <a:lnSpc>
                <a:spcPct val="80000"/>
              </a:lnSpc>
              <a:spcBef>
                <a:spcPct val="0"/>
              </a:spcBef>
              <a:buFontTx/>
              <a:buNone/>
            </a:pPr>
            <a:r>
              <a:rPr lang="en-US" sz="2000" smtClean="0">
                <a:latin typeface="Courier New" pitchFamily="49" charset="0"/>
                <a:cs typeface="Courier New" pitchFamily="49" charset="0"/>
              </a:rPr>
              <a:t>import javax.servlet.http.*;</a:t>
            </a:r>
          </a:p>
          <a:p>
            <a:pPr eaLnBrk="1" hangingPunct="1">
              <a:lnSpc>
                <a:spcPct val="80000"/>
              </a:lnSpc>
              <a:spcBef>
                <a:spcPct val="0"/>
              </a:spcBef>
              <a:buFontTx/>
              <a:buNone/>
            </a:pPr>
            <a:endParaRPr lang="en-US" sz="2000" smtClean="0">
              <a:latin typeface="Courier New" pitchFamily="49" charset="0"/>
              <a:cs typeface="Courier New" pitchFamily="49" charset="0"/>
            </a:endParaRPr>
          </a:p>
          <a:p>
            <a:pPr eaLnBrk="1" hangingPunct="1">
              <a:lnSpc>
                <a:spcPct val="80000"/>
              </a:lnSpc>
              <a:spcBef>
                <a:spcPct val="0"/>
              </a:spcBef>
              <a:buFontTx/>
              <a:buNone/>
            </a:pPr>
            <a:r>
              <a:rPr lang="en-US" sz="2000" smtClean="0">
                <a:latin typeface="Courier New" pitchFamily="49" charset="0"/>
                <a:cs typeface="Courier New" pitchFamily="49" charset="0"/>
              </a:rPr>
              <a:t>public class </a:t>
            </a:r>
            <a:r>
              <a:rPr lang="en-US" sz="2000" b="1" smtClean="0">
                <a:latin typeface="Courier New" pitchFamily="49" charset="0"/>
                <a:cs typeface="Courier New" pitchFamily="49" charset="0"/>
              </a:rPr>
              <a:t>DisplayTrouserListServlet</a:t>
            </a:r>
            <a:r>
              <a:rPr lang="en-US" sz="2000" smtClean="0">
                <a:latin typeface="Courier New" pitchFamily="49" charset="0"/>
                <a:cs typeface="Courier New" pitchFamily="49" charset="0"/>
              </a:rPr>
              <a:t> extends </a:t>
            </a:r>
            <a:r>
              <a:rPr lang="en-US" sz="2000" b="1" smtClean="0">
                <a:latin typeface="Courier New" pitchFamily="49" charset="0"/>
                <a:cs typeface="Courier New" pitchFamily="49" charset="0"/>
              </a:rPr>
              <a:t>HttpServlet </a:t>
            </a:r>
            <a:r>
              <a:rPr lang="en-US" sz="2000" smtClean="0">
                <a:latin typeface="Courier New" pitchFamily="49" charset="0"/>
                <a:cs typeface="Courier New" pitchFamily="49" charset="0"/>
              </a:rPr>
              <a:t>{</a:t>
            </a:r>
          </a:p>
          <a:p>
            <a:pPr eaLnBrk="1" hangingPunct="1">
              <a:lnSpc>
                <a:spcPct val="80000"/>
              </a:lnSpc>
              <a:spcBef>
                <a:spcPct val="0"/>
              </a:spcBef>
              <a:buFontTx/>
              <a:buNone/>
            </a:pPr>
            <a:endParaRPr lang="en-US" sz="2000" smtClean="0">
              <a:latin typeface="Courier New" pitchFamily="49" charset="0"/>
              <a:cs typeface="Courier New" pitchFamily="49" charset="0"/>
            </a:endParaRPr>
          </a:p>
          <a:p>
            <a:pPr eaLnBrk="1" hangingPunct="1">
              <a:lnSpc>
                <a:spcPct val="80000"/>
              </a:lnSpc>
              <a:spcBef>
                <a:spcPct val="0"/>
              </a:spcBef>
              <a:buFontTx/>
              <a:buNone/>
            </a:pPr>
            <a:r>
              <a:rPr lang="en-US" sz="2000" smtClean="0">
                <a:latin typeface="Courier New" pitchFamily="49" charset="0"/>
                <a:cs typeface="Courier New" pitchFamily="49" charset="0"/>
              </a:rPr>
              <a:t>	public void </a:t>
            </a:r>
            <a:r>
              <a:rPr lang="en-US" sz="2000" b="1" smtClean="0">
                <a:latin typeface="Courier New" pitchFamily="49" charset="0"/>
                <a:cs typeface="Courier New" pitchFamily="49" charset="0"/>
              </a:rPr>
              <a:t>doGet</a:t>
            </a:r>
            <a:r>
              <a:rPr lang="en-US" sz="2000" smtClean="0">
                <a:latin typeface="Courier New" pitchFamily="49" charset="0"/>
                <a:cs typeface="Courier New" pitchFamily="49" charset="0"/>
              </a:rPr>
              <a:t>(HttpServletRequest req, HttpServletResponse res) throws ServletException, IOException 	{</a:t>
            </a:r>
          </a:p>
          <a:p>
            <a:pPr eaLnBrk="1" hangingPunct="1">
              <a:lnSpc>
                <a:spcPct val="80000"/>
              </a:lnSpc>
              <a:spcBef>
                <a:spcPct val="0"/>
              </a:spcBef>
              <a:buFontTx/>
              <a:buNone/>
            </a:pPr>
            <a:r>
              <a:rPr lang="en-US" sz="2000" smtClean="0">
                <a:latin typeface="Courier New" pitchFamily="49" charset="0"/>
                <a:cs typeface="Courier New" pitchFamily="49" charset="0"/>
              </a:rPr>
              <a:t>		String username = req.getParameter("user");</a:t>
            </a:r>
          </a:p>
          <a:p>
            <a:pPr eaLnBrk="1" hangingPunct="1">
              <a:lnSpc>
                <a:spcPct val="80000"/>
              </a:lnSpc>
              <a:spcBef>
                <a:spcPct val="0"/>
              </a:spcBef>
              <a:buFontTx/>
              <a:buNone/>
            </a:pPr>
            <a:r>
              <a:rPr lang="en-US" sz="2000" smtClean="0">
                <a:latin typeface="Courier New" pitchFamily="49" charset="0"/>
                <a:cs typeface="Courier New" pitchFamily="49" charset="0"/>
              </a:rPr>
              <a:t>		String password = req.getParameter("password");</a:t>
            </a:r>
          </a:p>
          <a:p>
            <a:pPr eaLnBrk="1" hangingPunct="1">
              <a:lnSpc>
                <a:spcPct val="80000"/>
              </a:lnSpc>
              <a:spcBef>
                <a:spcPct val="0"/>
              </a:spcBef>
              <a:buFontTx/>
              <a:buNone/>
            </a:pPr>
            <a:r>
              <a:rPr lang="en-US" sz="2000" smtClean="0">
                <a:latin typeface="Courier New" pitchFamily="49" charset="0"/>
                <a:cs typeface="Courier New" pitchFamily="49" charset="0"/>
              </a:rPr>
              <a:t>		int counter = 0;</a:t>
            </a:r>
          </a:p>
          <a:p>
            <a:pPr eaLnBrk="1" hangingPunct="1">
              <a:lnSpc>
                <a:spcPct val="80000"/>
              </a:lnSpc>
              <a:spcBef>
                <a:spcPct val="0"/>
              </a:spcBef>
              <a:buFontTx/>
              <a:buNone/>
            </a:pPr>
            <a:r>
              <a:rPr lang="en-US" sz="2000" smtClean="0">
                <a:latin typeface="Courier New" pitchFamily="49" charset="0"/>
                <a:cs typeface="Courier New" pitchFamily="49" charset="0"/>
              </a:rPr>
              <a:t>		PrintWriter out = res.getWriter();</a:t>
            </a:r>
          </a:p>
          <a:p>
            <a:pPr eaLnBrk="1" hangingPunct="1">
              <a:lnSpc>
                <a:spcPct val="80000"/>
              </a:lnSpc>
              <a:spcBef>
                <a:spcPct val="0"/>
              </a:spcBef>
              <a:buFontTx/>
              <a:buNone/>
            </a:pPr>
            <a:r>
              <a:rPr lang="en-US" sz="2000" smtClean="0">
                <a:latin typeface="Courier New" pitchFamily="49" charset="0"/>
                <a:cs typeface="Courier New" pitchFamily="49" charset="0"/>
              </a:rPr>
              <a:t>	out.println( username + "! Welcome to HappyVisit Online Shopping.&lt;BR&gt;");	</a:t>
            </a:r>
          </a:p>
        </p:txBody>
      </p:sp>
      <p:sp>
        <p:nvSpPr>
          <p:cNvPr id="11776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55087FFE-6E7A-485F-A1A6-7EE73517F2A0}" type="slidenum">
              <a:rPr lang="en-US" sz="1000">
                <a:solidFill>
                  <a:srgbClr val="FFFFFF"/>
                </a:solidFill>
                <a:latin typeface="Tahoma" pitchFamily="34" charset="0"/>
              </a:rPr>
              <a:pPr/>
              <a:t>111</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555"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b="1" dirty="0" err="1" smtClean="0"/>
              <a:t>HappyVisit</a:t>
            </a:r>
            <a:r>
              <a:rPr lang="en-US" dirty="0" smtClean="0"/>
              <a:t> Servlet -1: DisplayTrouserListServlet.java</a:t>
            </a:r>
          </a:p>
        </p:txBody>
      </p:sp>
      <p:sp>
        <p:nvSpPr>
          <p:cNvPr id="118786" name="Rectangle 2"/>
          <p:cNvSpPr>
            <a:spLocks noGrp="1" noChangeArrowheads="1"/>
          </p:cNvSpPr>
          <p:nvPr>
            <p:ph idx="1"/>
          </p:nvPr>
        </p:nvSpPr>
        <p:spPr/>
        <p:txBody>
          <a:bodyPr/>
          <a:lstStyle/>
          <a:p>
            <a:pPr eaLnBrk="1" hangingPunct="1">
              <a:lnSpc>
                <a:spcPct val="80000"/>
              </a:lnSpc>
              <a:spcBef>
                <a:spcPct val="0"/>
              </a:spcBef>
              <a:buFontTx/>
              <a:buNone/>
            </a:pPr>
            <a:r>
              <a:rPr lang="en-US" sz="1800" smtClean="0">
                <a:latin typeface="Courier New" pitchFamily="49" charset="0"/>
                <a:cs typeface="Courier New" pitchFamily="49" charset="0"/>
              </a:rPr>
              <a:t>			counter = 0;</a:t>
            </a:r>
          </a:p>
          <a:p>
            <a:pPr eaLnBrk="1" hangingPunct="1">
              <a:lnSpc>
                <a:spcPct val="80000"/>
              </a:lnSpc>
              <a:spcBef>
                <a:spcPct val="0"/>
              </a:spcBef>
              <a:buFontTx/>
              <a:buNone/>
            </a:pPr>
            <a:r>
              <a:rPr lang="en-US" sz="1800" smtClean="0">
                <a:latin typeface="Courier New" pitchFamily="49" charset="0"/>
                <a:cs typeface="Courier New" pitchFamily="49" charset="0"/>
              </a:rPr>
              <a:t>/* Create a session for the user and store the value of username. */</a:t>
            </a:r>
          </a:p>
          <a:p>
            <a:pPr eaLnBrk="1" hangingPunct="1">
              <a:lnSpc>
                <a:spcPct val="80000"/>
              </a:lnSpc>
              <a:spcBef>
                <a:spcPct val="0"/>
              </a:spcBef>
              <a:buFontTx/>
              <a:buNone/>
            </a:pPr>
            <a:r>
              <a:rPr lang="en-US" sz="1800" smtClean="0">
                <a:latin typeface="Courier New" pitchFamily="49" charset="0"/>
                <a:cs typeface="Courier New" pitchFamily="49" charset="0"/>
              </a:rPr>
              <a:t>			HttpSession session = req.getSession(true);</a:t>
            </a:r>
          </a:p>
          <a:p>
            <a:pPr eaLnBrk="1" hangingPunct="1">
              <a:lnSpc>
                <a:spcPct val="80000"/>
              </a:lnSpc>
              <a:spcBef>
                <a:spcPct val="0"/>
              </a:spcBef>
              <a:buFontTx/>
              <a:buNone/>
            </a:pPr>
            <a:r>
              <a:rPr lang="en-US" sz="1800" smtClean="0">
                <a:latin typeface="Courier New" pitchFamily="49" charset="0"/>
                <a:cs typeface="Courier New" pitchFamily="49" charset="0"/>
              </a:rPr>
              <a:t>			session.setAttribute("user", username);</a:t>
            </a:r>
          </a:p>
          <a:p>
            <a:pPr eaLnBrk="1" hangingPunct="1">
              <a:lnSpc>
                <a:spcPct val="80000"/>
              </a:lnSpc>
              <a:spcBef>
                <a:spcPct val="0"/>
              </a:spcBef>
              <a:buFontTx/>
              <a:buNone/>
            </a:pPr>
            <a:r>
              <a:rPr lang="en-US" sz="1800" smtClean="0">
                <a:latin typeface="Courier New" pitchFamily="49" charset="0"/>
                <a:cs typeface="Courier New" pitchFamily="49" charset="0"/>
              </a:rPr>
              <a:t>		}</a:t>
            </a:r>
          </a:p>
          <a:p>
            <a:pPr eaLnBrk="1" hangingPunct="1">
              <a:lnSpc>
                <a:spcPct val="80000"/>
              </a:lnSpc>
              <a:spcBef>
                <a:spcPct val="0"/>
              </a:spcBef>
              <a:buFontTx/>
              <a:buNone/>
            </a:pPr>
            <a:r>
              <a:rPr lang="en-US" sz="1800" smtClean="0">
                <a:latin typeface="Courier New" pitchFamily="49" charset="0"/>
                <a:cs typeface="Courier New" pitchFamily="49" charset="0"/>
              </a:rPr>
              <a:t>		else </a:t>
            </a:r>
          </a:p>
          <a:p>
            <a:pPr eaLnBrk="1" hangingPunct="1">
              <a:lnSpc>
                <a:spcPct val="80000"/>
              </a:lnSpc>
              <a:spcBef>
                <a:spcPct val="0"/>
              </a:spcBef>
              <a:buFontTx/>
              <a:buNone/>
            </a:pPr>
            <a:r>
              <a:rPr lang="en-US" sz="1800" smtClean="0">
                <a:latin typeface="Courier New" pitchFamily="49" charset="0"/>
                <a:cs typeface="Courier New" pitchFamily="49" charset="0"/>
              </a:rPr>
              <a:t>		{</a:t>
            </a:r>
          </a:p>
          <a:p>
            <a:pPr eaLnBrk="1" hangingPunct="1">
              <a:lnSpc>
                <a:spcPct val="80000"/>
              </a:lnSpc>
              <a:spcBef>
                <a:spcPct val="0"/>
              </a:spcBef>
              <a:buFontTx/>
              <a:buNone/>
            </a:pPr>
            <a:r>
              <a:rPr lang="en-US" sz="1800" smtClean="0">
                <a:latin typeface="Courier New" pitchFamily="49" charset="0"/>
                <a:cs typeface="Courier New" pitchFamily="49" charset="0"/>
              </a:rPr>
              <a:t>			out.println("Sorry! Invalid username and password");</a:t>
            </a:r>
          </a:p>
          <a:p>
            <a:pPr eaLnBrk="1" hangingPunct="1">
              <a:lnSpc>
                <a:spcPct val="80000"/>
              </a:lnSpc>
              <a:spcBef>
                <a:spcPct val="0"/>
              </a:spcBef>
              <a:buFontTx/>
              <a:buNone/>
            </a:pPr>
            <a:r>
              <a:rPr lang="en-US" sz="1800" smtClean="0">
                <a:latin typeface="Courier New" pitchFamily="49" charset="0"/>
                <a:cs typeface="Courier New" pitchFamily="49" charset="0"/>
              </a:rPr>
              <a:t>			counter = 1;</a:t>
            </a:r>
          </a:p>
          <a:p>
            <a:pPr eaLnBrk="1" hangingPunct="1">
              <a:lnSpc>
                <a:spcPct val="80000"/>
              </a:lnSpc>
              <a:spcBef>
                <a:spcPct val="0"/>
              </a:spcBef>
              <a:buFontTx/>
              <a:buNone/>
            </a:pPr>
            <a:r>
              <a:rPr lang="en-US" sz="1800" smtClean="0">
                <a:latin typeface="Courier New" pitchFamily="49" charset="0"/>
                <a:cs typeface="Courier New" pitchFamily="49" charset="0"/>
              </a:rPr>
              <a:t>		}</a:t>
            </a:r>
          </a:p>
          <a:p>
            <a:pPr eaLnBrk="1" hangingPunct="1">
              <a:lnSpc>
                <a:spcPct val="80000"/>
              </a:lnSpc>
              <a:spcBef>
                <a:spcPct val="0"/>
              </a:spcBef>
              <a:buFontTx/>
              <a:buNone/>
            </a:pPr>
            <a:r>
              <a:rPr lang="en-US" sz="1800" smtClean="0">
                <a:latin typeface="Courier New" pitchFamily="49" charset="0"/>
                <a:cs typeface="Courier New" pitchFamily="49" charset="0"/>
              </a:rPr>
              <a:t>					</a:t>
            </a:r>
          </a:p>
          <a:p>
            <a:pPr eaLnBrk="1" hangingPunct="1">
              <a:lnSpc>
                <a:spcPct val="80000"/>
              </a:lnSpc>
              <a:spcBef>
                <a:spcPct val="0"/>
              </a:spcBef>
              <a:buFontTx/>
              <a:buNone/>
            </a:pPr>
            <a:r>
              <a:rPr lang="en-US" sz="1800" smtClean="0">
                <a:latin typeface="Courier New" pitchFamily="49" charset="0"/>
                <a:cs typeface="Courier New" pitchFamily="49" charset="0"/>
              </a:rPr>
              <a:t>		if (counter == 0)</a:t>
            </a:r>
          </a:p>
          <a:p>
            <a:pPr eaLnBrk="1" hangingPunct="1">
              <a:lnSpc>
                <a:spcPct val="80000"/>
              </a:lnSpc>
              <a:spcBef>
                <a:spcPct val="0"/>
              </a:spcBef>
              <a:buFontTx/>
              <a:buNone/>
            </a:pPr>
            <a:r>
              <a:rPr lang="en-US" sz="1800" smtClean="0">
                <a:latin typeface="Courier New" pitchFamily="49" charset="0"/>
                <a:cs typeface="Courier New" pitchFamily="49" charset="0"/>
              </a:rPr>
              <a:t>		{ </a:t>
            </a:r>
          </a:p>
          <a:p>
            <a:pPr eaLnBrk="1" hangingPunct="1">
              <a:lnSpc>
                <a:spcPct val="80000"/>
              </a:lnSpc>
              <a:spcBef>
                <a:spcPct val="0"/>
              </a:spcBef>
              <a:buFontTx/>
              <a:buNone/>
            </a:pPr>
            <a:r>
              <a:rPr lang="en-US" sz="1800" smtClean="0">
                <a:latin typeface="Courier New" pitchFamily="49" charset="0"/>
                <a:cs typeface="Courier New" pitchFamily="49" charset="0"/>
              </a:rPr>
              <a:t>		/* Display the contents to the user. */</a:t>
            </a:r>
          </a:p>
          <a:p>
            <a:pPr eaLnBrk="1" hangingPunct="1">
              <a:lnSpc>
                <a:spcPct val="80000"/>
              </a:lnSpc>
              <a:spcBef>
                <a:spcPct val="0"/>
              </a:spcBef>
              <a:buFontTx/>
              <a:buNone/>
            </a:pPr>
            <a:r>
              <a:rPr lang="en-US" sz="1800" smtClean="0">
                <a:latin typeface="Courier New" pitchFamily="49" charset="0"/>
                <a:cs typeface="Courier New" pitchFamily="49" charset="0"/>
              </a:rPr>
              <a:t>			out.println("&lt;HTML&gt;&lt;BODY&gt;");</a:t>
            </a:r>
          </a:p>
          <a:p>
            <a:pPr eaLnBrk="1" hangingPunct="1">
              <a:lnSpc>
                <a:spcPct val="80000"/>
              </a:lnSpc>
              <a:spcBef>
                <a:spcPct val="0"/>
              </a:spcBef>
              <a:buFontTx/>
              <a:buNone/>
            </a:pPr>
            <a:r>
              <a:rPr lang="en-US" sz="1800" smtClean="0">
                <a:latin typeface="Courier New" pitchFamily="49" charset="0"/>
                <a:cs typeface="Courier New" pitchFamily="49" charset="0"/>
              </a:rPr>
              <a:t>			out.println("&lt;HR&gt;");</a:t>
            </a:r>
          </a:p>
          <a:p>
            <a:pPr eaLnBrk="1" hangingPunct="1">
              <a:lnSpc>
                <a:spcPct val="80000"/>
              </a:lnSpc>
              <a:spcBef>
                <a:spcPct val="0"/>
              </a:spcBef>
              <a:buFontTx/>
              <a:buNone/>
            </a:pPr>
            <a:r>
              <a:rPr lang="en-US" sz="1800" smtClean="0">
                <a:latin typeface="Courier New" pitchFamily="49" charset="0"/>
                <a:cs typeface="Courier New" pitchFamily="49" charset="0"/>
              </a:rPr>
              <a:t>			</a:t>
            </a:r>
          </a:p>
          <a:p>
            <a:pPr eaLnBrk="1" hangingPunct="1">
              <a:lnSpc>
                <a:spcPct val="80000"/>
              </a:lnSpc>
              <a:spcBef>
                <a:spcPct val="0"/>
              </a:spcBef>
              <a:buFontTx/>
              <a:buNone/>
            </a:pPr>
            <a:r>
              <a:rPr lang="en-US" sz="1800" smtClean="0">
                <a:latin typeface="Courier New" pitchFamily="49" charset="0"/>
                <a:cs typeface="Courier New" pitchFamily="49" charset="0"/>
              </a:rPr>
              <a:t>	out.println("&lt;FORM ACTION = </a:t>
            </a:r>
            <a:r>
              <a:rPr lang="en-US" sz="1800" b="1" smtClean="0">
                <a:latin typeface="Courier New" pitchFamily="49" charset="0"/>
                <a:cs typeface="Courier New" pitchFamily="49" charset="0"/>
              </a:rPr>
              <a:t>http://localhost:9080/SessionServletProject/ChoiceProcessingServlet METHOD=POST</a:t>
            </a:r>
            <a:r>
              <a:rPr lang="en-US" sz="1800" smtClean="0">
                <a:latin typeface="Courier New" pitchFamily="49" charset="0"/>
                <a:cs typeface="Courier New" pitchFamily="49" charset="0"/>
              </a:rPr>
              <a:t>&gt;");</a:t>
            </a:r>
          </a:p>
          <a:p>
            <a:pPr eaLnBrk="1" hangingPunct="1">
              <a:lnSpc>
                <a:spcPct val="80000"/>
              </a:lnSpc>
              <a:spcBef>
                <a:spcPct val="0"/>
              </a:spcBef>
              <a:buFontTx/>
              <a:buNone/>
            </a:pPr>
            <a:r>
              <a:rPr lang="en-US" sz="1800" smtClean="0">
                <a:latin typeface="Courier New" pitchFamily="49" charset="0"/>
                <a:cs typeface="Courier New" pitchFamily="49" charset="0"/>
              </a:rPr>
              <a:t>	</a:t>
            </a:r>
          </a:p>
        </p:txBody>
      </p:sp>
      <p:sp>
        <p:nvSpPr>
          <p:cNvPr id="11879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1D55F169-4A88-4BEF-B0FE-2311D532DEA4}" type="slidenum">
              <a:rPr lang="en-US" sz="1000">
                <a:solidFill>
                  <a:srgbClr val="FFFFFF"/>
                </a:solidFill>
                <a:latin typeface="Tahoma" pitchFamily="34" charset="0"/>
              </a:rPr>
              <a:pPr/>
              <a:t>112</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8579"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b="1" smtClean="0"/>
              <a:t>HappyVisit</a:t>
            </a:r>
            <a:r>
              <a:rPr lang="en-US" smtClean="0"/>
              <a:t> Servlet -1: DisplayTrouserListServlet.java</a:t>
            </a:r>
          </a:p>
        </p:txBody>
      </p:sp>
      <p:sp>
        <p:nvSpPr>
          <p:cNvPr id="119810" name="Rectangle 2"/>
          <p:cNvSpPr>
            <a:spLocks noGrp="1" noChangeArrowheads="1"/>
          </p:cNvSpPr>
          <p:nvPr>
            <p:ph idx="1"/>
          </p:nvPr>
        </p:nvSpPr>
        <p:spPr/>
        <p:txBody>
          <a:bodyPr/>
          <a:lstStyle/>
          <a:p>
            <a:pPr eaLnBrk="1" hangingPunct="1">
              <a:lnSpc>
                <a:spcPct val="80000"/>
              </a:lnSpc>
              <a:spcBef>
                <a:spcPct val="0"/>
              </a:spcBef>
              <a:buFontTx/>
              <a:buNone/>
            </a:pPr>
            <a:r>
              <a:rPr lang="en-US" sz="1800" smtClean="0">
                <a:latin typeface="Courier New" pitchFamily="49" charset="0"/>
                <a:cs typeface="Courier New" pitchFamily="49" charset="0"/>
              </a:rPr>
              <a:t>				  		</a:t>
            </a:r>
          </a:p>
          <a:p>
            <a:pPr eaLnBrk="1" hangingPunct="1">
              <a:lnSpc>
                <a:spcPct val="80000"/>
              </a:lnSpc>
              <a:spcBef>
                <a:spcPct val="0"/>
              </a:spcBef>
              <a:buFontTx/>
              <a:buNone/>
            </a:pPr>
            <a:r>
              <a:rPr lang="en-US" sz="1800" smtClean="0">
                <a:latin typeface="Courier New" pitchFamily="49" charset="0"/>
                <a:cs typeface="Courier New" pitchFamily="49" charset="0"/>
              </a:rPr>
              <a:t>	out.println("&lt;TABLE WIDTH=500&gt;");</a:t>
            </a:r>
          </a:p>
          <a:p>
            <a:pPr eaLnBrk="1" hangingPunct="1">
              <a:lnSpc>
                <a:spcPct val="80000"/>
              </a:lnSpc>
              <a:spcBef>
                <a:spcPct val="0"/>
              </a:spcBef>
              <a:buFontTx/>
              <a:buNone/>
            </a:pPr>
            <a:r>
              <a:rPr lang="en-US" sz="1800" smtClean="0">
                <a:latin typeface="Courier New" pitchFamily="49" charset="0"/>
                <a:cs typeface="Courier New" pitchFamily="49" charset="0"/>
              </a:rPr>
              <a:t>	out.println("&lt;TR&gt;&lt;TH&gt;ITEM NO&lt;/TH&gt; &lt;TH&gt;Brands of Trousers &lt;/TH&gt; &lt;TH&gt;BUY&lt;/TH&gt; &lt;/TR&gt; ");</a:t>
            </a:r>
          </a:p>
          <a:p>
            <a:pPr eaLnBrk="1" hangingPunct="1">
              <a:lnSpc>
                <a:spcPct val="80000"/>
              </a:lnSpc>
              <a:spcBef>
                <a:spcPct val="0"/>
              </a:spcBef>
              <a:buFontTx/>
              <a:buNone/>
            </a:pPr>
            <a:r>
              <a:rPr lang="en-US" sz="1800" smtClean="0">
                <a:latin typeface="Courier New" pitchFamily="49" charset="0"/>
                <a:cs typeface="Courier New" pitchFamily="49" charset="0"/>
              </a:rPr>
              <a:t>	out.println("&lt;TR&gt;&lt;TD&gt; 1 &lt;/TD&gt;&lt;TD&gt; PeterEngland  &lt;/TD&gt; &lt;TD&gt; &lt;INPUT NAME = c1 TYPE = CHECKBOX VALUE = PeterEngland &gt;&lt;/TD&gt; &lt;/TR&gt; ");		</a:t>
            </a:r>
          </a:p>
          <a:p>
            <a:pPr eaLnBrk="1" hangingPunct="1">
              <a:lnSpc>
                <a:spcPct val="80000"/>
              </a:lnSpc>
              <a:spcBef>
                <a:spcPct val="0"/>
              </a:spcBef>
              <a:buFontTx/>
              <a:buNone/>
            </a:pPr>
            <a:r>
              <a:rPr lang="en-US" sz="1800" smtClean="0">
                <a:latin typeface="Courier New" pitchFamily="49" charset="0"/>
                <a:cs typeface="Courier New" pitchFamily="49" charset="0"/>
              </a:rPr>
              <a:t>	</a:t>
            </a:r>
          </a:p>
          <a:p>
            <a:pPr eaLnBrk="1" hangingPunct="1">
              <a:lnSpc>
                <a:spcPct val="80000"/>
              </a:lnSpc>
              <a:spcBef>
                <a:spcPct val="0"/>
              </a:spcBef>
              <a:buFontTx/>
              <a:buNone/>
            </a:pPr>
            <a:r>
              <a:rPr lang="en-US" sz="1800" smtClean="0">
                <a:latin typeface="Courier New" pitchFamily="49" charset="0"/>
                <a:cs typeface="Courier New" pitchFamily="49" charset="0"/>
              </a:rPr>
              <a:t>	out.println("&lt;TR&gt;&lt;TD&gt; 2 &lt;/TD&gt;&lt;TD&gt; Moustache     &lt;/TD&gt; &lt;TD&gt; &lt;INPUT NAME = c2 TYPE = CHECKBOX VALUE = Moustache &gt;&lt;/TD&gt; &lt;/TR&gt; ");</a:t>
            </a:r>
          </a:p>
          <a:p>
            <a:pPr eaLnBrk="1" hangingPunct="1">
              <a:lnSpc>
                <a:spcPct val="80000"/>
              </a:lnSpc>
              <a:spcBef>
                <a:spcPct val="0"/>
              </a:spcBef>
              <a:buFontTx/>
              <a:buNone/>
            </a:pPr>
            <a:r>
              <a:rPr lang="en-US" sz="1800" smtClean="0">
                <a:latin typeface="Courier New" pitchFamily="49" charset="0"/>
                <a:cs typeface="Courier New" pitchFamily="49" charset="0"/>
              </a:rPr>
              <a:t>				</a:t>
            </a:r>
          </a:p>
          <a:p>
            <a:pPr eaLnBrk="1" hangingPunct="1">
              <a:lnSpc>
                <a:spcPct val="80000"/>
              </a:lnSpc>
              <a:spcBef>
                <a:spcPct val="0"/>
              </a:spcBef>
              <a:buFontTx/>
              <a:buNone/>
            </a:pPr>
            <a:r>
              <a:rPr lang="en-US" sz="1800" smtClean="0">
                <a:latin typeface="Courier New" pitchFamily="49" charset="0"/>
                <a:cs typeface="Courier New" pitchFamily="49" charset="0"/>
              </a:rPr>
              <a:t>	out.println("&lt;TR&gt;&lt;TD&gt; 3 &lt;/TD&gt;&lt;TD&gt; Allen Solly  &lt;/TD&gt; &lt;TD&gt; &lt;INPUT NAME = c3 TYPE = CHECKBOX VALUE = Allen Solly&gt;&lt;/TD&gt; &lt;/TR&gt; ");</a:t>
            </a:r>
          </a:p>
          <a:p>
            <a:pPr eaLnBrk="1" hangingPunct="1">
              <a:lnSpc>
                <a:spcPct val="80000"/>
              </a:lnSpc>
              <a:spcBef>
                <a:spcPct val="0"/>
              </a:spcBef>
              <a:buFontTx/>
              <a:buNone/>
            </a:pPr>
            <a:r>
              <a:rPr lang="en-US" sz="1800" smtClean="0">
                <a:latin typeface="Courier New" pitchFamily="49" charset="0"/>
                <a:cs typeface="Courier New" pitchFamily="49" charset="0"/>
              </a:rPr>
              <a:t>				</a:t>
            </a:r>
          </a:p>
          <a:p>
            <a:pPr eaLnBrk="1" hangingPunct="1">
              <a:lnSpc>
                <a:spcPct val="80000"/>
              </a:lnSpc>
              <a:spcBef>
                <a:spcPct val="0"/>
              </a:spcBef>
              <a:buFontTx/>
              <a:buNone/>
            </a:pPr>
            <a:r>
              <a:rPr lang="en-US" sz="1800" smtClean="0">
                <a:latin typeface="Courier New" pitchFamily="49" charset="0"/>
                <a:cs typeface="Courier New" pitchFamily="49" charset="0"/>
              </a:rPr>
              <a:t>	out.println("&lt;TR&gt;&lt;TD&gt; 4 &lt;/TD&gt;&lt;TD&gt; Zodiac &lt;/TD&gt; &lt;TD&gt; &lt;INPUT NAME = c4 TYPE = CHECKBOX VALUE = Zodiac&gt;&lt;/TD&gt; &lt;/TR&gt; ");		   </a:t>
            </a:r>
          </a:p>
          <a:p>
            <a:pPr eaLnBrk="1" hangingPunct="1">
              <a:lnSpc>
                <a:spcPct val="80000"/>
              </a:lnSpc>
              <a:spcBef>
                <a:spcPct val="0"/>
              </a:spcBef>
              <a:buFontTx/>
              <a:buNone/>
            </a:pPr>
            <a:r>
              <a:rPr lang="en-US" sz="1800" smtClean="0">
                <a:latin typeface="Courier New" pitchFamily="49" charset="0"/>
                <a:cs typeface="Courier New" pitchFamily="49" charset="0"/>
              </a:rPr>
              <a:t>				</a:t>
            </a:r>
          </a:p>
          <a:p>
            <a:pPr lvl="1" eaLnBrk="1" hangingPunct="1">
              <a:lnSpc>
                <a:spcPct val="80000"/>
              </a:lnSpc>
              <a:spcBef>
                <a:spcPct val="0"/>
              </a:spcBef>
              <a:buFont typeface="Wingdings" pitchFamily="2" charset="2"/>
              <a:buNone/>
            </a:pPr>
            <a:r>
              <a:rPr lang="en-US" sz="1400" smtClean="0">
                <a:latin typeface="Courier New" pitchFamily="49" charset="0"/>
                <a:cs typeface="Courier New" pitchFamily="49" charset="0"/>
              </a:rPr>
              <a:t>	out.println("&lt;/TABLE&gt;");	</a:t>
            </a:r>
          </a:p>
          <a:p>
            <a:pPr lvl="1" eaLnBrk="1" hangingPunct="1">
              <a:lnSpc>
                <a:spcPct val="80000"/>
              </a:lnSpc>
              <a:spcBef>
                <a:spcPct val="0"/>
              </a:spcBef>
              <a:buFont typeface="Wingdings" pitchFamily="2" charset="2"/>
              <a:buNone/>
            </a:pPr>
            <a:r>
              <a:rPr lang="en-US" sz="1400" smtClean="0">
                <a:latin typeface="Courier New" pitchFamily="49" charset="0"/>
                <a:cs typeface="Courier New" pitchFamily="49" charset="0"/>
              </a:rPr>
              <a:t>	out.println("&lt;INPUT TYPE = SUBMIT VALUE = SUBMIT&gt;");	</a:t>
            </a:r>
          </a:p>
          <a:p>
            <a:pPr lvl="1" eaLnBrk="1" hangingPunct="1">
              <a:lnSpc>
                <a:spcPct val="80000"/>
              </a:lnSpc>
              <a:spcBef>
                <a:spcPct val="0"/>
              </a:spcBef>
              <a:buFont typeface="Wingdings" pitchFamily="2" charset="2"/>
              <a:buNone/>
            </a:pPr>
            <a:r>
              <a:rPr lang="en-US" sz="1400" smtClean="0">
                <a:latin typeface="Courier New" pitchFamily="49" charset="0"/>
                <a:cs typeface="Courier New" pitchFamily="49" charset="0"/>
              </a:rPr>
              <a:t>	out.println("&lt;/FORM&gt;");</a:t>
            </a:r>
          </a:p>
          <a:p>
            <a:pPr lvl="1" eaLnBrk="1" hangingPunct="1">
              <a:lnSpc>
                <a:spcPct val="80000"/>
              </a:lnSpc>
              <a:spcBef>
                <a:spcPct val="0"/>
              </a:spcBef>
              <a:buFont typeface="Wingdings" pitchFamily="2" charset="2"/>
              <a:buNone/>
            </a:pPr>
            <a:r>
              <a:rPr lang="en-US" sz="1400" smtClean="0">
                <a:latin typeface="Courier New" pitchFamily="49" charset="0"/>
                <a:cs typeface="Courier New" pitchFamily="49" charset="0"/>
              </a:rPr>
              <a:t>	out.println("&lt;/BODY&gt;&lt;/HTML&gt;"); out.close();</a:t>
            </a:r>
          </a:p>
          <a:p>
            <a:pPr eaLnBrk="1" hangingPunct="1">
              <a:lnSpc>
                <a:spcPct val="80000"/>
              </a:lnSpc>
              <a:spcBef>
                <a:spcPct val="0"/>
              </a:spcBef>
              <a:buFontTx/>
              <a:buNone/>
            </a:pPr>
            <a:r>
              <a:rPr lang="en-US" sz="1800" smtClean="0">
                <a:latin typeface="Courier New" pitchFamily="49" charset="0"/>
                <a:cs typeface="Courier New" pitchFamily="49" charset="0"/>
              </a:rPr>
              <a:t>	   }	</a:t>
            </a:r>
          </a:p>
          <a:p>
            <a:pPr eaLnBrk="1" hangingPunct="1">
              <a:lnSpc>
                <a:spcPct val="80000"/>
              </a:lnSpc>
              <a:spcBef>
                <a:spcPct val="0"/>
              </a:spcBef>
              <a:buFontTx/>
              <a:buNone/>
            </a:pPr>
            <a:r>
              <a:rPr lang="en-US" sz="1800" smtClean="0">
                <a:latin typeface="Courier New" pitchFamily="49" charset="0"/>
                <a:cs typeface="Courier New" pitchFamily="49" charset="0"/>
              </a:rPr>
              <a:t>	}</a:t>
            </a:r>
          </a:p>
          <a:p>
            <a:pPr eaLnBrk="1" hangingPunct="1">
              <a:lnSpc>
                <a:spcPct val="80000"/>
              </a:lnSpc>
              <a:spcBef>
                <a:spcPct val="0"/>
              </a:spcBef>
              <a:buFontTx/>
              <a:buNone/>
            </a:pPr>
            <a:r>
              <a:rPr lang="en-US" sz="1800" smtClean="0">
                <a:latin typeface="Courier New" pitchFamily="49" charset="0"/>
                <a:cs typeface="Courier New" pitchFamily="49" charset="0"/>
              </a:rPr>
              <a:t>}</a:t>
            </a:r>
          </a:p>
          <a:p>
            <a:pPr eaLnBrk="1" hangingPunct="1">
              <a:lnSpc>
                <a:spcPct val="80000"/>
              </a:lnSpc>
              <a:spcBef>
                <a:spcPct val="0"/>
              </a:spcBef>
              <a:buFontTx/>
              <a:buNone/>
            </a:pPr>
            <a:endParaRPr lang="en-US" sz="1800" smtClean="0">
              <a:latin typeface="Courier New" pitchFamily="49" charset="0"/>
              <a:cs typeface="Courier New" pitchFamily="49" charset="0"/>
            </a:endParaRPr>
          </a:p>
        </p:txBody>
      </p:sp>
      <p:sp>
        <p:nvSpPr>
          <p:cNvPr id="11981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C619E17F-6EFB-4DE3-BC14-15505137B151}" type="slidenum">
              <a:rPr lang="en-US" sz="1000">
                <a:solidFill>
                  <a:srgbClr val="FFFFFF"/>
                </a:solidFill>
                <a:latin typeface="Tahoma" pitchFamily="34" charset="0"/>
              </a:rPr>
              <a:pPr/>
              <a:t>113</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03"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b="1" smtClean="0"/>
              <a:t>HappyVisit</a:t>
            </a:r>
            <a:r>
              <a:rPr lang="en-US" smtClean="0"/>
              <a:t> Servlet - 2: ChoiceProcessingServlet.java</a:t>
            </a:r>
          </a:p>
        </p:txBody>
      </p:sp>
      <p:sp>
        <p:nvSpPr>
          <p:cNvPr id="5" name="Content Placeholder 4"/>
          <p:cNvSpPr>
            <a:spLocks noGrp="1"/>
          </p:cNvSpPr>
          <p:nvPr>
            <p:ph idx="1"/>
          </p:nvPr>
        </p:nvSpPr>
        <p:spPr/>
        <p:txBody>
          <a:bodyPr/>
          <a:lstStyle/>
          <a:p>
            <a:pPr>
              <a:buNone/>
            </a:pPr>
            <a:r>
              <a:rPr lang="en-US" dirty="0" smtClean="0"/>
              <a:t>Refer to </a:t>
            </a:r>
            <a:r>
              <a:rPr lang="en-US" dirty="0" smtClean="0">
                <a:hlinkClick r:id="rId3" action="ppaction://hlinkfile"/>
              </a:rPr>
              <a:t>ChoiceProcessingServlet.java</a:t>
            </a:r>
            <a:endParaRPr lang="en-US" dirty="0"/>
          </a:p>
        </p:txBody>
      </p:sp>
      <p:sp>
        <p:nvSpPr>
          <p:cNvPr id="307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297A609B-90FB-4B64-8A13-2C14F0451EA6}" type="slidenum">
              <a:rPr lang="en-US" sz="1000">
                <a:solidFill>
                  <a:srgbClr val="FFFFFF"/>
                </a:solidFill>
                <a:latin typeface="Tahoma" pitchFamily="34" charset="0"/>
              </a:rPr>
              <a:pPr/>
              <a:t>114</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1"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b="1" dirty="0" err="1" smtClean="0"/>
              <a:t>HappyVisit</a:t>
            </a:r>
            <a:r>
              <a:rPr lang="en-US" dirty="0" smtClean="0"/>
              <a:t> Servlet - 3: FinalServlet.java</a:t>
            </a:r>
          </a:p>
        </p:txBody>
      </p:sp>
      <p:sp>
        <p:nvSpPr>
          <p:cNvPr id="5" name="Content Placeholder 4"/>
          <p:cNvSpPr>
            <a:spLocks noGrp="1"/>
          </p:cNvSpPr>
          <p:nvPr>
            <p:ph idx="1"/>
          </p:nvPr>
        </p:nvSpPr>
        <p:spPr/>
        <p:txBody>
          <a:bodyPr/>
          <a:lstStyle/>
          <a:p>
            <a:pPr>
              <a:buNone/>
            </a:pPr>
            <a:r>
              <a:rPr lang="en-US" dirty="0" smtClean="0"/>
              <a:t>Refer to </a:t>
            </a:r>
            <a:r>
              <a:rPr lang="en-US" dirty="0" smtClean="0">
                <a:hlinkClick r:id="rId3" action="ppaction://hlinkfile"/>
              </a:rPr>
              <a:t>FinalServlet.java</a:t>
            </a:r>
            <a:endParaRPr lang="en-US" dirty="0"/>
          </a:p>
        </p:txBody>
      </p:sp>
      <p:sp>
        <p:nvSpPr>
          <p:cNvPr id="410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6DE9C56E-0773-4294-9F36-B9813ADEC352}" type="slidenum">
              <a:rPr lang="en-US" sz="1000">
                <a:solidFill>
                  <a:srgbClr val="FFFFFF"/>
                </a:solidFill>
                <a:latin typeface="Tahoma" pitchFamily="34" charset="0"/>
              </a:rPr>
              <a:pPr/>
              <a:t>115</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pPr eaLnBrk="1" hangingPunct="1">
              <a:defRPr/>
            </a:pPr>
            <a:r>
              <a:rPr lang="en-US" smtClean="0"/>
              <a:t>Listener</a:t>
            </a:r>
          </a:p>
        </p:txBody>
      </p:sp>
      <p:sp>
        <p:nvSpPr>
          <p:cNvPr id="120835" name="Rectangle 3"/>
          <p:cNvSpPr>
            <a:spLocks noGrp="1" noChangeArrowheads="1"/>
          </p:cNvSpPr>
          <p:nvPr>
            <p:ph idx="1"/>
          </p:nvPr>
        </p:nvSpPr>
        <p:spPr/>
        <p:txBody>
          <a:bodyPr/>
          <a:lstStyle/>
          <a:p>
            <a:pPr eaLnBrk="1" hangingPunct="1">
              <a:lnSpc>
                <a:spcPct val="80000"/>
              </a:lnSpc>
              <a:buFontTx/>
              <a:buNone/>
            </a:pPr>
            <a:r>
              <a:rPr lang="en-US" smtClean="0"/>
              <a:t>•Listeners can be registered to be notified when events occur in the Servlet container</a:t>
            </a:r>
          </a:p>
          <a:p>
            <a:pPr eaLnBrk="1" hangingPunct="1">
              <a:lnSpc>
                <a:spcPct val="80000"/>
              </a:lnSpc>
              <a:buFontTx/>
              <a:buNone/>
            </a:pPr>
            <a:r>
              <a:rPr lang="en-US" smtClean="0"/>
              <a:t>•ServletContext (application) </a:t>
            </a:r>
          </a:p>
          <a:p>
            <a:pPr eaLnBrk="1" hangingPunct="1">
              <a:lnSpc>
                <a:spcPct val="80000"/>
              </a:lnSpc>
              <a:buFontTx/>
              <a:buNone/>
            </a:pPr>
            <a:r>
              <a:rPr lang="en-US" smtClean="0"/>
              <a:t>	–Creation, destruction, attributes setting</a:t>
            </a:r>
          </a:p>
          <a:p>
            <a:pPr eaLnBrk="1" hangingPunct="1">
              <a:lnSpc>
                <a:spcPct val="80000"/>
              </a:lnSpc>
              <a:buFontTx/>
              <a:buNone/>
            </a:pPr>
            <a:r>
              <a:rPr lang="en-US" smtClean="0"/>
              <a:t>•Servlet </a:t>
            </a:r>
          </a:p>
          <a:p>
            <a:pPr eaLnBrk="1" hangingPunct="1">
              <a:lnSpc>
                <a:spcPct val="80000"/>
              </a:lnSpc>
              <a:buFontTx/>
              <a:buNone/>
            </a:pPr>
            <a:r>
              <a:rPr lang="en-US" smtClean="0"/>
              <a:t>	–Creation or destruction</a:t>
            </a:r>
          </a:p>
          <a:p>
            <a:pPr eaLnBrk="1" hangingPunct="1">
              <a:lnSpc>
                <a:spcPct val="80000"/>
              </a:lnSpc>
              <a:buFontTx/>
              <a:buNone/>
            </a:pPr>
            <a:r>
              <a:rPr lang="en-US" smtClean="0"/>
              <a:t>•Session</a:t>
            </a:r>
          </a:p>
          <a:p>
            <a:pPr eaLnBrk="1" hangingPunct="1">
              <a:lnSpc>
                <a:spcPct val="80000"/>
              </a:lnSpc>
              <a:buFontTx/>
              <a:buNone/>
            </a:pPr>
            <a:r>
              <a:rPr lang="en-US" smtClean="0"/>
              <a:t>	–Creation, destruction, attribute setting, passivation</a:t>
            </a:r>
          </a:p>
          <a:p>
            <a:pPr eaLnBrk="1" hangingPunct="1">
              <a:lnSpc>
                <a:spcPct val="80000"/>
              </a:lnSpc>
              <a:buFontTx/>
              <a:buNone/>
            </a:pPr>
            <a:endParaRPr lang="en-US" smtClean="0"/>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p:txBody>
          <a:bodyPr/>
          <a:lstStyle/>
          <a:p>
            <a:pPr eaLnBrk="1" hangingPunct="1">
              <a:defRPr/>
            </a:pPr>
            <a:r>
              <a:rPr lang="en-US" smtClean="0"/>
              <a:t>Listener</a:t>
            </a:r>
          </a:p>
        </p:txBody>
      </p:sp>
      <p:sp>
        <p:nvSpPr>
          <p:cNvPr id="121859" name="Rectangle 3"/>
          <p:cNvSpPr>
            <a:spLocks noGrp="1" noChangeArrowheads="1"/>
          </p:cNvSpPr>
          <p:nvPr>
            <p:ph idx="1"/>
          </p:nvPr>
        </p:nvSpPr>
        <p:spPr/>
        <p:txBody>
          <a:bodyPr/>
          <a:lstStyle/>
          <a:p>
            <a:pPr eaLnBrk="1" hangingPunct="1">
              <a:lnSpc>
                <a:spcPct val="80000"/>
              </a:lnSpc>
            </a:pPr>
            <a:r>
              <a:rPr lang="en-US" sz="3200" smtClean="0"/>
              <a:t>Implement the interface appropriate for the event you wish to be notified about</a:t>
            </a:r>
          </a:p>
          <a:p>
            <a:pPr lvl="1" eaLnBrk="1" hangingPunct="1">
              <a:lnSpc>
                <a:spcPct val="80000"/>
              </a:lnSpc>
            </a:pPr>
            <a:r>
              <a:rPr lang="en-US" sz="2400" smtClean="0"/>
              <a:t>or example ServletContextListener listens for evens on the ServletContext</a:t>
            </a:r>
          </a:p>
          <a:p>
            <a:pPr eaLnBrk="1" hangingPunct="1">
              <a:lnSpc>
                <a:spcPct val="80000"/>
              </a:lnSpc>
            </a:pPr>
            <a:r>
              <a:rPr lang="en-US" sz="3200" smtClean="0"/>
              <a:t>Register the listener in web.xml</a:t>
            </a:r>
          </a:p>
          <a:p>
            <a:pPr lvl="1" eaLnBrk="1" hangingPunct="1">
              <a:lnSpc>
                <a:spcPct val="80000"/>
              </a:lnSpc>
            </a:pPr>
            <a:r>
              <a:rPr lang="en-US" sz="2400" smtClean="0"/>
              <a:t>&lt;listener&gt; element supports a &lt;listener-class&gt; which will register the listener</a:t>
            </a:r>
          </a:p>
          <a:p>
            <a:pPr eaLnBrk="1" hangingPunct="1">
              <a:lnSpc>
                <a:spcPct val="80000"/>
              </a:lnSpc>
            </a:pPr>
            <a:endParaRPr lang="en-US" sz="3200" smtClean="0"/>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p:txBody>
          <a:bodyPr/>
          <a:lstStyle/>
          <a:p>
            <a:pPr eaLnBrk="1" hangingPunct="1">
              <a:defRPr/>
            </a:pPr>
            <a:r>
              <a:rPr lang="en-US" smtClean="0"/>
              <a:t>Listener</a:t>
            </a:r>
          </a:p>
        </p:txBody>
      </p:sp>
      <p:sp>
        <p:nvSpPr>
          <p:cNvPr id="122883" name="Rectangle 3"/>
          <p:cNvSpPr>
            <a:spLocks noGrp="1" noChangeArrowheads="1"/>
          </p:cNvSpPr>
          <p:nvPr>
            <p:ph idx="1"/>
          </p:nvPr>
        </p:nvSpPr>
        <p:spPr/>
        <p:txBody>
          <a:bodyPr/>
          <a:lstStyle/>
          <a:p>
            <a:pPr eaLnBrk="1" hangingPunct="1">
              <a:lnSpc>
                <a:spcPct val="90000"/>
              </a:lnSpc>
            </a:pPr>
            <a:r>
              <a:rPr lang="en-US" smtClean="0"/>
              <a:t>ServletContextListener</a:t>
            </a:r>
          </a:p>
          <a:p>
            <a:pPr lvl="1" eaLnBrk="1" hangingPunct="1">
              <a:lnSpc>
                <a:spcPct val="90000"/>
              </a:lnSpc>
            </a:pPr>
            <a:r>
              <a:rPr lang="en-US" sz="2400" smtClean="0"/>
              <a:t>Web application initialized / shut down</a:t>
            </a:r>
          </a:p>
          <a:p>
            <a:pPr eaLnBrk="1" hangingPunct="1">
              <a:lnSpc>
                <a:spcPct val="90000"/>
              </a:lnSpc>
            </a:pPr>
            <a:r>
              <a:rPr lang="en-US" smtClean="0"/>
              <a:t> ServletRequestListener</a:t>
            </a:r>
          </a:p>
          <a:p>
            <a:pPr lvl="1" eaLnBrk="1" hangingPunct="1">
              <a:lnSpc>
                <a:spcPct val="90000"/>
              </a:lnSpc>
            </a:pPr>
            <a:r>
              <a:rPr lang="en-US" sz="2400" smtClean="0"/>
              <a:t>request handler starting / finishing</a:t>
            </a:r>
          </a:p>
          <a:p>
            <a:pPr eaLnBrk="1" hangingPunct="1">
              <a:lnSpc>
                <a:spcPct val="90000"/>
              </a:lnSpc>
            </a:pPr>
            <a:r>
              <a:rPr lang="en-US" smtClean="0"/>
              <a:t> HttpSessionListener</a:t>
            </a:r>
          </a:p>
          <a:p>
            <a:pPr lvl="1" eaLnBrk="1" hangingPunct="1">
              <a:lnSpc>
                <a:spcPct val="90000"/>
              </a:lnSpc>
            </a:pPr>
            <a:r>
              <a:rPr lang="en-US" sz="2400" smtClean="0"/>
              <a:t> session created / invalidated</a:t>
            </a:r>
          </a:p>
          <a:p>
            <a:pPr eaLnBrk="1" hangingPunct="1">
              <a:lnSpc>
                <a:spcPct val="90000"/>
              </a:lnSpc>
            </a:pPr>
            <a:r>
              <a:rPr lang="en-US" smtClean="0"/>
              <a:t> ServletContextAttributeListener</a:t>
            </a:r>
          </a:p>
          <a:p>
            <a:pPr lvl="1" eaLnBrk="1" hangingPunct="1">
              <a:lnSpc>
                <a:spcPct val="90000"/>
              </a:lnSpc>
            </a:pPr>
            <a:r>
              <a:rPr lang="en-US" sz="2400" smtClean="0"/>
              <a:t> context attribute added / removed / replaced</a:t>
            </a:r>
          </a:p>
          <a:p>
            <a:pPr eaLnBrk="1" hangingPunct="1">
              <a:lnSpc>
                <a:spcPct val="90000"/>
              </a:lnSpc>
            </a:pPr>
            <a:r>
              <a:rPr lang="en-US" smtClean="0"/>
              <a:t> HttpSessionAttributeListener</a:t>
            </a:r>
          </a:p>
          <a:p>
            <a:pPr lvl="1" eaLnBrk="1" hangingPunct="1">
              <a:lnSpc>
                <a:spcPct val="90000"/>
              </a:lnSpc>
            </a:pPr>
            <a:r>
              <a:rPr lang="en-US" sz="2400" smtClean="0"/>
              <a:t>session attribute added / removed / replaced</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lstStyle/>
          <a:p>
            <a:pPr eaLnBrk="1" hangingPunct="1">
              <a:defRPr/>
            </a:pPr>
            <a:r>
              <a:rPr lang="en-US" smtClean="0"/>
              <a:t>Listener (example)</a:t>
            </a:r>
          </a:p>
        </p:txBody>
      </p:sp>
      <p:sp>
        <p:nvSpPr>
          <p:cNvPr id="4" name="Content Placeholder 3"/>
          <p:cNvSpPr>
            <a:spLocks noGrp="1"/>
          </p:cNvSpPr>
          <p:nvPr>
            <p:ph idx="1"/>
          </p:nvPr>
        </p:nvSpPr>
        <p:spPr/>
        <p:txBody>
          <a:bodyPr/>
          <a:lstStyle/>
          <a:p>
            <a:r>
              <a:rPr lang="en-US" dirty="0" smtClean="0"/>
              <a:t>Refer to </a:t>
            </a:r>
            <a:r>
              <a:rPr lang="en-US" dirty="0" smtClean="0">
                <a:hlinkClick r:id="rId3" action="ppaction://hlinkfile"/>
              </a:rPr>
              <a:t>SessionMonitor.java</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CCBB96F4-537A-4C5B-BED2-FA6CD8973F21}" type="slidenum">
              <a:rPr lang="en-US" sz="1000">
                <a:solidFill>
                  <a:srgbClr val="FFFFFF"/>
                </a:solidFill>
                <a:latin typeface="Tahoma" pitchFamily="34" charset="0"/>
              </a:rPr>
              <a:pPr/>
              <a:t>12</a:t>
            </a:fld>
            <a:endParaRPr lang="en-US" sz="1000">
              <a:solidFill>
                <a:srgbClr val="FFFFFF"/>
              </a:solidFill>
              <a:latin typeface="Tahoma" pitchFamily="34" charset="0"/>
            </a:endParaRPr>
          </a:p>
        </p:txBody>
      </p:sp>
      <p:sp>
        <p:nvSpPr>
          <p:cNvPr id="671747" name="Rectangle 2"/>
          <p:cNvSpPr>
            <a:spLocks noGrp="1" noChangeArrowheads="1"/>
          </p:cNvSpPr>
          <p:nvPr>
            <p:ph type="title"/>
          </p:nvPr>
        </p:nvSpPr>
        <p:spPr/>
        <p:txBody>
          <a:bodyPr/>
          <a:lstStyle/>
          <a:p>
            <a:pPr eaLnBrk="1" hangingPunct="1">
              <a:defRPr/>
            </a:pPr>
            <a:r>
              <a:rPr lang="en-US" smtClean="0"/>
              <a:t>Servlet API</a:t>
            </a:r>
          </a:p>
        </p:txBody>
      </p:sp>
      <p:sp>
        <p:nvSpPr>
          <p:cNvPr id="12" name="Content Placeholder 11"/>
          <p:cNvSpPr>
            <a:spLocks noGrp="1"/>
          </p:cNvSpPr>
          <p:nvPr>
            <p:ph idx="1"/>
          </p:nvPr>
        </p:nvSpPr>
        <p:spPr/>
        <p:txBody>
          <a:bodyPr/>
          <a:lstStyle/>
          <a:p>
            <a:pPr>
              <a:buNone/>
            </a:pPr>
            <a:r>
              <a:rPr lang="en-US" sz="2800" dirty="0" smtClean="0">
                <a:latin typeface="Tahoma" pitchFamily="34" charset="0"/>
              </a:rPr>
              <a:t>The servlet API is made up of two packages</a:t>
            </a:r>
          </a:p>
          <a:p>
            <a:pPr marL="514350" indent="-514350">
              <a:buAutoNum type="arabicPeriod"/>
            </a:pPr>
            <a:r>
              <a:rPr lang="en-US" dirty="0" err="1" smtClean="0"/>
              <a:t>javax.servlet</a:t>
            </a:r>
            <a:endParaRPr lang="en-US" dirty="0" smtClean="0"/>
          </a:p>
          <a:p>
            <a:pPr marL="514350" indent="-514350">
              <a:buAutoNum type="arabicPeriod"/>
            </a:pPr>
            <a:r>
              <a:rPr lang="en-US" dirty="0" err="1" smtClean="0"/>
              <a:t>javax.servlet.http</a:t>
            </a:r>
            <a:endParaRPr lang="en-US" dirty="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lstStyle/>
          <a:p>
            <a:pPr eaLnBrk="1" hangingPunct="1">
              <a:defRPr/>
            </a:pPr>
            <a:r>
              <a:rPr lang="en-US" smtClean="0"/>
              <a:t>Listener </a:t>
            </a:r>
          </a:p>
        </p:txBody>
      </p:sp>
      <p:sp>
        <p:nvSpPr>
          <p:cNvPr id="123907" name="Rectangle 3"/>
          <p:cNvSpPr>
            <a:spLocks noGrp="1" noChangeArrowheads="1"/>
          </p:cNvSpPr>
          <p:nvPr>
            <p:ph idx="1"/>
          </p:nvPr>
        </p:nvSpPr>
        <p:spPr/>
        <p:txBody>
          <a:bodyPr/>
          <a:lstStyle/>
          <a:p>
            <a:pPr eaLnBrk="1" hangingPunct="1">
              <a:buFontTx/>
              <a:buNone/>
            </a:pPr>
            <a:r>
              <a:rPr lang="en-US" smtClean="0"/>
              <a:t>Registration in web.xml:</a:t>
            </a:r>
          </a:p>
          <a:p>
            <a:pPr eaLnBrk="1" hangingPunct="1">
              <a:buFontTx/>
              <a:buNone/>
            </a:pPr>
            <a:endParaRPr lang="en-US" sz="2000" smtClean="0">
              <a:latin typeface="Courier New" pitchFamily="49" charset="0"/>
              <a:cs typeface="Courier New" pitchFamily="49" charset="0"/>
            </a:endParaRPr>
          </a:p>
          <a:p>
            <a:pPr eaLnBrk="1" hangingPunct="1">
              <a:buFontTx/>
              <a:buNone/>
            </a:pPr>
            <a:r>
              <a:rPr lang="en-US" sz="2000" smtClean="0">
                <a:latin typeface="Courier New" pitchFamily="49" charset="0"/>
                <a:cs typeface="Courier New" pitchFamily="49" charset="0"/>
              </a:rPr>
              <a:t>&lt;listener&gt;</a:t>
            </a:r>
          </a:p>
          <a:p>
            <a:pPr eaLnBrk="1" hangingPunct="1">
              <a:buFontTx/>
              <a:buNone/>
            </a:pPr>
            <a:r>
              <a:rPr lang="en-US" sz="2000" smtClean="0">
                <a:latin typeface="Courier New" pitchFamily="49" charset="0"/>
                <a:cs typeface="Courier New" pitchFamily="49" charset="0"/>
              </a:rPr>
              <a:t>	&lt;listener-class&gt;SessionMonitor&lt;/listener-class&gt;</a:t>
            </a:r>
          </a:p>
          <a:p>
            <a:pPr eaLnBrk="1" hangingPunct="1">
              <a:buFontTx/>
              <a:buNone/>
            </a:pPr>
            <a:r>
              <a:rPr lang="en-US" sz="2000" smtClean="0">
                <a:latin typeface="Courier New" pitchFamily="49" charset="0"/>
                <a:cs typeface="Courier New" pitchFamily="49" charset="0"/>
              </a:rPr>
              <a:t>&lt;listener&gt;</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p:txBody>
          <a:bodyPr/>
          <a:lstStyle/>
          <a:p>
            <a:pPr eaLnBrk="1" hangingPunct="1">
              <a:defRPr/>
            </a:pPr>
            <a:r>
              <a:rPr lang="en-US" smtClean="0"/>
              <a:t>What are Java Servlet Filters </a:t>
            </a:r>
          </a:p>
        </p:txBody>
      </p:sp>
      <p:sp>
        <p:nvSpPr>
          <p:cNvPr id="124931" name="Rectangle 3"/>
          <p:cNvSpPr>
            <a:spLocks noGrp="1" noChangeArrowheads="1"/>
          </p:cNvSpPr>
          <p:nvPr>
            <p:ph idx="1"/>
          </p:nvPr>
        </p:nvSpPr>
        <p:spPr/>
        <p:txBody>
          <a:bodyPr/>
          <a:lstStyle/>
          <a:p>
            <a:pPr eaLnBrk="1" hangingPunct="1"/>
            <a:r>
              <a:rPr lang="en-US" smtClean="0"/>
              <a:t>New component framework for intercepting and modifying requests and responses </a:t>
            </a:r>
          </a:p>
          <a:p>
            <a:pPr eaLnBrk="1" hangingPunct="1"/>
            <a:r>
              <a:rPr lang="en-US" smtClean="0"/>
              <a:t>Allows ranges of custom activities</a:t>
            </a:r>
          </a:p>
          <a:p>
            <a:pPr lvl="1" eaLnBrk="1" hangingPunct="1"/>
            <a:r>
              <a:rPr lang="en-US" smtClean="0"/>
              <a:t>Marking access, blocking access.</a:t>
            </a:r>
          </a:p>
          <a:p>
            <a:pPr lvl="1" eaLnBrk="1" hangingPunct="1"/>
            <a:r>
              <a:rPr lang="en-US" smtClean="0"/>
              <a:t>Caching, Logging</a:t>
            </a:r>
          </a:p>
          <a:p>
            <a:pPr lvl="1" eaLnBrk="1" hangingPunct="1"/>
            <a:r>
              <a:rPr lang="en-US" smtClean="0"/>
              <a:t>Compression</a:t>
            </a:r>
          </a:p>
          <a:p>
            <a:pPr lvl="1" eaLnBrk="1" hangingPunct="1"/>
            <a:r>
              <a:rPr lang="en-US" smtClean="0"/>
              <a:t>Authentication, access control, encryption.</a:t>
            </a:r>
          </a:p>
        </p:txBody>
      </p:sp>
      <p:sp>
        <p:nvSpPr>
          <p:cNvPr id="12493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3EDCFC05-60AA-451E-895F-2929435A889B}" type="slidenum">
              <a:rPr lang="en-US" sz="1000">
                <a:solidFill>
                  <a:srgbClr val="FFFFFF"/>
                </a:solidFill>
                <a:latin typeface="Tahoma" pitchFamily="34" charset="0"/>
              </a:rPr>
              <a:pPr/>
              <a:t>121</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pPr eaLnBrk="1" hangingPunct="1">
              <a:defRPr/>
            </a:pPr>
            <a:r>
              <a:rPr lang="en-US" smtClean="0"/>
              <a:t>What can a Servlet Filter Can Do?</a:t>
            </a:r>
          </a:p>
        </p:txBody>
      </p:sp>
      <p:sp>
        <p:nvSpPr>
          <p:cNvPr id="125955" name="Rectangle 3"/>
          <p:cNvSpPr>
            <a:spLocks noGrp="1" noChangeArrowheads="1"/>
          </p:cNvSpPr>
          <p:nvPr>
            <p:ph idx="1"/>
          </p:nvPr>
        </p:nvSpPr>
        <p:spPr/>
        <p:txBody>
          <a:bodyPr/>
          <a:lstStyle/>
          <a:p>
            <a:pPr eaLnBrk="1" hangingPunct="1"/>
            <a:r>
              <a:rPr lang="en-US" smtClean="0"/>
              <a:t>Examine the request headers</a:t>
            </a:r>
          </a:p>
          <a:p>
            <a:pPr eaLnBrk="1" hangingPunct="1"/>
            <a:r>
              <a:rPr lang="en-US" smtClean="0"/>
              <a:t>Customize the request object if it wishes to modify request headers or data.</a:t>
            </a:r>
          </a:p>
          <a:p>
            <a:pPr eaLnBrk="1" hangingPunct="1"/>
            <a:r>
              <a:rPr lang="en-US" smtClean="0"/>
              <a:t>Customize the response header object if it wishes to modify response headers or data.</a:t>
            </a:r>
          </a:p>
          <a:p>
            <a:pPr eaLnBrk="1" hangingPunct="1"/>
            <a:r>
              <a:rPr lang="en-US" smtClean="0"/>
              <a:t>Invoke the next entity in the filter chain.</a:t>
            </a:r>
          </a:p>
          <a:p>
            <a:pPr eaLnBrk="1" hangingPunct="1"/>
            <a:r>
              <a:rPr lang="en-US" smtClean="0"/>
              <a:t>Throw an exception to indicate an error in processing.</a:t>
            </a:r>
          </a:p>
        </p:txBody>
      </p:sp>
      <p:sp>
        <p:nvSpPr>
          <p:cNvPr id="12595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835F7D7D-AC8E-4455-82F9-2CE2E86B4608}" type="slidenum">
              <a:rPr lang="en-US" sz="1000">
                <a:solidFill>
                  <a:srgbClr val="FFFFFF"/>
                </a:solidFill>
                <a:latin typeface="Tahoma" pitchFamily="34" charset="0"/>
              </a:rPr>
              <a:pPr/>
              <a:t>122</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lstStyle/>
          <a:p>
            <a:pPr eaLnBrk="1" hangingPunct="1">
              <a:defRPr/>
            </a:pPr>
            <a:r>
              <a:rPr lang="en-US" smtClean="0"/>
              <a:t>How are Servlet Filters Chained?</a:t>
            </a:r>
          </a:p>
        </p:txBody>
      </p:sp>
      <p:sp>
        <p:nvSpPr>
          <p:cNvPr id="424963" name="AutoShape 3"/>
          <p:cNvSpPr>
            <a:spLocks noChangeArrowheads="1"/>
          </p:cNvSpPr>
          <p:nvPr/>
        </p:nvSpPr>
        <p:spPr bwMode="auto">
          <a:xfrm>
            <a:off x="152400" y="2209800"/>
            <a:ext cx="1447800" cy="3581400"/>
          </a:xfrm>
          <a:prstGeom prst="roundRect">
            <a:avLst>
              <a:gd name="adj" fmla="val 16667"/>
            </a:avLst>
          </a:prstGeom>
          <a:gradFill rotWithShape="1">
            <a:gsLst>
              <a:gs pos="0">
                <a:schemeClr val="bg1"/>
              </a:gs>
              <a:gs pos="50000">
                <a:srgbClr val="CC00FF"/>
              </a:gs>
              <a:gs pos="100000">
                <a:schemeClr val="bg1"/>
              </a:gs>
            </a:gsLst>
            <a:lin ang="5400000" scaled="1"/>
          </a:gradFill>
          <a:ln w="12700">
            <a:noFill/>
            <a:round/>
            <a:headEnd type="none" w="sm" len="sm"/>
            <a:tailEnd type="none" w="sm" len="sm"/>
          </a:ln>
          <a:effectLst>
            <a:prstShdw prst="shdw17" dist="17961" dir="2700000">
              <a:srgbClr val="CC00FF">
                <a:gamma/>
                <a:shade val="60000"/>
                <a:invGamma/>
              </a:srgbClr>
            </a:prstShdw>
          </a:effectLst>
        </p:spPr>
        <p:txBody>
          <a:bodyPr anchor="ctr"/>
          <a:lstStyle/>
          <a:p>
            <a:pPr fontAlgn="auto">
              <a:spcBef>
                <a:spcPts val="0"/>
              </a:spcBef>
              <a:spcAft>
                <a:spcPts val="0"/>
              </a:spcAft>
              <a:defRPr/>
            </a:pPr>
            <a:r>
              <a:rPr lang="en-US" sz="2000">
                <a:latin typeface="+mn-lt"/>
              </a:rPr>
              <a:t>Servlet Container</a:t>
            </a:r>
          </a:p>
        </p:txBody>
      </p:sp>
      <p:sp>
        <p:nvSpPr>
          <p:cNvPr id="126980" name="AutoShape 4"/>
          <p:cNvSpPr>
            <a:spLocks noChangeArrowheads="1"/>
          </p:cNvSpPr>
          <p:nvPr/>
        </p:nvSpPr>
        <p:spPr bwMode="auto">
          <a:xfrm>
            <a:off x="2133600" y="2209800"/>
            <a:ext cx="5181600" cy="3581400"/>
          </a:xfrm>
          <a:prstGeom prst="roundRect">
            <a:avLst>
              <a:gd name="adj" fmla="val 16667"/>
            </a:avLst>
          </a:prstGeom>
          <a:noFill/>
          <a:ln w="12700">
            <a:solidFill>
              <a:schemeClr val="tx1"/>
            </a:solidFill>
            <a:round/>
            <a:headEnd type="none" w="sm" len="sm"/>
            <a:tailEnd type="none" w="sm" len="sm"/>
          </a:ln>
        </p:spPr>
        <p:txBody>
          <a:bodyPr/>
          <a:lstStyle/>
          <a:p>
            <a:r>
              <a:rPr lang="en-US" sz="2000">
                <a:latin typeface="Tahoma" pitchFamily="34" charset="0"/>
              </a:rPr>
              <a:t>Filter Chain</a:t>
            </a:r>
          </a:p>
        </p:txBody>
      </p:sp>
      <p:sp>
        <p:nvSpPr>
          <p:cNvPr id="424965" name="AutoShape 5"/>
          <p:cNvSpPr>
            <a:spLocks noChangeArrowheads="1"/>
          </p:cNvSpPr>
          <p:nvPr/>
        </p:nvSpPr>
        <p:spPr bwMode="auto">
          <a:xfrm>
            <a:off x="2286000" y="3657600"/>
            <a:ext cx="1066800" cy="685800"/>
          </a:xfrm>
          <a:prstGeom prst="roundRect">
            <a:avLst>
              <a:gd name="adj" fmla="val 16667"/>
            </a:avLst>
          </a:prstGeom>
          <a:gradFill rotWithShape="1">
            <a:gsLst>
              <a:gs pos="0">
                <a:schemeClr val="bg1"/>
              </a:gs>
              <a:gs pos="50000">
                <a:srgbClr val="CC00FF"/>
              </a:gs>
              <a:gs pos="100000">
                <a:schemeClr val="bg1"/>
              </a:gs>
            </a:gsLst>
            <a:lin ang="5400000" scaled="1"/>
          </a:gradFill>
          <a:ln w="12700" algn="ctr">
            <a:noFill/>
            <a:round/>
            <a:headEnd type="none" w="sm" len="sm"/>
            <a:tailEnd type="none" w="sm" len="sm"/>
          </a:ln>
          <a:effectLst>
            <a:prstShdw prst="shdw17" dist="17961" dir="2700000">
              <a:srgbClr val="CC00FF">
                <a:gamma/>
                <a:shade val="60000"/>
                <a:invGamma/>
              </a:srgbClr>
            </a:prstShdw>
          </a:effectLst>
        </p:spPr>
        <p:txBody>
          <a:bodyPr anchor="ctr"/>
          <a:lstStyle/>
          <a:p>
            <a:pPr fontAlgn="auto">
              <a:spcBef>
                <a:spcPts val="0"/>
              </a:spcBef>
              <a:spcAft>
                <a:spcPts val="0"/>
              </a:spcAft>
              <a:defRPr/>
            </a:pPr>
            <a:r>
              <a:rPr lang="en-US" sz="2000">
                <a:latin typeface="+mn-lt"/>
              </a:rPr>
              <a:t>Filter 1</a:t>
            </a:r>
          </a:p>
        </p:txBody>
      </p:sp>
      <p:sp>
        <p:nvSpPr>
          <p:cNvPr id="424966" name="AutoShape 6"/>
          <p:cNvSpPr>
            <a:spLocks noChangeArrowheads="1"/>
          </p:cNvSpPr>
          <p:nvPr/>
        </p:nvSpPr>
        <p:spPr bwMode="auto">
          <a:xfrm>
            <a:off x="3962400" y="3657600"/>
            <a:ext cx="1143000" cy="685800"/>
          </a:xfrm>
          <a:prstGeom prst="roundRect">
            <a:avLst>
              <a:gd name="adj" fmla="val 16667"/>
            </a:avLst>
          </a:prstGeom>
          <a:gradFill rotWithShape="1">
            <a:gsLst>
              <a:gs pos="0">
                <a:schemeClr val="bg1"/>
              </a:gs>
              <a:gs pos="50000">
                <a:srgbClr val="CC00FF"/>
              </a:gs>
              <a:gs pos="100000">
                <a:schemeClr val="bg1"/>
              </a:gs>
            </a:gsLst>
            <a:lin ang="5400000" scaled="1"/>
          </a:gradFill>
          <a:ln w="12700" algn="ctr">
            <a:noFill/>
            <a:round/>
            <a:headEnd type="none" w="sm" len="sm"/>
            <a:tailEnd type="none" w="sm" len="sm"/>
          </a:ln>
          <a:effectLst>
            <a:prstShdw prst="shdw17" dist="17961" dir="2700000">
              <a:srgbClr val="CC00FF">
                <a:gamma/>
                <a:shade val="60000"/>
                <a:invGamma/>
              </a:srgbClr>
            </a:prstShdw>
          </a:effectLst>
        </p:spPr>
        <p:txBody>
          <a:bodyPr anchor="ctr"/>
          <a:lstStyle/>
          <a:p>
            <a:pPr fontAlgn="auto">
              <a:spcBef>
                <a:spcPts val="0"/>
              </a:spcBef>
              <a:spcAft>
                <a:spcPts val="0"/>
              </a:spcAft>
              <a:defRPr/>
            </a:pPr>
            <a:r>
              <a:rPr lang="en-US" sz="2000">
                <a:latin typeface="+mn-lt"/>
              </a:rPr>
              <a:t>Filter 2</a:t>
            </a:r>
          </a:p>
        </p:txBody>
      </p:sp>
      <p:sp>
        <p:nvSpPr>
          <p:cNvPr id="424967" name="AutoShape 7"/>
          <p:cNvSpPr>
            <a:spLocks noChangeArrowheads="1"/>
          </p:cNvSpPr>
          <p:nvPr/>
        </p:nvSpPr>
        <p:spPr bwMode="auto">
          <a:xfrm>
            <a:off x="5715000" y="3657600"/>
            <a:ext cx="1219200" cy="685800"/>
          </a:xfrm>
          <a:prstGeom prst="roundRect">
            <a:avLst>
              <a:gd name="adj" fmla="val 16667"/>
            </a:avLst>
          </a:prstGeom>
          <a:gradFill rotWithShape="1">
            <a:gsLst>
              <a:gs pos="0">
                <a:schemeClr val="bg1"/>
              </a:gs>
              <a:gs pos="50000">
                <a:srgbClr val="CC00FF"/>
              </a:gs>
              <a:gs pos="100000">
                <a:schemeClr val="bg1"/>
              </a:gs>
            </a:gsLst>
            <a:lin ang="5400000" scaled="1"/>
          </a:gradFill>
          <a:ln w="12700" algn="ctr">
            <a:noFill/>
            <a:round/>
            <a:headEnd type="none" w="sm" len="sm"/>
            <a:tailEnd type="none" w="sm" len="sm"/>
          </a:ln>
          <a:effectLst>
            <a:prstShdw prst="shdw17" dist="17961" dir="2700000">
              <a:srgbClr val="CC00FF">
                <a:gamma/>
                <a:shade val="60000"/>
                <a:invGamma/>
              </a:srgbClr>
            </a:prstShdw>
          </a:effectLst>
        </p:spPr>
        <p:txBody>
          <a:bodyPr anchor="ctr"/>
          <a:lstStyle/>
          <a:p>
            <a:pPr fontAlgn="auto">
              <a:spcBef>
                <a:spcPts val="0"/>
              </a:spcBef>
              <a:spcAft>
                <a:spcPts val="0"/>
              </a:spcAft>
              <a:defRPr/>
            </a:pPr>
            <a:r>
              <a:rPr lang="en-US" sz="2000">
                <a:latin typeface="+mn-lt"/>
              </a:rPr>
              <a:t>Filter n</a:t>
            </a:r>
          </a:p>
        </p:txBody>
      </p:sp>
      <p:sp>
        <p:nvSpPr>
          <p:cNvPr id="424968" name="AutoShape 8"/>
          <p:cNvSpPr>
            <a:spLocks noChangeArrowheads="1"/>
          </p:cNvSpPr>
          <p:nvPr/>
        </p:nvSpPr>
        <p:spPr bwMode="auto">
          <a:xfrm>
            <a:off x="7848600" y="2209800"/>
            <a:ext cx="1219200" cy="3581400"/>
          </a:xfrm>
          <a:prstGeom prst="roundRect">
            <a:avLst>
              <a:gd name="adj" fmla="val 16667"/>
            </a:avLst>
          </a:prstGeom>
          <a:gradFill rotWithShape="1">
            <a:gsLst>
              <a:gs pos="0">
                <a:schemeClr val="bg1"/>
              </a:gs>
              <a:gs pos="50000">
                <a:srgbClr val="CC00FF"/>
              </a:gs>
              <a:gs pos="100000">
                <a:schemeClr val="bg1"/>
              </a:gs>
            </a:gsLst>
            <a:lin ang="5400000" scaled="1"/>
          </a:gradFill>
          <a:ln w="12700" algn="ctr">
            <a:noFill/>
            <a:round/>
            <a:headEnd type="none" w="sm" len="sm"/>
            <a:tailEnd type="none" w="sm" len="sm"/>
          </a:ln>
          <a:effectLst>
            <a:prstShdw prst="shdw17" dist="17961" dir="2700000">
              <a:srgbClr val="CC00FF">
                <a:gamma/>
                <a:shade val="60000"/>
                <a:invGamma/>
              </a:srgbClr>
            </a:prstShdw>
          </a:effectLst>
        </p:spPr>
        <p:txBody>
          <a:bodyPr anchor="ctr"/>
          <a:lstStyle/>
          <a:p>
            <a:pPr fontAlgn="auto">
              <a:spcBef>
                <a:spcPts val="0"/>
              </a:spcBef>
              <a:spcAft>
                <a:spcPts val="0"/>
              </a:spcAft>
              <a:defRPr/>
            </a:pPr>
            <a:r>
              <a:rPr lang="en-US" sz="2000">
                <a:latin typeface="+mn-lt"/>
              </a:rPr>
              <a:t>Servlet</a:t>
            </a:r>
          </a:p>
        </p:txBody>
      </p:sp>
      <p:sp>
        <p:nvSpPr>
          <p:cNvPr id="424969" name="AutoShape 9"/>
          <p:cNvSpPr>
            <a:spLocks noChangeArrowheads="1"/>
          </p:cNvSpPr>
          <p:nvPr/>
        </p:nvSpPr>
        <p:spPr bwMode="auto">
          <a:xfrm>
            <a:off x="3352800" y="3784600"/>
            <a:ext cx="533400" cy="457200"/>
          </a:xfrm>
          <a:prstGeom prst="rightArrow">
            <a:avLst>
              <a:gd name="adj1" fmla="val 50000"/>
              <a:gd name="adj2" fmla="val 29167"/>
            </a:avLst>
          </a:prstGeom>
          <a:gradFill rotWithShape="1">
            <a:gsLst>
              <a:gs pos="0">
                <a:schemeClr val="bg1"/>
              </a:gs>
              <a:gs pos="50000">
                <a:srgbClr val="CC00FF"/>
              </a:gs>
              <a:gs pos="100000">
                <a:schemeClr val="bg1"/>
              </a:gs>
            </a:gsLst>
            <a:lin ang="5400000" scaled="1"/>
          </a:gradFill>
          <a:ln w="12700" algn="ctr">
            <a:noFill/>
            <a:miter lim="800000"/>
            <a:headEnd type="none" w="sm" len="sm"/>
            <a:tailEnd type="none" w="sm" len="sm"/>
          </a:ln>
          <a:effectLst>
            <a:prstShdw prst="shdw17" dist="17961" dir="2700000">
              <a:srgbClr val="CC00FF">
                <a:gamma/>
                <a:shade val="60000"/>
                <a:invGamma/>
              </a:srgbClr>
            </a:prstShdw>
          </a:effectLst>
        </p:spPr>
        <p:txBody>
          <a:bodyPr anchor="ctr"/>
          <a:lstStyle/>
          <a:p>
            <a:pPr fontAlgn="auto">
              <a:spcBef>
                <a:spcPts val="0"/>
              </a:spcBef>
              <a:spcAft>
                <a:spcPts val="0"/>
              </a:spcAft>
              <a:defRPr/>
            </a:pPr>
            <a:endParaRPr lang="en-US">
              <a:latin typeface="+mn-lt"/>
            </a:endParaRPr>
          </a:p>
        </p:txBody>
      </p:sp>
      <p:sp>
        <p:nvSpPr>
          <p:cNvPr id="424970" name="AutoShape 10"/>
          <p:cNvSpPr>
            <a:spLocks noChangeArrowheads="1"/>
          </p:cNvSpPr>
          <p:nvPr/>
        </p:nvSpPr>
        <p:spPr bwMode="auto">
          <a:xfrm>
            <a:off x="5105400" y="3810000"/>
            <a:ext cx="457200" cy="457200"/>
          </a:xfrm>
          <a:prstGeom prst="rightArrow">
            <a:avLst>
              <a:gd name="adj1" fmla="val 50000"/>
              <a:gd name="adj2" fmla="val 25000"/>
            </a:avLst>
          </a:prstGeom>
          <a:gradFill rotWithShape="1">
            <a:gsLst>
              <a:gs pos="0">
                <a:schemeClr val="bg1"/>
              </a:gs>
              <a:gs pos="50000">
                <a:srgbClr val="CC00FF"/>
              </a:gs>
              <a:gs pos="100000">
                <a:schemeClr val="bg1"/>
              </a:gs>
            </a:gsLst>
            <a:lin ang="5400000" scaled="1"/>
          </a:gradFill>
          <a:ln w="12700" algn="ctr">
            <a:noFill/>
            <a:miter lim="800000"/>
            <a:headEnd type="none" w="sm" len="sm"/>
            <a:tailEnd type="none" w="sm" len="sm"/>
          </a:ln>
          <a:effectLst>
            <a:prstShdw prst="shdw17" dist="17961" dir="2700000">
              <a:srgbClr val="CC00FF">
                <a:gamma/>
                <a:shade val="60000"/>
                <a:invGamma/>
              </a:srgbClr>
            </a:prstShdw>
          </a:effectLst>
        </p:spPr>
        <p:txBody>
          <a:bodyPr anchor="ctr"/>
          <a:lstStyle/>
          <a:p>
            <a:pPr fontAlgn="auto">
              <a:spcBef>
                <a:spcPts val="0"/>
              </a:spcBef>
              <a:spcAft>
                <a:spcPts val="0"/>
              </a:spcAft>
              <a:defRPr/>
            </a:pPr>
            <a:endParaRPr lang="en-US">
              <a:latin typeface="+mn-lt"/>
            </a:endParaRPr>
          </a:p>
        </p:txBody>
      </p:sp>
      <p:sp>
        <p:nvSpPr>
          <p:cNvPr id="424971" name="AutoShape 11"/>
          <p:cNvSpPr>
            <a:spLocks noChangeArrowheads="1"/>
          </p:cNvSpPr>
          <p:nvPr/>
        </p:nvSpPr>
        <p:spPr bwMode="auto">
          <a:xfrm>
            <a:off x="6934200" y="3810000"/>
            <a:ext cx="609600" cy="457200"/>
          </a:xfrm>
          <a:prstGeom prst="rightArrow">
            <a:avLst>
              <a:gd name="adj1" fmla="val 50000"/>
              <a:gd name="adj2" fmla="val 33333"/>
            </a:avLst>
          </a:prstGeom>
          <a:gradFill rotWithShape="1">
            <a:gsLst>
              <a:gs pos="0">
                <a:schemeClr val="bg1"/>
              </a:gs>
              <a:gs pos="50000">
                <a:schemeClr val="bg2"/>
              </a:gs>
              <a:gs pos="100000">
                <a:schemeClr val="bg1"/>
              </a:gs>
            </a:gsLst>
            <a:lin ang="5400000" scaled="1"/>
          </a:gradFill>
          <a:ln w="12700">
            <a:noFill/>
            <a:miter lim="800000"/>
            <a:headEnd type="none" w="sm" len="sm"/>
            <a:tailEnd type="none" w="sm" len="sm"/>
          </a:ln>
          <a:effectLst>
            <a:prstShdw prst="shdw17" dist="17961" dir="2700000">
              <a:schemeClr val="bg2">
                <a:gamma/>
                <a:shade val="60000"/>
                <a:invGamma/>
              </a:schemeClr>
            </a:prstShdw>
          </a:effectLst>
        </p:spPr>
        <p:txBody>
          <a:bodyPr wrap="none" anchor="ctr"/>
          <a:lstStyle/>
          <a:p>
            <a:pPr fontAlgn="auto">
              <a:spcBef>
                <a:spcPts val="0"/>
              </a:spcBef>
              <a:spcAft>
                <a:spcPts val="0"/>
              </a:spcAft>
              <a:defRPr/>
            </a:pPr>
            <a:endParaRPr lang="en-US">
              <a:latin typeface="+mn-lt"/>
            </a:endParaRPr>
          </a:p>
        </p:txBody>
      </p:sp>
      <p:sp>
        <p:nvSpPr>
          <p:cNvPr id="126988" name="Line 12"/>
          <p:cNvSpPr>
            <a:spLocks noChangeShapeType="1"/>
          </p:cNvSpPr>
          <p:nvPr/>
        </p:nvSpPr>
        <p:spPr bwMode="auto">
          <a:xfrm>
            <a:off x="2133600" y="3810000"/>
            <a:ext cx="0" cy="381000"/>
          </a:xfrm>
          <a:prstGeom prst="line">
            <a:avLst/>
          </a:prstGeom>
          <a:noFill/>
          <a:ln w="12700">
            <a:solidFill>
              <a:schemeClr val="tx1"/>
            </a:solidFill>
            <a:round/>
            <a:headEnd type="none" w="sm" len="sm"/>
            <a:tailEnd type="none" w="sm" len="sm"/>
          </a:ln>
        </p:spPr>
        <p:txBody>
          <a:bodyPr anchor="ctr"/>
          <a:lstStyle/>
          <a:p>
            <a:endParaRPr lang="en-US"/>
          </a:p>
        </p:txBody>
      </p:sp>
      <p:sp>
        <p:nvSpPr>
          <p:cNvPr id="424973" name="AutoShape 13"/>
          <p:cNvSpPr>
            <a:spLocks noChangeArrowheads="1"/>
          </p:cNvSpPr>
          <p:nvPr/>
        </p:nvSpPr>
        <p:spPr bwMode="auto">
          <a:xfrm>
            <a:off x="1676400" y="3759200"/>
            <a:ext cx="533400" cy="457200"/>
          </a:xfrm>
          <a:prstGeom prst="rightArrow">
            <a:avLst>
              <a:gd name="adj1" fmla="val 50000"/>
              <a:gd name="adj2" fmla="val 29167"/>
            </a:avLst>
          </a:prstGeom>
          <a:gradFill rotWithShape="1">
            <a:gsLst>
              <a:gs pos="0">
                <a:schemeClr val="bg1"/>
              </a:gs>
              <a:gs pos="50000">
                <a:srgbClr val="CC00FF"/>
              </a:gs>
              <a:gs pos="100000">
                <a:schemeClr val="bg1"/>
              </a:gs>
            </a:gsLst>
            <a:lin ang="5400000" scaled="1"/>
          </a:gradFill>
          <a:ln w="12700" algn="ctr">
            <a:noFill/>
            <a:miter lim="800000"/>
            <a:headEnd type="none" w="sm" len="sm"/>
            <a:tailEnd type="none" w="sm" len="sm"/>
          </a:ln>
          <a:effectLst>
            <a:prstShdw prst="shdw17" dist="17961" dir="2700000">
              <a:srgbClr val="CC00FF">
                <a:gamma/>
                <a:shade val="60000"/>
                <a:invGamma/>
              </a:srgbClr>
            </a:prstShdw>
          </a:effectLst>
        </p:spPr>
        <p:txBody>
          <a:bodyPr anchor="ctr"/>
          <a:lstStyle/>
          <a:p>
            <a:pPr fontAlgn="auto">
              <a:spcBef>
                <a:spcPts val="0"/>
              </a:spcBef>
              <a:spcAft>
                <a:spcPts val="0"/>
              </a:spcAft>
              <a:defRPr/>
            </a:pPr>
            <a:endParaRPr lang="en-US">
              <a:latin typeface="+mn-lt"/>
            </a:endParaRPr>
          </a:p>
        </p:txBody>
      </p:sp>
      <p:sp>
        <p:nvSpPr>
          <p:cNvPr id="424974" name="AutoShape 14"/>
          <p:cNvSpPr>
            <a:spLocks noChangeArrowheads="1"/>
          </p:cNvSpPr>
          <p:nvPr/>
        </p:nvSpPr>
        <p:spPr bwMode="auto">
          <a:xfrm>
            <a:off x="3581400" y="5943600"/>
            <a:ext cx="609600" cy="457200"/>
          </a:xfrm>
          <a:prstGeom prst="rightArrow">
            <a:avLst>
              <a:gd name="adj1" fmla="val 50000"/>
              <a:gd name="adj2" fmla="val 33333"/>
            </a:avLst>
          </a:prstGeom>
          <a:gradFill rotWithShape="1">
            <a:gsLst>
              <a:gs pos="0">
                <a:schemeClr val="bg1"/>
              </a:gs>
              <a:gs pos="50000">
                <a:schemeClr val="bg2"/>
              </a:gs>
              <a:gs pos="100000">
                <a:schemeClr val="bg1"/>
              </a:gs>
            </a:gsLst>
            <a:lin ang="5400000" scaled="1"/>
          </a:gradFill>
          <a:ln w="12700">
            <a:noFill/>
            <a:miter lim="800000"/>
            <a:headEnd type="none" w="sm" len="sm"/>
            <a:tailEnd type="none" w="sm" len="sm"/>
          </a:ln>
          <a:effectLst>
            <a:prstShdw prst="shdw17" dist="17961" dir="2700000">
              <a:schemeClr val="bg2">
                <a:gamma/>
                <a:shade val="60000"/>
                <a:invGamma/>
              </a:schemeClr>
            </a:prstShdw>
          </a:effectLst>
        </p:spPr>
        <p:txBody>
          <a:bodyPr wrap="none" anchor="ctr"/>
          <a:lstStyle/>
          <a:p>
            <a:pPr fontAlgn="auto">
              <a:spcBef>
                <a:spcPts val="0"/>
              </a:spcBef>
              <a:spcAft>
                <a:spcPts val="0"/>
              </a:spcAft>
              <a:defRPr/>
            </a:pPr>
            <a:endParaRPr lang="en-US">
              <a:latin typeface="+mn-lt"/>
            </a:endParaRPr>
          </a:p>
        </p:txBody>
      </p:sp>
      <p:sp>
        <p:nvSpPr>
          <p:cNvPr id="126991" name="Text Box 15"/>
          <p:cNvSpPr txBox="1">
            <a:spLocks noChangeArrowheads="1"/>
          </p:cNvSpPr>
          <p:nvPr/>
        </p:nvSpPr>
        <p:spPr bwMode="auto">
          <a:xfrm>
            <a:off x="4419600" y="6019800"/>
            <a:ext cx="4267200" cy="336550"/>
          </a:xfrm>
          <a:prstGeom prst="rect">
            <a:avLst/>
          </a:prstGeom>
          <a:noFill/>
          <a:ln w="12700">
            <a:noFill/>
            <a:miter lim="800000"/>
            <a:headEnd type="none" w="sm" len="sm"/>
            <a:tailEnd type="none" w="sm" len="sm"/>
          </a:ln>
        </p:spPr>
        <p:txBody>
          <a:bodyPr/>
          <a:lstStyle/>
          <a:p>
            <a:r>
              <a:rPr lang="en-US" sz="1600">
                <a:latin typeface="Tahoma" pitchFamily="34" charset="0"/>
              </a:rPr>
              <a:t>service(ServletRequest,ServletResponse)</a:t>
            </a:r>
          </a:p>
        </p:txBody>
      </p:sp>
      <p:sp>
        <p:nvSpPr>
          <p:cNvPr id="126992" name="Slide Number Placeholder 15"/>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D84A5A54-DDB3-4768-AA2D-BC576FD1D9B8}" type="slidenum">
              <a:rPr lang="en-US" sz="1000">
                <a:solidFill>
                  <a:srgbClr val="FFFFFF"/>
                </a:solidFill>
                <a:latin typeface="Tahoma" pitchFamily="34" charset="0"/>
              </a:rPr>
              <a:pPr/>
              <a:t>123</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p:txBody>
          <a:bodyPr/>
          <a:lstStyle/>
          <a:p>
            <a:pPr eaLnBrk="1" hangingPunct="1">
              <a:defRPr/>
            </a:pPr>
            <a:r>
              <a:rPr lang="en-US" smtClean="0"/>
              <a:t>How Servlet Filter Chain Works?</a:t>
            </a:r>
          </a:p>
        </p:txBody>
      </p:sp>
      <p:sp>
        <p:nvSpPr>
          <p:cNvPr id="128003" name="Rectangle 3"/>
          <p:cNvSpPr>
            <a:spLocks noGrp="1" noChangeArrowheads="1"/>
          </p:cNvSpPr>
          <p:nvPr>
            <p:ph idx="1"/>
          </p:nvPr>
        </p:nvSpPr>
        <p:spPr/>
        <p:txBody>
          <a:bodyPr/>
          <a:lstStyle/>
          <a:p>
            <a:pPr algn="just" eaLnBrk="1" hangingPunct="1">
              <a:lnSpc>
                <a:spcPct val="90000"/>
              </a:lnSpc>
            </a:pPr>
            <a:r>
              <a:rPr lang="en-US" sz="2800" smtClean="0"/>
              <a:t>Multiple filters can be chained</a:t>
            </a:r>
          </a:p>
          <a:p>
            <a:pPr lvl="1" algn="just" eaLnBrk="1" hangingPunct="1">
              <a:lnSpc>
                <a:spcPct val="90000"/>
              </a:lnSpc>
            </a:pPr>
            <a:r>
              <a:rPr lang="en-US" sz="2000" smtClean="0"/>
              <a:t> Order is dictated by the order of &lt;filter&gt; elements in the </a:t>
            </a:r>
            <a:r>
              <a:rPr lang="en-US" sz="2000" b="1" smtClean="0"/>
              <a:t>web.xml</a:t>
            </a:r>
            <a:r>
              <a:rPr lang="en-US" sz="2000" smtClean="0"/>
              <a:t> deployment descriptor.</a:t>
            </a:r>
          </a:p>
          <a:p>
            <a:pPr algn="just" eaLnBrk="1" hangingPunct="1">
              <a:lnSpc>
                <a:spcPct val="90000"/>
              </a:lnSpc>
            </a:pPr>
            <a:r>
              <a:rPr lang="en-US" sz="2800" smtClean="0"/>
              <a:t>The first filter of the filter chain is invoked by the container.</a:t>
            </a:r>
          </a:p>
          <a:p>
            <a:pPr lvl="1" algn="just" eaLnBrk="1" hangingPunct="1">
              <a:spcBef>
                <a:spcPct val="0"/>
              </a:spcBef>
            </a:pPr>
            <a:r>
              <a:rPr lang="en-US" sz="2000" smtClean="0"/>
              <a:t> via doFilter(ServletRequest req, ServletResponse res,  </a:t>
            </a:r>
          </a:p>
          <a:p>
            <a:pPr lvl="1" algn="just" eaLnBrk="1" hangingPunct="1">
              <a:spcBef>
                <a:spcPct val="0"/>
              </a:spcBef>
              <a:buFont typeface="Wingdings" pitchFamily="2" charset="2"/>
              <a:buNone/>
            </a:pPr>
            <a:r>
              <a:rPr lang="en-US" sz="2000" smtClean="0"/>
              <a:t>FilterChain chain)</a:t>
            </a:r>
          </a:p>
          <a:p>
            <a:pPr lvl="1" algn="just" eaLnBrk="1" hangingPunct="1">
              <a:lnSpc>
                <a:spcPct val="90000"/>
              </a:lnSpc>
            </a:pPr>
            <a:r>
              <a:rPr lang="en-US" sz="2000" smtClean="0"/>
              <a:t> The filter then perform whatever filter logic and then call the next filter in the chain by calling chain.doFilter(…) method.</a:t>
            </a:r>
          </a:p>
          <a:p>
            <a:pPr algn="just" eaLnBrk="1" hangingPunct="1">
              <a:lnSpc>
                <a:spcPct val="90000"/>
              </a:lnSpc>
            </a:pPr>
            <a:r>
              <a:rPr lang="en-US" sz="2800" smtClean="0"/>
              <a:t>The last filter’s call to chain.doFilter() ends up calling service() method of the Servlet.</a:t>
            </a:r>
          </a:p>
        </p:txBody>
      </p:sp>
      <p:sp>
        <p:nvSpPr>
          <p:cNvPr id="12800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B1D2166E-3B56-4F79-9950-34B4D39DF4D2}" type="slidenum">
              <a:rPr lang="en-US" sz="1000">
                <a:solidFill>
                  <a:srgbClr val="FFFFFF"/>
                </a:solidFill>
                <a:latin typeface="Tahoma" pitchFamily="34" charset="0"/>
              </a:rPr>
              <a:pPr/>
              <a:t>124</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pPr eaLnBrk="1" hangingPunct="1">
              <a:defRPr/>
            </a:pPr>
            <a:r>
              <a:rPr lang="en-US" smtClean="0"/>
              <a:t>How Servlet Filter Chain Works? (Contd.)</a:t>
            </a:r>
          </a:p>
        </p:txBody>
      </p:sp>
      <p:sp>
        <p:nvSpPr>
          <p:cNvPr id="129027" name="Rectangle 3"/>
          <p:cNvSpPr>
            <a:spLocks noGrp="1" noChangeArrowheads="1"/>
          </p:cNvSpPr>
          <p:nvPr>
            <p:ph idx="1"/>
          </p:nvPr>
        </p:nvSpPr>
        <p:spPr/>
        <p:txBody>
          <a:bodyPr/>
          <a:lstStyle/>
          <a:p>
            <a:pPr eaLnBrk="1" hangingPunct="1">
              <a:lnSpc>
                <a:spcPct val="90000"/>
              </a:lnSpc>
              <a:buFontTx/>
              <a:buNone/>
            </a:pPr>
            <a:r>
              <a:rPr lang="en-US" sz="3200" smtClean="0"/>
              <a:t>doFilter(ServletRequest req, ServletResponse res, FilterChain chain)</a:t>
            </a:r>
          </a:p>
          <a:p>
            <a:pPr lvl="1" eaLnBrk="1" hangingPunct="1">
              <a:lnSpc>
                <a:spcPct val="90000"/>
              </a:lnSpc>
            </a:pPr>
            <a:r>
              <a:rPr lang="en-US" sz="2400" smtClean="0"/>
              <a:t> gets called each time a filter is invoked.</a:t>
            </a:r>
          </a:p>
          <a:p>
            <a:pPr lvl="1" eaLnBrk="1" hangingPunct="1">
              <a:lnSpc>
                <a:spcPct val="90000"/>
              </a:lnSpc>
            </a:pPr>
            <a:r>
              <a:rPr lang="en-US" sz="2400" smtClean="0"/>
              <a:t> contains most of filtering logic.</a:t>
            </a:r>
          </a:p>
          <a:p>
            <a:pPr lvl="1" eaLnBrk="1" hangingPunct="1">
              <a:lnSpc>
                <a:spcPct val="90000"/>
              </a:lnSpc>
            </a:pPr>
            <a:r>
              <a:rPr lang="en-US" sz="2400" smtClean="0"/>
              <a:t> ServletRequest object is casted to HttpServletRequest if the request is HTTP request type.</a:t>
            </a:r>
          </a:p>
          <a:p>
            <a:pPr lvl="1" eaLnBrk="1" hangingPunct="1">
              <a:lnSpc>
                <a:spcPct val="90000"/>
              </a:lnSpc>
            </a:pPr>
            <a:r>
              <a:rPr lang="en-US" sz="2400" smtClean="0"/>
              <a:t> may wrap request / response objects.</a:t>
            </a:r>
          </a:p>
          <a:p>
            <a:pPr lvl="1" eaLnBrk="1" hangingPunct="1">
              <a:lnSpc>
                <a:spcPct val="90000"/>
              </a:lnSpc>
            </a:pPr>
            <a:r>
              <a:rPr lang="en-US" sz="2400" smtClean="0"/>
              <a:t> invoke next filter by calling chain.doFilter(…).</a:t>
            </a:r>
          </a:p>
          <a:p>
            <a:pPr lvl="1" eaLnBrk="1" hangingPunct="1">
              <a:lnSpc>
                <a:spcPct val="90000"/>
              </a:lnSpc>
            </a:pPr>
            <a:r>
              <a:rPr lang="en-US" sz="2400" smtClean="0"/>
              <a:t> or block request processing </a:t>
            </a:r>
          </a:p>
          <a:p>
            <a:pPr lvl="2" eaLnBrk="1" hangingPunct="1">
              <a:lnSpc>
                <a:spcPct val="90000"/>
              </a:lnSpc>
              <a:buClr>
                <a:schemeClr val="accent1"/>
              </a:buClr>
              <a:buFont typeface="Wingdings" pitchFamily="2" charset="2"/>
              <a:buChar char="Ø"/>
            </a:pPr>
            <a:r>
              <a:rPr lang="en-US" sz="2400" smtClean="0"/>
              <a:t> By omitting calling chain.doFilter(…)</a:t>
            </a:r>
          </a:p>
          <a:p>
            <a:pPr lvl="2" eaLnBrk="1" hangingPunct="1">
              <a:lnSpc>
                <a:spcPct val="90000"/>
              </a:lnSpc>
              <a:buClr>
                <a:schemeClr val="accent1"/>
              </a:buClr>
              <a:buFont typeface="Wingdings" pitchFamily="2" charset="2"/>
              <a:buChar char="Ø"/>
            </a:pPr>
            <a:r>
              <a:rPr lang="en-US" sz="2400" smtClean="0"/>
              <a:t> filter has to provide output the client.</a:t>
            </a:r>
          </a:p>
          <a:p>
            <a:pPr lvl="1" eaLnBrk="1" hangingPunct="1">
              <a:lnSpc>
                <a:spcPct val="90000"/>
              </a:lnSpc>
            </a:pPr>
            <a:r>
              <a:rPr lang="en-US" sz="2400" smtClean="0"/>
              <a:t> set headers on the response for next entity.</a:t>
            </a:r>
          </a:p>
        </p:txBody>
      </p:sp>
      <p:sp>
        <p:nvSpPr>
          <p:cNvPr id="12902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1BB3A6F0-8FFB-4E12-A2D6-B5E81BF1C7EE}" type="slidenum">
              <a:rPr lang="en-US" sz="1000">
                <a:solidFill>
                  <a:srgbClr val="FFFFFF"/>
                </a:solidFill>
                <a:latin typeface="Tahoma" pitchFamily="34" charset="0"/>
              </a:rPr>
              <a:pPr/>
              <a:t>125</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p:txBody>
          <a:bodyPr/>
          <a:lstStyle/>
          <a:p>
            <a:pPr eaLnBrk="1" hangingPunct="1">
              <a:defRPr/>
            </a:pPr>
            <a:r>
              <a:rPr lang="en-US" smtClean="0"/>
              <a:t>Steps For Building a Servlet Filter</a:t>
            </a:r>
          </a:p>
        </p:txBody>
      </p:sp>
      <p:sp>
        <p:nvSpPr>
          <p:cNvPr id="130051" name="Rectangle 3"/>
          <p:cNvSpPr>
            <a:spLocks noGrp="1" noChangeArrowheads="1"/>
          </p:cNvSpPr>
          <p:nvPr>
            <p:ph idx="1"/>
          </p:nvPr>
        </p:nvSpPr>
        <p:spPr/>
        <p:txBody>
          <a:bodyPr/>
          <a:lstStyle/>
          <a:p>
            <a:pPr algn="just" eaLnBrk="1" hangingPunct="1"/>
            <a:r>
              <a:rPr lang="en-US" sz="2800" smtClean="0"/>
              <a:t>Decide what custom filtering behavior you want to implement for a web resource.</a:t>
            </a:r>
          </a:p>
          <a:p>
            <a:pPr algn="just" eaLnBrk="1" hangingPunct="1"/>
            <a:r>
              <a:rPr lang="en-US" sz="2800" smtClean="0"/>
              <a:t>Create a class that implements Filter interface</a:t>
            </a:r>
          </a:p>
          <a:p>
            <a:pPr lvl="1" algn="just" eaLnBrk="1" hangingPunct="1"/>
            <a:r>
              <a:rPr lang="en-US" sz="2000" smtClean="0"/>
              <a:t> Implement filtering logic in the doFilter() method.</a:t>
            </a:r>
          </a:p>
          <a:p>
            <a:pPr lvl="1" algn="just" eaLnBrk="1" hangingPunct="1"/>
            <a:r>
              <a:rPr lang="en-US" sz="2000" smtClean="0"/>
              <a:t> Call the doFilter() method of the FilterChain object.</a:t>
            </a:r>
          </a:p>
          <a:p>
            <a:pPr algn="just" eaLnBrk="1" hangingPunct="1"/>
            <a:r>
              <a:rPr lang="en-US" sz="2800" smtClean="0"/>
              <a:t>Configure the filter with target servlets</a:t>
            </a:r>
          </a:p>
          <a:p>
            <a:pPr lvl="1" algn="just" eaLnBrk="1" hangingPunct="1"/>
            <a:r>
              <a:rPr lang="en-US" sz="2000" smtClean="0"/>
              <a:t> use </a:t>
            </a:r>
            <a:r>
              <a:rPr lang="en-US" sz="2000" b="1" smtClean="0"/>
              <a:t>&lt;filter&gt; </a:t>
            </a:r>
            <a:r>
              <a:rPr lang="en-US" sz="2000" smtClean="0"/>
              <a:t>and </a:t>
            </a:r>
            <a:r>
              <a:rPr lang="en-US" sz="2000" b="1" smtClean="0"/>
              <a:t>&lt;filter-mapping&gt; </a:t>
            </a:r>
            <a:r>
              <a:rPr lang="en-US" sz="2000" smtClean="0"/>
              <a:t>elements.</a:t>
            </a:r>
          </a:p>
        </p:txBody>
      </p:sp>
      <p:sp>
        <p:nvSpPr>
          <p:cNvPr id="13005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9EAEB940-E468-47A6-B593-14804249923A}" type="slidenum">
              <a:rPr lang="en-US" sz="1000">
                <a:solidFill>
                  <a:srgbClr val="FFFFFF"/>
                </a:solidFill>
                <a:latin typeface="Tahoma" pitchFamily="34" charset="0"/>
              </a:rPr>
              <a:pPr/>
              <a:t>126</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p:txBody>
          <a:bodyPr/>
          <a:lstStyle/>
          <a:p>
            <a:pPr eaLnBrk="1" hangingPunct="1">
              <a:defRPr/>
            </a:pPr>
            <a:r>
              <a:rPr lang="en-US" smtClean="0"/>
              <a:t>Configuration in web.xml file (Deployment Descriptor)</a:t>
            </a:r>
          </a:p>
        </p:txBody>
      </p:sp>
      <p:sp>
        <p:nvSpPr>
          <p:cNvPr id="131075" name="Rectangle 3"/>
          <p:cNvSpPr>
            <a:spLocks noGrp="1" noChangeArrowheads="1"/>
          </p:cNvSpPr>
          <p:nvPr>
            <p:ph idx="1"/>
          </p:nvPr>
        </p:nvSpPr>
        <p:spPr>
          <a:noFill/>
        </p:spPr>
        <p:txBody>
          <a:bodyPr/>
          <a:lstStyle/>
          <a:p>
            <a:pPr eaLnBrk="1" hangingPunct="1">
              <a:buFontTx/>
              <a:buNone/>
            </a:pPr>
            <a:endParaRPr lang="en-US" sz="2400" smtClean="0">
              <a:latin typeface="Courier New" pitchFamily="49" charset="0"/>
              <a:cs typeface="Courier New" pitchFamily="49" charset="0"/>
            </a:endParaRPr>
          </a:p>
          <a:p>
            <a:pPr eaLnBrk="1" hangingPunct="1">
              <a:buFontTx/>
              <a:buNone/>
            </a:pPr>
            <a:r>
              <a:rPr lang="en-US" sz="2400" smtClean="0">
                <a:latin typeface="Courier New" pitchFamily="49" charset="0"/>
                <a:cs typeface="Courier New" pitchFamily="49" charset="0"/>
              </a:rPr>
              <a:t>&lt;filter&gt;</a:t>
            </a:r>
          </a:p>
          <a:p>
            <a:pPr lvl="1" eaLnBrk="1" hangingPunct="1">
              <a:buFont typeface="Wingdings" pitchFamily="2" charset="2"/>
              <a:buNone/>
            </a:pPr>
            <a:r>
              <a:rPr lang="en-US" sz="2000" smtClean="0">
                <a:latin typeface="Courier New" pitchFamily="49" charset="0"/>
                <a:cs typeface="Courier New" pitchFamily="49" charset="0"/>
              </a:rPr>
              <a:t> &lt;filter-name&gt; -&gt;  assigns a name of your choosing to the filter.</a:t>
            </a:r>
          </a:p>
          <a:p>
            <a:pPr lvl="1" eaLnBrk="1" hangingPunct="1">
              <a:buFont typeface="Wingdings" pitchFamily="2" charset="2"/>
              <a:buNone/>
            </a:pPr>
            <a:r>
              <a:rPr lang="en-US" sz="2000" smtClean="0">
                <a:latin typeface="Courier New" pitchFamily="49" charset="0"/>
                <a:cs typeface="Courier New" pitchFamily="49" charset="0"/>
              </a:rPr>
              <a:t> &lt;filter-class&gt;  -&gt;  used by the container to identify the filter class.</a:t>
            </a:r>
          </a:p>
          <a:p>
            <a:pPr eaLnBrk="1" hangingPunct="1">
              <a:buFontTx/>
              <a:buNone/>
            </a:pPr>
            <a:r>
              <a:rPr lang="en-US" sz="2400" smtClean="0">
                <a:latin typeface="Courier New" pitchFamily="49" charset="0"/>
                <a:cs typeface="Courier New" pitchFamily="49" charset="0"/>
              </a:rPr>
              <a:t>&lt;/filter&gt;</a:t>
            </a:r>
          </a:p>
          <a:p>
            <a:pPr eaLnBrk="1" hangingPunct="1">
              <a:buFontTx/>
              <a:buNone/>
            </a:pPr>
            <a:r>
              <a:rPr lang="en-US" sz="2400" smtClean="0">
                <a:latin typeface="Courier New" pitchFamily="49" charset="0"/>
                <a:cs typeface="Courier New" pitchFamily="49" charset="0"/>
              </a:rPr>
              <a:t>&lt;filter-mapping&gt;</a:t>
            </a:r>
          </a:p>
          <a:p>
            <a:pPr eaLnBrk="1" hangingPunct="1">
              <a:buFontTx/>
              <a:buNone/>
            </a:pPr>
            <a:r>
              <a:rPr lang="en-US" sz="2400" smtClean="0">
                <a:latin typeface="Courier New" pitchFamily="49" charset="0"/>
                <a:cs typeface="Courier New" pitchFamily="49" charset="0"/>
              </a:rPr>
              <a:t>	  &lt;filter-name&gt;  -&gt;  assigns a name of your choosing to the filter.</a:t>
            </a:r>
          </a:p>
          <a:p>
            <a:pPr lvl="1" eaLnBrk="1" hangingPunct="1">
              <a:spcBef>
                <a:spcPct val="0"/>
              </a:spcBef>
              <a:buFont typeface="Wingdings" pitchFamily="2" charset="2"/>
              <a:buNone/>
            </a:pPr>
            <a:r>
              <a:rPr lang="en-US" sz="2000" smtClean="0">
                <a:latin typeface="Courier New" pitchFamily="49" charset="0"/>
                <a:cs typeface="Courier New" pitchFamily="49" charset="0"/>
              </a:rPr>
              <a:t>&lt;url-pattern&gt;   -&gt;  declares a pattern URLs (Web Resources) to  which the filter applies.</a:t>
            </a:r>
          </a:p>
          <a:p>
            <a:pPr eaLnBrk="1" hangingPunct="1">
              <a:buFontTx/>
              <a:buNone/>
            </a:pPr>
            <a:r>
              <a:rPr lang="en-US" sz="2400" smtClean="0">
                <a:latin typeface="Courier New" pitchFamily="49" charset="0"/>
                <a:cs typeface="Courier New" pitchFamily="49" charset="0"/>
              </a:rPr>
              <a:t>&lt;filter-mapping&gt;</a:t>
            </a:r>
          </a:p>
        </p:txBody>
      </p:sp>
      <p:sp>
        <p:nvSpPr>
          <p:cNvPr id="13107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0AAA1BA4-A432-431E-93C8-CB6C4ECBA993}" type="slidenum">
              <a:rPr lang="en-US" sz="1000">
                <a:solidFill>
                  <a:srgbClr val="FFFFFF"/>
                </a:solidFill>
                <a:latin typeface="Tahoma" pitchFamily="34" charset="0"/>
              </a:rPr>
              <a:pPr/>
              <a:t>127</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lstStyle/>
          <a:p>
            <a:pPr eaLnBrk="1" hangingPunct="1">
              <a:defRPr/>
            </a:pPr>
            <a:r>
              <a:rPr lang="en-US" smtClean="0"/>
              <a:t>javax.servlet.Filter Interface</a:t>
            </a:r>
          </a:p>
        </p:txBody>
      </p:sp>
      <p:sp>
        <p:nvSpPr>
          <p:cNvPr id="132099" name="Rectangle 3"/>
          <p:cNvSpPr>
            <a:spLocks noGrp="1" noChangeArrowheads="1"/>
          </p:cNvSpPr>
          <p:nvPr>
            <p:ph idx="1"/>
          </p:nvPr>
        </p:nvSpPr>
        <p:spPr/>
        <p:txBody>
          <a:bodyPr/>
          <a:lstStyle/>
          <a:p>
            <a:pPr algn="just" eaLnBrk="1" hangingPunct="1"/>
            <a:r>
              <a:rPr lang="en-US" b="1" smtClean="0"/>
              <a:t>init(FilterConfig)</a:t>
            </a:r>
          </a:p>
          <a:p>
            <a:pPr lvl="1" algn="just" eaLnBrk="1" hangingPunct="1"/>
            <a:r>
              <a:rPr lang="en-US" smtClean="0"/>
              <a:t> Called only once when the filter is first intialized</a:t>
            </a:r>
          </a:p>
          <a:p>
            <a:pPr lvl="1" algn="just" eaLnBrk="1" hangingPunct="1"/>
            <a:r>
              <a:rPr lang="en-US" smtClean="0"/>
              <a:t> get ServletContext object from FilterConfig object and save it somewhere so that doFilter() method can access it.</a:t>
            </a:r>
          </a:p>
          <a:p>
            <a:pPr lvl="1" algn="just" eaLnBrk="1" hangingPunct="1"/>
            <a:r>
              <a:rPr lang="en-US" smtClean="0"/>
              <a:t> read filter initialization parameters from FilterConfig object through getInitParameter() method.</a:t>
            </a:r>
          </a:p>
          <a:p>
            <a:pPr algn="just" eaLnBrk="1" hangingPunct="1"/>
            <a:r>
              <a:rPr lang="en-US" b="1" smtClean="0"/>
              <a:t> destroy()</a:t>
            </a:r>
          </a:p>
          <a:p>
            <a:pPr lvl="1" algn="just" eaLnBrk="1" hangingPunct="1"/>
            <a:r>
              <a:rPr lang="en-US" b="1" smtClean="0"/>
              <a:t> </a:t>
            </a:r>
            <a:r>
              <a:rPr lang="en-US" smtClean="0"/>
              <a:t>called only once when the container removes filter object.</a:t>
            </a:r>
            <a:endParaRPr lang="en-US" b="1" smtClean="0"/>
          </a:p>
          <a:p>
            <a:pPr lvl="1" algn="just" eaLnBrk="1" hangingPunct="1"/>
            <a:r>
              <a:rPr lang="en-US" smtClean="0"/>
              <a:t> close files or database connections.</a:t>
            </a:r>
          </a:p>
        </p:txBody>
      </p:sp>
      <p:sp>
        <p:nvSpPr>
          <p:cNvPr id="13210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3D3B03D2-6F77-4C54-AF9C-CB39E35C7689}" type="slidenum">
              <a:rPr lang="en-US" sz="1000">
                <a:solidFill>
                  <a:srgbClr val="FFFFFF"/>
                </a:solidFill>
                <a:latin typeface="Tahoma" pitchFamily="34" charset="0"/>
              </a:rPr>
              <a:pPr/>
              <a:t>128</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1186" name="Rectangle 2"/>
          <p:cNvSpPr>
            <a:spLocks noChangeArrowheads="1"/>
          </p:cNvSpPr>
          <p:nvPr/>
        </p:nvSpPr>
        <p:spPr bwMode="auto">
          <a:xfrm>
            <a:off x="304800" y="1524000"/>
            <a:ext cx="8458200" cy="4246563"/>
          </a:xfrm>
          <a:prstGeom prst="rect">
            <a:avLst/>
          </a:prstGeom>
          <a:noFill/>
          <a:ln w="9525">
            <a:noFill/>
            <a:miter lim="800000"/>
            <a:headEnd/>
            <a:tailEnd/>
          </a:ln>
          <a:effectLst/>
        </p:spPr>
        <p:txBody>
          <a:bodyPr>
            <a:spAutoFit/>
          </a:bodyPr>
          <a:lstStyle/>
          <a:p>
            <a:pPr eaLnBrk="0" fontAlgn="auto" hangingPunct="0">
              <a:spcBef>
                <a:spcPts val="0"/>
              </a:spcBef>
              <a:spcAft>
                <a:spcPts val="0"/>
              </a:spcAft>
              <a:defRPr/>
            </a:pPr>
            <a:r>
              <a:rPr lang="en-US" dirty="0">
                <a:latin typeface="Courier New" pitchFamily="49" charset="0"/>
                <a:cs typeface="Courier New" pitchFamily="49" charset="0"/>
              </a:rPr>
              <a:t>package </a:t>
            </a:r>
            <a:r>
              <a:rPr lang="en-US" dirty="0" err="1">
                <a:latin typeface="Courier New" pitchFamily="49" charset="0"/>
                <a:cs typeface="Courier New" pitchFamily="49" charset="0"/>
              </a:rPr>
              <a:t>ibm.filters</a:t>
            </a:r>
            <a:r>
              <a:rPr lang="en-US" dirty="0">
                <a:latin typeface="Courier New" pitchFamily="49" charset="0"/>
                <a:cs typeface="Courier New" pitchFamily="49" charset="0"/>
              </a:rPr>
              <a:t>;</a:t>
            </a:r>
          </a:p>
          <a:p>
            <a:pPr eaLnBrk="0" fontAlgn="auto" hangingPunct="0">
              <a:spcBef>
                <a:spcPts val="0"/>
              </a:spcBef>
              <a:spcAft>
                <a:spcPts val="0"/>
              </a:spcAft>
              <a:defRPr/>
            </a:pPr>
            <a:r>
              <a:rPr lang="en-US" dirty="0">
                <a:latin typeface="Courier New" pitchFamily="49" charset="0"/>
                <a:cs typeface="Courier New" pitchFamily="49" charset="0"/>
              </a:rPr>
              <a:t>public class </a:t>
            </a:r>
            <a:r>
              <a:rPr lang="en-US" dirty="0" err="1">
                <a:effectLst>
                  <a:outerShdw blurRad="38100" dist="38100" dir="2700000" algn="tl">
                    <a:srgbClr val="C0C0C0"/>
                  </a:outerShdw>
                </a:effectLst>
                <a:latin typeface="Courier New" pitchFamily="49" charset="0"/>
                <a:cs typeface="Courier New" pitchFamily="49" charset="0"/>
              </a:rPr>
              <a:t>LogFilter</a:t>
            </a:r>
            <a:r>
              <a:rPr lang="en-US" dirty="0">
                <a:latin typeface="Courier New" pitchFamily="49" charset="0"/>
                <a:cs typeface="Courier New" pitchFamily="49" charset="0"/>
              </a:rPr>
              <a:t> implements </a:t>
            </a:r>
            <a:r>
              <a:rPr lang="en-US" dirty="0">
                <a:effectLst>
                  <a:outerShdw blurRad="38100" dist="38100" dir="2700000" algn="tl">
                    <a:srgbClr val="C0C0C0"/>
                  </a:outerShdw>
                </a:effectLst>
                <a:latin typeface="Courier New" pitchFamily="49" charset="0"/>
                <a:cs typeface="Courier New" pitchFamily="49" charset="0"/>
              </a:rPr>
              <a:t>Filter</a:t>
            </a:r>
            <a:r>
              <a:rPr lang="en-US" dirty="0">
                <a:latin typeface="Courier New" pitchFamily="49" charset="0"/>
                <a:cs typeface="Courier New" pitchFamily="49" charset="0"/>
              </a:rPr>
              <a:t> {</a:t>
            </a:r>
          </a:p>
          <a:p>
            <a:pPr eaLnBrk="0" fontAlgn="auto" hangingPunct="0">
              <a:spcBef>
                <a:spcPts val="0"/>
              </a:spcBef>
              <a:spcAft>
                <a:spcPts val="0"/>
              </a:spcAft>
              <a:defRPr/>
            </a:pPr>
            <a:r>
              <a:rPr lang="en-US" dirty="0">
                <a:latin typeface="Courier New" pitchFamily="49" charset="0"/>
                <a:cs typeface="Courier New" pitchFamily="49" charset="0"/>
              </a:rPr>
              <a:t>public void </a:t>
            </a:r>
            <a:r>
              <a:rPr lang="en-US" dirty="0" err="1">
                <a:effectLst>
                  <a:outerShdw blurRad="38100" dist="38100" dir="2700000" algn="tl">
                    <a:srgbClr val="C0C0C0"/>
                  </a:outerShdw>
                </a:effectLst>
                <a:latin typeface="Courier New" pitchFamily="49" charset="0"/>
                <a:cs typeface="Courier New" pitchFamily="49" charset="0"/>
              </a:rPr>
              <a:t>doFilter</a:t>
            </a:r>
            <a:r>
              <a:rPr lang="en-US" dirty="0">
                <a:latin typeface="Courier New" pitchFamily="49" charset="0"/>
                <a:cs typeface="Courier New" pitchFamily="49" charset="0"/>
              </a:rPr>
              <a:t>(</a:t>
            </a:r>
            <a:r>
              <a:rPr lang="en-US" dirty="0" err="1">
                <a:effectLst>
                  <a:outerShdw blurRad="38100" dist="38100" dir="2700000" algn="tl">
                    <a:srgbClr val="C0C0C0"/>
                  </a:outerShdw>
                </a:effectLst>
                <a:latin typeface="Courier New" pitchFamily="49" charset="0"/>
                <a:cs typeface="Courier New" pitchFamily="49" charset="0"/>
              </a:rPr>
              <a:t>ServletRequest</a:t>
            </a:r>
            <a:r>
              <a:rPr lang="en-US" dirty="0">
                <a:latin typeface="Courier New" pitchFamily="49" charset="0"/>
                <a:cs typeface="Courier New" pitchFamily="49" charset="0"/>
              </a:rPr>
              <a:t> </a:t>
            </a:r>
            <a:r>
              <a:rPr lang="en-US" dirty="0" err="1">
                <a:latin typeface="Courier New" pitchFamily="49" charset="0"/>
                <a:cs typeface="Courier New" pitchFamily="49" charset="0"/>
              </a:rPr>
              <a:t>request,</a:t>
            </a:r>
            <a:r>
              <a:rPr lang="en-US" dirty="0" err="1">
                <a:effectLst>
                  <a:outerShdw blurRad="38100" dist="38100" dir="2700000" algn="tl">
                    <a:srgbClr val="C0C0C0"/>
                  </a:outerShdw>
                </a:effectLst>
                <a:latin typeface="Courier New" pitchFamily="49" charset="0"/>
                <a:cs typeface="Courier New" pitchFamily="49" charset="0"/>
              </a:rPr>
              <a:t>ServletResponse</a:t>
            </a:r>
            <a:r>
              <a:rPr lang="en-US" dirty="0">
                <a:latin typeface="Courier New" pitchFamily="49" charset="0"/>
                <a:cs typeface="Courier New" pitchFamily="49" charset="0"/>
              </a:rPr>
              <a:t> response, </a:t>
            </a:r>
            <a:r>
              <a:rPr lang="en-US" dirty="0" err="1">
                <a:effectLst>
                  <a:outerShdw blurRad="38100" dist="38100" dir="2700000" algn="tl">
                    <a:srgbClr val="C0C0C0"/>
                  </a:outerShdw>
                </a:effectLst>
                <a:latin typeface="Courier New" pitchFamily="49" charset="0"/>
                <a:cs typeface="Courier New" pitchFamily="49" charset="0"/>
              </a:rPr>
              <a:t>FilterChain</a:t>
            </a:r>
            <a:r>
              <a:rPr lang="en-US" dirty="0">
                <a:latin typeface="Courier New" pitchFamily="49" charset="0"/>
                <a:cs typeface="Courier New" pitchFamily="49" charset="0"/>
              </a:rPr>
              <a:t> chain)throws </a:t>
            </a:r>
            <a:r>
              <a:rPr lang="en-US" dirty="0" err="1">
                <a:latin typeface="Courier New" pitchFamily="49" charset="0"/>
                <a:cs typeface="Courier New" pitchFamily="49" charset="0"/>
              </a:rPr>
              <a:t>ServletException</a:t>
            </a:r>
            <a:r>
              <a:rPr lang="en-US" dirty="0">
                <a:latin typeface="Courier New" pitchFamily="49" charset="0"/>
                <a:cs typeface="Courier New" pitchFamily="49" charset="0"/>
              </a:rPr>
              <a:t>, </a:t>
            </a:r>
            <a:r>
              <a:rPr lang="en-US" dirty="0" err="1">
                <a:latin typeface="Courier New" pitchFamily="49" charset="0"/>
                <a:cs typeface="Courier New" pitchFamily="49" charset="0"/>
              </a:rPr>
              <a:t>IOException</a:t>
            </a:r>
            <a:r>
              <a:rPr lang="en-US" dirty="0">
                <a:latin typeface="Courier New" pitchFamily="49" charset="0"/>
                <a:cs typeface="Courier New" pitchFamily="49" charset="0"/>
              </a:rPr>
              <a:t> {</a:t>
            </a:r>
          </a:p>
          <a:p>
            <a:pPr eaLnBrk="0" fontAlgn="auto" hangingPunct="0">
              <a:spcBef>
                <a:spcPts val="0"/>
              </a:spcBef>
              <a:spcAft>
                <a:spcPts val="0"/>
              </a:spcAft>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response.setContentType</a:t>
            </a:r>
            <a:r>
              <a:rPr lang="en-US" dirty="0">
                <a:latin typeface="Courier New" pitchFamily="49" charset="0"/>
                <a:cs typeface="Courier New" pitchFamily="49" charset="0"/>
              </a:rPr>
              <a:t>(“text/html”);</a:t>
            </a:r>
          </a:p>
          <a:p>
            <a:pPr eaLnBrk="0" fontAlgn="auto" hangingPunct="0">
              <a:spcBef>
                <a:spcPts val="0"/>
              </a:spcBef>
              <a:spcAft>
                <a:spcPts val="0"/>
              </a:spcAft>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PrintWriter</a:t>
            </a:r>
            <a:r>
              <a:rPr lang="en-US" dirty="0">
                <a:latin typeface="Courier New" pitchFamily="49" charset="0"/>
                <a:cs typeface="Courier New" pitchFamily="49" charset="0"/>
              </a:rPr>
              <a:t> out = </a:t>
            </a:r>
            <a:r>
              <a:rPr lang="en-US" dirty="0" err="1">
                <a:latin typeface="Courier New" pitchFamily="49" charset="0"/>
                <a:cs typeface="Courier New" pitchFamily="49" charset="0"/>
              </a:rPr>
              <a:t>response.getWriter</a:t>
            </a:r>
            <a:r>
              <a:rPr lang="en-US" dirty="0">
                <a:latin typeface="Courier New" pitchFamily="49" charset="0"/>
                <a:cs typeface="Courier New" pitchFamily="49" charset="0"/>
              </a:rPr>
              <a:t>();</a:t>
            </a:r>
          </a:p>
          <a:p>
            <a:pPr eaLnBrk="0" fontAlgn="auto" hangingPunct="0">
              <a:spcBef>
                <a:spcPts val="0"/>
              </a:spcBef>
              <a:spcAft>
                <a:spcPts val="0"/>
              </a:spcAft>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out.println</a:t>
            </a:r>
            <a:r>
              <a:rPr lang="en-US" dirty="0">
                <a:latin typeface="Courier New" pitchFamily="49" charset="0"/>
                <a:cs typeface="Courier New" pitchFamily="49" charset="0"/>
              </a:rPr>
              <a:t>(</a:t>
            </a:r>
            <a:r>
              <a:rPr lang="en-US" dirty="0" err="1">
                <a:latin typeface="Courier New" pitchFamily="49" charset="0"/>
                <a:cs typeface="Courier New" pitchFamily="49" charset="0"/>
              </a:rPr>
              <a:t>req.getRemoteHost</a:t>
            </a:r>
            <a:r>
              <a:rPr lang="en-US" dirty="0">
                <a:latin typeface="Courier New" pitchFamily="49" charset="0"/>
                <a:cs typeface="Courier New" pitchFamily="49" charset="0"/>
              </a:rPr>
              <a:t>() + " tried to access " + </a:t>
            </a:r>
            <a:r>
              <a:rPr lang="en-US" dirty="0" err="1">
                <a:latin typeface="Courier New" pitchFamily="49" charset="0"/>
                <a:cs typeface="Courier New" pitchFamily="49" charset="0"/>
              </a:rPr>
              <a:t>req.getRequestURL</a:t>
            </a:r>
            <a:r>
              <a:rPr lang="en-US" dirty="0">
                <a:latin typeface="Courier New" pitchFamily="49" charset="0"/>
                <a:cs typeface="Courier New" pitchFamily="49" charset="0"/>
              </a:rPr>
              <a:t>() + " on "+new Date() + ".");</a:t>
            </a:r>
          </a:p>
          <a:p>
            <a:pPr eaLnBrk="0" fontAlgn="auto" hangingPunct="0">
              <a:spcBef>
                <a:spcPts val="0"/>
              </a:spcBef>
              <a:spcAft>
                <a:spcPts val="0"/>
              </a:spcAft>
              <a:defRPr/>
            </a:pPr>
            <a:r>
              <a:rPr lang="en-US" dirty="0">
                <a:effectLst>
                  <a:outerShdw blurRad="38100" dist="38100" dir="2700000" algn="tl">
                    <a:srgbClr val="C0C0C0"/>
                  </a:outerShdw>
                </a:effectLst>
                <a:latin typeface="Courier New" pitchFamily="49" charset="0"/>
                <a:cs typeface="Courier New" pitchFamily="49" charset="0"/>
              </a:rPr>
              <a:t>	</a:t>
            </a:r>
            <a:r>
              <a:rPr lang="en-US" dirty="0" err="1">
                <a:effectLst>
                  <a:outerShdw blurRad="38100" dist="38100" dir="2700000" algn="tl">
                    <a:srgbClr val="C0C0C0"/>
                  </a:outerShdw>
                </a:effectLst>
                <a:latin typeface="Courier New" pitchFamily="49" charset="0"/>
                <a:cs typeface="Courier New" pitchFamily="49" charset="0"/>
              </a:rPr>
              <a:t>chain.doFilter</a:t>
            </a:r>
            <a:r>
              <a:rPr lang="en-US" dirty="0">
                <a:effectLst>
                  <a:outerShdw blurRad="38100" dist="38100" dir="2700000" algn="tl">
                    <a:srgbClr val="C0C0C0"/>
                  </a:outerShdw>
                </a:effectLst>
                <a:latin typeface="Courier New" pitchFamily="49" charset="0"/>
                <a:cs typeface="Courier New" pitchFamily="49" charset="0"/>
              </a:rPr>
              <a:t>(</a:t>
            </a:r>
            <a:r>
              <a:rPr lang="en-US" dirty="0" err="1">
                <a:effectLst>
                  <a:outerShdw blurRad="38100" dist="38100" dir="2700000" algn="tl">
                    <a:srgbClr val="C0C0C0"/>
                  </a:outerShdw>
                </a:effectLst>
                <a:latin typeface="Courier New" pitchFamily="49" charset="0"/>
                <a:cs typeface="Courier New" pitchFamily="49" charset="0"/>
              </a:rPr>
              <a:t>request,response</a:t>
            </a:r>
            <a:r>
              <a:rPr lang="en-US" dirty="0">
                <a:effectLst>
                  <a:outerShdw blurRad="38100" dist="38100" dir="2700000" algn="tl">
                    <a:srgbClr val="C0C0C0"/>
                  </a:outerShdw>
                </a:effectLst>
                <a:latin typeface="Courier New" pitchFamily="49" charset="0"/>
                <a:cs typeface="Courier New" pitchFamily="49" charset="0"/>
              </a:rPr>
              <a:t>);</a:t>
            </a:r>
          </a:p>
          <a:p>
            <a:pPr eaLnBrk="0" fontAlgn="auto" hangingPunct="0">
              <a:spcBef>
                <a:spcPts val="0"/>
              </a:spcBef>
              <a:spcAft>
                <a:spcPts val="0"/>
              </a:spcAft>
              <a:defRPr/>
            </a:pPr>
            <a:r>
              <a:rPr lang="en-US" dirty="0">
                <a:latin typeface="Courier New" pitchFamily="49" charset="0"/>
                <a:cs typeface="Courier New" pitchFamily="49" charset="0"/>
              </a:rPr>
              <a:t>}</a:t>
            </a:r>
          </a:p>
          <a:p>
            <a:pPr eaLnBrk="0" fontAlgn="auto" hangingPunct="0">
              <a:spcBef>
                <a:spcPts val="0"/>
              </a:spcBef>
              <a:spcAft>
                <a:spcPts val="0"/>
              </a:spcAft>
              <a:defRPr/>
            </a:pPr>
            <a:r>
              <a:rPr lang="en-US" dirty="0">
                <a:latin typeface="Courier New" pitchFamily="49" charset="0"/>
                <a:cs typeface="Courier New" pitchFamily="49" charset="0"/>
              </a:rPr>
              <a:t>	public void </a:t>
            </a:r>
            <a:r>
              <a:rPr lang="en-US" dirty="0">
                <a:effectLst>
                  <a:outerShdw blurRad="38100" dist="38100" dir="2700000" algn="tl">
                    <a:srgbClr val="C0C0C0"/>
                  </a:outerShdw>
                </a:effectLst>
                <a:latin typeface="Courier New" pitchFamily="49" charset="0"/>
                <a:cs typeface="Courier New" pitchFamily="49" charset="0"/>
              </a:rPr>
              <a:t>init</a:t>
            </a:r>
            <a:r>
              <a:rPr lang="en-US" dirty="0">
                <a:latin typeface="Courier New" pitchFamily="49" charset="0"/>
                <a:cs typeface="Courier New" pitchFamily="49" charset="0"/>
              </a:rPr>
              <a:t>(</a:t>
            </a:r>
            <a:r>
              <a:rPr lang="en-US" dirty="0" err="1">
                <a:effectLst>
                  <a:outerShdw blurRad="38100" dist="38100" dir="2700000" algn="tl">
                    <a:srgbClr val="C0C0C0"/>
                  </a:outerShdw>
                </a:effectLst>
                <a:latin typeface="Courier New" pitchFamily="49" charset="0"/>
                <a:cs typeface="Courier New" pitchFamily="49" charset="0"/>
              </a:rPr>
              <a:t>FilterConfig</a:t>
            </a:r>
            <a:r>
              <a:rPr lang="en-US" dirty="0">
                <a:latin typeface="Courier New" pitchFamily="49" charset="0"/>
                <a:cs typeface="Courier New" pitchFamily="49" charset="0"/>
              </a:rPr>
              <a:t> </a:t>
            </a:r>
            <a:r>
              <a:rPr lang="en-US" dirty="0" err="1">
                <a:latin typeface="Courier New" pitchFamily="49" charset="0"/>
                <a:cs typeface="Courier New" pitchFamily="49" charset="0"/>
              </a:rPr>
              <a:t>config</a:t>
            </a:r>
            <a:r>
              <a:rPr lang="en-US" dirty="0">
                <a:latin typeface="Courier New" pitchFamily="49" charset="0"/>
                <a:cs typeface="Courier New" pitchFamily="49" charset="0"/>
              </a:rPr>
              <a:t>)throws </a:t>
            </a:r>
            <a:r>
              <a:rPr lang="en-US" dirty="0" err="1">
                <a:latin typeface="Courier New" pitchFamily="49" charset="0"/>
                <a:cs typeface="Courier New" pitchFamily="49" charset="0"/>
              </a:rPr>
              <a:t>ServletException</a:t>
            </a:r>
            <a:r>
              <a:rPr lang="en-US" dirty="0">
                <a:latin typeface="Courier New" pitchFamily="49" charset="0"/>
                <a:cs typeface="Courier New" pitchFamily="49" charset="0"/>
              </a:rPr>
              <a:t> { 	}</a:t>
            </a:r>
          </a:p>
          <a:p>
            <a:pPr eaLnBrk="0" fontAlgn="auto" hangingPunct="0">
              <a:spcBef>
                <a:spcPts val="0"/>
              </a:spcBef>
              <a:spcAft>
                <a:spcPts val="0"/>
              </a:spcAft>
              <a:defRPr/>
            </a:pPr>
            <a:r>
              <a:rPr lang="en-US" dirty="0">
                <a:latin typeface="Courier New" pitchFamily="49" charset="0"/>
                <a:cs typeface="Courier New" pitchFamily="49" charset="0"/>
              </a:rPr>
              <a:t>	public void destroy() { 	}</a:t>
            </a:r>
          </a:p>
          <a:p>
            <a:pPr eaLnBrk="0" fontAlgn="auto" hangingPunct="0">
              <a:spcBef>
                <a:spcPts val="0"/>
              </a:spcBef>
              <a:spcAft>
                <a:spcPts val="0"/>
              </a:spcAft>
              <a:defRPr/>
            </a:pPr>
            <a:r>
              <a:rPr lang="en-US" dirty="0">
                <a:latin typeface="Courier New" pitchFamily="49" charset="0"/>
                <a:cs typeface="Courier New" pitchFamily="49" charset="0"/>
              </a:rPr>
              <a:t>}</a:t>
            </a:r>
          </a:p>
        </p:txBody>
      </p:sp>
      <p:sp>
        <p:nvSpPr>
          <p:cNvPr id="4" name="TextBox 3"/>
          <p:cNvSpPr txBox="1"/>
          <p:nvPr/>
        </p:nvSpPr>
        <p:spPr>
          <a:xfrm>
            <a:off x="533400" y="533400"/>
            <a:ext cx="6172200" cy="369888"/>
          </a:xfrm>
          <a:prstGeom prst="rect">
            <a:avLst/>
          </a:prstGeom>
          <a:noFill/>
        </p:spPr>
        <p:txBody>
          <a:bodyPr>
            <a:spAutoFit/>
          </a:bodyPr>
          <a:lstStyle/>
          <a:p>
            <a:pPr>
              <a:defRPr/>
            </a:pPr>
            <a:r>
              <a:rPr lang="en-US" dirty="0">
                <a:solidFill>
                  <a:schemeClr val="bg1"/>
                </a:solidFill>
                <a:latin typeface="+mj-lt"/>
              </a:rPr>
              <a:t>Example On Servlet Filter</a:t>
            </a:r>
          </a:p>
        </p:txBody>
      </p:sp>
      <p:sp>
        <p:nvSpPr>
          <p:cNvPr id="5" name="Rectangle 4"/>
          <p:cNvSpPr/>
          <p:nvPr/>
        </p:nvSpPr>
        <p:spPr>
          <a:xfrm>
            <a:off x="990600" y="5791200"/>
            <a:ext cx="2441759" cy="369332"/>
          </a:xfrm>
          <a:prstGeom prst="rect">
            <a:avLst/>
          </a:prstGeom>
        </p:spPr>
        <p:txBody>
          <a:bodyPr wrap="none">
            <a:spAutoFit/>
          </a:bodyPr>
          <a:lstStyle/>
          <a:p>
            <a:r>
              <a:rPr lang="en-US" dirty="0" smtClean="0"/>
              <a:t>Refer to </a:t>
            </a:r>
            <a:r>
              <a:rPr lang="en-US" dirty="0" smtClean="0">
                <a:hlinkClick r:id="rId3" action="ppaction://hlinkfile"/>
              </a:rPr>
              <a:t>LogFilter.java</a:t>
            </a:r>
            <a:endParaRPr lang="en-US" dirty="0"/>
          </a:p>
        </p:txBody>
      </p:sp>
      <p:sp>
        <p:nvSpPr>
          <p:cNvPr id="6" name="Title 5"/>
          <p:cNvSpPr>
            <a:spLocks noGrp="1"/>
          </p:cNvSpPr>
          <p:nvPr>
            <p:ph type="title"/>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861186">
                                            <p:txEl>
                                              <p:pRg st="1" end="1"/>
                                            </p:txEl>
                                          </p:spTgt>
                                        </p:tgtEl>
                                        <p:attrNameLst>
                                          <p:attrName>style.visibility</p:attrName>
                                        </p:attrNameLst>
                                      </p:cBhvr>
                                      <p:to>
                                        <p:strVal val="visible"/>
                                      </p:to>
                                    </p:set>
                                    <p:animEffect transition="in" filter="checkerboard(across)">
                                      <p:cBhvr>
                                        <p:cTn id="7" dur="500"/>
                                        <p:tgtEl>
                                          <p:spTgt spid="861186">
                                            <p:txEl>
                                              <p:pRg st="1" end="1"/>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861186">
                                            <p:txEl>
                                              <p:pRg st="0" end="0"/>
                                            </p:txEl>
                                          </p:spTgt>
                                        </p:tgtEl>
                                        <p:attrNameLst>
                                          <p:attrName>style.visibility</p:attrName>
                                        </p:attrNameLst>
                                      </p:cBhvr>
                                      <p:to>
                                        <p:strVal val="visible"/>
                                      </p:to>
                                    </p:set>
                                    <p:animEffect transition="in" filter="checkerboard(across)">
                                      <p:cBhvr>
                                        <p:cTn id="11" dur="500"/>
                                        <p:tgtEl>
                                          <p:spTgt spid="861186">
                                            <p:txEl>
                                              <p:pRg st="0" end="0"/>
                                            </p:txEl>
                                          </p:spTgt>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861186">
                                            <p:txEl>
                                              <p:pRg st="2" end="2"/>
                                            </p:txEl>
                                          </p:spTgt>
                                        </p:tgtEl>
                                        <p:attrNameLst>
                                          <p:attrName>style.visibility</p:attrName>
                                        </p:attrNameLst>
                                      </p:cBhvr>
                                      <p:to>
                                        <p:strVal val="visible"/>
                                      </p:to>
                                    </p:set>
                                    <p:animEffect transition="in" filter="checkerboard(across)">
                                      <p:cBhvr>
                                        <p:cTn id="15" dur="500"/>
                                        <p:tgtEl>
                                          <p:spTgt spid="861186">
                                            <p:txEl>
                                              <p:pRg st="2" end="2"/>
                                            </p:txEl>
                                          </p:spTgt>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861186">
                                            <p:txEl>
                                              <p:pRg st="3" end="3"/>
                                            </p:txEl>
                                          </p:spTgt>
                                        </p:tgtEl>
                                        <p:attrNameLst>
                                          <p:attrName>style.visibility</p:attrName>
                                        </p:attrNameLst>
                                      </p:cBhvr>
                                      <p:to>
                                        <p:strVal val="visible"/>
                                      </p:to>
                                    </p:set>
                                    <p:animEffect transition="in" filter="checkerboard(across)">
                                      <p:cBhvr>
                                        <p:cTn id="19" dur="500"/>
                                        <p:tgtEl>
                                          <p:spTgt spid="861186">
                                            <p:txEl>
                                              <p:pRg st="3" end="3"/>
                                            </p:txEl>
                                          </p:spTgt>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861186">
                                            <p:txEl>
                                              <p:pRg st="4" end="4"/>
                                            </p:txEl>
                                          </p:spTgt>
                                        </p:tgtEl>
                                        <p:attrNameLst>
                                          <p:attrName>style.visibility</p:attrName>
                                        </p:attrNameLst>
                                      </p:cBhvr>
                                      <p:to>
                                        <p:strVal val="visible"/>
                                      </p:to>
                                    </p:set>
                                    <p:animEffect transition="in" filter="checkerboard(across)">
                                      <p:cBhvr>
                                        <p:cTn id="23" dur="500"/>
                                        <p:tgtEl>
                                          <p:spTgt spid="861186">
                                            <p:txEl>
                                              <p:pRg st="4" end="4"/>
                                            </p:txEl>
                                          </p:spTgt>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861186">
                                            <p:txEl>
                                              <p:pRg st="5" end="5"/>
                                            </p:txEl>
                                          </p:spTgt>
                                        </p:tgtEl>
                                        <p:attrNameLst>
                                          <p:attrName>style.visibility</p:attrName>
                                        </p:attrNameLst>
                                      </p:cBhvr>
                                      <p:to>
                                        <p:strVal val="visible"/>
                                      </p:to>
                                    </p:set>
                                    <p:animEffect transition="in" filter="checkerboard(across)">
                                      <p:cBhvr>
                                        <p:cTn id="27" dur="500"/>
                                        <p:tgtEl>
                                          <p:spTgt spid="861186">
                                            <p:txEl>
                                              <p:pRg st="5" end="5"/>
                                            </p:txEl>
                                          </p:spTgt>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861186">
                                            <p:txEl>
                                              <p:pRg st="6" end="6"/>
                                            </p:txEl>
                                          </p:spTgt>
                                        </p:tgtEl>
                                        <p:attrNameLst>
                                          <p:attrName>style.visibility</p:attrName>
                                        </p:attrNameLst>
                                      </p:cBhvr>
                                      <p:to>
                                        <p:strVal val="visible"/>
                                      </p:to>
                                    </p:set>
                                    <p:animEffect transition="in" filter="checkerboard(across)">
                                      <p:cBhvr>
                                        <p:cTn id="31" dur="500"/>
                                        <p:tgtEl>
                                          <p:spTgt spid="861186">
                                            <p:txEl>
                                              <p:pRg st="6" end="6"/>
                                            </p:txEl>
                                          </p:spTgt>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861186">
                                            <p:txEl>
                                              <p:pRg st="7" end="7"/>
                                            </p:txEl>
                                          </p:spTgt>
                                        </p:tgtEl>
                                        <p:attrNameLst>
                                          <p:attrName>style.visibility</p:attrName>
                                        </p:attrNameLst>
                                      </p:cBhvr>
                                      <p:to>
                                        <p:strVal val="visible"/>
                                      </p:to>
                                    </p:set>
                                    <p:animEffect transition="in" filter="checkerboard(across)">
                                      <p:cBhvr>
                                        <p:cTn id="35" dur="500"/>
                                        <p:tgtEl>
                                          <p:spTgt spid="861186">
                                            <p:txEl>
                                              <p:pRg st="7" end="7"/>
                                            </p:txEl>
                                          </p:spTgt>
                                        </p:tgtEl>
                                      </p:cBhvr>
                                    </p:animEffect>
                                  </p:childTnLst>
                                </p:cTn>
                              </p:par>
                            </p:childTnLst>
                          </p:cTn>
                        </p:par>
                        <p:par>
                          <p:cTn id="36" fill="hold">
                            <p:stCondLst>
                              <p:cond delay="4000"/>
                            </p:stCondLst>
                            <p:childTnLst>
                              <p:par>
                                <p:cTn id="37" presetID="5" presetClass="entr" presetSubtype="10" fill="hold" nodeType="afterEffect">
                                  <p:stCondLst>
                                    <p:cond delay="0"/>
                                  </p:stCondLst>
                                  <p:childTnLst>
                                    <p:set>
                                      <p:cBhvr>
                                        <p:cTn id="38" dur="1" fill="hold">
                                          <p:stCondLst>
                                            <p:cond delay="0"/>
                                          </p:stCondLst>
                                        </p:cTn>
                                        <p:tgtEl>
                                          <p:spTgt spid="861186">
                                            <p:txEl>
                                              <p:pRg st="8" end="8"/>
                                            </p:txEl>
                                          </p:spTgt>
                                        </p:tgtEl>
                                        <p:attrNameLst>
                                          <p:attrName>style.visibility</p:attrName>
                                        </p:attrNameLst>
                                      </p:cBhvr>
                                      <p:to>
                                        <p:strVal val="visible"/>
                                      </p:to>
                                    </p:set>
                                    <p:animEffect transition="in" filter="checkerboard(across)">
                                      <p:cBhvr>
                                        <p:cTn id="39" dur="500"/>
                                        <p:tgtEl>
                                          <p:spTgt spid="861186">
                                            <p:txEl>
                                              <p:pRg st="8" end="8"/>
                                            </p:txEl>
                                          </p:spTgt>
                                        </p:tgtEl>
                                      </p:cBhvr>
                                    </p:animEffect>
                                  </p:childTnLst>
                                </p:cTn>
                              </p:par>
                            </p:childTnLst>
                          </p:cTn>
                        </p:par>
                        <p:par>
                          <p:cTn id="40" fill="hold">
                            <p:stCondLst>
                              <p:cond delay="4500"/>
                            </p:stCondLst>
                            <p:childTnLst>
                              <p:par>
                                <p:cTn id="41" presetID="5" presetClass="entr" presetSubtype="10" fill="hold" nodeType="afterEffect">
                                  <p:stCondLst>
                                    <p:cond delay="0"/>
                                  </p:stCondLst>
                                  <p:childTnLst>
                                    <p:set>
                                      <p:cBhvr>
                                        <p:cTn id="42" dur="1" fill="hold">
                                          <p:stCondLst>
                                            <p:cond delay="0"/>
                                          </p:stCondLst>
                                        </p:cTn>
                                        <p:tgtEl>
                                          <p:spTgt spid="861186">
                                            <p:txEl>
                                              <p:pRg st="9" end="9"/>
                                            </p:txEl>
                                          </p:spTgt>
                                        </p:tgtEl>
                                        <p:attrNameLst>
                                          <p:attrName>style.visibility</p:attrName>
                                        </p:attrNameLst>
                                      </p:cBhvr>
                                      <p:to>
                                        <p:strVal val="visible"/>
                                      </p:to>
                                    </p:set>
                                    <p:animEffect transition="in" filter="checkerboard(across)">
                                      <p:cBhvr>
                                        <p:cTn id="43" dur="500"/>
                                        <p:tgtEl>
                                          <p:spTgt spid="861186">
                                            <p:txEl>
                                              <p:pRg st="9" end="9"/>
                                            </p:txEl>
                                          </p:spTgt>
                                        </p:tgtEl>
                                      </p:cBhvr>
                                    </p:animEffect>
                                  </p:childTnLst>
                                </p:cTn>
                              </p:par>
                            </p:childTnLst>
                          </p:cTn>
                        </p:par>
                        <p:par>
                          <p:cTn id="44" fill="hold">
                            <p:stCondLst>
                              <p:cond delay="5000"/>
                            </p:stCondLst>
                            <p:childTnLst>
                              <p:par>
                                <p:cTn id="45" presetID="5" presetClass="entr" presetSubtype="10" fill="hold" nodeType="afterEffect">
                                  <p:stCondLst>
                                    <p:cond delay="0"/>
                                  </p:stCondLst>
                                  <p:childTnLst>
                                    <p:set>
                                      <p:cBhvr>
                                        <p:cTn id="46" dur="1" fill="hold">
                                          <p:stCondLst>
                                            <p:cond delay="0"/>
                                          </p:stCondLst>
                                        </p:cTn>
                                        <p:tgtEl>
                                          <p:spTgt spid="861186">
                                            <p:txEl>
                                              <p:pRg st="10" end="10"/>
                                            </p:txEl>
                                          </p:spTgt>
                                        </p:tgtEl>
                                        <p:attrNameLst>
                                          <p:attrName>style.visibility</p:attrName>
                                        </p:attrNameLst>
                                      </p:cBhvr>
                                      <p:to>
                                        <p:strVal val="visible"/>
                                      </p:to>
                                    </p:set>
                                    <p:animEffect transition="in" filter="checkerboard(across)">
                                      <p:cBhvr>
                                        <p:cTn id="47" dur="500"/>
                                        <p:tgtEl>
                                          <p:spTgt spid="8611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17D48ABC-F9CB-4E96-B33B-062B8A788392}" type="slidenum">
              <a:rPr lang="en-US" sz="1000">
                <a:solidFill>
                  <a:srgbClr val="FFFFFF"/>
                </a:solidFill>
                <a:latin typeface="Tahoma" pitchFamily="34" charset="0"/>
              </a:rPr>
              <a:pPr/>
              <a:t>13</a:t>
            </a:fld>
            <a:endParaRPr lang="en-US" sz="1000">
              <a:solidFill>
                <a:srgbClr val="FFFFFF"/>
              </a:solidFill>
              <a:latin typeface="Tahoma" pitchFamily="34" charset="0"/>
            </a:endParaRPr>
          </a:p>
        </p:txBody>
      </p:sp>
      <p:sp>
        <p:nvSpPr>
          <p:cNvPr id="672771" name="Rectangle 2"/>
          <p:cNvSpPr>
            <a:spLocks noGrp="1" noChangeArrowheads="1"/>
          </p:cNvSpPr>
          <p:nvPr>
            <p:ph type="title"/>
          </p:nvPr>
        </p:nvSpPr>
        <p:spPr/>
        <p:txBody>
          <a:bodyPr/>
          <a:lstStyle/>
          <a:p>
            <a:pPr eaLnBrk="1" hangingPunct="1">
              <a:defRPr/>
            </a:pPr>
            <a:r>
              <a:rPr lang="en-US" smtClean="0"/>
              <a:t>Servlet API</a:t>
            </a:r>
          </a:p>
        </p:txBody>
      </p:sp>
      <p:pic>
        <p:nvPicPr>
          <p:cNvPr id="130049" name="Picture 1"/>
          <p:cNvPicPr>
            <a:picLocks noChangeAspect="1" noChangeArrowheads="1"/>
          </p:cNvPicPr>
          <p:nvPr/>
        </p:nvPicPr>
        <p:blipFill>
          <a:blip r:embed="rId3"/>
          <a:srcRect/>
          <a:stretch>
            <a:fillRect/>
          </a:stretch>
        </p:blipFill>
        <p:spPr bwMode="auto">
          <a:xfrm>
            <a:off x="3505200" y="2209800"/>
            <a:ext cx="5638800" cy="4094322"/>
          </a:xfrm>
          <a:prstGeom prst="rect">
            <a:avLst/>
          </a:prstGeom>
          <a:noFill/>
          <a:ln w="9525">
            <a:noFill/>
            <a:miter lim="800000"/>
            <a:headEnd/>
            <a:tailEnd/>
          </a:ln>
          <a:effectLst/>
        </p:spPr>
      </p:pic>
      <p:sp>
        <p:nvSpPr>
          <p:cNvPr id="13" name="Rectangle 12"/>
          <p:cNvSpPr/>
          <p:nvPr/>
        </p:nvSpPr>
        <p:spPr>
          <a:xfrm>
            <a:off x="381000" y="1600200"/>
            <a:ext cx="8305800" cy="1200329"/>
          </a:xfrm>
          <a:prstGeom prst="rect">
            <a:avLst/>
          </a:prstGeom>
        </p:spPr>
        <p:txBody>
          <a:bodyPr wrap="square">
            <a:spAutoFit/>
          </a:bodyPr>
          <a:lstStyle/>
          <a:p>
            <a:r>
              <a:rPr lang="en-US" sz="2400" dirty="0" smtClean="0">
                <a:latin typeface="Tahoma" pitchFamily="34" charset="0"/>
              </a:rPr>
              <a:t>The servlet API is made up of two packages</a:t>
            </a:r>
          </a:p>
          <a:p>
            <a:pPr marL="514350" indent="-514350">
              <a:buAutoNum type="arabicPeriod"/>
            </a:pPr>
            <a:r>
              <a:rPr lang="en-US" sz="2400" dirty="0" err="1" smtClean="0"/>
              <a:t>javax.servlet</a:t>
            </a:r>
            <a:endParaRPr lang="en-US" sz="2400" dirty="0" smtClean="0"/>
          </a:p>
          <a:p>
            <a:pPr marL="514350" indent="-514350">
              <a:buAutoNum type="arabicPeriod"/>
            </a:pPr>
            <a:r>
              <a:rPr lang="en-US" sz="2400" dirty="0" err="1" smtClean="0"/>
              <a:t>javax.servlet.http</a:t>
            </a:r>
            <a:endParaRPr lang="en-US" sz="2400" dirty="0"/>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2210" name="Rectangle 2"/>
          <p:cNvSpPr>
            <a:spLocks noChangeArrowheads="1"/>
          </p:cNvSpPr>
          <p:nvPr/>
        </p:nvSpPr>
        <p:spPr bwMode="auto">
          <a:xfrm>
            <a:off x="533400" y="1709738"/>
            <a:ext cx="8305800" cy="2862262"/>
          </a:xfrm>
          <a:prstGeom prst="rect">
            <a:avLst/>
          </a:prstGeom>
          <a:noFill/>
          <a:ln w="9525">
            <a:noFill/>
            <a:miter lim="800000"/>
            <a:headEnd/>
            <a:tailEnd/>
          </a:ln>
          <a:effectLst/>
        </p:spPr>
        <p:txBody>
          <a:bodyPr>
            <a:spAutoFit/>
          </a:bodyPr>
          <a:lstStyle/>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&lt;web-app&gt;</a:t>
            </a:r>
          </a:p>
          <a:p>
            <a:pPr eaLnBrk="0" fontAlgn="auto" hangingPunct="0">
              <a:spcBef>
                <a:spcPts val="0"/>
              </a:spcBef>
              <a:spcAft>
                <a:spcPts val="0"/>
              </a:spcAft>
              <a:defRPr/>
            </a:pPr>
            <a:r>
              <a:rPr lang="en-US" sz="2000" dirty="0">
                <a:latin typeface="Courier New" pitchFamily="49" charset="0"/>
                <a:cs typeface="Courier New" pitchFamily="49" charset="0"/>
              </a:rPr>
              <a:t>&lt;!-- Register the name “Log"</a:t>
            </a:r>
          </a:p>
          <a:p>
            <a:pPr eaLnBrk="0" fontAlgn="auto" hangingPunct="0">
              <a:spcBef>
                <a:spcPts val="0"/>
              </a:spcBef>
              <a:spcAft>
                <a:spcPts val="0"/>
              </a:spcAft>
              <a:defRPr/>
            </a:pPr>
            <a:r>
              <a:rPr lang="en-US" sz="2000" dirty="0">
                <a:latin typeface="Courier New" pitchFamily="49" charset="0"/>
                <a:cs typeface="Courier New" pitchFamily="49" charset="0"/>
              </a:rPr>
              <a:t>for </a:t>
            </a:r>
            <a:r>
              <a:rPr lang="en-US" sz="2000" dirty="0" err="1">
                <a:latin typeface="Courier New" pitchFamily="49" charset="0"/>
                <a:cs typeface="Courier New" pitchFamily="49" charset="0"/>
              </a:rPr>
              <a:t>LogFilter</a:t>
            </a:r>
            <a:r>
              <a:rPr lang="en-US" sz="2000" dirty="0">
                <a:latin typeface="Courier New" pitchFamily="49" charset="0"/>
                <a:cs typeface="Courier New" pitchFamily="49" charset="0"/>
              </a:rPr>
              <a:t>. --&gt;</a:t>
            </a:r>
          </a:p>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&lt;filter&gt;</a:t>
            </a:r>
          </a:p>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&lt;filter-name&gt;</a:t>
            </a:r>
            <a:r>
              <a:rPr lang="en-US" sz="2000" dirty="0">
                <a:latin typeface="Courier New" pitchFamily="49" charset="0"/>
                <a:cs typeface="Courier New" pitchFamily="49" charset="0"/>
              </a:rPr>
              <a:t>Log</a:t>
            </a:r>
            <a:r>
              <a:rPr lang="en-US" sz="2000" dirty="0">
                <a:effectLst>
                  <a:outerShdw blurRad="38100" dist="38100" dir="2700000" algn="tl">
                    <a:srgbClr val="C0C0C0"/>
                  </a:outerShdw>
                </a:effectLst>
                <a:latin typeface="Courier New" pitchFamily="49" charset="0"/>
                <a:cs typeface="Courier New" pitchFamily="49" charset="0"/>
              </a:rPr>
              <a:t>&lt;/filter-name&gt;</a:t>
            </a:r>
          </a:p>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&lt;filter-class&gt;</a:t>
            </a:r>
            <a:r>
              <a:rPr lang="en-US" sz="2000" dirty="0" err="1">
                <a:latin typeface="Courier New" pitchFamily="49" charset="0"/>
                <a:cs typeface="Courier New" pitchFamily="49" charset="0"/>
              </a:rPr>
              <a:t>ibm.filters.LogFilter</a:t>
            </a:r>
            <a:r>
              <a:rPr lang="en-US" sz="2000" dirty="0">
                <a:effectLst>
                  <a:outerShdw blurRad="38100" dist="38100" dir="2700000" algn="tl">
                    <a:srgbClr val="C0C0C0"/>
                  </a:outerShdw>
                </a:effectLst>
                <a:latin typeface="Courier New" pitchFamily="49" charset="0"/>
                <a:cs typeface="Courier New" pitchFamily="49" charset="0"/>
              </a:rPr>
              <a:t>&lt;/filter-class&gt;</a:t>
            </a:r>
          </a:p>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&lt;/filter&gt;</a:t>
            </a:r>
          </a:p>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a:t>
            </a:r>
          </a:p>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&lt;/web-app&gt;</a:t>
            </a:r>
          </a:p>
        </p:txBody>
      </p:sp>
      <p:sp>
        <p:nvSpPr>
          <p:cNvPr id="862211" name="Rectangle 3"/>
          <p:cNvSpPr>
            <a:spLocks noChangeArrowheads="1"/>
          </p:cNvSpPr>
          <p:nvPr/>
        </p:nvSpPr>
        <p:spPr bwMode="auto">
          <a:xfrm>
            <a:off x="533400" y="5181600"/>
            <a:ext cx="8001000" cy="1006475"/>
          </a:xfrm>
          <a:prstGeom prst="rect">
            <a:avLst/>
          </a:prstGeom>
          <a:noFill/>
          <a:ln w="9525">
            <a:noFill/>
            <a:miter lim="800000"/>
            <a:headEnd/>
            <a:tailEnd/>
          </a:ln>
          <a:effectLst/>
        </p:spPr>
        <p:txBody>
          <a:bodyPr>
            <a:spAutoFit/>
          </a:bodyPr>
          <a:lstStyle/>
          <a:p>
            <a:pPr algn="just" eaLnBrk="0" fontAlgn="auto" hangingPunct="0">
              <a:spcBef>
                <a:spcPts val="0"/>
              </a:spcBef>
              <a:spcAft>
                <a:spcPts val="0"/>
              </a:spcAft>
              <a:defRPr/>
            </a:pPr>
            <a:r>
              <a:rPr lang="en-US" sz="2000" u="sng">
                <a:effectLst>
                  <a:outerShdw blurRad="38100" dist="38100" dir="2700000" algn="tl">
                    <a:srgbClr val="C0C0C0"/>
                  </a:outerShdw>
                </a:effectLst>
                <a:latin typeface="+mn-lt"/>
              </a:rPr>
              <a:t>Important note</a:t>
            </a:r>
          </a:p>
          <a:p>
            <a:pPr algn="just" eaLnBrk="0" fontAlgn="auto" hangingPunct="0">
              <a:spcBef>
                <a:spcPts val="0"/>
              </a:spcBef>
              <a:spcAft>
                <a:spcPts val="0"/>
              </a:spcAft>
              <a:defRPr/>
            </a:pPr>
            <a:r>
              <a:rPr lang="en-US" sz="2000">
                <a:latin typeface="+mn-lt"/>
              </a:rPr>
              <a:t>Servers load filters into memory when the Web application first comes up.</a:t>
            </a:r>
          </a:p>
        </p:txBody>
      </p:sp>
      <p:sp>
        <p:nvSpPr>
          <p:cNvPr id="5" name="TextBox 4"/>
          <p:cNvSpPr txBox="1"/>
          <p:nvPr/>
        </p:nvSpPr>
        <p:spPr>
          <a:xfrm>
            <a:off x="533400" y="533400"/>
            <a:ext cx="5486400" cy="369888"/>
          </a:xfrm>
          <a:prstGeom prst="rect">
            <a:avLst/>
          </a:prstGeom>
          <a:noFill/>
        </p:spPr>
        <p:txBody>
          <a:bodyPr>
            <a:spAutoFit/>
          </a:bodyPr>
          <a:lstStyle/>
          <a:p>
            <a:pPr>
              <a:defRPr/>
            </a:pPr>
            <a:r>
              <a:rPr lang="en-US" dirty="0">
                <a:solidFill>
                  <a:schemeClr val="bg1"/>
                </a:solidFill>
                <a:latin typeface="+mj-lt"/>
              </a:rPr>
              <a:t>Declaring Filter in Web.xml File</a:t>
            </a:r>
          </a:p>
        </p:txBody>
      </p:sp>
      <p:sp>
        <p:nvSpPr>
          <p:cNvPr id="6" name="Title 5"/>
          <p:cNvSpPr>
            <a:spLocks noGrp="1"/>
          </p:cNvSpPr>
          <p:nvPr>
            <p:ph type="title"/>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862210">
                                            <p:txEl>
                                              <p:pRg st="0" end="0"/>
                                            </p:txEl>
                                          </p:spTgt>
                                        </p:tgtEl>
                                        <p:attrNameLst>
                                          <p:attrName>style.visibility</p:attrName>
                                        </p:attrNameLst>
                                      </p:cBhvr>
                                      <p:to>
                                        <p:strVal val="visible"/>
                                      </p:to>
                                    </p:set>
                                    <p:animEffect transition="in" filter="checkerboard(across)">
                                      <p:cBhvr>
                                        <p:cTn id="7" dur="500"/>
                                        <p:tgtEl>
                                          <p:spTgt spid="862210">
                                            <p:txEl>
                                              <p:pRg st="0" end="0"/>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862210">
                                            <p:txEl>
                                              <p:pRg st="1" end="1"/>
                                            </p:txEl>
                                          </p:spTgt>
                                        </p:tgtEl>
                                        <p:attrNameLst>
                                          <p:attrName>style.visibility</p:attrName>
                                        </p:attrNameLst>
                                      </p:cBhvr>
                                      <p:to>
                                        <p:strVal val="visible"/>
                                      </p:to>
                                    </p:set>
                                    <p:animEffect transition="in" filter="checkerboard(across)">
                                      <p:cBhvr>
                                        <p:cTn id="11" dur="500"/>
                                        <p:tgtEl>
                                          <p:spTgt spid="862210">
                                            <p:txEl>
                                              <p:pRg st="1" end="1"/>
                                            </p:txEl>
                                          </p:spTgt>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862210">
                                            <p:txEl>
                                              <p:pRg st="2" end="2"/>
                                            </p:txEl>
                                          </p:spTgt>
                                        </p:tgtEl>
                                        <p:attrNameLst>
                                          <p:attrName>style.visibility</p:attrName>
                                        </p:attrNameLst>
                                      </p:cBhvr>
                                      <p:to>
                                        <p:strVal val="visible"/>
                                      </p:to>
                                    </p:set>
                                    <p:animEffect transition="in" filter="checkerboard(across)">
                                      <p:cBhvr>
                                        <p:cTn id="15" dur="500"/>
                                        <p:tgtEl>
                                          <p:spTgt spid="862210">
                                            <p:txEl>
                                              <p:pRg st="2" end="2"/>
                                            </p:txEl>
                                          </p:spTgt>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862210">
                                            <p:txEl>
                                              <p:pRg st="3" end="3"/>
                                            </p:txEl>
                                          </p:spTgt>
                                        </p:tgtEl>
                                        <p:attrNameLst>
                                          <p:attrName>style.visibility</p:attrName>
                                        </p:attrNameLst>
                                      </p:cBhvr>
                                      <p:to>
                                        <p:strVal val="visible"/>
                                      </p:to>
                                    </p:set>
                                    <p:animEffect transition="in" filter="checkerboard(across)">
                                      <p:cBhvr>
                                        <p:cTn id="19" dur="500"/>
                                        <p:tgtEl>
                                          <p:spTgt spid="862210">
                                            <p:txEl>
                                              <p:pRg st="3" end="3"/>
                                            </p:txEl>
                                          </p:spTgt>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862210">
                                            <p:txEl>
                                              <p:pRg st="4" end="4"/>
                                            </p:txEl>
                                          </p:spTgt>
                                        </p:tgtEl>
                                        <p:attrNameLst>
                                          <p:attrName>style.visibility</p:attrName>
                                        </p:attrNameLst>
                                      </p:cBhvr>
                                      <p:to>
                                        <p:strVal val="visible"/>
                                      </p:to>
                                    </p:set>
                                    <p:animEffect transition="in" filter="checkerboard(across)">
                                      <p:cBhvr>
                                        <p:cTn id="23" dur="500"/>
                                        <p:tgtEl>
                                          <p:spTgt spid="862210">
                                            <p:txEl>
                                              <p:pRg st="4" end="4"/>
                                            </p:txEl>
                                          </p:spTgt>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862210">
                                            <p:txEl>
                                              <p:pRg st="5" end="5"/>
                                            </p:txEl>
                                          </p:spTgt>
                                        </p:tgtEl>
                                        <p:attrNameLst>
                                          <p:attrName>style.visibility</p:attrName>
                                        </p:attrNameLst>
                                      </p:cBhvr>
                                      <p:to>
                                        <p:strVal val="visible"/>
                                      </p:to>
                                    </p:set>
                                    <p:animEffect transition="in" filter="checkerboard(across)">
                                      <p:cBhvr>
                                        <p:cTn id="27" dur="500"/>
                                        <p:tgtEl>
                                          <p:spTgt spid="862210">
                                            <p:txEl>
                                              <p:pRg st="5" end="5"/>
                                            </p:txEl>
                                          </p:spTgt>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862210">
                                            <p:txEl>
                                              <p:pRg st="6" end="6"/>
                                            </p:txEl>
                                          </p:spTgt>
                                        </p:tgtEl>
                                        <p:attrNameLst>
                                          <p:attrName>style.visibility</p:attrName>
                                        </p:attrNameLst>
                                      </p:cBhvr>
                                      <p:to>
                                        <p:strVal val="visible"/>
                                      </p:to>
                                    </p:set>
                                    <p:animEffect transition="in" filter="checkerboard(across)">
                                      <p:cBhvr>
                                        <p:cTn id="31" dur="500"/>
                                        <p:tgtEl>
                                          <p:spTgt spid="862210">
                                            <p:txEl>
                                              <p:pRg st="6" end="6"/>
                                            </p:txEl>
                                          </p:spTgt>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862210">
                                            <p:txEl>
                                              <p:pRg st="7" end="7"/>
                                            </p:txEl>
                                          </p:spTgt>
                                        </p:tgtEl>
                                        <p:attrNameLst>
                                          <p:attrName>style.visibility</p:attrName>
                                        </p:attrNameLst>
                                      </p:cBhvr>
                                      <p:to>
                                        <p:strVal val="visible"/>
                                      </p:to>
                                    </p:set>
                                    <p:animEffect transition="in" filter="checkerboard(across)">
                                      <p:cBhvr>
                                        <p:cTn id="35" dur="500"/>
                                        <p:tgtEl>
                                          <p:spTgt spid="862210">
                                            <p:txEl>
                                              <p:pRg st="7" end="7"/>
                                            </p:txEl>
                                          </p:spTgt>
                                        </p:tgtEl>
                                      </p:cBhvr>
                                    </p:animEffect>
                                  </p:childTnLst>
                                </p:cTn>
                              </p:par>
                            </p:childTnLst>
                          </p:cTn>
                        </p:par>
                        <p:par>
                          <p:cTn id="36" fill="hold">
                            <p:stCondLst>
                              <p:cond delay="4000"/>
                            </p:stCondLst>
                            <p:childTnLst>
                              <p:par>
                                <p:cTn id="37" presetID="5" presetClass="entr" presetSubtype="10" fill="hold" nodeType="afterEffect">
                                  <p:stCondLst>
                                    <p:cond delay="0"/>
                                  </p:stCondLst>
                                  <p:childTnLst>
                                    <p:set>
                                      <p:cBhvr>
                                        <p:cTn id="38" dur="1" fill="hold">
                                          <p:stCondLst>
                                            <p:cond delay="0"/>
                                          </p:stCondLst>
                                        </p:cTn>
                                        <p:tgtEl>
                                          <p:spTgt spid="862210">
                                            <p:txEl>
                                              <p:pRg st="8" end="8"/>
                                            </p:txEl>
                                          </p:spTgt>
                                        </p:tgtEl>
                                        <p:attrNameLst>
                                          <p:attrName>style.visibility</p:attrName>
                                        </p:attrNameLst>
                                      </p:cBhvr>
                                      <p:to>
                                        <p:strVal val="visible"/>
                                      </p:to>
                                    </p:set>
                                    <p:animEffect transition="in" filter="checkerboard(across)">
                                      <p:cBhvr>
                                        <p:cTn id="39" dur="500"/>
                                        <p:tgtEl>
                                          <p:spTgt spid="862210">
                                            <p:txEl>
                                              <p:pRg st="8" end="8"/>
                                            </p:txEl>
                                          </p:spTgt>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862211">
                                            <p:txEl>
                                              <p:pRg st="0" end="0"/>
                                            </p:txEl>
                                          </p:spTgt>
                                        </p:tgtEl>
                                        <p:attrNameLst>
                                          <p:attrName>style.visibility</p:attrName>
                                        </p:attrNameLst>
                                      </p:cBhvr>
                                      <p:to>
                                        <p:strVal val="visible"/>
                                      </p:to>
                                    </p:set>
                                    <p:animEffect transition="in" filter="wipe(left)">
                                      <p:cBhvr>
                                        <p:cTn id="43" dur="1000"/>
                                        <p:tgtEl>
                                          <p:spTgt spid="862211">
                                            <p:txEl>
                                              <p:pRg st="0" end="0"/>
                                            </p:txEl>
                                          </p:spTgt>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862211">
                                            <p:txEl>
                                              <p:pRg st="1" end="1"/>
                                            </p:txEl>
                                          </p:spTgt>
                                        </p:tgtEl>
                                        <p:attrNameLst>
                                          <p:attrName>style.visibility</p:attrName>
                                        </p:attrNameLst>
                                      </p:cBhvr>
                                      <p:to>
                                        <p:strVal val="visible"/>
                                      </p:to>
                                    </p:set>
                                    <p:animEffect transition="in" filter="wipe(left)">
                                      <p:cBhvr>
                                        <p:cTn id="47" dur="1000"/>
                                        <p:tgtEl>
                                          <p:spTgt spid="8622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3234" name="Rectangle 2"/>
          <p:cNvSpPr>
            <a:spLocks noChangeArrowheads="1"/>
          </p:cNvSpPr>
          <p:nvPr/>
        </p:nvSpPr>
        <p:spPr bwMode="auto">
          <a:xfrm>
            <a:off x="457200" y="1789113"/>
            <a:ext cx="8305800" cy="2554287"/>
          </a:xfrm>
          <a:prstGeom prst="rect">
            <a:avLst/>
          </a:prstGeom>
          <a:noFill/>
          <a:ln w="9525">
            <a:noFill/>
            <a:miter lim="800000"/>
            <a:headEnd/>
            <a:tailEnd/>
          </a:ln>
          <a:effectLst/>
        </p:spPr>
        <p:txBody>
          <a:bodyPr>
            <a:spAutoFit/>
          </a:bodyPr>
          <a:lstStyle/>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&lt;web-app&gt;</a:t>
            </a:r>
          </a:p>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a:t>
            </a:r>
          </a:p>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&lt;filter-mapping&gt;</a:t>
            </a:r>
          </a:p>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&lt;filter-name&gt;</a:t>
            </a:r>
            <a:r>
              <a:rPr lang="en-US" sz="2000" dirty="0">
                <a:latin typeface="Courier New" pitchFamily="49" charset="0"/>
                <a:cs typeface="Courier New" pitchFamily="49" charset="0"/>
              </a:rPr>
              <a:t>Log</a:t>
            </a:r>
            <a:r>
              <a:rPr lang="en-US" sz="2000" dirty="0">
                <a:effectLst>
                  <a:outerShdw blurRad="38100" dist="38100" dir="2700000" algn="tl">
                    <a:srgbClr val="C0C0C0"/>
                  </a:outerShdw>
                </a:effectLst>
                <a:latin typeface="Courier New" pitchFamily="49" charset="0"/>
                <a:cs typeface="Courier New" pitchFamily="49" charset="0"/>
              </a:rPr>
              <a:t>&lt;/filter-name&gt;</a:t>
            </a:r>
          </a:p>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&lt;servlet-name&gt;</a:t>
            </a:r>
            <a:r>
              <a:rPr lang="en-US" sz="2000" dirty="0" err="1">
                <a:latin typeface="Courier New" pitchFamily="49" charset="0"/>
                <a:cs typeface="Courier New" pitchFamily="49" charset="0"/>
              </a:rPr>
              <a:t>ibm.servlet.SomeServlet</a:t>
            </a:r>
            <a:r>
              <a:rPr lang="en-US" sz="2000" dirty="0">
                <a:effectLst>
                  <a:outerShdw blurRad="38100" dist="38100" dir="2700000" algn="tl">
                    <a:srgbClr val="C0C0C0"/>
                  </a:outerShdw>
                </a:effectLst>
                <a:latin typeface="Courier New" pitchFamily="49" charset="0"/>
                <a:cs typeface="Courier New" pitchFamily="49" charset="0"/>
              </a:rPr>
              <a:t>&lt;/servlet-name&gt;</a:t>
            </a:r>
          </a:p>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&lt;/filter-mapping&gt;</a:t>
            </a:r>
          </a:p>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a:t>
            </a:r>
          </a:p>
          <a:p>
            <a:pPr eaLnBrk="0" fontAlgn="auto" hangingPunct="0">
              <a:spcBef>
                <a:spcPts val="0"/>
              </a:spcBef>
              <a:spcAft>
                <a:spcPts val="0"/>
              </a:spcAft>
              <a:defRPr/>
            </a:pPr>
            <a:r>
              <a:rPr lang="en-US" sz="2000" dirty="0">
                <a:effectLst>
                  <a:outerShdw blurRad="38100" dist="38100" dir="2700000" algn="tl">
                    <a:srgbClr val="C0C0C0"/>
                  </a:outerShdw>
                </a:effectLst>
                <a:latin typeface="Courier New" pitchFamily="49" charset="0"/>
                <a:cs typeface="Courier New" pitchFamily="49" charset="0"/>
              </a:rPr>
              <a:t>&lt;/web-app&gt;</a:t>
            </a:r>
          </a:p>
        </p:txBody>
      </p:sp>
      <p:sp>
        <p:nvSpPr>
          <p:cNvPr id="863235" name="Rectangle 3"/>
          <p:cNvSpPr>
            <a:spLocks noChangeArrowheads="1"/>
          </p:cNvSpPr>
          <p:nvPr/>
        </p:nvSpPr>
        <p:spPr bwMode="auto">
          <a:xfrm>
            <a:off x="533400" y="4724400"/>
            <a:ext cx="8001000" cy="1616075"/>
          </a:xfrm>
          <a:prstGeom prst="rect">
            <a:avLst/>
          </a:prstGeom>
          <a:noFill/>
          <a:ln w="9525">
            <a:noFill/>
            <a:miter lim="800000"/>
            <a:headEnd/>
            <a:tailEnd/>
          </a:ln>
          <a:effectLst/>
        </p:spPr>
        <p:txBody>
          <a:bodyPr>
            <a:spAutoFit/>
          </a:bodyPr>
          <a:lstStyle/>
          <a:p>
            <a:pPr algn="just" eaLnBrk="0" fontAlgn="auto" hangingPunct="0">
              <a:spcBef>
                <a:spcPts val="0"/>
              </a:spcBef>
              <a:spcAft>
                <a:spcPts val="0"/>
              </a:spcAft>
              <a:defRPr/>
            </a:pPr>
            <a:r>
              <a:rPr lang="en-US" sz="2000" u="sng">
                <a:effectLst>
                  <a:outerShdw blurRad="38100" dist="38100" dir="2700000" algn="tl">
                    <a:srgbClr val="C0C0C0"/>
                  </a:outerShdw>
                </a:effectLst>
                <a:latin typeface="+mn-lt"/>
              </a:rPr>
              <a:t>Important note</a:t>
            </a:r>
          </a:p>
          <a:p>
            <a:pPr algn="just" eaLnBrk="0" fontAlgn="auto" hangingPunct="0">
              <a:spcBef>
                <a:spcPts val="0"/>
              </a:spcBef>
              <a:spcAft>
                <a:spcPts val="0"/>
              </a:spcAft>
              <a:defRPr/>
            </a:pPr>
            <a:r>
              <a:rPr lang="en-US" sz="2000">
                <a:latin typeface="+mn-lt"/>
              </a:rPr>
              <a:t>Multiple entries of filter-mapping can be their depending upon how many servlets or JSP are mapped to the same Filter. In case of JSP the &lt;servlet-name&gt; element will be replaced by &lt;url-pattern&gt;&lt;/url-pattern&gt;</a:t>
            </a:r>
          </a:p>
        </p:txBody>
      </p:sp>
      <p:sp>
        <p:nvSpPr>
          <p:cNvPr id="5" name="TextBox 4"/>
          <p:cNvSpPr txBox="1"/>
          <p:nvPr/>
        </p:nvSpPr>
        <p:spPr>
          <a:xfrm>
            <a:off x="533400" y="533400"/>
            <a:ext cx="7315200" cy="369888"/>
          </a:xfrm>
          <a:prstGeom prst="rect">
            <a:avLst/>
          </a:prstGeom>
          <a:noFill/>
        </p:spPr>
        <p:txBody>
          <a:bodyPr>
            <a:spAutoFit/>
          </a:bodyPr>
          <a:lstStyle/>
          <a:p>
            <a:pPr>
              <a:defRPr/>
            </a:pPr>
            <a:r>
              <a:rPr lang="en-US" dirty="0">
                <a:solidFill>
                  <a:schemeClr val="bg1"/>
                </a:solidFill>
                <a:latin typeface="+mj-lt"/>
              </a:rPr>
              <a:t>Mapping The Filter With a Servlet in Web.xml File</a:t>
            </a:r>
          </a:p>
        </p:txBody>
      </p:sp>
      <p:sp>
        <p:nvSpPr>
          <p:cNvPr id="6" name="Rectangle 5"/>
          <p:cNvSpPr/>
          <p:nvPr/>
        </p:nvSpPr>
        <p:spPr>
          <a:xfrm>
            <a:off x="3276600" y="4343400"/>
            <a:ext cx="1915909" cy="369332"/>
          </a:xfrm>
          <a:prstGeom prst="rect">
            <a:avLst/>
          </a:prstGeom>
        </p:spPr>
        <p:txBody>
          <a:bodyPr wrap="none">
            <a:spAutoFit/>
          </a:bodyPr>
          <a:lstStyle/>
          <a:p>
            <a:r>
              <a:rPr lang="en-US" dirty="0" smtClean="0"/>
              <a:t>Refer to </a:t>
            </a:r>
            <a:r>
              <a:rPr lang="en-US" dirty="0" smtClean="0">
                <a:hlinkClick r:id="rId3" action="ppaction://hlinkpres?slideindex=1&amp;slidetitle="/>
              </a:rPr>
              <a:t>web.xml</a:t>
            </a:r>
            <a:endParaRPr lang="en-US" dirty="0" smtClean="0"/>
          </a:p>
        </p:txBody>
      </p:sp>
      <p:sp>
        <p:nvSpPr>
          <p:cNvPr id="7" name="Title 6"/>
          <p:cNvSpPr>
            <a:spLocks noGrp="1"/>
          </p:cNvSpPr>
          <p:nvPr>
            <p:ph type="title"/>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863234">
                                            <p:txEl>
                                              <p:pRg st="0" end="0"/>
                                            </p:txEl>
                                          </p:spTgt>
                                        </p:tgtEl>
                                        <p:attrNameLst>
                                          <p:attrName>style.visibility</p:attrName>
                                        </p:attrNameLst>
                                      </p:cBhvr>
                                      <p:to>
                                        <p:strVal val="visible"/>
                                      </p:to>
                                    </p:set>
                                    <p:animEffect transition="in" filter="checkerboard(across)">
                                      <p:cBhvr>
                                        <p:cTn id="7" dur="500"/>
                                        <p:tgtEl>
                                          <p:spTgt spid="863234">
                                            <p:txEl>
                                              <p:pRg st="0" end="0"/>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863234">
                                            <p:txEl>
                                              <p:pRg st="1" end="1"/>
                                            </p:txEl>
                                          </p:spTgt>
                                        </p:tgtEl>
                                        <p:attrNameLst>
                                          <p:attrName>style.visibility</p:attrName>
                                        </p:attrNameLst>
                                      </p:cBhvr>
                                      <p:to>
                                        <p:strVal val="visible"/>
                                      </p:to>
                                    </p:set>
                                    <p:animEffect transition="in" filter="checkerboard(across)">
                                      <p:cBhvr>
                                        <p:cTn id="11" dur="500"/>
                                        <p:tgtEl>
                                          <p:spTgt spid="863234">
                                            <p:txEl>
                                              <p:pRg st="1" end="1"/>
                                            </p:txEl>
                                          </p:spTgt>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863234">
                                            <p:txEl>
                                              <p:pRg st="2" end="2"/>
                                            </p:txEl>
                                          </p:spTgt>
                                        </p:tgtEl>
                                        <p:attrNameLst>
                                          <p:attrName>style.visibility</p:attrName>
                                        </p:attrNameLst>
                                      </p:cBhvr>
                                      <p:to>
                                        <p:strVal val="visible"/>
                                      </p:to>
                                    </p:set>
                                    <p:animEffect transition="in" filter="checkerboard(across)">
                                      <p:cBhvr>
                                        <p:cTn id="15" dur="500"/>
                                        <p:tgtEl>
                                          <p:spTgt spid="863234">
                                            <p:txEl>
                                              <p:pRg st="2" end="2"/>
                                            </p:txEl>
                                          </p:spTgt>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863234">
                                            <p:txEl>
                                              <p:pRg st="3" end="3"/>
                                            </p:txEl>
                                          </p:spTgt>
                                        </p:tgtEl>
                                        <p:attrNameLst>
                                          <p:attrName>style.visibility</p:attrName>
                                        </p:attrNameLst>
                                      </p:cBhvr>
                                      <p:to>
                                        <p:strVal val="visible"/>
                                      </p:to>
                                    </p:set>
                                    <p:animEffect transition="in" filter="checkerboard(across)">
                                      <p:cBhvr>
                                        <p:cTn id="19" dur="500"/>
                                        <p:tgtEl>
                                          <p:spTgt spid="863234">
                                            <p:txEl>
                                              <p:pRg st="3" end="3"/>
                                            </p:txEl>
                                          </p:spTgt>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863234">
                                            <p:txEl>
                                              <p:pRg st="4" end="4"/>
                                            </p:txEl>
                                          </p:spTgt>
                                        </p:tgtEl>
                                        <p:attrNameLst>
                                          <p:attrName>style.visibility</p:attrName>
                                        </p:attrNameLst>
                                      </p:cBhvr>
                                      <p:to>
                                        <p:strVal val="visible"/>
                                      </p:to>
                                    </p:set>
                                    <p:animEffect transition="in" filter="checkerboard(across)">
                                      <p:cBhvr>
                                        <p:cTn id="23" dur="500"/>
                                        <p:tgtEl>
                                          <p:spTgt spid="863234">
                                            <p:txEl>
                                              <p:pRg st="4" end="4"/>
                                            </p:txEl>
                                          </p:spTgt>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863234">
                                            <p:txEl>
                                              <p:pRg st="5" end="5"/>
                                            </p:txEl>
                                          </p:spTgt>
                                        </p:tgtEl>
                                        <p:attrNameLst>
                                          <p:attrName>style.visibility</p:attrName>
                                        </p:attrNameLst>
                                      </p:cBhvr>
                                      <p:to>
                                        <p:strVal val="visible"/>
                                      </p:to>
                                    </p:set>
                                    <p:animEffect transition="in" filter="checkerboard(across)">
                                      <p:cBhvr>
                                        <p:cTn id="27" dur="500"/>
                                        <p:tgtEl>
                                          <p:spTgt spid="863234">
                                            <p:txEl>
                                              <p:pRg st="5" end="5"/>
                                            </p:txEl>
                                          </p:spTgt>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863234">
                                            <p:txEl>
                                              <p:pRg st="6" end="6"/>
                                            </p:txEl>
                                          </p:spTgt>
                                        </p:tgtEl>
                                        <p:attrNameLst>
                                          <p:attrName>style.visibility</p:attrName>
                                        </p:attrNameLst>
                                      </p:cBhvr>
                                      <p:to>
                                        <p:strVal val="visible"/>
                                      </p:to>
                                    </p:set>
                                    <p:animEffect transition="in" filter="checkerboard(across)">
                                      <p:cBhvr>
                                        <p:cTn id="31" dur="500"/>
                                        <p:tgtEl>
                                          <p:spTgt spid="863234">
                                            <p:txEl>
                                              <p:pRg st="6" end="6"/>
                                            </p:txEl>
                                          </p:spTgt>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863234">
                                            <p:txEl>
                                              <p:pRg st="7" end="7"/>
                                            </p:txEl>
                                          </p:spTgt>
                                        </p:tgtEl>
                                        <p:attrNameLst>
                                          <p:attrName>style.visibility</p:attrName>
                                        </p:attrNameLst>
                                      </p:cBhvr>
                                      <p:to>
                                        <p:strVal val="visible"/>
                                      </p:to>
                                    </p:set>
                                    <p:animEffect transition="in" filter="checkerboard(across)">
                                      <p:cBhvr>
                                        <p:cTn id="35" dur="500"/>
                                        <p:tgtEl>
                                          <p:spTgt spid="863234">
                                            <p:txEl>
                                              <p:pRg st="7" end="7"/>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863235">
                                            <p:txEl>
                                              <p:pRg st="0" end="0"/>
                                            </p:txEl>
                                          </p:spTgt>
                                        </p:tgtEl>
                                        <p:attrNameLst>
                                          <p:attrName>style.visibility</p:attrName>
                                        </p:attrNameLst>
                                      </p:cBhvr>
                                      <p:to>
                                        <p:strVal val="visible"/>
                                      </p:to>
                                    </p:set>
                                    <p:animEffect transition="in" filter="wipe(left)">
                                      <p:cBhvr>
                                        <p:cTn id="39" dur="1000"/>
                                        <p:tgtEl>
                                          <p:spTgt spid="863235">
                                            <p:txEl>
                                              <p:pRg st="0" end="0"/>
                                            </p:txEl>
                                          </p:spTgt>
                                        </p:tgtEl>
                                      </p:cBhvr>
                                    </p:animEffect>
                                  </p:childTnLst>
                                </p:cTn>
                              </p:par>
                            </p:childTnLst>
                          </p:cTn>
                        </p:par>
                        <p:par>
                          <p:cTn id="40" fill="hold">
                            <p:stCondLst>
                              <p:cond delay="5000"/>
                            </p:stCondLst>
                            <p:childTnLst>
                              <p:par>
                                <p:cTn id="41" presetID="22" presetClass="entr" presetSubtype="8" fill="hold" nodeType="afterEffect">
                                  <p:stCondLst>
                                    <p:cond delay="0"/>
                                  </p:stCondLst>
                                  <p:childTnLst>
                                    <p:set>
                                      <p:cBhvr>
                                        <p:cTn id="42" dur="1" fill="hold">
                                          <p:stCondLst>
                                            <p:cond delay="0"/>
                                          </p:stCondLst>
                                        </p:cTn>
                                        <p:tgtEl>
                                          <p:spTgt spid="863235">
                                            <p:txEl>
                                              <p:pRg st="1" end="1"/>
                                            </p:txEl>
                                          </p:spTgt>
                                        </p:tgtEl>
                                        <p:attrNameLst>
                                          <p:attrName>style.visibility</p:attrName>
                                        </p:attrNameLst>
                                      </p:cBhvr>
                                      <p:to>
                                        <p:strVal val="visible"/>
                                      </p:to>
                                    </p:set>
                                    <p:animEffect transition="in" filter="wipe(left)">
                                      <p:cBhvr>
                                        <p:cTn id="43" dur="1000"/>
                                        <p:tgtEl>
                                          <p:spTgt spid="8632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8AD3EFBE-ED54-45EA-8B4B-A167EADB802C}" type="slidenum">
              <a:rPr lang="en-US" sz="1000">
                <a:solidFill>
                  <a:srgbClr val="FFFFFF"/>
                </a:solidFill>
                <a:latin typeface="Tahoma" pitchFamily="34" charset="0"/>
              </a:rPr>
              <a:pPr/>
              <a:t>14</a:t>
            </a:fld>
            <a:endParaRPr lang="en-US" sz="1000">
              <a:solidFill>
                <a:srgbClr val="FFFFFF"/>
              </a:solidFill>
              <a:latin typeface="Tahoma" pitchFamily="34" charset="0"/>
            </a:endParaRPr>
          </a:p>
        </p:txBody>
      </p:sp>
      <p:grpSp>
        <p:nvGrpSpPr>
          <p:cNvPr id="21508" name="Group 12"/>
          <p:cNvGrpSpPr>
            <a:grpSpLocks/>
          </p:cNvGrpSpPr>
          <p:nvPr/>
        </p:nvGrpSpPr>
        <p:grpSpPr bwMode="auto">
          <a:xfrm>
            <a:off x="228600" y="1752600"/>
            <a:ext cx="3505200" cy="3657600"/>
            <a:chOff x="144" y="1104"/>
            <a:chExt cx="2208" cy="2304"/>
          </a:xfrm>
        </p:grpSpPr>
        <p:sp>
          <p:nvSpPr>
            <p:cNvPr id="21511" name="Rectangle 6"/>
            <p:cNvSpPr>
              <a:spLocks noChangeArrowheads="1"/>
            </p:cNvSpPr>
            <p:nvPr/>
          </p:nvSpPr>
          <p:spPr bwMode="auto">
            <a:xfrm>
              <a:off x="144" y="1104"/>
              <a:ext cx="2208" cy="2304"/>
            </a:xfrm>
            <a:prstGeom prst="rect">
              <a:avLst/>
            </a:prstGeom>
            <a:solidFill>
              <a:schemeClr val="bg1"/>
            </a:solidFill>
            <a:ln w="12700">
              <a:noFill/>
              <a:miter lim="800000"/>
              <a:headEnd type="none" w="sm" len="sm"/>
              <a:tailEnd type="none" w="sm" len="sm"/>
            </a:ln>
          </p:spPr>
          <p:txBody>
            <a:bodyPr/>
            <a:lstStyle/>
            <a:p>
              <a:r>
                <a:rPr lang="en-US" sz="2000">
                  <a:latin typeface="Tahoma" pitchFamily="34" charset="0"/>
                </a:rPr>
                <a:t>The servlet API is made up of two packages</a:t>
              </a:r>
            </a:p>
          </p:txBody>
        </p:sp>
        <p:grpSp>
          <p:nvGrpSpPr>
            <p:cNvPr id="21512" name="Group 11"/>
            <p:cNvGrpSpPr>
              <a:grpSpLocks/>
            </p:cNvGrpSpPr>
            <p:nvPr/>
          </p:nvGrpSpPr>
          <p:grpSpPr bwMode="auto">
            <a:xfrm>
              <a:off x="288" y="1728"/>
              <a:ext cx="1920" cy="288"/>
              <a:chOff x="288" y="1728"/>
              <a:chExt cx="1920" cy="288"/>
            </a:xfrm>
          </p:grpSpPr>
          <p:sp>
            <p:nvSpPr>
              <p:cNvPr id="21513" name="Rectangle 7"/>
              <p:cNvSpPr>
                <a:spLocks noChangeArrowheads="1"/>
              </p:cNvSpPr>
              <p:nvPr/>
            </p:nvSpPr>
            <p:spPr bwMode="auto">
              <a:xfrm>
                <a:off x="576" y="1728"/>
                <a:ext cx="1632" cy="288"/>
              </a:xfrm>
              <a:prstGeom prst="rect">
                <a:avLst/>
              </a:prstGeom>
              <a:gradFill rotWithShape="1">
                <a:gsLst>
                  <a:gs pos="0">
                    <a:srgbClr val="FFCCFF"/>
                  </a:gs>
                  <a:gs pos="100000">
                    <a:srgbClr val="FFFFFF"/>
                  </a:gs>
                </a:gsLst>
                <a:lin ang="18900000" scaled="1"/>
              </a:gradFill>
              <a:ln w="12700">
                <a:noFill/>
                <a:miter lim="800000"/>
                <a:headEnd type="none" w="sm" len="sm"/>
                <a:tailEnd type="none" w="sm" len="sm"/>
              </a:ln>
            </p:spPr>
            <p:txBody>
              <a:bodyPr wrap="none" anchor="ctr"/>
              <a:lstStyle/>
              <a:p>
                <a:r>
                  <a:rPr lang="en-US" sz="2000" dirty="0" err="1">
                    <a:latin typeface="Tahoma" pitchFamily="34" charset="0"/>
                  </a:rPr>
                  <a:t>javax.servlet</a:t>
                </a:r>
                <a:endParaRPr lang="en-US" sz="2000" dirty="0">
                  <a:latin typeface="Tahoma" pitchFamily="34" charset="0"/>
                </a:endParaRPr>
              </a:p>
            </p:txBody>
          </p:sp>
          <p:sp>
            <p:nvSpPr>
              <p:cNvPr id="21514" name="Rectangle 8"/>
              <p:cNvSpPr>
                <a:spLocks noChangeArrowheads="1"/>
              </p:cNvSpPr>
              <p:nvPr/>
            </p:nvSpPr>
            <p:spPr bwMode="auto">
              <a:xfrm>
                <a:off x="288" y="1728"/>
                <a:ext cx="288" cy="288"/>
              </a:xfrm>
              <a:prstGeom prst="rect">
                <a:avLst/>
              </a:prstGeom>
              <a:gradFill rotWithShape="1">
                <a:gsLst>
                  <a:gs pos="0">
                    <a:srgbClr val="006600"/>
                  </a:gs>
                  <a:gs pos="100000">
                    <a:schemeClr val="tx1"/>
                  </a:gs>
                </a:gsLst>
                <a:lin ang="5400000" scaled="1"/>
              </a:gradFill>
              <a:ln w="12700">
                <a:solidFill>
                  <a:schemeClr val="tx1"/>
                </a:solidFill>
                <a:miter lim="800000"/>
                <a:headEnd type="none" w="sm" len="sm"/>
                <a:tailEnd type="none" w="sm" len="sm"/>
              </a:ln>
            </p:spPr>
            <p:txBody>
              <a:bodyPr wrap="none" anchor="ctr"/>
              <a:lstStyle/>
              <a:p>
                <a:r>
                  <a:rPr lang="en-US" sz="2000">
                    <a:solidFill>
                      <a:schemeClr val="bg1"/>
                    </a:solidFill>
                    <a:latin typeface="Tahoma" pitchFamily="34" charset="0"/>
                  </a:rPr>
                  <a:t>1.</a:t>
                </a:r>
              </a:p>
            </p:txBody>
          </p:sp>
        </p:grpSp>
      </p:grpSp>
      <p:sp>
        <p:nvSpPr>
          <p:cNvPr id="21509" name="Rectangle 4"/>
          <p:cNvSpPr>
            <a:spLocks noChangeArrowheads="1"/>
          </p:cNvSpPr>
          <p:nvPr/>
        </p:nvSpPr>
        <p:spPr bwMode="auto">
          <a:xfrm>
            <a:off x="304800" y="3505200"/>
            <a:ext cx="3352800" cy="2971800"/>
          </a:xfrm>
          <a:prstGeom prst="rect">
            <a:avLst/>
          </a:prstGeom>
          <a:solidFill>
            <a:schemeClr val="bg1"/>
          </a:solidFill>
          <a:ln w="12700">
            <a:noFill/>
            <a:miter lim="800000"/>
            <a:headEnd type="none" w="sm" len="sm"/>
            <a:tailEnd type="none" w="sm" len="sm"/>
          </a:ln>
        </p:spPr>
        <p:txBody>
          <a:bodyPr/>
          <a:lstStyle/>
          <a:p>
            <a:pPr>
              <a:buClr>
                <a:schemeClr val="tx2"/>
              </a:buClr>
              <a:buFontTx/>
              <a:buChar char="•"/>
            </a:pPr>
            <a:r>
              <a:rPr lang="en-US" sz="2000" dirty="0">
                <a:latin typeface="Tahoma" pitchFamily="34" charset="0"/>
              </a:rPr>
              <a:t> </a:t>
            </a:r>
            <a:r>
              <a:rPr lang="en-US" sz="2000" dirty="0">
                <a:solidFill>
                  <a:srgbClr val="FF0000"/>
                </a:solidFill>
                <a:latin typeface="Tahoma" pitchFamily="34" charset="0"/>
              </a:rPr>
              <a:t>Servlet Interface</a:t>
            </a:r>
            <a:r>
              <a:rPr lang="en-US" sz="2000" dirty="0">
                <a:latin typeface="Tahoma" pitchFamily="34" charset="0"/>
              </a:rPr>
              <a:t>, which</a:t>
            </a:r>
          </a:p>
          <a:p>
            <a:pPr>
              <a:buClr>
                <a:schemeClr val="tx2"/>
              </a:buClr>
            </a:pPr>
            <a:r>
              <a:rPr lang="en-US" sz="2000" dirty="0">
                <a:latin typeface="Tahoma" pitchFamily="34" charset="0"/>
              </a:rPr>
              <a:t>  defines methods that all </a:t>
            </a:r>
          </a:p>
          <a:p>
            <a:pPr>
              <a:buClr>
                <a:schemeClr val="tx2"/>
              </a:buClr>
            </a:pPr>
            <a:r>
              <a:rPr lang="en-US" sz="2000" dirty="0">
                <a:latin typeface="Tahoma" pitchFamily="34" charset="0"/>
              </a:rPr>
              <a:t>  servlets must implement </a:t>
            </a:r>
          </a:p>
          <a:p>
            <a:pPr>
              <a:buClr>
                <a:schemeClr val="tx2"/>
              </a:buClr>
            </a:pPr>
            <a:r>
              <a:rPr lang="en-US" sz="2000" dirty="0">
                <a:latin typeface="Tahoma" pitchFamily="34" charset="0"/>
              </a:rPr>
              <a:t>  either directly, or by </a:t>
            </a:r>
          </a:p>
          <a:p>
            <a:pPr>
              <a:buClr>
                <a:schemeClr val="tx2"/>
              </a:buClr>
            </a:pPr>
            <a:r>
              <a:rPr lang="en-US" sz="2000" dirty="0">
                <a:latin typeface="Tahoma" pitchFamily="34" charset="0"/>
              </a:rPr>
              <a:t>  extending a class that </a:t>
            </a:r>
          </a:p>
          <a:p>
            <a:pPr>
              <a:buClr>
                <a:schemeClr val="tx2"/>
              </a:buClr>
            </a:pPr>
            <a:r>
              <a:rPr lang="en-US" sz="2000" dirty="0">
                <a:latin typeface="Tahoma" pitchFamily="34" charset="0"/>
              </a:rPr>
              <a:t>  implements Servlet.</a:t>
            </a:r>
          </a:p>
          <a:p>
            <a:pPr>
              <a:buClr>
                <a:schemeClr val="tx2"/>
              </a:buClr>
              <a:buFontTx/>
              <a:buChar char="•"/>
            </a:pPr>
            <a:endParaRPr lang="en-US" sz="2000" dirty="0">
              <a:latin typeface="Tahoma" pitchFamily="34" charset="0"/>
            </a:endParaRPr>
          </a:p>
          <a:p>
            <a:pPr>
              <a:buClr>
                <a:schemeClr val="tx2"/>
              </a:buClr>
              <a:buFontTx/>
              <a:buChar char="•"/>
            </a:pPr>
            <a:r>
              <a:rPr lang="en-US" sz="2000" dirty="0">
                <a:latin typeface="Tahoma" pitchFamily="34" charset="0"/>
              </a:rPr>
              <a:t> It does not implement the </a:t>
            </a:r>
          </a:p>
          <a:p>
            <a:pPr>
              <a:buClr>
                <a:schemeClr val="tx2"/>
              </a:buClr>
            </a:pPr>
            <a:r>
              <a:rPr lang="en-US" sz="2000" dirty="0">
                <a:latin typeface="Tahoma" pitchFamily="34" charset="0"/>
              </a:rPr>
              <a:t>  life cycle methods.</a:t>
            </a:r>
          </a:p>
        </p:txBody>
      </p:sp>
      <p:sp>
        <p:nvSpPr>
          <p:cNvPr id="13" name="Rectangle 2"/>
          <p:cNvSpPr>
            <a:spLocks noGrp="1" noChangeArrowheads="1"/>
          </p:cNvSpPr>
          <p:nvPr>
            <p:ph type="title"/>
          </p:nvPr>
        </p:nvSpPr>
        <p:spPr>
          <a:xfrm>
            <a:off x="457200" y="469900"/>
            <a:ext cx="8229600" cy="900113"/>
          </a:xfrm>
        </p:spPr>
        <p:txBody>
          <a:bodyPr/>
          <a:lstStyle/>
          <a:p>
            <a:pPr eaLnBrk="1" hangingPunct="1">
              <a:defRPr/>
            </a:pPr>
            <a:r>
              <a:rPr lang="en-US" smtClean="0"/>
              <a:t>Servlet API</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5908F524-AF24-4999-8187-F07D0B25A376}" type="slidenum">
              <a:rPr lang="en-US" sz="1000">
                <a:solidFill>
                  <a:srgbClr val="FFFFFF"/>
                </a:solidFill>
                <a:latin typeface="Tahoma" pitchFamily="34" charset="0"/>
              </a:rPr>
              <a:pPr/>
              <a:t>15</a:t>
            </a:fld>
            <a:endParaRPr lang="en-US" sz="1000">
              <a:solidFill>
                <a:srgbClr val="FFFFFF"/>
              </a:solidFill>
              <a:latin typeface="Tahoma" pitchFamily="34" charset="0"/>
            </a:endParaRPr>
          </a:p>
        </p:txBody>
      </p:sp>
      <p:sp>
        <p:nvSpPr>
          <p:cNvPr id="11" name="Title 10"/>
          <p:cNvSpPr>
            <a:spLocks noGrp="1"/>
          </p:cNvSpPr>
          <p:nvPr>
            <p:ph type="title"/>
          </p:nvPr>
        </p:nvSpPr>
        <p:spPr/>
        <p:txBody>
          <a:bodyPr/>
          <a:lstStyle/>
          <a:p>
            <a:r>
              <a:rPr lang="en-US" dirty="0" smtClean="0">
                <a:latin typeface="Tahoma" pitchFamily="34" charset="0"/>
              </a:rPr>
              <a:t>Servlet API</a:t>
            </a:r>
            <a:br>
              <a:rPr lang="en-US" dirty="0" smtClean="0">
                <a:latin typeface="Tahoma" pitchFamily="34" charset="0"/>
              </a:rPr>
            </a:br>
            <a:endParaRPr lang="en-US" dirty="0"/>
          </a:p>
        </p:txBody>
      </p:sp>
      <p:grpSp>
        <p:nvGrpSpPr>
          <p:cNvPr id="22532" name="Group 10"/>
          <p:cNvGrpSpPr>
            <a:grpSpLocks/>
          </p:cNvGrpSpPr>
          <p:nvPr/>
        </p:nvGrpSpPr>
        <p:grpSpPr bwMode="auto">
          <a:xfrm>
            <a:off x="228600" y="1752600"/>
            <a:ext cx="3505200" cy="3657600"/>
            <a:chOff x="144" y="1104"/>
            <a:chExt cx="2208" cy="2304"/>
          </a:xfrm>
        </p:grpSpPr>
        <p:sp>
          <p:nvSpPr>
            <p:cNvPr id="22535" name="Rectangle 11"/>
            <p:cNvSpPr>
              <a:spLocks noChangeArrowheads="1"/>
            </p:cNvSpPr>
            <p:nvPr/>
          </p:nvSpPr>
          <p:spPr bwMode="auto">
            <a:xfrm>
              <a:off x="144" y="1104"/>
              <a:ext cx="2208" cy="2304"/>
            </a:xfrm>
            <a:prstGeom prst="rect">
              <a:avLst/>
            </a:prstGeom>
            <a:solidFill>
              <a:schemeClr val="bg1"/>
            </a:solidFill>
            <a:ln w="12700">
              <a:noFill/>
              <a:miter lim="800000"/>
              <a:headEnd type="none" w="sm" len="sm"/>
              <a:tailEnd type="none" w="sm" len="sm"/>
            </a:ln>
          </p:spPr>
          <p:txBody>
            <a:bodyPr/>
            <a:lstStyle/>
            <a:p>
              <a:r>
                <a:rPr lang="en-US" sz="2000">
                  <a:latin typeface="Tahoma" pitchFamily="34" charset="0"/>
                </a:rPr>
                <a:t>The servlet API is made up of two packages</a:t>
              </a:r>
            </a:p>
          </p:txBody>
        </p:sp>
        <p:grpSp>
          <p:nvGrpSpPr>
            <p:cNvPr id="22536" name="Group 12"/>
            <p:cNvGrpSpPr>
              <a:grpSpLocks/>
            </p:cNvGrpSpPr>
            <p:nvPr/>
          </p:nvGrpSpPr>
          <p:grpSpPr bwMode="auto">
            <a:xfrm>
              <a:off x="288" y="1728"/>
              <a:ext cx="1920" cy="288"/>
              <a:chOff x="288" y="1728"/>
              <a:chExt cx="1920" cy="288"/>
            </a:xfrm>
          </p:grpSpPr>
          <p:sp>
            <p:nvSpPr>
              <p:cNvPr id="22537" name="Rectangle 13"/>
              <p:cNvSpPr>
                <a:spLocks noChangeArrowheads="1"/>
              </p:cNvSpPr>
              <p:nvPr/>
            </p:nvSpPr>
            <p:spPr bwMode="auto">
              <a:xfrm>
                <a:off x="576" y="1728"/>
                <a:ext cx="1632" cy="288"/>
              </a:xfrm>
              <a:prstGeom prst="rect">
                <a:avLst/>
              </a:prstGeom>
              <a:gradFill rotWithShape="1">
                <a:gsLst>
                  <a:gs pos="0">
                    <a:srgbClr val="FFCCFF"/>
                  </a:gs>
                  <a:gs pos="100000">
                    <a:srgbClr val="FFFFFF"/>
                  </a:gs>
                </a:gsLst>
                <a:lin ang="18900000" scaled="1"/>
              </a:gradFill>
              <a:ln w="12700">
                <a:noFill/>
                <a:miter lim="800000"/>
                <a:headEnd type="none" w="sm" len="sm"/>
                <a:tailEnd type="none" w="sm" len="sm"/>
              </a:ln>
            </p:spPr>
            <p:txBody>
              <a:bodyPr wrap="none" anchor="ctr"/>
              <a:lstStyle/>
              <a:p>
                <a:r>
                  <a:rPr lang="en-US" sz="2000">
                    <a:latin typeface="Tahoma" pitchFamily="34" charset="0"/>
                  </a:rPr>
                  <a:t>javax.servlet</a:t>
                </a:r>
              </a:p>
            </p:txBody>
          </p:sp>
          <p:sp>
            <p:nvSpPr>
              <p:cNvPr id="22538" name="Rectangle 14"/>
              <p:cNvSpPr>
                <a:spLocks noChangeArrowheads="1"/>
              </p:cNvSpPr>
              <p:nvPr/>
            </p:nvSpPr>
            <p:spPr bwMode="auto">
              <a:xfrm>
                <a:off x="288" y="1728"/>
                <a:ext cx="288" cy="288"/>
              </a:xfrm>
              <a:prstGeom prst="rect">
                <a:avLst/>
              </a:prstGeom>
              <a:gradFill rotWithShape="1">
                <a:gsLst>
                  <a:gs pos="0">
                    <a:srgbClr val="006600"/>
                  </a:gs>
                  <a:gs pos="100000">
                    <a:schemeClr val="tx1"/>
                  </a:gs>
                </a:gsLst>
                <a:lin ang="5400000" scaled="1"/>
              </a:gradFill>
              <a:ln w="12700">
                <a:solidFill>
                  <a:schemeClr val="tx1"/>
                </a:solidFill>
                <a:miter lim="800000"/>
                <a:headEnd type="none" w="sm" len="sm"/>
                <a:tailEnd type="none" w="sm" len="sm"/>
              </a:ln>
            </p:spPr>
            <p:txBody>
              <a:bodyPr wrap="none" anchor="ctr"/>
              <a:lstStyle/>
              <a:p>
                <a:r>
                  <a:rPr lang="en-US" sz="2000">
                    <a:solidFill>
                      <a:schemeClr val="bg1"/>
                    </a:solidFill>
                    <a:latin typeface="Tahoma" pitchFamily="34" charset="0"/>
                  </a:rPr>
                  <a:t>1.</a:t>
                </a:r>
              </a:p>
            </p:txBody>
          </p:sp>
        </p:grpSp>
      </p:grpSp>
      <p:sp>
        <p:nvSpPr>
          <p:cNvPr id="22533" name="Rectangle 9"/>
          <p:cNvSpPr>
            <a:spLocks noChangeArrowheads="1"/>
          </p:cNvSpPr>
          <p:nvPr/>
        </p:nvSpPr>
        <p:spPr bwMode="auto">
          <a:xfrm>
            <a:off x="304800" y="3505200"/>
            <a:ext cx="3429000" cy="2590800"/>
          </a:xfrm>
          <a:prstGeom prst="rect">
            <a:avLst/>
          </a:prstGeom>
          <a:solidFill>
            <a:schemeClr val="bg1"/>
          </a:solidFill>
          <a:ln w="12700">
            <a:noFill/>
            <a:miter lim="800000"/>
            <a:headEnd type="none" w="sm" len="sm"/>
            <a:tailEnd type="none" w="sm" len="sm"/>
          </a:ln>
        </p:spPr>
        <p:txBody>
          <a:bodyPr/>
          <a:lstStyle/>
          <a:p>
            <a:pPr>
              <a:buClr>
                <a:schemeClr val="tx2"/>
              </a:buClr>
              <a:buFontTx/>
              <a:buChar char="•"/>
            </a:pPr>
            <a:r>
              <a:rPr lang="en-US" sz="2000" dirty="0">
                <a:latin typeface="Tahoma" pitchFamily="34" charset="0"/>
              </a:rPr>
              <a:t> </a:t>
            </a:r>
            <a:r>
              <a:rPr lang="en-US" sz="2000" dirty="0" err="1">
                <a:solidFill>
                  <a:srgbClr val="FF0000"/>
                </a:solidFill>
                <a:latin typeface="Tahoma" pitchFamily="34" charset="0"/>
              </a:rPr>
              <a:t>ServletConfig</a:t>
            </a:r>
            <a:r>
              <a:rPr lang="en-US" sz="2000" dirty="0">
                <a:latin typeface="Tahoma" pitchFamily="34" charset="0"/>
              </a:rPr>
              <a:t> interface </a:t>
            </a:r>
          </a:p>
          <a:p>
            <a:pPr>
              <a:buClr>
                <a:schemeClr val="tx2"/>
              </a:buClr>
            </a:pPr>
            <a:r>
              <a:rPr lang="en-US" sz="2000" dirty="0">
                <a:latin typeface="Tahoma" pitchFamily="34" charset="0"/>
              </a:rPr>
              <a:t>  pass information to a </a:t>
            </a:r>
          </a:p>
          <a:p>
            <a:pPr>
              <a:buClr>
                <a:schemeClr val="tx2"/>
              </a:buClr>
            </a:pPr>
            <a:r>
              <a:rPr lang="en-US" sz="2000" dirty="0">
                <a:latin typeface="Tahoma" pitchFamily="34" charset="0"/>
              </a:rPr>
              <a:t>  servlet during initialization.</a:t>
            </a:r>
          </a:p>
          <a:p>
            <a:pPr>
              <a:buClr>
                <a:schemeClr val="tx2"/>
              </a:buClr>
            </a:pPr>
            <a:endParaRPr lang="en-US" sz="2000" dirty="0">
              <a:latin typeface="Tahoma" pitchFamily="34" charset="0"/>
            </a:endParaRPr>
          </a:p>
          <a:p>
            <a:pPr>
              <a:buClr>
                <a:schemeClr val="tx2"/>
              </a:buClr>
              <a:buFontTx/>
              <a:buChar char="•"/>
            </a:pPr>
            <a:r>
              <a:rPr lang="en-US" sz="2000" dirty="0">
                <a:latin typeface="Tahoma" pitchFamily="34" charset="0"/>
              </a:rPr>
              <a:t> </a:t>
            </a:r>
            <a:r>
              <a:rPr lang="en-US" sz="2000" dirty="0" err="1">
                <a:solidFill>
                  <a:srgbClr val="FF0000"/>
                </a:solidFill>
                <a:latin typeface="Tahoma" pitchFamily="34" charset="0"/>
              </a:rPr>
              <a:t>ServletContext</a:t>
            </a:r>
            <a:r>
              <a:rPr lang="en-US" sz="2000" dirty="0">
                <a:latin typeface="Tahoma" pitchFamily="34" charset="0"/>
              </a:rPr>
              <a:t> interface </a:t>
            </a:r>
          </a:p>
          <a:p>
            <a:pPr>
              <a:buClr>
                <a:schemeClr val="tx2"/>
              </a:buClr>
            </a:pPr>
            <a:r>
              <a:rPr lang="en-US" sz="2000" dirty="0">
                <a:latin typeface="Tahoma" pitchFamily="34" charset="0"/>
              </a:rPr>
              <a:t>  define a set of methods </a:t>
            </a:r>
          </a:p>
          <a:p>
            <a:pPr>
              <a:buClr>
                <a:schemeClr val="tx2"/>
              </a:buClr>
            </a:pPr>
            <a:r>
              <a:rPr lang="en-US" sz="2000" dirty="0">
                <a:latin typeface="Tahoma" pitchFamily="34" charset="0"/>
              </a:rPr>
              <a:t>  that a servlet uses to </a:t>
            </a:r>
          </a:p>
          <a:p>
            <a:pPr>
              <a:buClr>
                <a:schemeClr val="tx2"/>
              </a:buClr>
            </a:pPr>
            <a:r>
              <a:rPr lang="en-US" sz="2000" dirty="0">
                <a:latin typeface="Tahoma" pitchFamily="34" charset="0"/>
              </a:rPr>
              <a:t>  communicate with its </a:t>
            </a:r>
          </a:p>
          <a:p>
            <a:pPr>
              <a:buClr>
                <a:schemeClr val="tx2"/>
              </a:buClr>
            </a:pPr>
            <a:r>
              <a:rPr lang="en-US" sz="2000" dirty="0">
                <a:latin typeface="Tahoma" pitchFamily="34" charset="0"/>
              </a:rPr>
              <a:t>  container.</a:t>
            </a:r>
          </a:p>
        </p:txBody>
      </p:sp>
      <p:pic>
        <p:nvPicPr>
          <p:cNvPr id="1026" name="Picture 2"/>
          <p:cNvPicPr>
            <a:picLocks noChangeAspect="1" noChangeArrowheads="1"/>
          </p:cNvPicPr>
          <p:nvPr/>
        </p:nvPicPr>
        <p:blipFill>
          <a:blip r:embed="rId3"/>
          <a:srcRect/>
          <a:stretch>
            <a:fillRect/>
          </a:stretch>
        </p:blipFill>
        <p:spPr bwMode="auto">
          <a:xfrm>
            <a:off x="3958046" y="1600200"/>
            <a:ext cx="4528729" cy="3276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DE9C0985-3BE2-4EA5-8E8F-214F68E647E3}" type="slidenum">
              <a:rPr lang="en-US" sz="1000">
                <a:solidFill>
                  <a:srgbClr val="FFFFFF"/>
                </a:solidFill>
                <a:latin typeface="Tahoma" pitchFamily="34" charset="0"/>
              </a:rPr>
              <a:pPr/>
              <a:t>16</a:t>
            </a:fld>
            <a:endParaRPr lang="en-US" sz="1000">
              <a:solidFill>
                <a:srgbClr val="FFFFFF"/>
              </a:solidFill>
              <a:latin typeface="Tahoma" pitchFamily="34" charset="0"/>
            </a:endParaRPr>
          </a:p>
        </p:txBody>
      </p:sp>
      <p:sp>
        <p:nvSpPr>
          <p:cNvPr id="11" name="Title 10"/>
          <p:cNvSpPr>
            <a:spLocks noGrp="1"/>
          </p:cNvSpPr>
          <p:nvPr>
            <p:ph type="title"/>
          </p:nvPr>
        </p:nvSpPr>
        <p:spPr/>
        <p:txBody>
          <a:bodyPr/>
          <a:lstStyle/>
          <a:p>
            <a:r>
              <a:rPr lang="en-US" dirty="0" smtClean="0">
                <a:latin typeface="Tahoma" pitchFamily="34" charset="0"/>
              </a:rPr>
              <a:t>Servlet API</a:t>
            </a:r>
            <a:br>
              <a:rPr lang="en-US" dirty="0" smtClean="0">
                <a:latin typeface="Tahoma" pitchFamily="34" charset="0"/>
              </a:rPr>
            </a:br>
            <a:endParaRPr lang="en-US" dirty="0"/>
          </a:p>
        </p:txBody>
      </p:sp>
      <p:sp>
        <p:nvSpPr>
          <p:cNvPr id="23556" name="Rectangle 3"/>
          <p:cNvSpPr>
            <a:spLocks noChangeArrowheads="1"/>
          </p:cNvSpPr>
          <p:nvPr/>
        </p:nvSpPr>
        <p:spPr bwMode="auto">
          <a:xfrm>
            <a:off x="152400" y="5562600"/>
            <a:ext cx="3276600" cy="914400"/>
          </a:xfrm>
          <a:prstGeom prst="rect">
            <a:avLst/>
          </a:prstGeom>
          <a:solidFill>
            <a:schemeClr val="bg1"/>
          </a:solidFill>
          <a:ln w="12700">
            <a:noFill/>
            <a:miter lim="800000"/>
            <a:headEnd type="none" w="sm" len="sm"/>
            <a:tailEnd type="none" w="sm" len="sm"/>
          </a:ln>
        </p:spPr>
        <p:txBody>
          <a:bodyPr wrap="none" anchor="ctr"/>
          <a:lstStyle/>
          <a:p>
            <a:endParaRPr lang="en-US">
              <a:latin typeface="Tahoma" pitchFamily="34" charset="0"/>
            </a:endParaRPr>
          </a:p>
        </p:txBody>
      </p:sp>
      <p:sp>
        <p:nvSpPr>
          <p:cNvPr id="23557" name="Rectangle 6"/>
          <p:cNvSpPr>
            <a:spLocks noChangeArrowheads="1"/>
          </p:cNvSpPr>
          <p:nvPr/>
        </p:nvSpPr>
        <p:spPr bwMode="auto">
          <a:xfrm>
            <a:off x="228600" y="1676400"/>
            <a:ext cx="3429000" cy="1524000"/>
          </a:xfrm>
          <a:prstGeom prst="rect">
            <a:avLst/>
          </a:prstGeom>
          <a:solidFill>
            <a:schemeClr val="bg1"/>
          </a:solidFill>
          <a:ln w="12700">
            <a:noFill/>
            <a:miter lim="800000"/>
            <a:headEnd type="none" w="sm" len="sm"/>
            <a:tailEnd type="none" w="sm" len="sm"/>
          </a:ln>
        </p:spPr>
        <p:txBody>
          <a:bodyPr/>
          <a:lstStyle/>
          <a:p>
            <a:pPr>
              <a:buClr>
                <a:schemeClr val="tx2"/>
              </a:buClr>
              <a:buFontTx/>
              <a:buChar char="•"/>
            </a:pPr>
            <a:r>
              <a:rPr lang="en-US" sz="2000">
                <a:latin typeface="Tahoma" pitchFamily="34" charset="0"/>
              </a:rPr>
              <a:t> If a servlet does not directly implement the Servlet interface, it must directly extend the following classes:</a:t>
            </a:r>
          </a:p>
        </p:txBody>
      </p:sp>
      <p:sp>
        <p:nvSpPr>
          <p:cNvPr id="23558" name="Rectangle 15"/>
          <p:cNvSpPr>
            <a:spLocks noChangeArrowheads="1"/>
          </p:cNvSpPr>
          <p:nvPr/>
        </p:nvSpPr>
        <p:spPr bwMode="auto">
          <a:xfrm>
            <a:off x="914400" y="3276600"/>
            <a:ext cx="2743200" cy="457200"/>
          </a:xfrm>
          <a:prstGeom prst="rect">
            <a:avLst/>
          </a:prstGeom>
          <a:gradFill rotWithShape="1">
            <a:gsLst>
              <a:gs pos="0">
                <a:srgbClr val="FFADAD"/>
              </a:gs>
              <a:gs pos="50000">
                <a:srgbClr val="D5DAFD"/>
              </a:gs>
              <a:gs pos="100000">
                <a:srgbClr val="FFADA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GenericServlet</a:t>
            </a:r>
          </a:p>
        </p:txBody>
      </p:sp>
      <p:sp>
        <p:nvSpPr>
          <p:cNvPr id="23559" name="Rectangle 16"/>
          <p:cNvSpPr>
            <a:spLocks noChangeArrowheads="1"/>
          </p:cNvSpPr>
          <p:nvPr/>
        </p:nvSpPr>
        <p:spPr bwMode="auto">
          <a:xfrm>
            <a:off x="457200" y="3276600"/>
            <a:ext cx="457200" cy="457200"/>
          </a:xfrm>
          <a:prstGeom prst="rect">
            <a:avLst/>
          </a:prstGeom>
          <a:gradFill rotWithShape="1">
            <a:gsLst>
              <a:gs pos="0">
                <a:srgbClr val="D5DAFD"/>
              </a:gs>
              <a:gs pos="50000">
                <a:srgbClr val="FFADAD"/>
              </a:gs>
              <a:gs pos="100000">
                <a:srgbClr val="D5DAFD"/>
              </a:gs>
            </a:gsLst>
            <a:lin ang="5400000" scaled="1"/>
          </a:gradFill>
          <a:ln w="12700">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1.</a:t>
            </a:r>
          </a:p>
        </p:txBody>
      </p:sp>
      <p:sp>
        <p:nvSpPr>
          <p:cNvPr id="23560" name="Rectangle 17"/>
          <p:cNvSpPr>
            <a:spLocks noChangeArrowheads="1"/>
          </p:cNvSpPr>
          <p:nvPr/>
        </p:nvSpPr>
        <p:spPr bwMode="auto">
          <a:xfrm>
            <a:off x="914400" y="3962400"/>
            <a:ext cx="2743200" cy="457200"/>
          </a:xfrm>
          <a:prstGeom prst="rect">
            <a:avLst/>
          </a:prstGeom>
          <a:gradFill rotWithShape="1">
            <a:gsLst>
              <a:gs pos="0">
                <a:srgbClr val="FFADAD"/>
              </a:gs>
              <a:gs pos="50000">
                <a:srgbClr val="D5DAFD"/>
              </a:gs>
              <a:gs pos="100000">
                <a:srgbClr val="FFADA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HttpServlet</a:t>
            </a:r>
          </a:p>
        </p:txBody>
      </p:sp>
      <p:sp>
        <p:nvSpPr>
          <p:cNvPr id="23561" name="Rectangle 18"/>
          <p:cNvSpPr>
            <a:spLocks noChangeArrowheads="1"/>
          </p:cNvSpPr>
          <p:nvPr/>
        </p:nvSpPr>
        <p:spPr bwMode="auto">
          <a:xfrm>
            <a:off x="457200" y="3962400"/>
            <a:ext cx="457200" cy="457200"/>
          </a:xfrm>
          <a:prstGeom prst="rect">
            <a:avLst/>
          </a:prstGeom>
          <a:gradFill rotWithShape="1">
            <a:gsLst>
              <a:gs pos="0">
                <a:srgbClr val="D5DAFD"/>
              </a:gs>
              <a:gs pos="50000">
                <a:srgbClr val="FFADAD"/>
              </a:gs>
              <a:gs pos="100000">
                <a:srgbClr val="D5DAFD"/>
              </a:gs>
            </a:gsLst>
            <a:lin ang="5400000" scaled="1"/>
          </a:gradFill>
          <a:ln w="12700">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2.</a:t>
            </a:r>
          </a:p>
        </p:txBody>
      </p:sp>
      <p:pic>
        <p:nvPicPr>
          <p:cNvPr id="2050" name="Picture 2"/>
          <p:cNvPicPr>
            <a:picLocks noChangeAspect="1" noChangeArrowheads="1"/>
          </p:cNvPicPr>
          <p:nvPr/>
        </p:nvPicPr>
        <p:blipFill>
          <a:blip r:embed="rId3"/>
          <a:srcRect/>
          <a:stretch>
            <a:fillRect/>
          </a:stretch>
        </p:blipFill>
        <p:spPr bwMode="auto">
          <a:xfrm>
            <a:off x="3505200" y="1676400"/>
            <a:ext cx="5680189" cy="4038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82569553-B796-44E2-BF36-EB5BC9AFF5E2}" type="slidenum">
              <a:rPr lang="en-US" sz="1000">
                <a:solidFill>
                  <a:srgbClr val="FFFFFF"/>
                </a:solidFill>
                <a:latin typeface="Tahoma" pitchFamily="34" charset="0"/>
              </a:rPr>
              <a:pPr/>
              <a:t>17</a:t>
            </a:fld>
            <a:endParaRPr lang="en-US" sz="1000">
              <a:solidFill>
                <a:srgbClr val="FFFFFF"/>
              </a:solidFill>
              <a:latin typeface="Tahoma" pitchFamily="34" charset="0"/>
            </a:endParaRPr>
          </a:p>
        </p:txBody>
      </p:sp>
      <p:sp>
        <p:nvSpPr>
          <p:cNvPr id="9" name="Title 8"/>
          <p:cNvSpPr>
            <a:spLocks noGrp="1"/>
          </p:cNvSpPr>
          <p:nvPr>
            <p:ph type="title"/>
          </p:nvPr>
        </p:nvSpPr>
        <p:spPr/>
        <p:txBody>
          <a:bodyPr/>
          <a:lstStyle/>
          <a:p>
            <a:r>
              <a:rPr lang="en-US" dirty="0" smtClean="0">
                <a:latin typeface="Tahoma" pitchFamily="34" charset="0"/>
              </a:rPr>
              <a:t>Servlet API</a:t>
            </a:r>
            <a:br>
              <a:rPr lang="en-US" dirty="0" smtClean="0">
                <a:latin typeface="Tahoma" pitchFamily="34" charset="0"/>
              </a:rPr>
            </a:br>
            <a:endParaRPr lang="en-US" dirty="0"/>
          </a:p>
        </p:txBody>
      </p:sp>
      <p:sp>
        <p:nvSpPr>
          <p:cNvPr id="24580" name="Rectangle 4"/>
          <p:cNvSpPr>
            <a:spLocks noChangeArrowheads="1"/>
          </p:cNvSpPr>
          <p:nvPr/>
        </p:nvSpPr>
        <p:spPr bwMode="auto">
          <a:xfrm>
            <a:off x="152400" y="5562600"/>
            <a:ext cx="3352800" cy="914400"/>
          </a:xfrm>
          <a:prstGeom prst="rect">
            <a:avLst/>
          </a:prstGeom>
          <a:solidFill>
            <a:schemeClr val="bg1"/>
          </a:solidFill>
          <a:ln w="12700">
            <a:noFill/>
            <a:miter lim="800000"/>
            <a:headEnd type="none" w="sm" len="sm"/>
            <a:tailEnd type="none" w="sm" len="sm"/>
          </a:ln>
        </p:spPr>
        <p:txBody>
          <a:bodyPr wrap="none" anchor="ctr"/>
          <a:lstStyle/>
          <a:p>
            <a:endParaRPr lang="en-US">
              <a:latin typeface="Tahoma" pitchFamily="34" charset="0"/>
            </a:endParaRPr>
          </a:p>
        </p:txBody>
      </p:sp>
      <p:sp>
        <p:nvSpPr>
          <p:cNvPr id="24581" name="Rectangle 5"/>
          <p:cNvSpPr>
            <a:spLocks noChangeArrowheads="1"/>
          </p:cNvSpPr>
          <p:nvPr/>
        </p:nvSpPr>
        <p:spPr bwMode="auto">
          <a:xfrm>
            <a:off x="838200" y="1828800"/>
            <a:ext cx="2819400" cy="685800"/>
          </a:xfrm>
          <a:prstGeom prst="rect">
            <a:avLst/>
          </a:prstGeom>
          <a:gradFill rotWithShape="1">
            <a:gsLst>
              <a:gs pos="0">
                <a:srgbClr val="FFADAD"/>
              </a:gs>
              <a:gs pos="50000">
                <a:srgbClr val="D5DAFD"/>
              </a:gs>
              <a:gs pos="100000">
                <a:srgbClr val="FFADA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GenericServlet</a:t>
            </a:r>
          </a:p>
        </p:txBody>
      </p:sp>
      <p:sp>
        <p:nvSpPr>
          <p:cNvPr id="24582" name="Rectangle 6"/>
          <p:cNvSpPr>
            <a:spLocks noChangeArrowheads="1"/>
          </p:cNvSpPr>
          <p:nvPr/>
        </p:nvSpPr>
        <p:spPr bwMode="auto">
          <a:xfrm>
            <a:off x="304800" y="1828800"/>
            <a:ext cx="533400" cy="685800"/>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1.</a:t>
            </a:r>
          </a:p>
        </p:txBody>
      </p:sp>
      <p:sp>
        <p:nvSpPr>
          <p:cNvPr id="24583" name="Rectangle 7"/>
          <p:cNvSpPr>
            <a:spLocks noChangeArrowheads="1"/>
          </p:cNvSpPr>
          <p:nvPr/>
        </p:nvSpPr>
        <p:spPr bwMode="auto">
          <a:xfrm>
            <a:off x="152400" y="2971800"/>
            <a:ext cx="3581400" cy="3124200"/>
          </a:xfrm>
          <a:prstGeom prst="rect">
            <a:avLst/>
          </a:prstGeom>
          <a:solidFill>
            <a:schemeClr val="bg1"/>
          </a:solidFill>
          <a:ln w="12700">
            <a:noFill/>
            <a:miter lim="800000"/>
            <a:headEnd type="none" w="sm" len="sm"/>
            <a:tailEnd type="none" w="sm" len="sm"/>
          </a:ln>
        </p:spPr>
        <p:txBody>
          <a:bodyPr/>
          <a:lstStyle/>
          <a:p>
            <a:pPr>
              <a:buClr>
                <a:schemeClr val="tx2"/>
              </a:buClr>
              <a:buFontTx/>
              <a:buChar char="•"/>
            </a:pPr>
            <a:r>
              <a:rPr lang="en-US" sz="2000">
                <a:latin typeface="Tahoma" pitchFamily="34" charset="0"/>
              </a:rPr>
              <a:t> It is used to code generic, </a:t>
            </a:r>
          </a:p>
          <a:p>
            <a:pPr>
              <a:buClr>
                <a:schemeClr val="tx2"/>
              </a:buClr>
            </a:pPr>
            <a:r>
              <a:rPr lang="en-US" sz="2000">
                <a:latin typeface="Tahoma" pitchFamily="34" charset="0"/>
              </a:rPr>
              <a:t>  protocol-independent </a:t>
            </a:r>
          </a:p>
          <a:p>
            <a:pPr>
              <a:buClr>
                <a:schemeClr val="tx2"/>
              </a:buClr>
            </a:pPr>
            <a:r>
              <a:rPr lang="en-US" sz="2000">
                <a:latin typeface="Tahoma" pitchFamily="34" charset="0"/>
              </a:rPr>
              <a:t>  servlets.</a:t>
            </a:r>
          </a:p>
          <a:p>
            <a:pPr>
              <a:buClr>
                <a:schemeClr val="tx2"/>
              </a:buClr>
              <a:buFontTx/>
              <a:buChar char="•"/>
            </a:pPr>
            <a:r>
              <a:rPr lang="en-US" sz="2000">
                <a:latin typeface="Tahoma" pitchFamily="34" charset="0"/>
              </a:rPr>
              <a:t> It is used as the basis for </a:t>
            </a:r>
          </a:p>
          <a:p>
            <a:pPr>
              <a:buClr>
                <a:schemeClr val="tx2"/>
              </a:buClr>
            </a:pPr>
            <a:r>
              <a:rPr lang="en-US" sz="2000">
                <a:latin typeface="Tahoma" pitchFamily="34" charset="0"/>
              </a:rPr>
              <a:t>  protocol-specific subclasses.</a:t>
            </a:r>
          </a:p>
        </p:txBody>
      </p:sp>
      <p:pic>
        <p:nvPicPr>
          <p:cNvPr id="3074" name="Picture 2"/>
          <p:cNvPicPr>
            <a:picLocks noChangeAspect="1" noChangeArrowheads="1"/>
          </p:cNvPicPr>
          <p:nvPr/>
        </p:nvPicPr>
        <p:blipFill>
          <a:blip r:embed="rId3"/>
          <a:srcRect/>
          <a:stretch>
            <a:fillRect/>
          </a:stretch>
        </p:blipFill>
        <p:spPr bwMode="auto">
          <a:xfrm>
            <a:off x="3657600" y="1752600"/>
            <a:ext cx="5678129" cy="4114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73B0A8BB-4EE2-40EB-9CD8-52D81407016F}" type="slidenum">
              <a:rPr lang="en-US" sz="1000">
                <a:solidFill>
                  <a:srgbClr val="FFFFFF"/>
                </a:solidFill>
                <a:latin typeface="Tahoma" pitchFamily="34" charset="0"/>
              </a:rPr>
              <a:pPr/>
              <a:t>18</a:t>
            </a:fld>
            <a:endParaRPr lang="en-US" sz="1000">
              <a:solidFill>
                <a:srgbClr val="FFFFFF"/>
              </a:solidFill>
              <a:latin typeface="Tahoma" pitchFamily="34" charset="0"/>
            </a:endParaRPr>
          </a:p>
        </p:txBody>
      </p:sp>
      <p:sp>
        <p:nvSpPr>
          <p:cNvPr id="8" name="Title 7"/>
          <p:cNvSpPr>
            <a:spLocks noGrp="1"/>
          </p:cNvSpPr>
          <p:nvPr>
            <p:ph type="title"/>
          </p:nvPr>
        </p:nvSpPr>
        <p:spPr/>
        <p:txBody>
          <a:bodyPr/>
          <a:lstStyle/>
          <a:p>
            <a:r>
              <a:rPr lang="en-US" dirty="0" smtClean="0">
                <a:latin typeface="Tahoma" pitchFamily="34" charset="0"/>
              </a:rPr>
              <a:t>Servlet API</a:t>
            </a:r>
            <a:br>
              <a:rPr lang="en-US" dirty="0" smtClean="0">
                <a:latin typeface="Tahoma" pitchFamily="34" charset="0"/>
              </a:rPr>
            </a:br>
            <a:endParaRPr lang="en-US" dirty="0"/>
          </a:p>
        </p:txBody>
      </p:sp>
      <p:sp>
        <p:nvSpPr>
          <p:cNvPr id="25604" name="Rectangle 5"/>
          <p:cNvSpPr>
            <a:spLocks noChangeArrowheads="1"/>
          </p:cNvSpPr>
          <p:nvPr/>
        </p:nvSpPr>
        <p:spPr bwMode="auto">
          <a:xfrm>
            <a:off x="838200" y="1828800"/>
            <a:ext cx="2819400" cy="685800"/>
          </a:xfrm>
          <a:prstGeom prst="rect">
            <a:avLst/>
          </a:prstGeom>
          <a:gradFill rotWithShape="1">
            <a:gsLst>
              <a:gs pos="0">
                <a:srgbClr val="FFADAD"/>
              </a:gs>
              <a:gs pos="50000">
                <a:srgbClr val="D5DAFD"/>
              </a:gs>
              <a:gs pos="100000">
                <a:srgbClr val="FFADA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HttpServlet</a:t>
            </a:r>
          </a:p>
        </p:txBody>
      </p:sp>
      <p:sp>
        <p:nvSpPr>
          <p:cNvPr id="25605" name="Rectangle 6"/>
          <p:cNvSpPr>
            <a:spLocks noChangeArrowheads="1"/>
          </p:cNvSpPr>
          <p:nvPr/>
        </p:nvSpPr>
        <p:spPr bwMode="auto">
          <a:xfrm>
            <a:off x="304800" y="1828800"/>
            <a:ext cx="533400" cy="685800"/>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2.</a:t>
            </a:r>
          </a:p>
        </p:txBody>
      </p:sp>
      <p:sp>
        <p:nvSpPr>
          <p:cNvPr id="25606" name="Rectangle 7"/>
          <p:cNvSpPr>
            <a:spLocks noChangeArrowheads="1"/>
          </p:cNvSpPr>
          <p:nvPr/>
        </p:nvSpPr>
        <p:spPr bwMode="auto">
          <a:xfrm>
            <a:off x="152400" y="2971800"/>
            <a:ext cx="3581400" cy="3505200"/>
          </a:xfrm>
          <a:prstGeom prst="rect">
            <a:avLst/>
          </a:prstGeom>
          <a:solidFill>
            <a:schemeClr val="bg1"/>
          </a:solidFill>
          <a:ln w="12700">
            <a:noFill/>
            <a:miter lim="800000"/>
            <a:headEnd type="none" w="sm" len="sm"/>
            <a:tailEnd type="none" w="sm" len="sm"/>
          </a:ln>
        </p:spPr>
        <p:txBody>
          <a:bodyPr/>
          <a:lstStyle/>
          <a:p>
            <a:pPr>
              <a:buClr>
                <a:schemeClr val="tx2"/>
              </a:buClr>
              <a:buFontTx/>
              <a:buChar char="•"/>
            </a:pPr>
            <a:r>
              <a:rPr lang="en-US" sz="2000">
                <a:latin typeface="Tahoma" pitchFamily="34" charset="0"/>
              </a:rPr>
              <a:t> HttpServlet class enables to </a:t>
            </a:r>
          </a:p>
          <a:p>
            <a:pPr>
              <a:buClr>
                <a:schemeClr val="tx2"/>
              </a:buClr>
            </a:pPr>
            <a:r>
              <a:rPr lang="en-US" sz="2000">
                <a:latin typeface="Tahoma" pitchFamily="34" charset="0"/>
              </a:rPr>
              <a:t>  operate over the HTTP </a:t>
            </a:r>
          </a:p>
          <a:p>
            <a:pPr>
              <a:buClr>
                <a:schemeClr val="tx2"/>
              </a:buClr>
            </a:pPr>
            <a:r>
              <a:rPr lang="en-US" sz="2000">
                <a:latin typeface="Tahoma" pitchFamily="34" charset="0"/>
              </a:rPr>
              <a:t>  protocol by providing </a:t>
            </a:r>
          </a:p>
          <a:p>
            <a:pPr>
              <a:buClr>
                <a:schemeClr val="tx2"/>
              </a:buClr>
            </a:pPr>
            <a:r>
              <a:rPr lang="en-US" sz="2000">
                <a:latin typeface="Tahoma" pitchFamily="34" charset="0"/>
              </a:rPr>
              <a:t>  methods such as doGet and </a:t>
            </a:r>
          </a:p>
          <a:p>
            <a:pPr>
              <a:buClr>
                <a:schemeClr val="tx2"/>
              </a:buClr>
            </a:pPr>
            <a:r>
              <a:rPr lang="en-US" sz="2000">
                <a:latin typeface="Tahoma" pitchFamily="34" charset="0"/>
              </a:rPr>
              <a:t>  doPost for handling HTTP-</a:t>
            </a:r>
          </a:p>
          <a:p>
            <a:pPr>
              <a:buClr>
                <a:schemeClr val="tx2"/>
              </a:buClr>
            </a:pPr>
            <a:r>
              <a:rPr lang="en-US" sz="2000">
                <a:latin typeface="Tahoma" pitchFamily="34" charset="0"/>
              </a:rPr>
              <a:t>  specific services.</a:t>
            </a:r>
          </a:p>
        </p:txBody>
      </p:sp>
      <p:pic>
        <p:nvPicPr>
          <p:cNvPr id="4098" name="Picture 2"/>
          <p:cNvPicPr>
            <a:picLocks noChangeAspect="1" noChangeArrowheads="1"/>
          </p:cNvPicPr>
          <p:nvPr/>
        </p:nvPicPr>
        <p:blipFill>
          <a:blip r:embed="rId3"/>
          <a:srcRect/>
          <a:stretch>
            <a:fillRect/>
          </a:stretch>
        </p:blipFill>
        <p:spPr bwMode="auto">
          <a:xfrm>
            <a:off x="3657600" y="1752600"/>
            <a:ext cx="5467828" cy="3962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EF5C529F-50A1-4DE2-9724-C341CEA1DCD8}" type="slidenum">
              <a:rPr lang="en-US" sz="1000">
                <a:solidFill>
                  <a:srgbClr val="FFFFFF"/>
                </a:solidFill>
                <a:latin typeface="Tahoma" pitchFamily="34" charset="0"/>
              </a:rPr>
              <a:pPr/>
              <a:t>19</a:t>
            </a:fld>
            <a:endParaRPr lang="en-US" sz="1000">
              <a:solidFill>
                <a:srgbClr val="FFFFFF"/>
              </a:solidFill>
              <a:latin typeface="Tahoma" pitchFamily="34" charset="0"/>
            </a:endParaRPr>
          </a:p>
        </p:txBody>
      </p:sp>
      <p:sp>
        <p:nvSpPr>
          <p:cNvPr id="15" name="Title 14"/>
          <p:cNvSpPr>
            <a:spLocks noGrp="1"/>
          </p:cNvSpPr>
          <p:nvPr>
            <p:ph type="title"/>
          </p:nvPr>
        </p:nvSpPr>
        <p:spPr/>
        <p:txBody>
          <a:bodyPr/>
          <a:lstStyle/>
          <a:p>
            <a:r>
              <a:rPr lang="en-US" dirty="0" smtClean="0"/>
              <a:t>Servlet API</a:t>
            </a:r>
            <a:endParaRPr lang="en-US" dirty="0"/>
          </a:p>
        </p:txBody>
      </p:sp>
      <p:sp>
        <p:nvSpPr>
          <p:cNvPr id="26628" name="Rectangle 6"/>
          <p:cNvSpPr>
            <a:spLocks noChangeArrowheads="1"/>
          </p:cNvSpPr>
          <p:nvPr/>
        </p:nvSpPr>
        <p:spPr bwMode="auto">
          <a:xfrm>
            <a:off x="152400" y="1752600"/>
            <a:ext cx="3581400" cy="4724400"/>
          </a:xfrm>
          <a:prstGeom prst="rect">
            <a:avLst/>
          </a:prstGeom>
          <a:solidFill>
            <a:schemeClr val="bg1"/>
          </a:solidFill>
          <a:ln w="12700">
            <a:noFill/>
            <a:miter lim="800000"/>
            <a:headEnd type="none" w="sm" len="sm"/>
            <a:tailEnd type="none" w="sm" len="sm"/>
          </a:ln>
        </p:spPr>
        <p:txBody>
          <a:bodyPr/>
          <a:lstStyle/>
          <a:p>
            <a:r>
              <a:rPr lang="en-US" sz="2000">
                <a:latin typeface="Tahoma" pitchFamily="34" charset="0"/>
              </a:rPr>
              <a:t> Request-Response API’s</a:t>
            </a:r>
          </a:p>
        </p:txBody>
      </p:sp>
      <p:grpSp>
        <p:nvGrpSpPr>
          <p:cNvPr id="26629" name="Group 15"/>
          <p:cNvGrpSpPr>
            <a:grpSpLocks/>
          </p:cNvGrpSpPr>
          <p:nvPr/>
        </p:nvGrpSpPr>
        <p:grpSpPr bwMode="auto">
          <a:xfrm>
            <a:off x="457200" y="2743200"/>
            <a:ext cx="3276600" cy="2514600"/>
            <a:chOff x="2640" y="1728"/>
            <a:chExt cx="1920" cy="1584"/>
          </a:xfrm>
        </p:grpSpPr>
        <p:sp>
          <p:nvSpPr>
            <p:cNvPr id="26631" name="Rectangle 7"/>
            <p:cNvSpPr>
              <a:spLocks noChangeArrowheads="1"/>
            </p:cNvSpPr>
            <p:nvPr/>
          </p:nvSpPr>
          <p:spPr bwMode="auto">
            <a:xfrm>
              <a:off x="2928" y="1728"/>
              <a:ext cx="1632" cy="288"/>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ServletRequest</a:t>
              </a:r>
            </a:p>
          </p:txBody>
        </p:sp>
        <p:sp>
          <p:nvSpPr>
            <p:cNvPr id="26632" name="Rectangle 8"/>
            <p:cNvSpPr>
              <a:spLocks noChangeArrowheads="1"/>
            </p:cNvSpPr>
            <p:nvPr/>
          </p:nvSpPr>
          <p:spPr bwMode="auto">
            <a:xfrm>
              <a:off x="2640" y="1728"/>
              <a:ext cx="288" cy="288"/>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1.</a:t>
              </a:r>
            </a:p>
          </p:txBody>
        </p:sp>
        <p:sp>
          <p:nvSpPr>
            <p:cNvPr id="26633" name="Rectangle 9"/>
            <p:cNvSpPr>
              <a:spLocks noChangeArrowheads="1"/>
            </p:cNvSpPr>
            <p:nvPr/>
          </p:nvSpPr>
          <p:spPr bwMode="auto">
            <a:xfrm>
              <a:off x="2928" y="2160"/>
              <a:ext cx="1632" cy="288"/>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HttpServletRequest</a:t>
              </a:r>
            </a:p>
          </p:txBody>
        </p:sp>
        <p:sp>
          <p:nvSpPr>
            <p:cNvPr id="26634" name="Rectangle 10"/>
            <p:cNvSpPr>
              <a:spLocks noChangeArrowheads="1"/>
            </p:cNvSpPr>
            <p:nvPr/>
          </p:nvSpPr>
          <p:spPr bwMode="auto">
            <a:xfrm>
              <a:off x="2640" y="2160"/>
              <a:ext cx="288" cy="288"/>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2.</a:t>
              </a:r>
            </a:p>
          </p:txBody>
        </p:sp>
        <p:sp>
          <p:nvSpPr>
            <p:cNvPr id="26635" name="Rectangle 11"/>
            <p:cNvSpPr>
              <a:spLocks noChangeArrowheads="1"/>
            </p:cNvSpPr>
            <p:nvPr/>
          </p:nvSpPr>
          <p:spPr bwMode="auto">
            <a:xfrm>
              <a:off x="2928" y="2592"/>
              <a:ext cx="1632" cy="288"/>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ServletResponse</a:t>
              </a:r>
            </a:p>
          </p:txBody>
        </p:sp>
        <p:sp>
          <p:nvSpPr>
            <p:cNvPr id="26636" name="Rectangle 12"/>
            <p:cNvSpPr>
              <a:spLocks noChangeArrowheads="1"/>
            </p:cNvSpPr>
            <p:nvPr/>
          </p:nvSpPr>
          <p:spPr bwMode="auto">
            <a:xfrm>
              <a:off x="2640" y="2592"/>
              <a:ext cx="288" cy="288"/>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3.</a:t>
              </a:r>
            </a:p>
          </p:txBody>
        </p:sp>
        <p:sp>
          <p:nvSpPr>
            <p:cNvPr id="26637" name="Rectangle 13"/>
            <p:cNvSpPr>
              <a:spLocks noChangeArrowheads="1"/>
            </p:cNvSpPr>
            <p:nvPr/>
          </p:nvSpPr>
          <p:spPr bwMode="auto">
            <a:xfrm>
              <a:off x="2928" y="3024"/>
              <a:ext cx="1632" cy="288"/>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HttpServletResponse</a:t>
              </a:r>
            </a:p>
          </p:txBody>
        </p:sp>
        <p:sp>
          <p:nvSpPr>
            <p:cNvPr id="26638" name="Rectangle 14"/>
            <p:cNvSpPr>
              <a:spLocks noChangeArrowheads="1"/>
            </p:cNvSpPr>
            <p:nvPr/>
          </p:nvSpPr>
          <p:spPr bwMode="auto">
            <a:xfrm>
              <a:off x="2640" y="3024"/>
              <a:ext cx="288" cy="288"/>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4.</a:t>
              </a:r>
            </a:p>
          </p:txBody>
        </p:sp>
      </p:grpSp>
      <p:pic>
        <p:nvPicPr>
          <p:cNvPr id="5122" name="Picture 2"/>
          <p:cNvPicPr>
            <a:picLocks noChangeAspect="1" noChangeArrowheads="1"/>
          </p:cNvPicPr>
          <p:nvPr/>
        </p:nvPicPr>
        <p:blipFill>
          <a:blip r:embed="rId3"/>
          <a:srcRect/>
          <a:stretch>
            <a:fillRect/>
          </a:stretch>
        </p:blipFill>
        <p:spPr bwMode="auto">
          <a:xfrm>
            <a:off x="3733800" y="1524000"/>
            <a:ext cx="5379828" cy="3886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0B03445B-56A9-4E91-93A4-39C0C2A71BC8}" type="slidenum">
              <a:rPr lang="en-US" sz="1000">
                <a:solidFill>
                  <a:srgbClr val="FFFFFF"/>
                </a:solidFill>
                <a:latin typeface="Tahoma" pitchFamily="34" charset="0"/>
              </a:rPr>
              <a:pPr/>
              <a:t>2</a:t>
            </a:fld>
            <a:endParaRPr lang="en-US" sz="1000">
              <a:solidFill>
                <a:srgbClr val="FFFFFF"/>
              </a:solidFill>
              <a:latin typeface="Tahoma" pitchFamily="34" charset="0"/>
            </a:endParaRPr>
          </a:p>
        </p:txBody>
      </p:sp>
      <p:sp>
        <p:nvSpPr>
          <p:cNvPr id="653315" name="Rectangle 2"/>
          <p:cNvSpPr>
            <a:spLocks noGrp="1" noChangeArrowheads="1"/>
          </p:cNvSpPr>
          <p:nvPr>
            <p:ph type="title"/>
          </p:nvPr>
        </p:nvSpPr>
        <p:spPr/>
        <p:txBody>
          <a:bodyPr/>
          <a:lstStyle/>
          <a:p>
            <a:pPr eaLnBrk="1" hangingPunct="1">
              <a:defRPr/>
            </a:pPr>
            <a:r>
              <a:rPr lang="en-US" smtClean="0"/>
              <a:t>What is a Web Component?</a:t>
            </a:r>
          </a:p>
        </p:txBody>
      </p:sp>
      <p:sp>
        <p:nvSpPr>
          <p:cNvPr id="7" name="Content Placeholder 6"/>
          <p:cNvSpPr>
            <a:spLocks noGrp="1"/>
          </p:cNvSpPr>
          <p:nvPr>
            <p:ph idx="1"/>
          </p:nvPr>
        </p:nvSpPr>
        <p:spPr/>
        <p:txBody>
          <a:bodyPr/>
          <a:lstStyle/>
          <a:p>
            <a:r>
              <a:rPr lang="en-US" sz="2800" dirty="0" smtClean="0"/>
              <a:t>A web component is a software entity that runs on a web server, providing it with the capabilities needed for dynamically handling client requests and generating web presentation content.</a:t>
            </a:r>
          </a:p>
          <a:p>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29AFB512-9214-42CE-9714-27064ED04AF3}" type="slidenum">
              <a:rPr lang="en-US" sz="1000">
                <a:solidFill>
                  <a:srgbClr val="FFFFFF"/>
                </a:solidFill>
                <a:latin typeface="Tahoma" pitchFamily="34" charset="0"/>
              </a:rPr>
              <a:pPr/>
              <a:t>20</a:t>
            </a:fld>
            <a:endParaRPr lang="en-US" sz="1000">
              <a:solidFill>
                <a:srgbClr val="FFFFFF"/>
              </a:solidFill>
              <a:latin typeface="Tahoma" pitchFamily="34" charset="0"/>
            </a:endParaRPr>
          </a:p>
        </p:txBody>
      </p:sp>
      <p:sp>
        <p:nvSpPr>
          <p:cNvPr id="8" name="Title 7"/>
          <p:cNvSpPr>
            <a:spLocks noGrp="1"/>
          </p:cNvSpPr>
          <p:nvPr>
            <p:ph type="title"/>
          </p:nvPr>
        </p:nvSpPr>
        <p:spPr/>
        <p:txBody>
          <a:bodyPr/>
          <a:lstStyle/>
          <a:p>
            <a:r>
              <a:rPr lang="en-US" dirty="0" smtClean="0"/>
              <a:t>Servlet API</a:t>
            </a:r>
            <a:endParaRPr lang="en-US" dirty="0"/>
          </a:p>
        </p:txBody>
      </p:sp>
      <p:sp>
        <p:nvSpPr>
          <p:cNvPr id="27652" name="Rectangle 6"/>
          <p:cNvSpPr>
            <a:spLocks noChangeArrowheads="1"/>
          </p:cNvSpPr>
          <p:nvPr/>
        </p:nvSpPr>
        <p:spPr bwMode="auto">
          <a:xfrm>
            <a:off x="685800" y="1828800"/>
            <a:ext cx="2971800" cy="762000"/>
          </a:xfrm>
          <a:prstGeom prst="rect">
            <a:avLst/>
          </a:prstGeom>
          <a:gradFill rotWithShape="1">
            <a:gsLst>
              <a:gs pos="0">
                <a:srgbClr val="FFADAD"/>
              </a:gs>
              <a:gs pos="50000">
                <a:srgbClr val="D5DAFD"/>
              </a:gs>
              <a:gs pos="100000">
                <a:srgbClr val="FFADA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ServletRequest</a:t>
            </a:r>
          </a:p>
        </p:txBody>
      </p:sp>
      <p:sp>
        <p:nvSpPr>
          <p:cNvPr id="27653" name="Rectangle 7"/>
          <p:cNvSpPr>
            <a:spLocks noChangeArrowheads="1"/>
          </p:cNvSpPr>
          <p:nvPr/>
        </p:nvSpPr>
        <p:spPr bwMode="auto">
          <a:xfrm>
            <a:off x="228600" y="1828800"/>
            <a:ext cx="457200" cy="762000"/>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1.</a:t>
            </a:r>
          </a:p>
        </p:txBody>
      </p:sp>
      <p:sp>
        <p:nvSpPr>
          <p:cNvPr id="27654" name="Rectangle 14"/>
          <p:cNvSpPr>
            <a:spLocks noChangeArrowheads="1"/>
          </p:cNvSpPr>
          <p:nvPr/>
        </p:nvSpPr>
        <p:spPr bwMode="auto">
          <a:xfrm>
            <a:off x="152400" y="2590800"/>
            <a:ext cx="3505200" cy="3886200"/>
          </a:xfrm>
          <a:prstGeom prst="rect">
            <a:avLst/>
          </a:prstGeom>
          <a:solidFill>
            <a:schemeClr val="bg1"/>
          </a:solidFill>
          <a:ln w="12700">
            <a:noFill/>
            <a:miter lim="800000"/>
            <a:headEnd type="none" w="sm" len="sm"/>
            <a:tailEnd type="none" w="sm" len="sm"/>
          </a:ln>
        </p:spPr>
        <p:txBody>
          <a:bodyPr/>
          <a:lstStyle/>
          <a:p>
            <a:pPr>
              <a:buClr>
                <a:schemeClr val="tx2"/>
              </a:buClr>
              <a:buFontTx/>
              <a:buChar char="•"/>
            </a:pPr>
            <a:r>
              <a:rPr lang="en-US" sz="2000">
                <a:latin typeface="Tahoma" pitchFamily="34" charset="0"/>
              </a:rPr>
              <a:t> ServletRequest Interface </a:t>
            </a:r>
          </a:p>
          <a:p>
            <a:pPr>
              <a:buClr>
                <a:schemeClr val="tx2"/>
              </a:buClr>
            </a:pPr>
            <a:r>
              <a:rPr lang="en-US" sz="2000">
                <a:latin typeface="Tahoma" pitchFamily="34" charset="0"/>
              </a:rPr>
              <a:t>  object is used to supply     </a:t>
            </a:r>
          </a:p>
          <a:p>
            <a:pPr>
              <a:buClr>
                <a:schemeClr val="tx2"/>
              </a:buClr>
            </a:pPr>
            <a:r>
              <a:rPr lang="en-US" sz="2000">
                <a:latin typeface="Tahoma" pitchFamily="34" charset="0"/>
              </a:rPr>
              <a:t>  client request information 	to a servlet.</a:t>
            </a:r>
          </a:p>
          <a:p>
            <a:pPr>
              <a:buClr>
                <a:schemeClr val="tx2"/>
              </a:buClr>
            </a:pPr>
            <a:endParaRPr lang="en-US" sz="2000">
              <a:latin typeface="Tahoma" pitchFamily="34" charset="0"/>
            </a:endParaRPr>
          </a:p>
          <a:p>
            <a:pPr>
              <a:buClr>
                <a:schemeClr val="tx2"/>
              </a:buClr>
              <a:buFontTx/>
              <a:buChar char="•"/>
            </a:pPr>
            <a:r>
              <a:rPr lang="en-US" sz="2000">
                <a:latin typeface="Tahoma" pitchFamily="34" charset="0"/>
              </a:rPr>
              <a:t> It is created  by the servlet </a:t>
            </a:r>
          </a:p>
          <a:p>
            <a:pPr>
              <a:buClr>
                <a:schemeClr val="tx2"/>
              </a:buClr>
            </a:pPr>
            <a:r>
              <a:rPr lang="en-US" sz="2000">
                <a:latin typeface="Tahoma" pitchFamily="34" charset="0"/>
              </a:rPr>
              <a:t>  container and then passed </a:t>
            </a:r>
          </a:p>
          <a:p>
            <a:pPr>
              <a:buClr>
                <a:schemeClr val="tx2"/>
              </a:buClr>
            </a:pPr>
            <a:r>
              <a:rPr lang="en-US" sz="2000">
                <a:latin typeface="Tahoma" pitchFamily="34" charset="0"/>
              </a:rPr>
              <a:t>  arguments to the servlet’s </a:t>
            </a:r>
          </a:p>
          <a:p>
            <a:pPr>
              <a:buClr>
                <a:schemeClr val="tx2"/>
              </a:buClr>
            </a:pPr>
            <a:r>
              <a:rPr lang="en-US" sz="2000">
                <a:latin typeface="Tahoma" pitchFamily="34" charset="0"/>
              </a:rPr>
              <a:t>  service method.</a:t>
            </a:r>
          </a:p>
        </p:txBody>
      </p:sp>
      <p:pic>
        <p:nvPicPr>
          <p:cNvPr id="6146" name="Picture 2"/>
          <p:cNvPicPr>
            <a:picLocks noChangeAspect="1" noChangeArrowheads="1"/>
          </p:cNvPicPr>
          <p:nvPr/>
        </p:nvPicPr>
        <p:blipFill>
          <a:blip r:embed="rId3"/>
          <a:srcRect/>
          <a:stretch>
            <a:fillRect/>
          </a:stretch>
        </p:blipFill>
        <p:spPr bwMode="auto">
          <a:xfrm>
            <a:off x="3733800" y="1676400"/>
            <a:ext cx="5410200" cy="390813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8C37DF8C-CF46-4F4B-8F45-52E0B762BB2E}" type="slidenum">
              <a:rPr lang="en-US" sz="1000">
                <a:solidFill>
                  <a:srgbClr val="FFFFFF"/>
                </a:solidFill>
                <a:latin typeface="Tahoma" pitchFamily="34" charset="0"/>
              </a:rPr>
              <a:pPr/>
              <a:t>21</a:t>
            </a:fld>
            <a:endParaRPr lang="en-US" sz="1000">
              <a:solidFill>
                <a:srgbClr val="FFFFFF"/>
              </a:solidFill>
              <a:latin typeface="Tahoma" pitchFamily="34" charset="0"/>
            </a:endParaRPr>
          </a:p>
        </p:txBody>
      </p:sp>
      <p:sp>
        <p:nvSpPr>
          <p:cNvPr id="9" name="Title 8"/>
          <p:cNvSpPr>
            <a:spLocks noGrp="1"/>
          </p:cNvSpPr>
          <p:nvPr>
            <p:ph type="title"/>
          </p:nvPr>
        </p:nvSpPr>
        <p:spPr/>
        <p:txBody>
          <a:bodyPr/>
          <a:lstStyle/>
          <a:p>
            <a:r>
              <a:rPr lang="en-US" dirty="0" smtClean="0"/>
              <a:t>Servlet API</a:t>
            </a:r>
            <a:endParaRPr lang="en-US" dirty="0"/>
          </a:p>
        </p:txBody>
      </p:sp>
      <p:sp>
        <p:nvSpPr>
          <p:cNvPr id="28676" name="Rectangle 3"/>
          <p:cNvSpPr>
            <a:spLocks noChangeArrowheads="1"/>
          </p:cNvSpPr>
          <p:nvPr/>
        </p:nvSpPr>
        <p:spPr bwMode="auto">
          <a:xfrm>
            <a:off x="76200" y="5562600"/>
            <a:ext cx="3581400" cy="914400"/>
          </a:xfrm>
          <a:prstGeom prst="rect">
            <a:avLst/>
          </a:prstGeom>
          <a:solidFill>
            <a:schemeClr val="bg1"/>
          </a:solidFill>
          <a:ln w="12700">
            <a:noFill/>
            <a:miter lim="800000"/>
            <a:headEnd type="none" w="sm" len="sm"/>
            <a:tailEnd type="none" w="sm" len="sm"/>
          </a:ln>
        </p:spPr>
        <p:txBody>
          <a:bodyPr wrap="none" anchor="ctr"/>
          <a:lstStyle/>
          <a:p>
            <a:endParaRPr lang="en-US">
              <a:latin typeface="Tahoma" pitchFamily="34" charset="0"/>
            </a:endParaRPr>
          </a:p>
        </p:txBody>
      </p:sp>
      <p:sp>
        <p:nvSpPr>
          <p:cNvPr id="28677" name="Rectangle 5"/>
          <p:cNvSpPr>
            <a:spLocks noChangeArrowheads="1"/>
          </p:cNvSpPr>
          <p:nvPr/>
        </p:nvSpPr>
        <p:spPr bwMode="auto">
          <a:xfrm>
            <a:off x="685800" y="1828800"/>
            <a:ext cx="2971800" cy="762000"/>
          </a:xfrm>
          <a:prstGeom prst="rect">
            <a:avLst/>
          </a:prstGeom>
          <a:gradFill rotWithShape="1">
            <a:gsLst>
              <a:gs pos="0">
                <a:srgbClr val="FFADAD"/>
              </a:gs>
              <a:gs pos="50000">
                <a:srgbClr val="D5DAFD"/>
              </a:gs>
              <a:gs pos="100000">
                <a:srgbClr val="FFADA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HttpServletRequest</a:t>
            </a:r>
          </a:p>
        </p:txBody>
      </p:sp>
      <p:sp>
        <p:nvSpPr>
          <p:cNvPr id="28678" name="Rectangle 6"/>
          <p:cNvSpPr>
            <a:spLocks noChangeArrowheads="1"/>
          </p:cNvSpPr>
          <p:nvPr/>
        </p:nvSpPr>
        <p:spPr bwMode="auto">
          <a:xfrm>
            <a:off x="228600" y="1828800"/>
            <a:ext cx="457200" cy="762000"/>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2.</a:t>
            </a:r>
          </a:p>
        </p:txBody>
      </p:sp>
      <p:sp>
        <p:nvSpPr>
          <p:cNvPr id="28679" name="Rectangle 7"/>
          <p:cNvSpPr>
            <a:spLocks noChangeArrowheads="1"/>
          </p:cNvSpPr>
          <p:nvPr/>
        </p:nvSpPr>
        <p:spPr bwMode="auto">
          <a:xfrm>
            <a:off x="152400" y="2590800"/>
            <a:ext cx="3505200" cy="3886200"/>
          </a:xfrm>
          <a:prstGeom prst="rect">
            <a:avLst/>
          </a:prstGeom>
          <a:solidFill>
            <a:schemeClr val="bg1"/>
          </a:solidFill>
          <a:ln w="12700">
            <a:noFill/>
            <a:miter lim="800000"/>
            <a:headEnd type="none" w="sm" len="sm"/>
            <a:tailEnd type="none" w="sm" len="sm"/>
          </a:ln>
        </p:spPr>
        <p:txBody>
          <a:bodyPr/>
          <a:lstStyle/>
          <a:p>
            <a:pPr>
              <a:buClr>
                <a:schemeClr val="tx2"/>
              </a:buClr>
              <a:buFontTx/>
              <a:buChar char="•"/>
            </a:pPr>
            <a:r>
              <a:rPr lang="en-US" sz="2000" dirty="0">
                <a:latin typeface="Tahoma" pitchFamily="34" charset="0"/>
              </a:rPr>
              <a:t> </a:t>
            </a:r>
            <a:r>
              <a:rPr lang="en-US" sz="2000" dirty="0" err="1">
                <a:latin typeface="Tahoma" pitchFamily="34" charset="0"/>
              </a:rPr>
              <a:t>HttpServletRequest</a:t>
            </a:r>
            <a:r>
              <a:rPr lang="en-US" sz="2000" dirty="0">
                <a:latin typeface="Tahoma" pitchFamily="34" charset="0"/>
              </a:rPr>
              <a:t> </a:t>
            </a:r>
          </a:p>
          <a:p>
            <a:pPr>
              <a:buClr>
                <a:schemeClr val="tx2"/>
              </a:buClr>
            </a:pPr>
            <a:r>
              <a:rPr lang="en-US" sz="2000" dirty="0">
                <a:latin typeface="Tahoma" pitchFamily="34" charset="0"/>
              </a:rPr>
              <a:t>  Interface object is used to </a:t>
            </a:r>
          </a:p>
          <a:p>
            <a:pPr>
              <a:buClr>
                <a:schemeClr val="tx2"/>
              </a:buClr>
            </a:pPr>
            <a:r>
              <a:rPr lang="en-US" sz="2000" dirty="0">
                <a:latin typeface="Tahoma" pitchFamily="34" charset="0"/>
              </a:rPr>
              <a:t>  supply client request </a:t>
            </a:r>
          </a:p>
          <a:p>
            <a:pPr>
              <a:buClr>
                <a:schemeClr val="tx2"/>
              </a:buClr>
            </a:pPr>
            <a:r>
              <a:rPr lang="en-US" sz="2000" dirty="0">
                <a:latin typeface="Tahoma" pitchFamily="34" charset="0"/>
              </a:rPr>
              <a:t>  information to HTTP </a:t>
            </a:r>
          </a:p>
          <a:p>
            <a:pPr>
              <a:buClr>
                <a:schemeClr val="tx2"/>
              </a:buClr>
            </a:pPr>
            <a:r>
              <a:rPr lang="en-US" sz="2000" dirty="0">
                <a:latin typeface="Tahoma" pitchFamily="34" charset="0"/>
              </a:rPr>
              <a:t>  servlets.</a:t>
            </a:r>
          </a:p>
          <a:p>
            <a:pPr>
              <a:buClr>
                <a:schemeClr val="tx2"/>
              </a:buClr>
            </a:pPr>
            <a:endParaRPr lang="en-US" sz="2000" dirty="0">
              <a:latin typeface="Tahoma" pitchFamily="34" charset="0"/>
            </a:endParaRPr>
          </a:p>
          <a:p>
            <a:pPr>
              <a:buClr>
                <a:schemeClr val="tx2"/>
              </a:buClr>
              <a:buFontTx/>
              <a:buChar char="•"/>
            </a:pPr>
            <a:r>
              <a:rPr lang="en-US" sz="2000" dirty="0">
                <a:latin typeface="Tahoma" pitchFamily="34" charset="0"/>
              </a:rPr>
              <a:t> It is created  by the servlet </a:t>
            </a:r>
          </a:p>
          <a:p>
            <a:pPr>
              <a:buClr>
                <a:schemeClr val="tx2"/>
              </a:buClr>
            </a:pPr>
            <a:r>
              <a:rPr lang="en-US" sz="2000" dirty="0">
                <a:latin typeface="Tahoma" pitchFamily="34" charset="0"/>
              </a:rPr>
              <a:t>  container and then passed </a:t>
            </a:r>
          </a:p>
          <a:p>
            <a:pPr>
              <a:buClr>
                <a:schemeClr val="tx2"/>
              </a:buClr>
            </a:pPr>
            <a:r>
              <a:rPr lang="en-US" sz="2000" dirty="0">
                <a:latin typeface="Tahoma" pitchFamily="34" charset="0"/>
              </a:rPr>
              <a:t>  arguments to the </a:t>
            </a:r>
            <a:r>
              <a:rPr lang="en-US" sz="2000" dirty="0" err="1">
                <a:latin typeface="Tahoma" pitchFamily="34" charset="0"/>
              </a:rPr>
              <a:t>servlet’s</a:t>
            </a:r>
            <a:r>
              <a:rPr lang="en-US" sz="2000" dirty="0">
                <a:latin typeface="Tahoma" pitchFamily="34" charset="0"/>
              </a:rPr>
              <a:t> </a:t>
            </a:r>
          </a:p>
          <a:p>
            <a:pPr>
              <a:buClr>
                <a:schemeClr val="tx2"/>
              </a:buClr>
            </a:pPr>
            <a:r>
              <a:rPr lang="en-US" sz="2000" dirty="0">
                <a:latin typeface="Tahoma" pitchFamily="34" charset="0"/>
              </a:rPr>
              <a:t>  service method, such as </a:t>
            </a:r>
          </a:p>
          <a:p>
            <a:pPr>
              <a:buClr>
                <a:schemeClr val="tx2"/>
              </a:buClr>
            </a:pPr>
            <a:r>
              <a:rPr lang="en-US" sz="2000" dirty="0">
                <a:latin typeface="Tahoma" pitchFamily="34" charset="0"/>
              </a:rPr>
              <a:t>  </a:t>
            </a:r>
            <a:r>
              <a:rPr lang="en-US" sz="2000" dirty="0" err="1">
                <a:latin typeface="Tahoma" pitchFamily="34" charset="0"/>
              </a:rPr>
              <a:t>doGet</a:t>
            </a:r>
            <a:r>
              <a:rPr lang="en-US" sz="2000" dirty="0">
                <a:latin typeface="Tahoma" pitchFamily="34" charset="0"/>
              </a:rPr>
              <a:t> and </a:t>
            </a:r>
            <a:r>
              <a:rPr lang="en-US" sz="2000" dirty="0" err="1">
                <a:latin typeface="Tahoma" pitchFamily="34" charset="0"/>
              </a:rPr>
              <a:t>doPost</a:t>
            </a:r>
            <a:r>
              <a:rPr lang="en-US" sz="2000" dirty="0">
                <a:latin typeface="Tahoma" pitchFamily="34" charset="0"/>
              </a:rPr>
              <a:t>.</a:t>
            </a:r>
          </a:p>
        </p:txBody>
      </p:sp>
      <p:pic>
        <p:nvPicPr>
          <p:cNvPr id="7170" name="Picture 2"/>
          <p:cNvPicPr>
            <a:picLocks noChangeAspect="1" noChangeArrowheads="1"/>
          </p:cNvPicPr>
          <p:nvPr/>
        </p:nvPicPr>
        <p:blipFill>
          <a:blip r:embed="rId3"/>
          <a:srcRect/>
          <a:stretch>
            <a:fillRect/>
          </a:stretch>
        </p:blipFill>
        <p:spPr bwMode="auto">
          <a:xfrm>
            <a:off x="3657600" y="1752600"/>
            <a:ext cx="5485315" cy="3962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E1D5BC2A-938F-47E2-998B-2AC971C1CD06}" type="slidenum">
              <a:rPr lang="en-US" sz="1000">
                <a:solidFill>
                  <a:srgbClr val="FFFFFF"/>
                </a:solidFill>
                <a:latin typeface="Tahoma" pitchFamily="34" charset="0"/>
              </a:rPr>
              <a:pPr/>
              <a:t>22</a:t>
            </a:fld>
            <a:endParaRPr lang="en-US" sz="1000">
              <a:solidFill>
                <a:srgbClr val="FFFFFF"/>
              </a:solidFill>
              <a:latin typeface="Tahoma" pitchFamily="34" charset="0"/>
            </a:endParaRPr>
          </a:p>
        </p:txBody>
      </p:sp>
      <p:sp>
        <p:nvSpPr>
          <p:cNvPr id="9" name="Title 8"/>
          <p:cNvSpPr>
            <a:spLocks noGrp="1"/>
          </p:cNvSpPr>
          <p:nvPr>
            <p:ph type="title"/>
          </p:nvPr>
        </p:nvSpPr>
        <p:spPr/>
        <p:txBody>
          <a:bodyPr/>
          <a:lstStyle/>
          <a:p>
            <a:r>
              <a:rPr lang="en-US" dirty="0" smtClean="0"/>
              <a:t>Servlet API</a:t>
            </a:r>
            <a:endParaRPr lang="en-US" dirty="0"/>
          </a:p>
        </p:txBody>
      </p:sp>
      <p:sp>
        <p:nvSpPr>
          <p:cNvPr id="29700" name="Rectangle 4"/>
          <p:cNvSpPr>
            <a:spLocks noChangeArrowheads="1"/>
          </p:cNvSpPr>
          <p:nvPr/>
        </p:nvSpPr>
        <p:spPr bwMode="auto">
          <a:xfrm>
            <a:off x="166688" y="5562600"/>
            <a:ext cx="3271837" cy="914400"/>
          </a:xfrm>
          <a:prstGeom prst="rect">
            <a:avLst/>
          </a:prstGeom>
          <a:solidFill>
            <a:schemeClr val="bg1"/>
          </a:solidFill>
          <a:ln w="12700">
            <a:noFill/>
            <a:miter lim="800000"/>
            <a:headEnd type="none" w="sm" len="sm"/>
            <a:tailEnd type="none" w="sm" len="sm"/>
          </a:ln>
        </p:spPr>
        <p:txBody>
          <a:bodyPr wrap="none" anchor="ctr"/>
          <a:lstStyle/>
          <a:p>
            <a:endParaRPr lang="en-US">
              <a:latin typeface="Tahoma" pitchFamily="34" charset="0"/>
            </a:endParaRPr>
          </a:p>
        </p:txBody>
      </p:sp>
      <p:sp>
        <p:nvSpPr>
          <p:cNvPr id="29701" name="Rectangle 5"/>
          <p:cNvSpPr>
            <a:spLocks noChangeArrowheads="1"/>
          </p:cNvSpPr>
          <p:nvPr/>
        </p:nvSpPr>
        <p:spPr bwMode="auto">
          <a:xfrm>
            <a:off x="685800" y="1828800"/>
            <a:ext cx="2971800" cy="762000"/>
          </a:xfrm>
          <a:prstGeom prst="rect">
            <a:avLst/>
          </a:prstGeom>
          <a:gradFill rotWithShape="1">
            <a:gsLst>
              <a:gs pos="0">
                <a:srgbClr val="FFADAD"/>
              </a:gs>
              <a:gs pos="50000">
                <a:srgbClr val="D5DAFD"/>
              </a:gs>
              <a:gs pos="100000">
                <a:srgbClr val="FFADA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ServletResponse</a:t>
            </a:r>
          </a:p>
        </p:txBody>
      </p:sp>
      <p:sp>
        <p:nvSpPr>
          <p:cNvPr id="29702" name="Rectangle 6"/>
          <p:cNvSpPr>
            <a:spLocks noChangeArrowheads="1"/>
          </p:cNvSpPr>
          <p:nvPr/>
        </p:nvSpPr>
        <p:spPr bwMode="auto">
          <a:xfrm>
            <a:off x="228600" y="1828800"/>
            <a:ext cx="457200" cy="762000"/>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3.</a:t>
            </a:r>
          </a:p>
        </p:txBody>
      </p:sp>
      <p:sp>
        <p:nvSpPr>
          <p:cNvPr id="29703" name="Rectangle 7"/>
          <p:cNvSpPr>
            <a:spLocks noChangeArrowheads="1"/>
          </p:cNvSpPr>
          <p:nvPr/>
        </p:nvSpPr>
        <p:spPr bwMode="auto">
          <a:xfrm>
            <a:off x="152400" y="2590800"/>
            <a:ext cx="3505200" cy="3886200"/>
          </a:xfrm>
          <a:prstGeom prst="rect">
            <a:avLst/>
          </a:prstGeom>
          <a:solidFill>
            <a:schemeClr val="bg1"/>
          </a:solidFill>
          <a:ln w="12700">
            <a:noFill/>
            <a:miter lim="800000"/>
            <a:headEnd type="none" w="sm" len="sm"/>
            <a:tailEnd type="none" w="sm" len="sm"/>
          </a:ln>
        </p:spPr>
        <p:txBody>
          <a:bodyPr/>
          <a:lstStyle/>
          <a:p>
            <a:pPr>
              <a:buClr>
                <a:schemeClr val="tx2"/>
              </a:buClr>
              <a:buFontTx/>
              <a:buChar char="•"/>
            </a:pPr>
            <a:r>
              <a:rPr lang="en-US" sz="2000">
                <a:latin typeface="Tahoma" pitchFamily="34" charset="0"/>
              </a:rPr>
              <a:t> ServletResponse </a:t>
            </a:r>
          </a:p>
          <a:p>
            <a:pPr>
              <a:buClr>
                <a:schemeClr val="tx2"/>
              </a:buClr>
            </a:pPr>
            <a:r>
              <a:rPr lang="en-US" sz="2000">
                <a:latin typeface="Tahoma" pitchFamily="34" charset="0"/>
              </a:rPr>
              <a:t>  Interface object help a </a:t>
            </a:r>
          </a:p>
          <a:p>
            <a:pPr>
              <a:buClr>
                <a:schemeClr val="tx2"/>
              </a:buClr>
            </a:pPr>
            <a:r>
              <a:rPr lang="en-US" sz="2000">
                <a:latin typeface="Tahoma" pitchFamily="34" charset="0"/>
              </a:rPr>
              <a:t>  servlet send a response to </a:t>
            </a:r>
          </a:p>
          <a:p>
            <a:pPr>
              <a:buClr>
                <a:schemeClr val="tx2"/>
              </a:buClr>
            </a:pPr>
            <a:r>
              <a:rPr lang="en-US" sz="2000">
                <a:latin typeface="Tahoma" pitchFamily="34" charset="0"/>
              </a:rPr>
              <a:t>  a client.</a:t>
            </a:r>
          </a:p>
          <a:p>
            <a:pPr>
              <a:buClr>
                <a:schemeClr val="tx2"/>
              </a:buClr>
            </a:pPr>
            <a:endParaRPr lang="en-US" sz="2000">
              <a:latin typeface="Tahoma" pitchFamily="34" charset="0"/>
            </a:endParaRPr>
          </a:p>
          <a:p>
            <a:pPr>
              <a:buClr>
                <a:schemeClr val="tx2"/>
              </a:buClr>
              <a:buFontTx/>
              <a:buChar char="•"/>
            </a:pPr>
            <a:r>
              <a:rPr lang="en-US" sz="2000">
                <a:latin typeface="Tahoma" pitchFamily="34" charset="0"/>
              </a:rPr>
              <a:t> It is created  by the servlet </a:t>
            </a:r>
          </a:p>
          <a:p>
            <a:pPr>
              <a:buClr>
                <a:schemeClr val="tx2"/>
              </a:buClr>
            </a:pPr>
            <a:r>
              <a:rPr lang="en-US" sz="2000">
                <a:latin typeface="Tahoma" pitchFamily="34" charset="0"/>
              </a:rPr>
              <a:t>  container and then passed </a:t>
            </a:r>
          </a:p>
          <a:p>
            <a:pPr>
              <a:buClr>
                <a:schemeClr val="tx2"/>
              </a:buClr>
            </a:pPr>
            <a:r>
              <a:rPr lang="en-US" sz="2000">
                <a:latin typeface="Tahoma" pitchFamily="34" charset="0"/>
              </a:rPr>
              <a:t>  arguments to the servlet’s </a:t>
            </a:r>
          </a:p>
          <a:p>
            <a:pPr>
              <a:buClr>
                <a:schemeClr val="tx2"/>
              </a:buClr>
            </a:pPr>
            <a:r>
              <a:rPr lang="en-US" sz="2000">
                <a:latin typeface="Tahoma" pitchFamily="34" charset="0"/>
              </a:rPr>
              <a:t>  service method.</a:t>
            </a:r>
          </a:p>
        </p:txBody>
      </p:sp>
      <p:pic>
        <p:nvPicPr>
          <p:cNvPr id="8194" name="Picture 2"/>
          <p:cNvPicPr>
            <a:picLocks noChangeAspect="1" noChangeArrowheads="1"/>
          </p:cNvPicPr>
          <p:nvPr/>
        </p:nvPicPr>
        <p:blipFill>
          <a:blip r:embed="rId3"/>
          <a:srcRect/>
          <a:stretch>
            <a:fillRect/>
          </a:stretch>
        </p:blipFill>
        <p:spPr bwMode="auto">
          <a:xfrm>
            <a:off x="3657600" y="1676400"/>
            <a:ext cx="5486400" cy="396318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2051CD5E-EA34-431B-B24C-540B923930B0}" type="slidenum">
              <a:rPr lang="en-US" sz="1000">
                <a:solidFill>
                  <a:srgbClr val="FFFFFF"/>
                </a:solidFill>
                <a:latin typeface="Tahoma" pitchFamily="34" charset="0"/>
              </a:rPr>
              <a:pPr/>
              <a:t>23</a:t>
            </a:fld>
            <a:endParaRPr lang="en-US" sz="1000">
              <a:solidFill>
                <a:srgbClr val="FFFFFF"/>
              </a:solidFill>
              <a:latin typeface="Tahoma" pitchFamily="34" charset="0"/>
            </a:endParaRPr>
          </a:p>
        </p:txBody>
      </p:sp>
      <p:sp>
        <p:nvSpPr>
          <p:cNvPr id="9" name="Title 8"/>
          <p:cNvSpPr>
            <a:spLocks noGrp="1"/>
          </p:cNvSpPr>
          <p:nvPr>
            <p:ph type="title"/>
          </p:nvPr>
        </p:nvSpPr>
        <p:spPr/>
        <p:txBody>
          <a:bodyPr/>
          <a:lstStyle/>
          <a:p>
            <a:r>
              <a:rPr lang="en-US" dirty="0" smtClean="0"/>
              <a:t>Servlet API</a:t>
            </a:r>
            <a:endParaRPr lang="en-US" dirty="0"/>
          </a:p>
        </p:txBody>
      </p:sp>
      <p:sp>
        <p:nvSpPr>
          <p:cNvPr id="30724" name="Rectangle 4"/>
          <p:cNvSpPr>
            <a:spLocks noChangeArrowheads="1"/>
          </p:cNvSpPr>
          <p:nvPr/>
        </p:nvSpPr>
        <p:spPr bwMode="auto">
          <a:xfrm>
            <a:off x="152400" y="5562600"/>
            <a:ext cx="3429000" cy="914400"/>
          </a:xfrm>
          <a:prstGeom prst="rect">
            <a:avLst/>
          </a:prstGeom>
          <a:solidFill>
            <a:schemeClr val="bg1"/>
          </a:solidFill>
          <a:ln w="12700">
            <a:noFill/>
            <a:miter lim="800000"/>
            <a:headEnd type="none" w="sm" len="sm"/>
            <a:tailEnd type="none" w="sm" len="sm"/>
          </a:ln>
        </p:spPr>
        <p:txBody>
          <a:bodyPr wrap="none" anchor="ctr"/>
          <a:lstStyle/>
          <a:p>
            <a:endParaRPr lang="en-US">
              <a:latin typeface="Tahoma" pitchFamily="34" charset="0"/>
            </a:endParaRPr>
          </a:p>
        </p:txBody>
      </p:sp>
      <p:sp>
        <p:nvSpPr>
          <p:cNvPr id="30725" name="Rectangle 5"/>
          <p:cNvSpPr>
            <a:spLocks noChangeArrowheads="1"/>
          </p:cNvSpPr>
          <p:nvPr/>
        </p:nvSpPr>
        <p:spPr bwMode="auto">
          <a:xfrm>
            <a:off x="685800" y="1828800"/>
            <a:ext cx="2971800" cy="762000"/>
          </a:xfrm>
          <a:prstGeom prst="rect">
            <a:avLst/>
          </a:prstGeom>
          <a:gradFill rotWithShape="1">
            <a:gsLst>
              <a:gs pos="0">
                <a:srgbClr val="FFADAD"/>
              </a:gs>
              <a:gs pos="50000">
                <a:srgbClr val="D5DAFD"/>
              </a:gs>
              <a:gs pos="100000">
                <a:srgbClr val="FFADA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HttpServletResponse</a:t>
            </a:r>
          </a:p>
        </p:txBody>
      </p:sp>
      <p:sp>
        <p:nvSpPr>
          <p:cNvPr id="30726" name="Rectangle 6"/>
          <p:cNvSpPr>
            <a:spLocks noChangeArrowheads="1"/>
          </p:cNvSpPr>
          <p:nvPr/>
        </p:nvSpPr>
        <p:spPr bwMode="auto">
          <a:xfrm>
            <a:off x="228600" y="1828800"/>
            <a:ext cx="457200" cy="762000"/>
          </a:xfrm>
          <a:prstGeom prst="rect">
            <a:avLst/>
          </a:prstGeom>
          <a:gradFill rotWithShape="1">
            <a:gsLst>
              <a:gs pos="0">
                <a:srgbClr val="D5DAFD"/>
              </a:gs>
              <a:gs pos="50000">
                <a:srgbClr val="FFADAD"/>
              </a:gs>
              <a:gs pos="100000">
                <a:srgbClr val="D5DAFD"/>
              </a:gs>
            </a:gsLst>
            <a:lin ang="5400000" scaled="1"/>
          </a:gradFill>
          <a:ln w="12700" algn="ctr">
            <a:noFill/>
            <a:miter lim="800000"/>
            <a:headEnd type="none" w="sm" len="sm"/>
            <a:tailEnd type="none" w="sm" len="sm"/>
          </a:ln>
          <a:effectLst>
            <a:prstShdw prst="shdw17" dist="17961" dir="2700000">
              <a:srgbClr val="808398"/>
            </a:prstShdw>
          </a:effectLst>
        </p:spPr>
        <p:txBody>
          <a:bodyPr wrap="none" anchor="ctr"/>
          <a:lstStyle/>
          <a:p>
            <a:r>
              <a:rPr lang="en-US" sz="2000">
                <a:latin typeface="Tahoma" pitchFamily="34" charset="0"/>
              </a:rPr>
              <a:t>4.</a:t>
            </a:r>
          </a:p>
        </p:txBody>
      </p:sp>
      <p:sp>
        <p:nvSpPr>
          <p:cNvPr id="30727" name="Rectangle 7"/>
          <p:cNvSpPr>
            <a:spLocks noChangeArrowheads="1"/>
          </p:cNvSpPr>
          <p:nvPr/>
        </p:nvSpPr>
        <p:spPr bwMode="auto">
          <a:xfrm>
            <a:off x="152400" y="2590800"/>
            <a:ext cx="3505200" cy="3886200"/>
          </a:xfrm>
          <a:prstGeom prst="rect">
            <a:avLst/>
          </a:prstGeom>
          <a:solidFill>
            <a:schemeClr val="bg1"/>
          </a:solidFill>
          <a:ln w="12700">
            <a:noFill/>
            <a:miter lim="800000"/>
            <a:headEnd type="none" w="sm" len="sm"/>
            <a:tailEnd type="none" w="sm" len="sm"/>
          </a:ln>
        </p:spPr>
        <p:txBody>
          <a:bodyPr/>
          <a:lstStyle/>
          <a:p>
            <a:pPr>
              <a:buClr>
                <a:schemeClr val="tx2"/>
              </a:buClr>
              <a:buFontTx/>
              <a:buChar char="•"/>
            </a:pPr>
            <a:r>
              <a:rPr lang="en-US" sz="2000">
                <a:latin typeface="Tahoma" pitchFamily="34" charset="0"/>
              </a:rPr>
              <a:t> HttpServletResponse </a:t>
            </a:r>
          </a:p>
          <a:p>
            <a:pPr>
              <a:buClr>
                <a:schemeClr val="tx2"/>
              </a:buClr>
            </a:pPr>
            <a:r>
              <a:rPr lang="en-US" sz="2000">
                <a:latin typeface="Tahoma" pitchFamily="34" charset="0"/>
              </a:rPr>
              <a:t>  Interface object is designed </a:t>
            </a:r>
          </a:p>
          <a:p>
            <a:pPr>
              <a:buClr>
                <a:schemeClr val="tx2"/>
              </a:buClr>
            </a:pPr>
            <a:r>
              <a:rPr lang="en-US" sz="2000">
                <a:latin typeface="Tahoma" pitchFamily="34" charset="0"/>
              </a:rPr>
              <a:t>  to provide HTTP-specific </a:t>
            </a:r>
            <a:br>
              <a:rPr lang="en-US" sz="2000">
                <a:latin typeface="Tahoma" pitchFamily="34" charset="0"/>
              </a:rPr>
            </a:br>
            <a:r>
              <a:rPr lang="en-US" sz="2000">
                <a:latin typeface="Tahoma" pitchFamily="34" charset="0"/>
              </a:rPr>
              <a:t>  functionality to help HTTP </a:t>
            </a:r>
            <a:br>
              <a:rPr lang="en-US" sz="2000">
                <a:latin typeface="Tahoma" pitchFamily="34" charset="0"/>
              </a:rPr>
            </a:br>
            <a:r>
              <a:rPr lang="en-US" sz="2000">
                <a:latin typeface="Tahoma" pitchFamily="34" charset="0"/>
              </a:rPr>
              <a:t>  servlets in sending </a:t>
            </a:r>
            <a:br>
              <a:rPr lang="en-US" sz="2000">
                <a:latin typeface="Tahoma" pitchFamily="34" charset="0"/>
              </a:rPr>
            </a:br>
            <a:r>
              <a:rPr lang="en-US" sz="2000">
                <a:latin typeface="Tahoma" pitchFamily="34" charset="0"/>
              </a:rPr>
              <a:t>  responses to clients.</a:t>
            </a:r>
          </a:p>
          <a:p>
            <a:pPr>
              <a:buClr>
                <a:schemeClr val="tx2"/>
              </a:buClr>
            </a:pPr>
            <a:endParaRPr lang="en-US" sz="2000">
              <a:latin typeface="Tahoma" pitchFamily="34" charset="0"/>
            </a:endParaRPr>
          </a:p>
          <a:p>
            <a:pPr>
              <a:buClr>
                <a:schemeClr val="tx2"/>
              </a:buClr>
              <a:buFontTx/>
              <a:buChar char="•"/>
            </a:pPr>
            <a:r>
              <a:rPr lang="en-US" sz="2000">
                <a:latin typeface="Tahoma" pitchFamily="34" charset="0"/>
              </a:rPr>
              <a:t> It is created  by the servlet </a:t>
            </a:r>
          </a:p>
          <a:p>
            <a:pPr>
              <a:buClr>
                <a:schemeClr val="tx2"/>
              </a:buClr>
            </a:pPr>
            <a:r>
              <a:rPr lang="en-US" sz="2000">
                <a:latin typeface="Tahoma" pitchFamily="34" charset="0"/>
              </a:rPr>
              <a:t>  container and then passed </a:t>
            </a:r>
          </a:p>
          <a:p>
            <a:pPr>
              <a:buClr>
                <a:schemeClr val="tx2"/>
              </a:buClr>
            </a:pPr>
            <a:r>
              <a:rPr lang="en-US" sz="2000">
                <a:latin typeface="Tahoma" pitchFamily="34" charset="0"/>
              </a:rPr>
              <a:t>  arguments to the servlet’s </a:t>
            </a:r>
          </a:p>
          <a:p>
            <a:pPr>
              <a:buClr>
                <a:schemeClr val="tx2"/>
              </a:buClr>
            </a:pPr>
            <a:r>
              <a:rPr lang="en-US" sz="2000">
                <a:latin typeface="Tahoma" pitchFamily="34" charset="0"/>
              </a:rPr>
              <a:t>  service method such as </a:t>
            </a:r>
          </a:p>
          <a:p>
            <a:pPr>
              <a:buClr>
                <a:schemeClr val="tx2"/>
              </a:buClr>
            </a:pPr>
            <a:r>
              <a:rPr lang="en-US" sz="2000">
                <a:latin typeface="Tahoma" pitchFamily="34" charset="0"/>
              </a:rPr>
              <a:t>  doGet and doPost.</a:t>
            </a:r>
          </a:p>
        </p:txBody>
      </p:sp>
      <p:pic>
        <p:nvPicPr>
          <p:cNvPr id="9218" name="Picture 2"/>
          <p:cNvPicPr>
            <a:picLocks noChangeAspect="1" noChangeArrowheads="1"/>
          </p:cNvPicPr>
          <p:nvPr/>
        </p:nvPicPr>
        <p:blipFill>
          <a:blip r:embed="rId3"/>
          <a:srcRect/>
          <a:stretch>
            <a:fillRect/>
          </a:stretch>
        </p:blipFill>
        <p:spPr bwMode="auto">
          <a:xfrm>
            <a:off x="3657600" y="1828800"/>
            <a:ext cx="5486400" cy="396318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184FE857-2320-4C6C-880F-080D285A7711}" type="slidenum">
              <a:rPr lang="en-US" sz="1000">
                <a:solidFill>
                  <a:srgbClr val="FFFFFF"/>
                </a:solidFill>
                <a:latin typeface="Tahoma" pitchFamily="34" charset="0"/>
              </a:rPr>
              <a:pPr/>
              <a:t>24</a:t>
            </a:fld>
            <a:endParaRPr lang="en-US" sz="1000">
              <a:solidFill>
                <a:srgbClr val="FFFFFF"/>
              </a:solidFill>
              <a:latin typeface="Tahoma" pitchFamily="34" charset="0"/>
            </a:endParaRPr>
          </a:p>
        </p:txBody>
      </p:sp>
      <p:sp>
        <p:nvSpPr>
          <p:cNvPr id="684035" name="Rectangle 3"/>
          <p:cNvSpPr>
            <a:spLocks noGrp="1" noChangeArrowheads="1"/>
          </p:cNvSpPr>
          <p:nvPr>
            <p:ph type="title"/>
          </p:nvPr>
        </p:nvSpPr>
        <p:spPr/>
        <p:txBody>
          <a:bodyPr/>
          <a:lstStyle/>
          <a:p>
            <a:pPr eaLnBrk="1" hangingPunct="1">
              <a:defRPr/>
            </a:pPr>
            <a:r>
              <a:rPr lang="en-US" dirty="0" smtClean="0"/>
              <a:t>Servlet Creation</a:t>
            </a:r>
          </a:p>
        </p:txBody>
      </p:sp>
      <p:sp>
        <p:nvSpPr>
          <p:cNvPr id="31748" name="Rectangle 2"/>
          <p:cNvSpPr>
            <a:spLocks noGrp="1" noChangeArrowheads="1"/>
          </p:cNvSpPr>
          <p:nvPr>
            <p:ph idx="1"/>
          </p:nvPr>
        </p:nvSpPr>
        <p:spPr/>
        <p:txBody>
          <a:bodyPr/>
          <a:lstStyle/>
          <a:p>
            <a:pPr algn="just" eaLnBrk="1" hangingPunct="1">
              <a:spcBef>
                <a:spcPct val="0"/>
              </a:spcBef>
            </a:pPr>
            <a:r>
              <a:rPr lang="en-US" sz="2400" smtClean="0"/>
              <a:t>Steps to create standard packaging structure of a web application, create the following directories:</a:t>
            </a:r>
          </a:p>
          <a:p>
            <a:pPr lvl="1" algn="just" eaLnBrk="1" hangingPunct="1">
              <a:spcBef>
                <a:spcPct val="0"/>
              </a:spcBef>
            </a:pPr>
            <a:r>
              <a:rPr lang="en-US" sz="2400" u="sng" smtClean="0"/>
              <a:t>A root directory</a:t>
            </a:r>
            <a:r>
              <a:rPr lang="en-US" sz="2400" smtClean="0"/>
              <a:t> – It contains the static resources, such as, </a:t>
            </a:r>
            <a:r>
              <a:rPr lang="en-US" sz="2400" b="1" smtClean="0"/>
              <a:t>HTML</a:t>
            </a:r>
            <a:r>
              <a:rPr lang="en-US" sz="2400" smtClean="0"/>
              <a:t>, </a:t>
            </a:r>
            <a:r>
              <a:rPr lang="en-US" sz="2400" b="1" smtClean="0"/>
              <a:t>JSP</a:t>
            </a:r>
            <a:r>
              <a:rPr lang="en-US" sz="2400" smtClean="0"/>
              <a:t> and  </a:t>
            </a:r>
            <a:r>
              <a:rPr lang="en-US" sz="2400" b="1" smtClean="0"/>
              <a:t>image</a:t>
            </a:r>
            <a:r>
              <a:rPr lang="en-US" sz="2400" smtClean="0"/>
              <a:t> files.</a:t>
            </a:r>
          </a:p>
          <a:p>
            <a:pPr lvl="1" algn="just" eaLnBrk="1" hangingPunct="1">
              <a:spcBef>
                <a:spcPct val="0"/>
              </a:spcBef>
            </a:pPr>
            <a:r>
              <a:rPr lang="en-US" sz="2400" u="sng" smtClean="0"/>
              <a:t>A WEB-INF directory</a:t>
            </a:r>
            <a:r>
              <a:rPr lang="en-US" sz="2400" smtClean="0"/>
              <a:t> – Resides inside the root directory. It contains the </a:t>
            </a:r>
            <a:r>
              <a:rPr lang="en-US" sz="2400" b="1" i="1" smtClean="0"/>
              <a:t>web.xml</a:t>
            </a:r>
            <a:r>
              <a:rPr lang="en-US" sz="2400" i="1" smtClean="0"/>
              <a:t> </a:t>
            </a:r>
            <a:r>
              <a:rPr lang="en-US" sz="2400" smtClean="0"/>
              <a:t>file that stores various configurations of a web application.</a:t>
            </a:r>
          </a:p>
          <a:p>
            <a:pPr lvl="1" algn="just" eaLnBrk="1" hangingPunct="1">
              <a:spcBef>
                <a:spcPct val="0"/>
              </a:spcBef>
            </a:pPr>
            <a:r>
              <a:rPr lang="en-US" sz="2400" u="sng" smtClean="0"/>
              <a:t>A classes directory</a:t>
            </a:r>
            <a:r>
              <a:rPr lang="en-US" sz="2400" smtClean="0"/>
              <a:t> – Resides under the WEB-INF directory and contains the class files of the application. </a:t>
            </a:r>
          </a:p>
          <a:p>
            <a:pPr lvl="1" algn="just" eaLnBrk="1" hangingPunct="1">
              <a:spcBef>
                <a:spcPct val="0"/>
              </a:spcBef>
            </a:pPr>
            <a:r>
              <a:rPr lang="en-US" sz="2400" u="sng" smtClean="0"/>
              <a:t>A lib directory</a:t>
            </a:r>
            <a:r>
              <a:rPr lang="en-US" sz="2400" smtClean="0"/>
              <a:t> – It also resides under the WEB-INF directory and contains </a:t>
            </a:r>
            <a:r>
              <a:rPr lang="en-US" sz="2400" b="1" smtClean="0"/>
              <a:t>JAR</a:t>
            </a:r>
            <a:r>
              <a:rPr lang="en-US" sz="2400" smtClean="0"/>
              <a:t> files.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15BB2341-1CB9-490C-AED0-1DAF212F226F}" type="slidenum">
              <a:rPr lang="en-US" sz="1000">
                <a:solidFill>
                  <a:srgbClr val="FFFFFF"/>
                </a:solidFill>
                <a:latin typeface="Tahoma" pitchFamily="34" charset="0"/>
              </a:rPr>
              <a:pPr/>
              <a:t>25</a:t>
            </a:fld>
            <a:endParaRPr lang="en-US" sz="1000">
              <a:solidFill>
                <a:srgbClr val="FFFFFF"/>
              </a:solidFill>
              <a:latin typeface="Tahoma" pitchFamily="34" charset="0"/>
            </a:endParaRPr>
          </a:p>
        </p:txBody>
      </p:sp>
      <p:sp>
        <p:nvSpPr>
          <p:cNvPr id="685059" name="Rectangle 3"/>
          <p:cNvSpPr>
            <a:spLocks noGrp="1" noChangeArrowheads="1"/>
          </p:cNvSpPr>
          <p:nvPr>
            <p:ph type="title"/>
          </p:nvPr>
        </p:nvSpPr>
        <p:spPr/>
        <p:txBody>
          <a:bodyPr/>
          <a:lstStyle/>
          <a:p>
            <a:pPr eaLnBrk="1" hangingPunct="1">
              <a:defRPr/>
            </a:pPr>
            <a:r>
              <a:rPr lang="en-US" smtClean="0"/>
              <a:t>Servlet Creation</a:t>
            </a:r>
          </a:p>
        </p:txBody>
      </p:sp>
      <p:sp>
        <p:nvSpPr>
          <p:cNvPr id="32772" name="Rectangle 2"/>
          <p:cNvSpPr>
            <a:spLocks noGrp="1" noChangeArrowheads="1"/>
          </p:cNvSpPr>
          <p:nvPr>
            <p:ph idx="1"/>
          </p:nvPr>
        </p:nvSpPr>
        <p:spPr/>
        <p:txBody>
          <a:bodyPr/>
          <a:lstStyle/>
          <a:p>
            <a:pPr algn="just" eaLnBrk="1" hangingPunct="1">
              <a:spcBef>
                <a:spcPct val="0"/>
              </a:spcBef>
            </a:pPr>
            <a:r>
              <a:rPr lang="en-US" sz="2400" smtClean="0"/>
              <a:t>Packaging the servlet</a:t>
            </a:r>
          </a:p>
          <a:p>
            <a:pPr marL="742950" lvl="1" indent="-285750" algn="just" eaLnBrk="1" hangingPunct="1">
              <a:spcBef>
                <a:spcPct val="0"/>
              </a:spcBef>
            </a:pPr>
            <a:r>
              <a:rPr lang="en-US" sz="2400" smtClean="0"/>
              <a:t>J2EE defines a standard packaging structure to package a servlet into a J2EE application to make it portable across different application servers.</a:t>
            </a:r>
          </a:p>
          <a:p>
            <a:pPr marL="742950" lvl="1" indent="-285750" algn="just" eaLnBrk="1" hangingPunct="1">
              <a:spcBef>
                <a:spcPct val="0"/>
              </a:spcBef>
            </a:pPr>
            <a:r>
              <a:rPr lang="en-US" sz="2400" smtClean="0"/>
              <a:t>A standard packaging structure will allow application servers to easily locate and load application files from the standard directory structure.</a:t>
            </a:r>
          </a:p>
          <a:p>
            <a:pPr marL="742950" lvl="1" indent="-285750" algn="just" eaLnBrk="1" hangingPunct="1">
              <a:spcBef>
                <a:spcPct val="0"/>
              </a:spcBef>
            </a:pPr>
            <a:r>
              <a:rPr lang="en-US" sz="2400" smtClean="0"/>
              <a:t>In most of the cases, the standard packaging structure is created by the Integrated Development Environment in use like, </a:t>
            </a:r>
            <a:r>
              <a:rPr lang="en-US" sz="2400" i="1" smtClean="0"/>
              <a:t>RAD</a:t>
            </a:r>
            <a:r>
              <a:rPr lang="en-US" sz="2400" smtClean="0"/>
              <a:t>, </a:t>
            </a:r>
            <a:r>
              <a:rPr lang="en-US" sz="2400" i="1" smtClean="0"/>
              <a:t>MyEclipse</a:t>
            </a:r>
            <a:r>
              <a:rPr lang="en-US" sz="2400" smtClean="0"/>
              <a:t>, </a:t>
            </a:r>
            <a:r>
              <a:rPr lang="en-US" sz="2400" i="1" smtClean="0"/>
              <a:t>WSAD</a:t>
            </a:r>
            <a:r>
              <a:rPr lang="en-US" sz="2400" smtClean="0"/>
              <a:t>, </a:t>
            </a:r>
            <a:r>
              <a:rPr lang="en-US" sz="2400" i="1" smtClean="0"/>
              <a:t>SunAppServer</a:t>
            </a:r>
            <a:r>
              <a:rPr lang="en-US" sz="2400" smtClean="0"/>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Oval 2"/>
          <p:cNvSpPr>
            <a:spLocks noChangeArrowheads="1"/>
          </p:cNvSpPr>
          <p:nvPr/>
        </p:nvSpPr>
        <p:spPr bwMode="auto">
          <a:xfrm>
            <a:off x="2667000" y="2514600"/>
            <a:ext cx="1600200" cy="457200"/>
          </a:xfrm>
          <a:prstGeom prst="ellipse">
            <a:avLst/>
          </a:prstGeom>
          <a:gradFill rotWithShape="1">
            <a:gsLst>
              <a:gs pos="0">
                <a:srgbClr val="00CC66"/>
              </a:gs>
              <a:gs pos="100000">
                <a:schemeClr val="bg1"/>
              </a:gs>
            </a:gsLst>
            <a:lin ang="5400000" scaled="1"/>
          </a:gradFill>
          <a:ln w="12700">
            <a:noFill/>
            <a:round/>
            <a:headEnd type="none" w="sm" len="sm"/>
            <a:tailEnd type="none" w="sm" len="sm"/>
          </a:ln>
          <a:effectLst>
            <a:prstShdw prst="shdw17" dist="17961" dir="2700000">
              <a:srgbClr val="007A3D"/>
            </a:prstShdw>
          </a:effectLst>
        </p:spPr>
        <p:txBody>
          <a:bodyPr wrap="none" anchor="ctr"/>
          <a:lstStyle/>
          <a:p>
            <a:endParaRPr lang="en-US">
              <a:latin typeface="Tahoma" pitchFamily="34" charset="0"/>
            </a:endParaRPr>
          </a:p>
        </p:txBody>
      </p:sp>
      <p:sp>
        <p:nvSpPr>
          <p:cNvPr id="33795" name="Rectangle 5"/>
          <p:cNvSpPr>
            <a:spLocks noChangeArrowheads="1"/>
          </p:cNvSpPr>
          <p:nvPr/>
        </p:nvSpPr>
        <p:spPr bwMode="auto">
          <a:xfrm>
            <a:off x="762000" y="1905000"/>
            <a:ext cx="1752600" cy="381000"/>
          </a:xfrm>
          <a:prstGeom prst="rect">
            <a:avLst/>
          </a:prstGeom>
          <a:gradFill rotWithShape="1">
            <a:gsLst>
              <a:gs pos="0">
                <a:srgbClr val="5ED8D5"/>
              </a:gs>
              <a:gs pos="100000">
                <a:schemeClr val="bg1"/>
              </a:gs>
            </a:gsLst>
            <a:lin ang="5400000" scaled="1"/>
          </a:gradFill>
          <a:ln w="12700">
            <a:noFill/>
            <a:miter lim="800000"/>
            <a:headEnd type="none" w="sm" len="sm"/>
            <a:tailEnd type="none" w="sm" len="sm"/>
          </a:ln>
          <a:effectLst>
            <a:prstShdw prst="shdw17" dist="17961" dir="2700000">
              <a:srgbClr val="388280"/>
            </a:prstShdw>
          </a:effectLst>
        </p:spPr>
        <p:txBody>
          <a:bodyPr wrap="none" anchor="ctr"/>
          <a:lstStyle/>
          <a:p>
            <a:r>
              <a:rPr lang="en-US" sz="2000">
                <a:latin typeface="Tahoma" pitchFamily="34" charset="0"/>
              </a:rPr>
              <a:t>Root Directory</a:t>
            </a:r>
          </a:p>
        </p:txBody>
      </p:sp>
      <p:sp>
        <p:nvSpPr>
          <p:cNvPr id="33796" name="Rectangle 6"/>
          <p:cNvSpPr>
            <a:spLocks noChangeArrowheads="1"/>
          </p:cNvSpPr>
          <p:nvPr/>
        </p:nvSpPr>
        <p:spPr bwMode="auto">
          <a:xfrm>
            <a:off x="2667000" y="3352800"/>
            <a:ext cx="1447800" cy="457200"/>
          </a:xfrm>
          <a:prstGeom prst="rect">
            <a:avLst/>
          </a:prstGeom>
          <a:gradFill rotWithShape="1">
            <a:gsLst>
              <a:gs pos="0">
                <a:srgbClr val="5ED8D5"/>
              </a:gs>
              <a:gs pos="100000">
                <a:schemeClr val="bg1"/>
              </a:gs>
            </a:gsLst>
            <a:lin ang="5400000" scaled="1"/>
          </a:gradFill>
          <a:ln w="12700">
            <a:noFill/>
            <a:miter lim="800000"/>
            <a:headEnd type="none" w="sm" len="sm"/>
            <a:tailEnd type="none" w="sm" len="sm"/>
          </a:ln>
          <a:effectLst>
            <a:prstShdw prst="shdw17" dist="17961" dir="2700000">
              <a:srgbClr val="388280"/>
            </a:prstShdw>
          </a:effectLst>
        </p:spPr>
        <p:txBody>
          <a:bodyPr wrap="none" anchor="ctr"/>
          <a:lstStyle/>
          <a:p>
            <a:r>
              <a:rPr lang="en-US" sz="2000">
                <a:latin typeface="Tahoma" pitchFamily="34" charset="0"/>
              </a:rPr>
              <a:t>WEB-INF</a:t>
            </a:r>
          </a:p>
        </p:txBody>
      </p:sp>
      <p:sp>
        <p:nvSpPr>
          <p:cNvPr id="33797" name="Rectangle 7"/>
          <p:cNvSpPr>
            <a:spLocks noChangeArrowheads="1"/>
          </p:cNvSpPr>
          <p:nvPr/>
        </p:nvSpPr>
        <p:spPr bwMode="auto">
          <a:xfrm>
            <a:off x="4267200" y="4724400"/>
            <a:ext cx="1447800" cy="457200"/>
          </a:xfrm>
          <a:prstGeom prst="rect">
            <a:avLst/>
          </a:prstGeom>
          <a:gradFill rotWithShape="1">
            <a:gsLst>
              <a:gs pos="0">
                <a:srgbClr val="5ED8D5"/>
              </a:gs>
              <a:gs pos="100000">
                <a:schemeClr val="bg1"/>
              </a:gs>
            </a:gsLst>
            <a:lin ang="5400000" scaled="1"/>
          </a:gradFill>
          <a:ln w="12700">
            <a:noFill/>
            <a:miter lim="800000"/>
            <a:headEnd type="none" w="sm" len="sm"/>
            <a:tailEnd type="none" w="sm" len="sm"/>
          </a:ln>
          <a:effectLst>
            <a:prstShdw prst="shdw17" dist="17961" dir="2700000">
              <a:srgbClr val="388280"/>
            </a:prstShdw>
          </a:effectLst>
        </p:spPr>
        <p:txBody>
          <a:bodyPr wrap="none" anchor="ctr"/>
          <a:lstStyle/>
          <a:p>
            <a:r>
              <a:rPr lang="en-US" sz="2000">
                <a:latin typeface="Tahoma" pitchFamily="34" charset="0"/>
              </a:rPr>
              <a:t>classes</a:t>
            </a:r>
          </a:p>
        </p:txBody>
      </p:sp>
      <p:sp>
        <p:nvSpPr>
          <p:cNvPr id="33798" name="Rectangle 8"/>
          <p:cNvSpPr>
            <a:spLocks noChangeArrowheads="1"/>
          </p:cNvSpPr>
          <p:nvPr/>
        </p:nvSpPr>
        <p:spPr bwMode="auto">
          <a:xfrm>
            <a:off x="4191000" y="5562600"/>
            <a:ext cx="1447800" cy="457200"/>
          </a:xfrm>
          <a:prstGeom prst="rect">
            <a:avLst/>
          </a:prstGeom>
          <a:gradFill rotWithShape="1">
            <a:gsLst>
              <a:gs pos="0">
                <a:srgbClr val="5ED8D5"/>
              </a:gs>
              <a:gs pos="100000">
                <a:schemeClr val="bg1"/>
              </a:gs>
            </a:gsLst>
            <a:lin ang="5400000" scaled="1"/>
          </a:gradFill>
          <a:ln w="12700">
            <a:noFill/>
            <a:miter lim="800000"/>
            <a:headEnd type="none" w="sm" len="sm"/>
            <a:tailEnd type="none" w="sm" len="sm"/>
          </a:ln>
          <a:effectLst>
            <a:prstShdw prst="shdw17" dist="17961" dir="2700000">
              <a:srgbClr val="388280"/>
            </a:prstShdw>
          </a:effectLst>
        </p:spPr>
        <p:txBody>
          <a:bodyPr wrap="none" anchor="ctr"/>
          <a:lstStyle/>
          <a:p>
            <a:r>
              <a:rPr lang="en-US" sz="2000">
                <a:latin typeface="Tahoma" pitchFamily="34" charset="0"/>
              </a:rPr>
              <a:t>lib</a:t>
            </a:r>
          </a:p>
        </p:txBody>
      </p:sp>
      <p:sp>
        <p:nvSpPr>
          <p:cNvPr id="33799" name="Oval 9"/>
          <p:cNvSpPr>
            <a:spLocks noChangeArrowheads="1"/>
          </p:cNvSpPr>
          <p:nvPr/>
        </p:nvSpPr>
        <p:spPr bwMode="auto">
          <a:xfrm>
            <a:off x="2667000" y="2362200"/>
            <a:ext cx="1600200" cy="457200"/>
          </a:xfrm>
          <a:prstGeom prst="ellipse">
            <a:avLst/>
          </a:prstGeom>
          <a:gradFill rotWithShape="1">
            <a:gsLst>
              <a:gs pos="0">
                <a:srgbClr val="00CC66"/>
              </a:gs>
              <a:gs pos="100000">
                <a:schemeClr val="bg1"/>
              </a:gs>
            </a:gsLst>
            <a:lin ang="5400000" scaled="1"/>
          </a:gradFill>
          <a:ln w="12700">
            <a:noFill/>
            <a:round/>
            <a:headEnd type="none" w="sm" len="sm"/>
            <a:tailEnd type="none" w="sm" len="sm"/>
          </a:ln>
          <a:effectLst>
            <a:prstShdw prst="shdw17" dist="17961" dir="2700000">
              <a:srgbClr val="007A3D"/>
            </a:prstShdw>
          </a:effectLst>
        </p:spPr>
        <p:txBody>
          <a:bodyPr wrap="none" anchor="ctr"/>
          <a:lstStyle/>
          <a:p>
            <a:endParaRPr lang="en-US">
              <a:latin typeface="Tahoma" pitchFamily="34" charset="0"/>
            </a:endParaRPr>
          </a:p>
        </p:txBody>
      </p:sp>
      <p:sp>
        <p:nvSpPr>
          <p:cNvPr id="33800" name="Oval 10"/>
          <p:cNvSpPr>
            <a:spLocks noChangeArrowheads="1"/>
          </p:cNvSpPr>
          <p:nvPr/>
        </p:nvSpPr>
        <p:spPr bwMode="auto">
          <a:xfrm>
            <a:off x="2667000" y="2209800"/>
            <a:ext cx="1600200" cy="457200"/>
          </a:xfrm>
          <a:prstGeom prst="ellipse">
            <a:avLst/>
          </a:prstGeom>
          <a:gradFill rotWithShape="1">
            <a:gsLst>
              <a:gs pos="0">
                <a:srgbClr val="00CC66"/>
              </a:gs>
              <a:gs pos="100000">
                <a:schemeClr val="bg1"/>
              </a:gs>
            </a:gsLst>
            <a:lin ang="5400000" scaled="1"/>
          </a:gradFill>
          <a:ln w="12700">
            <a:noFill/>
            <a:round/>
            <a:headEnd type="none" w="sm" len="sm"/>
            <a:tailEnd type="none" w="sm" len="sm"/>
          </a:ln>
          <a:effectLst>
            <a:prstShdw prst="shdw17" dist="17961" dir="2700000">
              <a:srgbClr val="007A3D"/>
            </a:prstShdw>
          </a:effectLst>
        </p:spPr>
        <p:txBody>
          <a:bodyPr wrap="none" anchor="ctr"/>
          <a:lstStyle/>
          <a:p>
            <a:r>
              <a:rPr lang="en-US">
                <a:latin typeface="Tahoma" pitchFamily="34" charset="0"/>
              </a:rPr>
              <a:t>Page1.htm</a:t>
            </a:r>
          </a:p>
        </p:txBody>
      </p:sp>
      <p:sp>
        <p:nvSpPr>
          <p:cNvPr id="33801" name="Oval 11"/>
          <p:cNvSpPr>
            <a:spLocks noChangeArrowheads="1"/>
          </p:cNvSpPr>
          <p:nvPr/>
        </p:nvSpPr>
        <p:spPr bwMode="auto">
          <a:xfrm>
            <a:off x="4191000" y="4038600"/>
            <a:ext cx="1600200" cy="457200"/>
          </a:xfrm>
          <a:prstGeom prst="ellipse">
            <a:avLst/>
          </a:prstGeom>
          <a:gradFill rotWithShape="1">
            <a:gsLst>
              <a:gs pos="0">
                <a:srgbClr val="00CC66"/>
              </a:gs>
              <a:gs pos="100000">
                <a:schemeClr val="bg1"/>
              </a:gs>
            </a:gsLst>
            <a:lin ang="5400000" scaled="1"/>
          </a:gradFill>
          <a:ln w="12700">
            <a:noFill/>
            <a:round/>
            <a:headEnd type="none" w="sm" len="sm"/>
            <a:tailEnd type="none" w="sm" len="sm"/>
          </a:ln>
          <a:effectLst>
            <a:prstShdw prst="shdw17" dist="17961" dir="2700000">
              <a:srgbClr val="007A3D"/>
            </a:prstShdw>
          </a:effectLst>
        </p:spPr>
        <p:txBody>
          <a:bodyPr wrap="none" anchor="ctr"/>
          <a:lstStyle/>
          <a:p>
            <a:r>
              <a:rPr lang="en-US">
                <a:latin typeface="Tahoma" pitchFamily="34" charset="0"/>
              </a:rPr>
              <a:t>web.xml</a:t>
            </a:r>
          </a:p>
        </p:txBody>
      </p:sp>
      <p:sp>
        <p:nvSpPr>
          <p:cNvPr id="33802" name="Oval 12"/>
          <p:cNvSpPr>
            <a:spLocks noChangeArrowheads="1"/>
          </p:cNvSpPr>
          <p:nvPr/>
        </p:nvSpPr>
        <p:spPr bwMode="auto">
          <a:xfrm>
            <a:off x="6172200" y="5181600"/>
            <a:ext cx="2743200" cy="457200"/>
          </a:xfrm>
          <a:prstGeom prst="ellipse">
            <a:avLst/>
          </a:prstGeom>
          <a:gradFill rotWithShape="1">
            <a:gsLst>
              <a:gs pos="0">
                <a:srgbClr val="00CC66"/>
              </a:gs>
              <a:gs pos="100000">
                <a:schemeClr val="bg1"/>
              </a:gs>
            </a:gsLst>
            <a:lin ang="5400000" scaled="1"/>
          </a:gradFill>
          <a:ln w="12700">
            <a:noFill/>
            <a:round/>
            <a:headEnd type="none" w="sm" len="sm"/>
            <a:tailEnd type="none" w="sm" len="sm"/>
          </a:ln>
          <a:effectLst>
            <a:prstShdw prst="shdw17" dist="17961" dir="2700000">
              <a:srgbClr val="007A3D"/>
            </a:prstShdw>
          </a:effectLst>
        </p:spPr>
        <p:txBody>
          <a:bodyPr wrap="none" anchor="ctr"/>
          <a:lstStyle/>
          <a:p>
            <a:r>
              <a:rPr lang="en-US">
                <a:latin typeface="Tahoma" pitchFamily="34" charset="0"/>
              </a:rPr>
              <a:t>WelcomeServlet.class</a:t>
            </a:r>
          </a:p>
        </p:txBody>
      </p:sp>
      <p:sp>
        <p:nvSpPr>
          <p:cNvPr id="33803" name="Line 13"/>
          <p:cNvSpPr>
            <a:spLocks noChangeShapeType="1"/>
          </p:cNvSpPr>
          <p:nvPr/>
        </p:nvSpPr>
        <p:spPr bwMode="auto">
          <a:xfrm>
            <a:off x="1447800" y="2286000"/>
            <a:ext cx="0" cy="1295400"/>
          </a:xfrm>
          <a:prstGeom prst="line">
            <a:avLst/>
          </a:prstGeom>
          <a:noFill/>
          <a:ln w="38100">
            <a:solidFill>
              <a:srgbClr val="0066FF"/>
            </a:solidFill>
            <a:round/>
            <a:headEnd type="none" w="sm" len="sm"/>
            <a:tailEnd type="none" w="sm" len="sm"/>
          </a:ln>
        </p:spPr>
        <p:txBody>
          <a:bodyPr/>
          <a:lstStyle/>
          <a:p>
            <a:endParaRPr lang="en-US"/>
          </a:p>
        </p:txBody>
      </p:sp>
      <p:sp>
        <p:nvSpPr>
          <p:cNvPr id="33804" name="Line 14"/>
          <p:cNvSpPr>
            <a:spLocks noChangeShapeType="1"/>
          </p:cNvSpPr>
          <p:nvPr/>
        </p:nvSpPr>
        <p:spPr bwMode="auto">
          <a:xfrm>
            <a:off x="3429000" y="3810000"/>
            <a:ext cx="0" cy="1981200"/>
          </a:xfrm>
          <a:prstGeom prst="line">
            <a:avLst/>
          </a:prstGeom>
          <a:noFill/>
          <a:ln w="38100">
            <a:solidFill>
              <a:srgbClr val="0066FF"/>
            </a:solidFill>
            <a:round/>
            <a:headEnd type="none" w="sm" len="sm"/>
            <a:tailEnd type="none" w="sm" len="sm"/>
          </a:ln>
        </p:spPr>
        <p:txBody>
          <a:bodyPr/>
          <a:lstStyle/>
          <a:p>
            <a:endParaRPr lang="en-US"/>
          </a:p>
        </p:txBody>
      </p:sp>
      <p:sp>
        <p:nvSpPr>
          <p:cNvPr id="33805" name="Line 15"/>
          <p:cNvSpPr>
            <a:spLocks noChangeShapeType="1"/>
          </p:cNvSpPr>
          <p:nvPr/>
        </p:nvSpPr>
        <p:spPr bwMode="auto">
          <a:xfrm>
            <a:off x="1447800" y="2667000"/>
            <a:ext cx="1219200" cy="0"/>
          </a:xfrm>
          <a:prstGeom prst="line">
            <a:avLst/>
          </a:prstGeom>
          <a:noFill/>
          <a:ln w="38100">
            <a:solidFill>
              <a:srgbClr val="0066FF"/>
            </a:solidFill>
            <a:round/>
            <a:headEnd type="none" w="sm" len="sm"/>
            <a:tailEnd type="none" w="sm" len="sm"/>
          </a:ln>
        </p:spPr>
        <p:txBody>
          <a:bodyPr/>
          <a:lstStyle/>
          <a:p>
            <a:endParaRPr lang="en-US"/>
          </a:p>
        </p:txBody>
      </p:sp>
      <p:sp>
        <p:nvSpPr>
          <p:cNvPr id="33806" name="Line 16"/>
          <p:cNvSpPr>
            <a:spLocks noChangeShapeType="1"/>
          </p:cNvSpPr>
          <p:nvPr/>
        </p:nvSpPr>
        <p:spPr bwMode="auto">
          <a:xfrm>
            <a:off x="3429000" y="4267200"/>
            <a:ext cx="762000" cy="0"/>
          </a:xfrm>
          <a:prstGeom prst="line">
            <a:avLst/>
          </a:prstGeom>
          <a:noFill/>
          <a:ln w="38100">
            <a:solidFill>
              <a:srgbClr val="0066FF"/>
            </a:solidFill>
            <a:round/>
            <a:headEnd type="none" w="sm" len="sm"/>
            <a:tailEnd type="none" w="sm" len="sm"/>
          </a:ln>
        </p:spPr>
        <p:txBody>
          <a:bodyPr/>
          <a:lstStyle/>
          <a:p>
            <a:endParaRPr lang="en-US"/>
          </a:p>
        </p:txBody>
      </p:sp>
      <p:sp>
        <p:nvSpPr>
          <p:cNvPr id="33807" name="Line 17"/>
          <p:cNvSpPr>
            <a:spLocks noChangeShapeType="1"/>
          </p:cNvSpPr>
          <p:nvPr/>
        </p:nvSpPr>
        <p:spPr bwMode="auto">
          <a:xfrm>
            <a:off x="3429000" y="4953000"/>
            <a:ext cx="762000" cy="0"/>
          </a:xfrm>
          <a:prstGeom prst="line">
            <a:avLst/>
          </a:prstGeom>
          <a:noFill/>
          <a:ln w="38100">
            <a:solidFill>
              <a:srgbClr val="0066FF"/>
            </a:solidFill>
            <a:round/>
            <a:headEnd type="none" w="sm" len="sm"/>
            <a:tailEnd type="none" w="sm" len="sm"/>
          </a:ln>
        </p:spPr>
        <p:txBody>
          <a:bodyPr/>
          <a:lstStyle/>
          <a:p>
            <a:endParaRPr lang="en-US"/>
          </a:p>
        </p:txBody>
      </p:sp>
      <p:sp>
        <p:nvSpPr>
          <p:cNvPr id="33808" name="Line 18"/>
          <p:cNvSpPr>
            <a:spLocks noChangeShapeType="1"/>
          </p:cNvSpPr>
          <p:nvPr/>
        </p:nvSpPr>
        <p:spPr bwMode="auto">
          <a:xfrm>
            <a:off x="3429000" y="5791200"/>
            <a:ext cx="762000" cy="0"/>
          </a:xfrm>
          <a:prstGeom prst="line">
            <a:avLst/>
          </a:prstGeom>
          <a:noFill/>
          <a:ln w="38100">
            <a:solidFill>
              <a:srgbClr val="0066FF"/>
            </a:solidFill>
            <a:round/>
            <a:headEnd type="none" w="sm" len="sm"/>
            <a:tailEnd type="none" w="sm" len="sm"/>
          </a:ln>
        </p:spPr>
        <p:txBody>
          <a:bodyPr/>
          <a:lstStyle/>
          <a:p>
            <a:endParaRPr lang="en-US"/>
          </a:p>
        </p:txBody>
      </p:sp>
      <p:sp>
        <p:nvSpPr>
          <p:cNvPr id="33809" name="Line 19"/>
          <p:cNvSpPr>
            <a:spLocks noChangeShapeType="1"/>
          </p:cNvSpPr>
          <p:nvPr/>
        </p:nvSpPr>
        <p:spPr bwMode="auto">
          <a:xfrm>
            <a:off x="5486400" y="5410200"/>
            <a:ext cx="685800" cy="0"/>
          </a:xfrm>
          <a:prstGeom prst="line">
            <a:avLst/>
          </a:prstGeom>
          <a:noFill/>
          <a:ln w="38100">
            <a:solidFill>
              <a:srgbClr val="0066FF"/>
            </a:solidFill>
            <a:round/>
            <a:headEnd type="none" w="sm" len="sm"/>
            <a:tailEnd type="none" w="sm" len="sm"/>
          </a:ln>
        </p:spPr>
        <p:txBody>
          <a:bodyPr/>
          <a:lstStyle/>
          <a:p>
            <a:endParaRPr lang="en-US"/>
          </a:p>
        </p:txBody>
      </p:sp>
      <p:sp>
        <p:nvSpPr>
          <p:cNvPr id="33810" name="Line 20"/>
          <p:cNvSpPr>
            <a:spLocks noChangeShapeType="1"/>
          </p:cNvSpPr>
          <p:nvPr/>
        </p:nvSpPr>
        <p:spPr bwMode="auto">
          <a:xfrm>
            <a:off x="5486400" y="5181600"/>
            <a:ext cx="0" cy="228600"/>
          </a:xfrm>
          <a:prstGeom prst="line">
            <a:avLst/>
          </a:prstGeom>
          <a:noFill/>
          <a:ln w="38100">
            <a:solidFill>
              <a:srgbClr val="0066FF"/>
            </a:solidFill>
            <a:round/>
            <a:headEnd type="none" w="sm" len="sm"/>
            <a:tailEnd type="none" w="sm" len="sm"/>
          </a:ln>
        </p:spPr>
        <p:txBody>
          <a:bodyPr/>
          <a:lstStyle/>
          <a:p>
            <a:endParaRPr lang="en-US"/>
          </a:p>
        </p:txBody>
      </p:sp>
      <p:sp>
        <p:nvSpPr>
          <p:cNvPr id="33811" name="Line 21"/>
          <p:cNvSpPr>
            <a:spLocks noChangeShapeType="1"/>
          </p:cNvSpPr>
          <p:nvPr/>
        </p:nvSpPr>
        <p:spPr bwMode="auto">
          <a:xfrm>
            <a:off x="1447800" y="3581400"/>
            <a:ext cx="1219200" cy="0"/>
          </a:xfrm>
          <a:prstGeom prst="line">
            <a:avLst/>
          </a:prstGeom>
          <a:noFill/>
          <a:ln w="38100">
            <a:solidFill>
              <a:srgbClr val="0066FF"/>
            </a:solidFill>
            <a:round/>
            <a:headEnd type="none" w="sm" len="sm"/>
            <a:tailEnd type="none" w="sm" len="sm"/>
          </a:ln>
        </p:spPr>
        <p:txBody>
          <a:bodyPr/>
          <a:lstStyle/>
          <a:p>
            <a:endParaRPr lang="en-US"/>
          </a:p>
        </p:txBody>
      </p:sp>
      <p:sp>
        <p:nvSpPr>
          <p:cNvPr id="686101" name="Rectangle 21"/>
          <p:cNvSpPr>
            <a:spLocks noGrp="1" noChangeArrowheads="1"/>
          </p:cNvSpPr>
          <p:nvPr>
            <p:ph type="title"/>
          </p:nvPr>
        </p:nvSpPr>
        <p:spPr/>
        <p:txBody>
          <a:bodyPr>
            <a:normAutofit/>
          </a:bodyPr>
          <a:lstStyle/>
          <a:p>
            <a:pPr eaLnBrk="1" hangingPunct="1">
              <a:defRPr/>
            </a:pPr>
            <a:r>
              <a:rPr lang="en-US" smtClean="0"/>
              <a:t>Directory structure of a Web Application</a:t>
            </a:r>
          </a:p>
        </p:txBody>
      </p:sp>
      <p:sp>
        <p:nvSpPr>
          <p:cNvPr id="21" name="Rectangle 20"/>
          <p:cNvSpPr/>
          <p:nvPr/>
        </p:nvSpPr>
        <p:spPr>
          <a:xfrm>
            <a:off x="4615984" y="2209800"/>
            <a:ext cx="3232616" cy="369332"/>
          </a:xfrm>
          <a:prstGeom prst="rect">
            <a:avLst/>
          </a:prstGeom>
        </p:spPr>
        <p:txBody>
          <a:bodyPr wrap="none">
            <a:spAutoFit/>
          </a:bodyPr>
          <a:lstStyle/>
          <a:p>
            <a:r>
              <a:rPr lang="en-US" dirty="0" smtClean="0"/>
              <a:t>Refer to </a:t>
            </a:r>
            <a:r>
              <a:rPr lang="en-US" dirty="0" smtClean="0">
                <a:hlinkClick r:id="rId3" action="ppaction://hlinkfile"/>
              </a:rPr>
              <a:t>WelcomeServlet.java</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83728749-82DB-483E-804C-4A9AF6BC0BA8}" type="slidenum">
              <a:rPr lang="en-US" sz="1000">
                <a:solidFill>
                  <a:srgbClr val="FFFFFF"/>
                </a:solidFill>
                <a:latin typeface="Tahoma" pitchFamily="34" charset="0"/>
              </a:rPr>
              <a:pPr/>
              <a:t>27</a:t>
            </a:fld>
            <a:endParaRPr lang="en-US" sz="1000">
              <a:solidFill>
                <a:srgbClr val="FFFFFF"/>
              </a:solidFill>
              <a:latin typeface="Tahoma" pitchFamily="34" charset="0"/>
            </a:endParaRPr>
          </a:p>
        </p:txBody>
      </p:sp>
      <p:sp>
        <p:nvSpPr>
          <p:cNvPr id="687107" name="Rectangle 3"/>
          <p:cNvSpPr>
            <a:spLocks noGrp="1" noChangeArrowheads="1"/>
          </p:cNvSpPr>
          <p:nvPr>
            <p:ph type="title"/>
          </p:nvPr>
        </p:nvSpPr>
        <p:spPr/>
        <p:txBody>
          <a:bodyPr/>
          <a:lstStyle/>
          <a:p>
            <a:pPr eaLnBrk="1" hangingPunct="1">
              <a:defRPr/>
            </a:pPr>
            <a:r>
              <a:rPr lang="en-US" smtClean="0"/>
              <a:t>Deployment Descriptor</a:t>
            </a:r>
          </a:p>
        </p:txBody>
      </p:sp>
      <p:sp>
        <p:nvSpPr>
          <p:cNvPr id="34820" name="Rectangle 2"/>
          <p:cNvSpPr>
            <a:spLocks noGrp="1" noChangeArrowheads="1"/>
          </p:cNvSpPr>
          <p:nvPr>
            <p:ph idx="1"/>
          </p:nvPr>
        </p:nvSpPr>
        <p:spPr/>
        <p:txBody>
          <a:bodyPr/>
          <a:lstStyle/>
          <a:p>
            <a:pPr eaLnBrk="1" hangingPunct="1">
              <a:lnSpc>
                <a:spcPct val="80000"/>
              </a:lnSpc>
              <a:spcBef>
                <a:spcPct val="0"/>
              </a:spcBef>
            </a:pPr>
            <a:r>
              <a:rPr lang="en-US" sz="2400" b="1" smtClean="0"/>
              <a:t>The web.xml consists of :-</a:t>
            </a:r>
            <a:endParaRPr lang="en-US" sz="2400" smtClean="0"/>
          </a:p>
          <a:p>
            <a:pPr lvl="1" eaLnBrk="1" hangingPunct="1">
              <a:lnSpc>
                <a:spcPct val="80000"/>
              </a:lnSpc>
              <a:spcBef>
                <a:spcPct val="0"/>
              </a:spcBef>
            </a:pPr>
            <a:r>
              <a:rPr lang="en-US" sz="2400" smtClean="0"/>
              <a:t>XML Prolog information.</a:t>
            </a:r>
          </a:p>
          <a:p>
            <a:pPr lvl="1" eaLnBrk="1" hangingPunct="1">
              <a:lnSpc>
                <a:spcPct val="80000"/>
              </a:lnSpc>
              <a:spcBef>
                <a:spcPct val="0"/>
              </a:spcBef>
            </a:pPr>
            <a:r>
              <a:rPr lang="en-US" sz="2400" smtClean="0"/>
              <a:t>Web Application display name.</a:t>
            </a:r>
          </a:p>
          <a:p>
            <a:pPr lvl="1" eaLnBrk="1" hangingPunct="1">
              <a:lnSpc>
                <a:spcPct val="80000"/>
              </a:lnSpc>
              <a:spcBef>
                <a:spcPct val="0"/>
              </a:spcBef>
            </a:pPr>
            <a:r>
              <a:rPr lang="en-US" sz="2400" smtClean="0"/>
              <a:t>Servlet Information.</a:t>
            </a:r>
          </a:p>
          <a:p>
            <a:pPr marL="1143000" lvl="2" indent="-228600" eaLnBrk="1" hangingPunct="1">
              <a:lnSpc>
                <a:spcPct val="80000"/>
              </a:lnSpc>
            </a:pPr>
            <a:r>
              <a:rPr lang="en-US" sz="2400" smtClean="0"/>
              <a:t> Servlet Display Name.</a:t>
            </a:r>
          </a:p>
          <a:p>
            <a:pPr marL="1143000" lvl="2" indent="-228600" eaLnBrk="1" hangingPunct="1">
              <a:lnSpc>
                <a:spcPct val="80000"/>
              </a:lnSpc>
            </a:pPr>
            <a:r>
              <a:rPr lang="en-US" sz="2400" smtClean="0"/>
              <a:t>Name of the Servlet, when it will be accessed.</a:t>
            </a:r>
          </a:p>
          <a:p>
            <a:pPr marL="1143000" lvl="2" indent="-228600" eaLnBrk="1" hangingPunct="1">
              <a:lnSpc>
                <a:spcPct val="80000"/>
              </a:lnSpc>
            </a:pPr>
            <a:r>
              <a:rPr lang="en-US" sz="2400" smtClean="0"/>
              <a:t>Servlet Class Name. </a:t>
            </a:r>
          </a:p>
          <a:p>
            <a:pPr marL="1143000" lvl="2" indent="-228600" eaLnBrk="1" hangingPunct="1">
              <a:lnSpc>
                <a:spcPct val="80000"/>
              </a:lnSpc>
            </a:pPr>
            <a:r>
              <a:rPr lang="en-US" sz="2400" smtClean="0"/>
              <a:t> URL Mappings.</a:t>
            </a:r>
          </a:p>
          <a:p>
            <a:pPr marL="1143000" lvl="2" indent="-228600" eaLnBrk="1" hangingPunct="1">
              <a:lnSpc>
                <a:spcPct val="80000"/>
              </a:lnSpc>
            </a:pPr>
            <a:r>
              <a:rPr lang="en-US" sz="2400" smtClean="0"/>
              <a:t> Welcome files.</a:t>
            </a:r>
          </a:p>
          <a:p>
            <a:pPr marL="1143000" lvl="2" indent="-228600" eaLnBrk="1" hangingPunct="1">
              <a:lnSpc>
                <a:spcPct val="80000"/>
              </a:lnSpc>
            </a:pPr>
            <a:r>
              <a:rPr lang="en-US" sz="2400" smtClean="0"/>
              <a:t> MIME types.</a:t>
            </a:r>
          </a:p>
          <a:p>
            <a:pPr eaLnBrk="1" hangingPunct="1">
              <a:lnSpc>
                <a:spcPct val="80000"/>
              </a:lnSpc>
              <a:spcBef>
                <a:spcPct val="0"/>
              </a:spcBef>
              <a:buFontTx/>
              <a:buNone/>
            </a:pPr>
            <a:endParaRPr lang="en-US" sz="240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9F8FFAF7-1931-4C94-A6C6-DFD82EDD952C}" type="slidenum">
              <a:rPr lang="en-US" sz="1000">
                <a:solidFill>
                  <a:srgbClr val="FFFFFF"/>
                </a:solidFill>
                <a:latin typeface="Tahoma" pitchFamily="34" charset="0"/>
              </a:rPr>
              <a:pPr/>
              <a:t>28</a:t>
            </a:fld>
            <a:endParaRPr lang="en-US" sz="1000">
              <a:solidFill>
                <a:srgbClr val="FFFFFF"/>
              </a:solidFill>
              <a:latin typeface="Tahoma" pitchFamily="34" charset="0"/>
            </a:endParaRPr>
          </a:p>
        </p:txBody>
      </p:sp>
      <p:sp>
        <p:nvSpPr>
          <p:cNvPr id="689155" name="Rectangle 3"/>
          <p:cNvSpPr>
            <a:spLocks noGrp="1" noChangeArrowheads="1"/>
          </p:cNvSpPr>
          <p:nvPr>
            <p:ph type="title"/>
          </p:nvPr>
        </p:nvSpPr>
        <p:spPr/>
        <p:txBody>
          <a:bodyPr/>
          <a:lstStyle/>
          <a:p>
            <a:pPr eaLnBrk="1" hangingPunct="1">
              <a:defRPr/>
            </a:pPr>
            <a:r>
              <a:rPr lang="en-US" smtClean="0"/>
              <a:t>Content of web.xml</a:t>
            </a:r>
          </a:p>
        </p:txBody>
      </p:sp>
      <p:sp>
        <p:nvSpPr>
          <p:cNvPr id="35844" name="Rectangle 3"/>
          <p:cNvSpPr>
            <a:spLocks noGrp="1" noChangeArrowheads="1"/>
          </p:cNvSpPr>
          <p:nvPr>
            <p:ph idx="1"/>
          </p:nvPr>
        </p:nvSpPr>
        <p:spPr>
          <a:effectLst>
            <a:prstShdw prst="shdw17" dist="17961" dir="2700000">
              <a:srgbClr val="000099"/>
            </a:prstShdw>
          </a:effectLst>
        </p:spPr>
        <p:txBody>
          <a:bodyPr/>
          <a:lstStyle/>
          <a:p>
            <a:pPr eaLnBrk="1" hangingPunct="1">
              <a:lnSpc>
                <a:spcPct val="80000"/>
              </a:lnSpc>
              <a:spcBef>
                <a:spcPct val="0"/>
              </a:spcBef>
              <a:buFontTx/>
              <a:buNone/>
            </a:pPr>
            <a:r>
              <a:rPr lang="en-US" sz="2000" b="1" dirty="0" smtClean="0">
                <a:latin typeface="Courier New" pitchFamily="49" charset="0"/>
                <a:cs typeface="Courier New" pitchFamily="49" charset="0"/>
              </a:rPr>
              <a:t>web.xml – Deployment Descriptor</a:t>
            </a:r>
          </a:p>
          <a:p>
            <a:pPr eaLnBrk="1" hangingPunct="1">
              <a:lnSpc>
                <a:spcPct val="80000"/>
              </a:lnSpc>
              <a:spcBef>
                <a:spcPct val="0"/>
              </a:spcBef>
              <a:buFontTx/>
              <a:buNone/>
            </a:pPr>
            <a:r>
              <a:rPr lang="en-US" sz="1600" dirty="0" smtClean="0">
                <a:latin typeface="Courier New" pitchFamily="49" charset="0"/>
                <a:cs typeface="Courier New" pitchFamily="49" charset="0"/>
              </a:rPr>
              <a:t>&lt;?xml version=“1.0” encoding=“UTF-8” ?&gt;</a:t>
            </a:r>
          </a:p>
          <a:p>
            <a:pPr eaLnBrk="1" hangingPunct="1">
              <a:lnSpc>
                <a:spcPct val="80000"/>
              </a:lnSpc>
              <a:spcBef>
                <a:spcPct val="0"/>
              </a:spcBef>
              <a:buFontTx/>
              <a:buNone/>
            </a:pPr>
            <a:r>
              <a:rPr lang="en-US" sz="1600" dirty="0" smtClean="0">
                <a:latin typeface="Courier New" pitchFamily="49" charset="0"/>
                <a:cs typeface="Courier New" pitchFamily="49" charset="0"/>
              </a:rPr>
              <a:t>	&lt;web-app version=“2.4” </a:t>
            </a:r>
            <a:r>
              <a:rPr lang="en-US" sz="1600" dirty="0" err="1" smtClean="0">
                <a:latin typeface="Courier New" pitchFamily="49" charset="0"/>
                <a:cs typeface="Courier New" pitchFamily="49" charset="0"/>
              </a:rPr>
              <a:t>xmlns</a:t>
            </a:r>
            <a:r>
              <a:rPr lang="en-US" sz="1600" dirty="0" smtClean="0">
                <a:latin typeface="Courier New" pitchFamily="49" charset="0"/>
                <a:cs typeface="Courier New" pitchFamily="49" charset="0"/>
              </a:rPr>
              <a:t>=“http://java.sun.com/xml/ns/j2ee” </a:t>
            </a:r>
            <a:r>
              <a:rPr lang="en-US" sz="1600" dirty="0" err="1" smtClean="0">
                <a:latin typeface="Courier New" pitchFamily="49" charset="0"/>
                <a:cs typeface="Courier New" pitchFamily="49" charset="0"/>
              </a:rPr>
              <a:t>xmlns:xsi</a:t>
            </a:r>
            <a:r>
              <a:rPr lang="en-US" sz="1600" dirty="0" smtClean="0">
                <a:latin typeface="Courier New" pitchFamily="49" charset="0"/>
                <a:cs typeface="Courier New" pitchFamily="49" charset="0"/>
              </a:rPr>
              <a:t>=“http://www.w3.org/2001/XMLSchema-Instance </a:t>
            </a:r>
            <a:r>
              <a:rPr lang="en-US" sz="1600" dirty="0" err="1" smtClean="0">
                <a:latin typeface="Courier New" pitchFamily="49" charset="0"/>
                <a:cs typeface="Courier New" pitchFamily="49" charset="0"/>
              </a:rPr>
              <a:t>xsi:schemaLocation</a:t>
            </a:r>
            <a:r>
              <a:rPr lang="en-US" sz="1600" dirty="0" smtClean="0">
                <a:latin typeface="Courier New" pitchFamily="49" charset="0"/>
                <a:cs typeface="Courier New" pitchFamily="49" charset="0"/>
              </a:rPr>
              <a:t>=“http://java.sun.com/xml/ns/j2ee http://java.sun.com/xml/ns/j2ee/web-app_2_4.xsd”&gt;</a:t>
            </a:r>
          </a:p>
          <a:p>
            <a:pPr eaLnBrk="1" hangingPunct="1">
              <a:lnSpc>
                <a:spcPct val="80000"/>
              </a:lnSpc>
              <a:spcBef>
                <a:spcPct val="0"/>
              </a:spcBef>
              <a:buFontTx/>
              <a:buNone/>
            </a:pPr>
            <a:endParaRPr lang="en-US" sz="1600" dirty="0" smtClean="0">
              <a:latin typeface="Courier New" pitchFamily="49" charset="0"/>
              <a:cs typeface="Courier New" pitchFamily="49" charset="0"/>
            </a:endParaRPr>
          </a:p>
          <a:p>
            <a:pPr eaLnBrk="1" hangingPunct="1">
              <a:lnSpc>
                <a:spcPct val="80000"/>
              </a:lnSpc>
              <a:spcBef>
                <a:spcPct val="0"/>
              </a:spcBef>
              <a:buFontTx/>
              <a:buNone/>
            </a:pPr>
            <a:r>
              <a:rPr lang="en-US" sz="1600" dirty="0" smtClean="0">
                <a:latin typeface="Courier New" pitchFamily="49" charset="0"/>
                <a:cs typeface="Courier New" pitchFamily="49" charset="0"/>
              </a:rPr>
              <a:t>	&lt;display-name&gt;</a:t>
            </a:r>
            <a:r>
              <a:rPr lang="en-US" sz="1600" dirty="0" err="1" smtClean="0">
                <a:latin typeface="Courier New" pitchFamily="49" charset="0"/>
                <a:cs typeface="Courier New" pitchFamily="49" charset="0"/>
              </a:rPr>
              <a:t>WelcomeApplication</a:t>
            </a:r>
            <a:r>
              <a:rPr lang="en-US" sz="1600" dirty="0" smtClean="0">
                <a:latin typeface="Courier New" pitchFamily="49" charset="0"/>
                <a:cs typeface="Courier New" pitchFamily="49" charset="0"/>
              </a:rPr>
              <a:t>&lt;/display-name&gt;</a:t>
            </a:r>
          </a:p>
          <a:p>
            <a:pPr eaLnBrk="1" hangingPunct="1">
              <a:lnSpc>
                <a:spcPct val="80000"/>
              </a:lnSpc>
              <a:spcBef>
                <a:spcPct val="0"/>
              </a:spcBef>
              <a:buFontTx/>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servlet</a:t>
            </a:r>
            <a:r>
              <a:rPr lang="en-US" sz="1600" dirty="0" smtClean="0">
                <a:latin typeface="Courier New" pitchFamily="49" charset="0"/>
                <a:cs typeface="Courier New" pitchFamily="49" charset="0"/>
              </a:rPr>
              <a:t>&gt;</a:t>
            </a:r>
          </a:p>
          <a:p>
            <a:pPr eaLnBrk="1" hangingPunct="1">
              <a:lnSpc>
                <a:spcPct val="80000"/>
              </a:lnSpc>
              <a:spcBef>
                <a:spcPct val="0"/>
              </a:spcBef>
              <a:buFontTx/>
              <a:buNone/>
            </a:pPr>
            <a:r>
              <a:rPr lang="en-US" sz="1600" dirty="0" smtClean="0">
                <a:latin typeface="Courier New" pitchFamily="49" charset="0"/>
                <a:cs typeface="Courier New" pitchFamily="49" charset="0"/>
              </a:rPr>
              <a:t>			&lt;display-name&gt;</a:t>
            </a:r>
            <a:r>
              <a:rPr lang="en-US" sz="1600" dirty="0" err="1" smtClean="0">
                <a:latin typeface="Courier New" pitchFamily="49" charset="0"/>
                <a:cs typeface="Courier New" pitchFamily="49" charset="0"/>
              </a:rPr>
              <a:t>WelcomeServlet</a:t>
            </a:r>
            <a:r>
              <a:rPr lang="en-US" sz="1600" dirty="0" smtClean="0">
                <a:latin typeface="Courier New" pitchFamily="49" charset="0"/>
                <a:cs typeface="Courier New" pitchFamily="49" charset="0"/>
              </a:rPr>
              <a:t>&lt;/display-name&gt;</a:t>
            </a:r>
          </a:p>
          <a:p>
            <a:pPr eaLnBrk="1" hangingPunct="1">
              <a:lnSpc>
                <a:spcPct val="80000"/>
              </a:lnSpc>
              <a:spcBef>
                <a:spcPct val="0"/>
              </a:spcBef>
              <a:buFontTx/>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servlet</a:t>
            </a:r>
            <a:r>
              <a:rPr lang="en-US" sz="1600" dirty="0" smtClean="0">
                <a:latin typeface="Courier New" pitchFamily="49" charset="0"/>
                <a:cs typeface="Courier New" pitchFamily="49" charset="0"/>
              </a:rPr>
              <a:t>-name&gt;</a:t>
            </a:r>
            <a:r>
              <a:rPr lang="en-US" sz="1600" dirty="0" err="1" smtClean="0">
                <a:latin typeface="Courier New" pitchFamily="49" charset="0"/>
                <a:cs typeface="Courier New" pitchFamily="49" charset="0"/>
              </a:rPr>
              <a:t>WelcomeServlet</a:t>
            </a: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servlet</a:t>
            </a:r>
            <a:r>
              <a:rPr lang="en-US" sz="1600" dirty="0" smtClean="0">
                <a:latin typeface="Courier New" pitchFamily="49" charset="0"/>
                <a:cs typeface="Courier New" pitchFamily="49" charset="0"/>
              </a:rPr>
              <a:t>-name&gt;</a:t>
            </a:r>
          </a:p>
          <a:p>
            <a:pPr eaLnBrk="1" hangingPunct="1">
              <a:lnSpc>
                <a:spcPct val="80000"/>
              </a:lnSpc>
              <a:spcBef>
                <a:spcPct val="0"/>
              </a:spcBef>
              <a:buFontTx/>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servlet</a:t>
            </a:r>
            <a:r>
              <a:rPr lang="en-US" sz="1600" dirty="0" smtClean="0">
                <a:latin typeface="Courier New" pitchFamily="49" charset="0"/>
                <a:cs typeface="Courier New" pitchFamily="49" charset="0"/>
              </a:rPr>
              <a:t>-class&gt;</a:t>
            </a:r>
            <a:r>
              <a:rPr lang="en-US" sz="1600" dirty="0" err="1" smtClean="0">
                <a:latin typeface="Courier New" pitchFamily="49" charset="0"/>
                <a:cs typeface="Courier New" pitchFamily="49" charset="0"/>
              </a:rPr>
              <a:t>ibm.sample.WelcomeServlet</a:t>
            </a: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servlet</a:t>
            </a:r>
            <a:r>
              <a:rPr lang="en-US" sz="1600" dirty="0" smtClean="0">
                <a:latin typeface="Courier New" pitchFamily="49" charset="0"/>
                <a:cs typeface="Courier New" pitchFamily="49" charset="0"/>
              </a:rPr>
              <a:t>-class&gt;</a:t>
            </a:r>
          </a:p>
          <a:p>
            <a:pPr eaLnBrk="1" hangingPunct="1">
              <a:lnSpc>
                <a:spcPct val="80000"/>
              </a:lnSpc>
              <a:spcBef>
                <a:spcPct val="0"/>
              </a:spcBef>
              <a:buFontTx/>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servlet</a:t>
            </a:r>
            <a:r>
              <a:rPr lang="en-US" sz="1600" dirty="0" smtClean="0">
                <a:latin typeface="Courier New" pitchFamily="49" charset="0"/>
                <a:cs typeface="Courier New" pitchFamily="49" charset="0"/>
              </a:rPr>
              <a:t>&gt;</a:t>
            </a:r>
          </a:p>
          <a:p>
            <a:pPr eaLnBrk="1" hangingPunct="1">
              <a:spcBef>
                <a:spcPct val="0"/>
              </a:spcBef>
              <a:buFontTx/>
              <a:buNone/>
            </a:pPr>
            <a:r>
              <a:rPr lang="en-US" sz="1600" dirty="0" smtClean="0">
                <a:latin typeface="Courier New" pitchFamily="49" charset="0"/>
                <a:cs typeface="Courier New" pitchFamily="49" charset="0"/>
              </a:rPr>
              <a:t>	&lt;welcome-file-list&gt;</a:t>
            </a:r>
          </a:p>
          <a:p>
            <a:pPr eaLnBrk="1" hangingPunct="1">
              <a:spcBef>
                <a:spcPct val="0"/>
              </a:spcBef>
              <a:buFontTx/>
              <a:buNone/>
            </a:pPr>
            <a:r>
              <a:rPr lang="en-US" sz="1600" dirty="0" smtClean="0">
                <a:latin typeface="Courier New" pitchFamily="49" charset="0"/>
                <a:cs typeface="Courier New" pitchFamily="49" charset="0"/>
              </a:rPr>
              <a:t>			&lt;welcome-file&gt;</a:t>
            </a:r>
            <a:r>
              <a:rPr lang="en-US" sz="1600" dirty="0" err="1" smtClean="0">
                <a:latin typeface="Courier New" pitchFamily="49" charset="0"/>
                <a:cs typeface="Courier New" pitchFamily="49" charset="0"/>
              </a:rPr>
              <a:t>WelcomeServlet</a:t>
            </a:r>
            <a:r>
              <a:rPr lang="en-US" sz="1600" dirty="0" smtClean="0">
                <a:latin typeface="Courier New" pitchFamily="49" charset="0"/>
                <a:cs typeface="Courier New" pitchFamily="49" charset="0"/>
              </a:rPr>
              <a:t>&lt;/welcome-file&gt;</a:t>
            </a:r>
          </a:p>
          <a:p>
            <a:pPr eaLnBrk="1" hangingPunct="1">
              <a:spcBef>
                <a:spcPct val="0"/>
              </a:spcBef>
              <a:buFontTx/>
              <a:buNone/>
            </a:pPr>
            <a:r>
              <a:rPr lang="en-US" sz="1600" dirty="0" smtClean="0">
                <a:latin typeface="Courier New" pitchFamily="49" charset="0"/>
                <a:cs typeface="Courier New" pitchFamily="49" charset="0"/>
              </a:rPr>
              <a:t>	&lt;/welcome-file-list&gt;</a:t>
            </a:r>
          </a:p>
          <a:p>
            <a:pPr eaLnBrk="1" hangingPunct="1">
              <a:spcBef>
                <a:spcPct val="0"/>
              </a:spcBef>
              <a:buFontTx/>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servlet</a:t>
            </a:r>
            <a:r>
              <a:rPr lang="en-US" sz="1600" dirty="0" smtClean="0">
                <a:latin typeface="Courier New" pitchFamily="49" charset="0"/>
                <a:cs typeface="Courier New" pitchFamily="49" charset="0"/>
              </a:rPr>
              <a:t>-mapping&gt;</a:t>
            </a:r>
          </a:p>
          <a:p>
            <a:pPr eaLnBrk="1" hangingPunct="1">
              <a:spcBef>
                <a:spcPct val="0"/>
              </a:spcBef>
              <a:buFontTx/>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servlet</a:t>
            </a:r>
            <a:r>
              <a:rPr lang="en-US" sz="1600" dirty="0" smtClean="0">
                <a:latin typeface="Courier New" pitchFamily="49" charset="0"/>
                <a:cs typeface="Courier New" pitchFamily="49" charset="0"/>
              </a:rPr>
              <a:t>-name&gt;</a:t>
            </a:r>
            <a:r>
              <a:rPr lang="en-US" sz="1600" dirty="0" err="1" smtClean="0">
                <a:latin typeface="Courier New" pitchFamily="49" charset="0"/>
                <a:cs typeface="Courier New" pitchFamily="49" charset="0"/>
              </a:rPr>
              <a:t>WelcomeServlet</a:t>
            </a: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servlet</a:t>
            </a:r>
            <a:r>
              <a:rPr lang="en-US" sz="1600" dirty="0" smtClean="0">
                <a:latin typeface="Courier New" pitchFamily="49" charset="0"/>
                <a:cs typeface="Courier New" pitchFamily="49" charset="0"/>
              </a:rPr>
              <a:t>-name&gt;</a:t>
            </a:r>
          </a:p>
          <a:p>
            <a:pPr eaLnBrk="1" hangingPunct="1">
              <a:spcBef>
                <a:spcPct val="0"/>
              </a:spcBef>
              <a:buFontTx/>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url</a:t>
            </a:r>
            <a:r>
              <a:rPr lang="en-US" sz="1600" dirty="0" smtClean="0">
                <a:latin typeface="Courier New" pitchFamily="49" charset="0"/>
                <a:cs typeface="Courier New" pitchFamily="49" charset="0"/>
              </a:rPr>
              <a:t>-pattern&gt;/</a:t>
            </a:r>
            <a:r>
              <a:rPr lang="en-US" sz="1600" dirty="0" err="1" smtClean="0">
                <a:latin typeface="Courier New" pitchFamily="49" charset="0"/>
                <a:cs typeface="Courier New" pitchFamily="49" charset="0"/>
              </a:rPr>
              <a:t>WelcomeServlet</a:t>
            </a: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url</a:t>
            </a:r>
            <a:r>
              <a:rPr lang="en-US" sz="1600" dirty="0" smtClean="0">
                <a:latin typeface="Courier New" pitchFamily="49" charset="0"/>
                <a:cs typeface="Courier New" pitchFamily="49" charset="0"/>
              </a:rPr>
              <a:t>-pattern&gt;</a:t>
            </a:r>
          </a:p>
          <a:p>
            <a:pPr eaLnBrk="1" hangingPunct="1">
              <a:spcBef>
                <a:spcPct val="0"/>
              </a:spcBef>
              <a:buFontTx/>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servlet</a:t>
            </a:r>
            <a:r>
              <a:rPr lang="en-US" sz="1600" dirty="0" smtClean="0">
                <a:latin typeface="Courier New" pitchFamily="49" charset="0"/>
                <a:cs typeface="Courier New" pitchFamily="49" charset="0"/>
              </a:rPr>
              <a:t>-mapping&gt;</a:t>
            </a:r>
          </a:p>
          <a:p>
            <a:pPr eaLnBrk="1" hangingPunct="1">
              <a:lnSpc>
                <a:spcPct val="80000"/>
              </a:lnSpc>
              <a:spcBef>
                <a:spcPct val="0"/>
              </a:spcBef>
              <a:buFontTx/>
              <a:buNone/>
            </a:pPr>
            <a:r>
              <a:rPr lang="en-US" sz="1600" dirty="0" smtClean="0">
                <a:latin typeface="Courier New" pitchFamily="49" charset="0"/>
                <a:cs typeface="Courier New" pitchFamily="49" charset="0"/>
              </a:rPr>
              <a:t>	&lt;/web-app&gt;</a:t>
            </a:r>
          </a:p>
          <a:p>
            <a:pPr eaLnBrk="1" hangingPunct="1">
              <a:lnSpc>
                <a:spcPct val="80000"/>
              </a:lnSpc>
              <a:spcBef>
                <a:spcPct val="0"/>
              </a:spcBef>
              <a:buFontTx/>
              <a:buNone/>
            </a:pPr>
            <a:endParaRPr lang="en-US" sz="1600" dirty="0" smtClean="0">
              <a:latin typeface="Courier New" pitchFamily="49" charset="0"/>
              <a:cs typeface="Courier New" pitchFamily="49" charset="0"/>
            </a:endParaRPr>
          </a:p>
          <a:p>
            <a:pPr eaLnBrk="1" hangingPunct="1">
              <a:lnSpc>
                <a:spcPct val="80000"/>
              </a:lnSpc>
              <a:spcBef>
                <a:spcPct val="0"/>
              </a:spcBef>
              <a:buFontTx/>
              <a:buNone/>
            </a:pPr>
            <a:endParaRPr lang="en-US" sz="1600" dirty="0" smtClean="0">
              <a:latin typeface="Courier New" pitchFamily="49" charset="0"/>
              <a:cs typeface="Courier New" pitchFamily="49" charset="0"/>
            </a:endParaRPr>
          </a:p>
        </p:txBody>
      </p:sp>
      <p:sp>
        <p:nvSpPr>
          <p:cNvPr id="5" name="Rectangle 4"/>
          <p:cNvSpPr/>
          <p:nvPr/>
        </p:nvSpPr>
        <p:spPr>
          <a:xfrm>
            <a:off x="381000" y="6248400"/>
            <a:ext cx="1915909" cy="369332"/>
          </a:xfrm>
          <a:prstGeom prst="rect">
            <a:avLst/>
          </a:prstGeom>
        </p:spPr>
        <p:txBody>
          <a:bodyPr wrap="none">
            <a:spAutoFit/>
          </a:bodyPr>
          <a:lstStyle/>
          <a:p>
            <a:r>
              <a:rPr lang="en-US" dirty="0" smtClean="0"/>
              <a:t>Refer to </a:t>
            </a:r>
            <a:r>
              <a:rPr lang="en-US" dirty="0" smtClean="0">
                <a:hlinkClick r:id="rId3" action="ppaction://hlinkpres?slideindex=1&amp;slidetitle="/>
              </a:rPr>
              <a:t>web.xml</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CB03B224-1F88-490D-A1BB-C16E58D49DB7}" type="slidenum">
              <a:rPr lang="en-US" sz="1000">
                <a:solidFill>
                  <a:srgbClr val="FFFFFF"/>
                </a:solidFill>
                <a:latin typeface="Tahoma" pitchFamily="34" charset="0"/>
              </a:rPr>
              <a:pPr/>
              <a:t>29</a:t>
            </a:fld>
            <a:endParaRPr lang="en-US" sz="1000">
              <a:solidFill>
                <a:srgbClr val="FFFFFF"/>
              </a:solidFill>
              <a:latin typeface="Tahoma" pitchFamily="34" charset="0"/>
            </a:endParaRPr>
          </a:p>
        </p:txBody>
      </p:sp>
      <p:sp>
        <p:nvSpPr>
          <p:cNvPr id="722947" name="Rectangle 2"/>
          <p:cNvSpPr>
            <a:spLocks noGrp="1" noChangeArrowheads="1"/>
          </p:cNvSpPr>
          <p:nvPr>
            <p:ph type="title"/>
          </p:nvPr>
        </p:nvSpPr>
        <p:spPr/>
        <p:txBody>
          <a:bodyPr/>
          <a:lstStyle/>
          <a:p>
            <a:pPr eaLnBrk="1" hangingPunct="1">
              <a:defRPr/>
            </a:pPr>
            <a:r>
              <a:rPr lang="en-US" smtClean="0"/>
              <a:t>1. Creating a HTML Page – UserInfo.html</a:t>
            </a:r>
          </a:p>
        </p:txBody>
      </p:sp>
      <p:sp>
        <p:nvSpPr>
          <p:cNvPr id="36868" name="Rectangle 3"/>
          <p:cNvSpPr>
            <a:spLocks noGrp="1" noChangeArrowheads="1"/>
          </p:cNvSpPr>
          <p:nvPr>
            <p:ph idx="1"/>
          </p:nvPr>
        </p:nvSpPr>
        <p:spPr/>
        <p:txBody>
          <a:bodyPr/>
          <a:lstStyle/>
          <a:p>
            <a:pPr eaLnBrk="1" hangingPunct="1">
              <a:lnSpc>
                <a:spcPct val="90000"/>
              </a:lnSpc>
              <a:spcBef>
                <a:spcPct val="20000"/>
              </a:spcBef>
              <a:buFontTx/>
              <a:buNone/>
            </a:pPr>
            <a:r>
              <a:rPr lang="en-US" sz="2000" dirty="0" smtClean="0">
                <a:latin typeface="Courier New" pitchFamily="49" charset="0"/>
                <a:cs typeface="Courier New" pitchFamily="49" charset="0"/>
              </a:rPr>
              <a:t>&lt;html&gt;</a:t>
            </a:r>
          </a:p>
          <a:p>
            <a:pPr eaLnBrk="1" hangingPunct="1">
              <a:lnSpc>
                <a:spcPct val="90000"/>
              </a:lnSpc>
              <a:spcBef>
                <a:spcPct val="20000"/>
              </a:spcBef>
              <a:buFontTx/>
              <a:buNone/>
            </a:pPr>
            <a:r>
              <a:rPr lang="en-US" sz="2000" dirty="0" smtClean="0">
                <a:latin typeface="Courier New" pitchFamily="49" charset="0"/>
                <a:cs typeface="Courier New" pitchFamily="49" charset="0"/>
              </a:rPr>
              <a:t>&lt;title&gt;Information Page&lt;/title&gt;</a:t>
            </a:r>
          </a:p>
          <a:p>
            <a:pPr eaLnBrk="1" hangingPunct="1">
              <a:lnSpc>
                <a:spcPct val="90000"/>
              </a:lnSpc>
              <a:spcBef>
                <a:spcPct val="20000"/>
              </a:spcBef>
              <a:buFontTx/>
              <a:buNone/>
            </a:pPr>
            <a:r>
              <a:rPr lang="en-US" sz="2000" dirty="0" smtClean="0">
                <a:latin typeface="Courier New" pitchFamily="49" charset="0"/>
                <a:cs typeface="Courier New" pitchFamily="49" charset="0"/>
              </a:rPr>
              <a:t>&lt;body&gt;</a:t>
            </a:r>
          </a:p>
          <a:p>
            <a:pPr eaLnBrk="1" hangingPunct="1">
              <a:lnSpc>
                <a:spcPct val="90000"/>
              </a:lnSpc>
              <a:spcBef>
                <a:spcPct val="20000"/>
              </a:spcBef>
              <a:buFontTx/>
              <a:buNone/>
            </a:pPr>
            <a:r>
              <a:rPr lang="en-US" sz="2000" dirty="0" smtClean="0">
                <a:latin typeface="Courier New" pitchFamily="49" charset="0"/>
                <a:cs typeface="Courier New" pitchFamily="49" charset="0"/>
              </a:rPr>
              <a:t>&lt;h1&gt;User Information Page&lt;/h1&gt;</a:t>
            </a:r>
          </a:p>
          <a:p>
            <a:pPr eaLnBrk="1" hangingPunct="1">
              <a:lnSpc>
                <a:spcPct val="90000"/>
              </a:lnSpc>
              <a:spcBef>
                <a:spcPct val="20000"/>
              </a:spcBef>
              <a:buFontTx/>
              <a:buNone/>
            </a:pPr>
            <a:r>
              <a:rPr lang="en-US" sz="2000" dirty="0" smtClean="0">
                <a:latin typeface="Courier New" pitchFamily="49" charset="0"/>
                <a:cs typeface="Courier New" pitchFamily="49" charset="0"/>
              </a:rPr>
              <a:t>&lt;hr color=‘blue’ size=5&gt;</a:t>
            </a:r>
          </a:p>
          <a:p>
            <a:pPr eaLnBrk="1" hangingPunct="1">
              <a:lnSpc>
                <a:spcPct val="90000"/>
              </a:lnSpc>
              <a:spcBef>
                <a:spcPct val="20000"/>
              </a:spcBef>
              <a:buFontTx/>
              <a:buNone/>
            </a:pPr>
            <a:r>
              <a:rPr lang="en-US" sz="1400" dirty="0" smtClean="0">
                <a:solidFill>
                  <a:srgbClr val="FF0000"/>
                </a:solidFill>
                <a:latin typeface="Courier New" pitchFamily="49" charset="0"/>
                <a:cs typeface="Courier New" pitchFamily="49" charset="0"/>
              </a:rPr>
              <a:t>&lt;form </a:t>
            </a:r>
            <a:r>
              <a:rPr lang="en-US" sz="1400" b="1" dirty="0" smtClean="0">
                <a:solidFill>
                  <a:srgbClr val="FF0000"/>
                </a:solidFill>
                <a:latin typeface="Courier New" pitchFamily="49" charset="0"/>
                <a:cs typeface="Courier New" pitchFamily="49" charset="0"/>
              </a:rPr>
              <a:t>action</a:t>
            </a:r>
            <a:r>
              <a:rPr lang="en-US" sz="1400" dirty="0" smtClean="0">
                <a:solidFill>
                  <a:srgbClr val="FF0000"/>
                </a:solidFill>
                <a:latin typeface="Courier New" pitchFamily="49" charset="0"/>
                <a:cs typeface="Courier New" pitchFamily="49" charset="0"/>
              </a:rPr>
              <a:t>=</a:t>
            </a:r>
            <a:r>
              <a:rPr lang="en-US" sz="1400" b="1" dirty="0" smtClean="0">
                <a:solidFill>
                  <a:srgbClr val="FF0000"/>
                </a:solidFill>
                <a:latin typeface="Courier New" pitchFamily="49" charset="0"/>
                <a:cs typeface="Courier New" pitchFamily="49" charset="0"/>
              </a:rPr>
              <a:t>“http://localhost:9080/WelcomeUserApplication/WelcomeUser”</a:t>
            </a:r>
            <a:r>
              <a:rPr lang="en-US" sz="1400" dirty="0" smtClean="0">
                <a:solidFill>
                  <a:srgbClr val="FF0000"/>
                </a:solidFill>
                <a:latin typeface="Courier New" pitchFamily="49" charset="0"/>
                <a:cs typeface="Courier New" pitchFamily="49" charset="0"/>
              </a:rPr>
              <a:t>&gt;</a:t>
            </a:r>
          </a:p>
          <a:p>
            <a:pPr eaLnBrk="1" hangingPunct="1">
              <a:lnSpc>
                <a:spcPct val="90000"/>
              </a:lnSpc>
              <a:spcBef>
                <a:spcPct val="20000"/>
              </a:spcBef>
              <a:buFontTx/>
              <a:buNone/>
            </a:pPr>
            <a:r>
              <a:rPr lang="en-US" sz="2000" dirty="0" smtClean="0">
                <a:latin typeface="Courier New" pitchFamily="49" charset="0"/>
                <a:cs typeface="Courier New" pitchFamily="49" charset="0"/>
              </a:rPr>
              <a:t>&lt;pre&gt;</a:t>
            </a:r>
          </a:p>
          <a:p>
            <a:pPr eaLnBrk="1" hangingPunct="1">
              <a:lnSpc>
                <a:spcPct val="90000"/>
              </a:lnSpc>
              <a:spcBef>
                <a:spcPct val="20000"/>
              </a:spcBef>
              <a:buFontTx/>
              <a:buNone/>
            </a:pPr>
            <a:r>
              <a:rPr lang="en-US" sz="2000" dirty="0" smtClean="0">
                <a:latin typeface="Courier New" pitchFamily="49" charset="0"/>
                <a:cs typeface="Courier New" pitchFamily="49" charset="0"/>
              </a:rPr>
              <a:t>Enter Your First Name : &lt;input type=“text” name=“</a:t>
            </a:r>
            <a:r>
              <a:rPr lang="en-US" sz="2000" dirty="0" err="1" smtClean="0">
                <a:latin typeface="Courier New" pitchFamily="49" charset="0"/>
                <a:cs typeface="Courier New" pitchFamily="49" charset="0"/>
              </a:rPr>
              <a:t>fname</a:t>
            </a:r>
            <a:r>
              <a:rPr lang="en-US" sz="2000" dirty="0" smtClean="0">
                <a:latin typeface="Courier New" pitchFamily="49" charset="0"/>
                <a:cs typeface="Courier New" pitchFamily="49" charset="0"/>
              </a:rPr>
              <a:t>”&gt;</a:t>
            </a:r>
          </a:p>
          <a:p>
            <a:pPr eaLnBrk="1" hangingPunct="1">
              <a:lnSpc>
                <a:spcPct val="90000"/>
              </a:lnSpc>
              <a:spcBef>
                <a:spcPct val="20000"/>
              </a:spcBef>
              <a:buFontTx/>
              <a:buNone/>
            </a:pPr>
            <a:r>
              <a:rPr lang="en-US" sz="2000" dirty="0" smtClean="0">
                <a:latin typeface="Courier New" pitchFamily="49" charset="0"/>
                <a:cs typeface="Courier New" pitchFamily="49" charset="0"/>
              </a:rPr>
              <a:t>Enter Your Last Name : &lt;input type=“text” name=“</a:t>
            </a:r>
            <a:r>
              <a:rPr lang="en-US" sz="2000" dirty="0" err="1" smtClean="0">
                <a:latin typeface="Courier New" pitchFamily="49" charset="0"/>
                <a:cs typeface="Courier New" pitchFamily="49" charset="0"/>
              </a:rPr>
              <a:t>lname</a:t>
            </a:r>
            <a:r>
              <a:rPr lang="en-US" sz="2000" dirty="0" smtClean="0">
                <a:latin typeface="Courier New" pitchFamily="49" charset="0"/>
                <a:cs typeface="Courier New" pitchFamily="49" charset="0"/>
              </a:rPr>
              <a:t>”&gt;</a:t>
            </a:r>
          </a:p>
          <a:p>
            <a:pPr eaLnBrk="1" hangingPunct="1">
              <a:lnSpc>
                <a:spcPct val="90000"/>
              </a:lnSpc>
              <a:spcBef>
                <a:spcPct val="20000"/>
              </a:spcBef>
              <a:buFontTx/>
              <a:buNone/>
            </a:pPr>
            <a:r>
              <a:rPr lang="en-US" sz="2000" dirty="0" smtClean="0">
                <a:latin typeface="Courier New" pitchFamily="49" charset="0"/>
                <a:cs typeface="Courier New" pitchFamily="49" charset="0"/>
              </a:rPr>
              <a:t>&lt;input type=“submit” value=“Submit”&gt; &lt;input type=“reset” value=“Clear”&gt;</a:t>
            </a:r>
          </a:p>
          <a:p>
            <a:pPr eaLnBrk="1" hangingPunct="1">
              <a:lnSpc>
                <a:spcPct val="90000"/>
              </a:lnSpc>
              <a:spcBef>
                <a:spcPct val="20000"/>
              </a:spcBef>
              <a:buFontTx/>
              <a:buNone/>
            </a:pPr>
            <a:r>
              <a:rPr lang="en-US" sz="2000" dirty="0" smtClean="0">
                <a:latin typeface="Courier New" pitchFamily="49" charset="0"/>
                <a:cs typeface="Courier New" pitchFamily="49" charset="0"/>
              </a:rPr>
              <a:t>&lt;/form&gt;</a:t>
            </a:r>
          </a:p>
          <a:p>
            <a:pPr eaLnBrk="1" hangingPunct="1">
              <a:lnSpc>
                <a:spcPct val="90000"/>
              </a:lnSpc>
              <a:spcBef>
                <a:spcPct val="20000"/>
              </a:spcBef>
              <a:buFontTx/>
              <a:buNone/>
            </a:pPr>
            <a:r>
              <a:rPr lang="en-US" sz="2000" dirty="0" smtClean="0">
                <a:latin typeface="Courier New" pitchFamily="49" charset="0"/>
                <a:cs typeface="Courier New" pitchFamily="49" charset="0"/>
              </a:rPr>
              <a:t>&lt;/pre&gt;</a:t>
            </a:r>
          </a:p>
          <a:p>
            <a:pPr eaLnBrk="1" hangingPunct="1">
              <a:lnSpc>
                <a:spcPct val="90000"/>
              </a:lnSpc>
              <a:spcBef>
                <a:spcPct val="20000"/>
              </a:spcBef>
              <a:buFontTx/>
              <a:buNone/>
            </a:pPr>
            <a:r>
              <a:rPr lang="en-US" sz="2000" dirty="0" smtClean="0">
                <a:latin typeface="Courier New" pitchFamily="49" charset="0"/>
                <a:cs typeface="Courier New" pitchFamily="49" charset="0"/>
              </a:rPr>
              <a:t>&lt;/body&gt;</a:t>
            </a:r>
          </a:p>
          <a:p>
            <a:pPr eaLnBrk="1" hangingPunct="1">
              <a:lnSpc>
                <a:spcPct val="90000"/>
              </a:lnSpc>
              <a:spcBef>
                <a:spcPct val="20000"/>
              </a:spcBef>
              <a:buFontTx/>
              <a:buNone/>
            </a:pPr>
            <a:r>
              <a:rPr lang="en-US" sz="2000" dirty="0" smtClean="0">
                <a:latin typeface="Courier New" pitchFamily="49" charset="0"/>
                <a:cs typeface="Courier New" pitchFamily="49" charset="0"/>
              </a:rPr>
              <a:t>&lt;/html&gt;</a:t>
            </a:r>
          </a:p>
        </p:txBody>
      </p:sp>
      <p:sp>
        <p:nvSpPr>
          <p:cNvPr id="36869" name="Line 4"/>
          <p:cNvSpPr>
            <a:spLocks noChangeShapeType="1"/>
          </p:cNvSpPr>
          <p:nvPr/>
        </p:nvSpPr>
        <p:spPr bwMode="auto">
          <a:xfrm flipV="1">
            <a:off x="5486400" y="2667000"/>
            <a:ext cx="228600" cy="533400"/>
          </a:xfrm>
          <a:prstGeom prst="line">
            <a:avLst/>
          </a:prstGeom>
          <a:noFill/>
          <a:ln w="28575" cap="rnd">
            <a:solidFill>
              <a:srgbClr val="0000FF"/>
            </a:solidFill>
            <a:prstDash val="sysDot"/>
            <a:round/>
            <a:headEnd/>
            <a:tailEnd type="stealth" w="lg" len="med"/>
          </a:ln>
        </p:spPr>
        <p:txBody>
          <a:bodyPr/>
          <a:lstStyle/>
          <a:p>
            <a:endParaRPr lang="en-US"/>
          </a:p>
        </p:txBody>
      </p:sp>
      <p:sp>
        <p:nvSpPr>
          <p:cNvPr id="36870" name="AutoShape 5"/>
          <p:cNvSpPr>
            <a:spLocks noChangeArrowheads="1"/>
          </p:cNvSpPr>
          <p:nvPr/>
        </p:nvSpPr>
        <p:spPr bwMode="auto">
          <a:xfrm>
            <a:off x="5111750" y="1828800"/>
            <a:ext cx="2279650" cy="936625"/>
          </a:xfrm>
          <a:prstGeom prst="cloudCallout">
            <a:avLst>
              <a:gd name="adj1" fmla="val -41921"/>
              <a:gd name="adj2" fmla="val 70000"/>
            </a:avLst>
          </a:prstGeom>
          <a:gradFill rotWithShape="1">
            <a:gsLst>
              <a:gs pos="0">
                <a:srgbClr val="B3BCFD"/>
              </a:gs>
              <a:gs pos="100000">
                <a:schemeClr val="bg1"/>
              </a:gs>
            </a:gsLst>
            <a:lin ang="5400000" scaled="1"/>
          </a:gradFill>
          <a:ln w="12700">
            <a:noFill/>
            <a:round/>
            <a:headEnd type="none" w="sm" len="sm"/>
            <a:tailEnd type="none" w="sm" len="sm"/>
          </a:ln>
        </p:spPr>
        <p:txBody>
          <a:bodyPr>
            <a:spAutoFit/>
          </a:bodyPr>
          <a:lstStyle/>
          <a:p>
            <a:r>
              <a:rPr lang="en-US" dirty="0" err="1">
                <a:latin typeface="Tahoma" pitchFamily="34" charset="0"/>
              </a:rPr>
              <a:t>WebContextRoot</a:t>
            </a:r>
            <a:r>
              <a:rPr lang="en-US" dirty="0">
                <a:latin typeface="Tahoma" pitchFamily="34" charset="0"/>
              </a:rPr>
              <a:t> </a:t>
            </a:r>
          </a:p>
        </p:txBody>
      </p:sp>
      <p:sp>
        <p:nvSpPr>
          <p:cNvPr id="36871" name="AutoShape 6"/>
          <p:cNvSpPr>
            <a:spLocks noChangeArrowheads="1"/>
          </p:cNvSpPr>
          <p:nvPr/>
        </p:nvSpPr>
        <p:spPr bwMode="auto">
          <a:xfrm>
            <a:off x="7245350" y="1828800"/>
            <a:ext cx="2279650" cy="936625"/>
          </a:xfrm>
          <a:prstGeom prst="cloudCallout">
            <a:avLst>
              <a:gd name="adj1" fmla="val -41921"/>
              <a:gd name="adj2" fmla="val 70000"/>
            </a:avLst>
          </a:prstGeom>
          <a:gradFill rotWithShape="1">
            <a:gsLst>
              <a:gs pos="0">
                <a:srgbClr val="B3BCFD"/>
              </a:gs>
              <a:gs pos="100000">
                <a:schemeClr val="bg1"/>
              </a:gs>
            </a:gsLst>
            <a:lin ang="5400000" scaled="1"/>
          </a:gradFill>
          <a:ln w="12700">
            <a:noFill/>
            <a:round/>
            <a:headEnd type="none" w="sm" len="sm"/>
            <a:tailEnd type="none" w="sm" len="sm"/>
          </a:ln>
        </p:spPr>
        <p:txBody>
          <a:bodyPr>
            <a:spAutoFit/>
          </a:bodyPr>
          <a:lstStyle/>
          <a:p>
            <a:r>
              <a:rPr lang="en-US">
                <a:latin typeface="Tahoma" pitchFamily="34" charset="0"/>
              </a:rPr>
              <a:t>Servlet Alias Name</a:t>
            </a:r>
          </a:p>
        </p:txBody>
      </p:sp>
      <p:sp>
        <p:nvSpPr>
          <p:cNvPr id="36872" name="Line 7"/>
          <p:cNvSpPr>
            <a:spLocks noChangeShapeType="1"/>
          </p:cNvSpPr>
          <p:nvPr/>
        </p:nvSpPr>
        <p:spPr bwMode="auto">
          <a:xfrm flipV="1">
            <a:off x="7315200" y="2667000"/>
            <a:ext cx="228600" cy="457200"/>
          </a:xfrm>
          <a:prstGeom prst="line">
            <a:avLst/>
          </a:prstGeom>
          <a:noFill/>
          <a:ln w="28575" cap="rnd">
            <a:solidFill>
              <a:srgbClr val="0000FF"/>
            </a:solidFill>
            <a:prstDash val="sysDot"/>
            <a:round/>
            <a:headEnd/>
            <a:tailEnd type="stealth" w="lg" len="med"/>
          </a:ln>
        </p:spPr>
        <p:txBody>
          <a:bodyPr/>
          <a:lstStyle/>
          <a:p>
            <a:endParaRPr lang="en-US"/>
          </a:p>
        </p:txBody>
      </p:sp>
      <p:sp>
        <p:nvSpPr>
          <p:cNvPr id="9" name="Rectangle 8"/>
          <p:cNvSpPr/>
          <p:nvPr/>
        </p:nvSpPr>
        <p:spPr>
          <a:xfrm>
            <a:off x="4803879" y="6031468"/>
            <a:ext cx="3501921" cy="369332"/>
          </a:xfrm>
          <a:prstGeom prst="rect">
            <a:avLst/>
          </a:prstGeom>
        </p:spPr>
        <p:txBody>
          <a:bodyPr wrap="none">
            <a:spAutoFit/>
          </a:bodyPr>
          <a:lstStyle/>
          <a:p>
            <a:r>
              <a:rPr lang="en-US" dirty="0" smtClean="0"/>
              <a:t>Refer to </a:t>
            </a:r>
            <a:r>
              <a:rPr lang="en-US" dirty="0" smtClean="0">
                <a:hlinkClick r:id="rId3" action="ppaction://hlinkfile"/>
              </a:rPr>
              <a:t>ThreeParamsForm.html</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BB068352-04AF-4C07-BC63-0BCC2BF8EBB7}" type="slidenum">
              <a:rPr lang="en-US" sz="1000">
                <a:solidFill>
                  <a:srgbClr val="FFFFFF"/>
                </a:solidFill>
                <a:latin typeface="Tahoma" pitchFamily="34" charset="0"/>
              </a:rPr>
              <a:pPr/>
              <a:t>3</a:t>
            </a:fld>
            <a:endParaRPr lang="en-US" sz="1000">
              <a:solidFill>
                <a:srgbClr val="FFFFFF"/>
              </a:solidFill>
              <a:latin typeface="Tahoma" pitchFamily="34" charset="0"/>
            </a:endParaRPr>
          </a:p>
        </p:txBody>
      </p:sp>
      <p:sp>
        <p:nvSpPr>
          <p:cNvPr id="654339" name="Rectangle 2"/>
          <p:cNvSpPr>
            <a:spLocks noGrp="1" noChangeArrowheads="1"/>
          </p:cNvSpPr>
          <p:nvPr>
            <p:ph type="title"/>
          </p:nvPr>
        </p:nvSpPr>
        <p:spPr/>
        <p:txBody>
          <a:bodyPr/>
          <a:lstStyle/>
          <a:p>
            <a:pPr eaLnBrk="1" hangingPunct="1">
              <a:defRPr/>
            </a:pPr>
            <a:r>
              <a:rPr lang="en-US" dirty="0" smtClean="0"/>
              <a:t>What is a Servlet?</a:t>
            </a:r>
            <a:endParaRPr lang="en-US" dirty="0"/>
          </a:p>
        </p:txBody>
      </p:sp>
      <p:sp>
        <p:nvSpPr>
          <p:cNvPr id="10244" name="TextBox 7"/>
          <p:cNvSpPr txBox="1">
            <a:spLocks noChangeArrowheads="1"/>
          </p:cNvSpPr>
          <p:nvPr/>
        </p:nvSpPr>
        <p:spPr bwMode="auto">
          <a:xfrm>
            <a:off x="533400" y="1752600"/>
            <a:ext cx="7620000" cy="2246313"/>
          </a:xfrm>
          <a:prstGeom prst="rect">
            <a:avLst/>
          </a:prstGeom>
          <a:noFill/>
          <a:ln w="9525">
            <a:noFill/>
            <a:miter lim="800000"/>
            <a:headEnd/>
            <a:tailEnd/>
          </a:ln>
        </p:spPr>
        <p:txBody>
          <a:bodyPr>
            <a:spAutoFit/>
          </a:bodyPr>
          <a:lstStyle/>
          <a:p>
            <a:pPr algn="just"/>
            <a:r>
              <a:rPr lang="en-US" sz="2800">
                <a:latin typeface="Tahoma" pitchFamily="34" charset="0"/>
              </a:rPr>
              <a:t>A java program that is responsible for generating dynamic content and interacting with Web clients using a request-response paradigm.</a:t>
            </a:r>
          </a:p>
          <a:p>
            <a:pPr algn="just"/>
            <a:endParaRPr lang="en-US" sz="2800">
              <a:latin typeface="Tahoma"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13AA5BA4-3496-472C-8EF2-A90376C48C66}" type="slidenum">
              <a:rPr lang="en-US" sz="1000">
                <a:solidFill>
                  <a:srgbClr val="FFFFFF"/>
                </a:solidFill>
                <a:latin typeface="Tahoma" pitchFamily="34" charset="0"/>
              </a:rPr>
              <a:pPr/>
              <a:t>30</a:t>
            </a:fld>
            <a:endParaRPr lang="en-US" sz="1000">
              <a:solidFill>
                <a:srgbClr val="FFFFFF"/>
              </a:solidFill>
              <a:latin typeface="Tahoma" pitchFamily="34" charset="0"/>
            </a:endParaRPr>
          </a:p>
        </p:txBody>
      </p:sp>
      <p:sp>
        <p:nvSpPr>
          <p:cNvPr id="724995" name="Rectangle 2"/>
          <p:cNvSpPr>
            <a:spLocks noGrp="1" noChangeArrowheads="1"/>
          </p:cNvSpPr>
          <p:nvPr>
            <p:ph type="title"/>
          </p:nvPr>
        </p:nvSpPr>
        <p:spPr/>
        <p:txBody>
          <a:bodyPr/>
          <a:lstStyle/>
          <a:p>
            <a:pPr eaLnBrk="1" hangingPunct="1">
              <a:defRPr/>
            </a:pPr>
            <a:r>
              <a:rPr lang="en-US" smtClean="0"/>
              <a:t>2. Creating a Servlet – WelcomeUser.java</a:t>
            </a:r>
          </a:p>
        </p:txBody>
      </p:sp>
      <p:sp>
        <p:nvSpPr>
          <p:cNvPr id="37892" name="Rectangle 3"/>
          <p:cNvSpPr>
            <a:spLocks noGrp="1" noChangeArrowheads="1"/>
          </p:cNvSpPr>
          <p:nvPr>
            <p:ph idx="1"/>
          </p:nvPr>
        </p:nvSpPr>
        <p:spPr/>
        <p:txBody>
          <a:bodyPr/>
          <a:lstStyle/>
          <a:p>
            <a:pPr eaLnBrk="1" hangingPunct="1">
              <a:spcBef>
                <a:spcPct val="0"/>
              </a:spcBef>
              <a:buFontTx/>
              <a:buNone/>
            </a:pPr>
            <a:r>
              <a:rPr lang="en-US" sz="2000" dirty="0" smtClean="0">
                <a:latin typeface="Courier New" pitchFamily="49" charset="0"/>
                <a:cs typeface="Courier New" pitchFamily="49" charset="0"/>
              </a:rPr>
              <a:t>package </a:t>
            </a:r>
            <a:r>
              <a:rPr lang="en-US" sz="2000" dirty="0" err="1" smtClean="0">
                <a:latin typeface="Courier New" pitchFamily="49" charset="0"/>
                <a:cs typeface="Courier New" pitchFamily="49" charset="0"/>
              </a:rPr>
              <a:t>ibm.sample</a:t>
            </a:r>
            <a:r>
              <a:rPr lang="en-US" sz="2000" dirty="0" smtClean="0">
                <a:latin typeface="Courier New" pitchFamily="49" charset="0"/>
                <a:cs typeface="Courier New" pitchFamily="49" charset="0"/>
              </a:rPr>
              <a:t>;</a:t>
            </a:r>
          </a:p>
          <a:p>
            <a:pPr eaLnBrk="1" hangingPunct="1">
              <a:spcBef>
                <a:spcPct val="0"/>
              </a:spcBef>
              <a:buFontTx/>
              <a:buNone/>
            </a:pPr>
            <a:r>
              <a:rPr lang="en-US" sz="2000" dirty="0" smtClean="0">
                <a:latin typeface="Courier New" pitchFamily="49" charset="0"/>
                <a:cs typeface="Courier New" pitchFamily="49" charset="0"/>
              </a:rPr>
              <a:t>import java.io.*;</a:t>
            </a:r>
          </a:p>
          <a:p>
            <a:pPr eaLnBrk="1" hangingPunct="1">
              <a:spcBef>
                <a:spcPct val="0"/>
              </a:spcBef>
              <a:buFontTx/>
              <a:buNone/>
            </a:pPr>
            <a:r>
              <a:rPr lang="en-US" sz="2000" dirty="0" smtClean="0">
                <a:latin typeface="Courier New" pitchFamily="49" charset="0"/>
                <a:cs typeface="Courier New" pitchFamily="49" charset="0"/>
              </a:rPr>
              <a:t>import </a:t>
            </a:r>
            <a:r>
              <a:rPr lang="en-US" sz="2000" dirty="0" err="1" smtClean="0">
                <a:latin typeface="Courier New" pitchFamily="49" charset="0"/>
                <a:cs typeface="Courier New" pitchFamily="49" charset="0"/>
              </a:rPr>
              <a:t>javax.servlet</a:t>
            </a:r>
            <a:r>
              <a:rPr lang="en-US" sz="2000" dirty="0" smtClean="0">
                <a:latin typeface="Courier New" pitchFamily="49" charset="0"/>
                <a:cs typeface="Courier New" pitchFamily="49" charset="0"/>
              </a:rPr>
              <a:t>.*;</a:t>
            </a:r>
          </a:p>
          <a:p>
            <a:pPr eaLnBrk="1" hangingPunct="1">
              <a:spcBef>
                <a:spcPct val="0"/>
              </a:spcBef>
              <a:buFontTx/>
              <a:buNone/>
            </a:pPr>
            <a:r>
              <a:rPr lang="en-US" sz="2000" dirty="0" smtClean="0">
                <a:latin typeface="Courier New" pitchFamily="49" charset="0"/>
                <a:cs typeface="Courier New" pitchFamily="49" charset="0"/>
              </a:rPr>
              <a:t>import </a:t>
            </a:r>
            <a:r>
              <a:rPr lang="en-US" sz="2000" dirty="0" err="1" smtClean="0">
                <a:latin typeface="Courier New" pitchFamily="49" charset="0"/>
                <a:cs typeface="Courier New" pitchFamily="49" charset="0"/>
              </a:rPr>
              <a:t>javax.servlet.http</a:t>
            </a:r>
            <a:r>
              <a:rPr lang="en-US" sz="2000" dirty="0" smtClean="0">
                <a:latin typeface="Courier New" pitchFamily="49" charset="0"/>
                <a:cs typeface="Courier New" pitchFamily="49" charset="0"/>
              </a:rPr>
              <a:t>.*;</a:t>
            </a:r>
          </a:p>
          <a:p>
            <a:pPr eaLnBrk="1" hangingPunct="1">
              <a:spcBef>
                <a:spcPct val="0"/>
              </a:spcBef>
              <a:buFontTx/>
              <a:buNone/>
            </a:pPr>
            <a:r>
              <a:rPr lang="en-US" sz="2000" dirty="0" smtClean="0">
                <a:latin typeface="Courier New" pitchFamily="49" charset="0"/>
                <a:cs typeface="Courier New" pitchFamily="49" charset="0"/>
              </a:rPr>
              <a:t>public class </a:t>
            </a:r>
            <a:r>
              <a:rPr lang="en-US" sz="2000" dirty="0" err="1" smtClean="0">
                <a:latin typeface="Courier New" pitchFamily="49" charset="0"/>
                <a:cs typeface="Courier New" pitchFamily="49" charset="0"/>
              </a:rPr>
              <a:t>WelcomeUser</a:t>
            </a:r>
            <a:r>
              <a:rPr lang="en-US" sz="2000" dirty="0" smtClean="0">
                <a:latin typeface="Courier New" pitchFamily="49" charset="0"/>
                <a:cs typeface="Courier New" pitchFamily="49" charset="0"/>
              </a:rPr>
              <a:t> extends </a:t>
            </a:r>
            <a:r>
              <a:rPr lang="en-US" sz="2000" dirty="0" err="1" smtClean="0">
                <a:latin typeface="Courier New" pitchFamily="49" charset="0"/>
                <a:cs typeface="Courier New" pitchFamily="49" charset="0"/>
              </a:rPr>
              <a:t>HttpServlet</a:t>
            </a:r>
            <a:r>
              <a:rPr lang="en-US" sz="2000" dirty="0" smtClean="0">
                <a:latin typeface="Courier New" pitchFamily="49" charset="0"/>
                <a:cs typeface="Courier New" pitchFamily="49" charset="0"/>
              </a:rPr>
              <a:t> {</a:t>
            </a:r>
          </a:p>
          <a:p>
            <a:pPr eaLnBrk="1" hangingPunct="1">
              <a:spcBef>
                <a:spcPct val="0"/>
              </a:spcBef>
              <a:buFontTx/>
              <a:buNone/>
            </a:pPr>
            <a:r>
              <a:rPr lang="en-US" sz="2000" dirty="0" smtClean="0">
                <a:latin typeface="Courier New" pitchFamily="49" charset="0"/>
                <a:cs typeface="Courier New" pitchFamily="49" charset="0"/>
              </a:rPr>
              <a:t>public void </a:t>
            </a:r>
            <a:r>
              <a:rPr lang="en-US" sz="2000" dirty="0" err="1" smtClean="0">
                <a:latin typeface="Courier New" pitchFamily="49" charset="0"/>
                <a:cs typeface="Courier New" pitchFamily="49" charset="0"/>
              </a:rPr>
              <a:t>doGet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HttpServletRequest</a:t>
            </a:r>
            <a:r>
              <a:rPr lang="en-US" sz="2000" dirty="0" smtClean="0">
                <a:latin typeface="Courier New" pitchFamily="49" charset="0"/>
                <a:cs typeface="Courier New" pitchFamily="49" charset="0"/>
              </a:rPr>
              <a:t> request, </a:t>
            </a:r>
            <a:r>
              <a:rPr lang="en-US" sz="2000" dirty="0" err="1" smtClean="0">
                <a:latin typeface="Courier New" pitchFamily="49" charset="0"/>
                <a:cs typeface="Courier New" pitchFamily="49" charset="0"/>
              </a:rPr>
              <a:t>HttpServletResponse</a:t>
            </a:r>
            <a:r>
              <a:rPr lang="en-US" sz="2000" dirty="0" smtClean="0">
                <a:latin typeface="Courier New" pitchFamily="49" charset="0"/>
                <a:cs typeface="Courier New" pitchFamily="49" charset="0"/>
              </a:rPr>
              <a:t> response) </a:t>
            </a:r>
          </a:p>
          <a:p>
            <a:pPr eaLnBrk="1" hangingPunct="1">
              <a:spcBef>
                <a:spcPct val="0"/>
              </a:spcBef>
              <a:buFontTx/>
              <a:buNone/>
            </a:pPr>
            <a:r>
              <a:rPr lang="en-US" sz="2000" dirty="0" smtClean="0">
                <a:latin typeface="Courier New" pitchFamily="49" charset="0"/>
                <a:cs typeface="Courier New" pitchFamily="49" charset="0"/>
              </a:rPr>
              <a:t>throws </a:t>
            </a:r>
            <a:r>
              <a:rPr lang="en-US" sz="2000" dirty="0" err="1" smtClean="0">
                <a:latin typeface="Courier New" pitchFamily="49" charset="0"/>
                <a:cs typeface="Courier New" pitchFamily="49" charset="0"/>
              </a:rPr>
              <a:t>IOEXception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ServletException</a:t>
            </a:r>
            <a:r>
              <a:rPr lang="en-US" sz="2000" dirty="0" smtClean="0">
                <a:latin typeface="Courier New" pitchFamily="49" charset="0"/>
                <a:cs typeface="Courier New" pitchFamily="49" charset="0"/>
              </a:rPr>
              <a:t> {</a:t>
            </a:r>
          </a:p>
          <a:p>
            <a:pPr eaLnBrk="1" hangingPunct="1">
              <a:spcBef>
                <a:spcPct val="0"/>
              </a:spcBef>
              <a:buFontTx/>
              <a:buNone/>
            </a:pPr>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firstname</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request.getParameter</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fname</a:t>
            </a:r>
            <a:r>
              <a:rPr lang="en-US" sz="2000" b="1" dirty="0" smtClean="0">
                <a:latin typeface="Courier New" pitchFamily="49" charset="0"/>
                <a:cs typeface="Courier New" pitchFamily="49" charset="0"/>
              </a:rPr>
              <a:t>”);</a:t>
            </a:r>
          </a:p>
          <a:p>
            <a:pPr eaLnBrk="1" hangingPunct="1">
              <a:spcBef>
                <a:spcPct val="0"/>
              </a:spcBef>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response.setContentType</a:t>
            </a:r>
            <a:r>
              <a:rPr lang="en-US" sz="2000" dirty="0" smtClean="0">
                <a:latin typeface="Courier New" pitchFamily="49" charset="0"/>
                <a:cs typeface="Courier New" pitchFamily="49" charset="0"/>
              </a:rPr>
              <a:t>(“text/html”);</a:t>
            </a:r>
          </a:p>
          <a:p>
            <a:pPr eaLnBrk="1" hangingPunct="1">
              <a:spcBef>
                <a:spcPct val="0"/>
              </a:spcBef>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PrintWriter</a:t>
            </a:r>
            <a:r>
              <a:rPr lang="en-US" sz="2000" dirty="0" smtClean="0">
                <a:latin typeface="Courier New" pitchFamily="49" charset="0"/>
                <a:cs typeface="Courier New" pitchFamily="49" charset="0"/>
              </a:rPr>
              <a:t> out = </a:t>
            </a:r>
            <a:r>
              <a:rPr lang="en-US" sz="2000" dirty="0" err="1" smtClean="0">
                <a:latin typeface="Courier New" pitchFamily="49" charset="0"/>
                <a:cs typeface="Courier New" pitchFamily="49" charset="0"/>
              </a:rPr>
              <a:t>response.getWriter</a:t>
            </a:r>
            <a:r>
              <a:rPr lang="en-US" sz="2000" dirty="0" smtClean="0">
                <a:latin typeface="Courier New" pitchFamily="49" charset="0"/>
                <a:cs typeface="Courier New" pitchFamily="49" charset="0"/>
              </a:rPr>
              <a:t>();</a:t>
            </a:r>
          </a:p>
          <a:p>
            <a:pPr eaLnBrk="1" hangingPunct="1">
              <a:spcBef>
                <a:spcPct val="0"/>
              </a:spcBef>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out.println</a:t>
            </a:r>
            <a:r>
              <a:rPr lang="en-US" sz="2000" dirty="0" smtClean="0">
                <a:latin typeface="Courier New" pitchFamily="49" charset="0"/>
                <a:cs typeface="Courier New" pitchFamily="49" charset="0"/>
              </a:rPr>
              <a:t>(“&lt;h1&gt;Welcome ! &lt;font color=‘blue’&gt;“+</a:t>
            </a:r>
            <a:r>
              <a:rPr lang="en-US" sz="2000" dirty="0" err="1" smtClean="0">
                <a:latin typeface="Courier New" pitchFamily="49" charset="0"/>
                <a:cs typeface="Courier New" pitchFamily="49" charset="0"/>
              </a:rPr>
              <a:t>firstname</a:t>
            </a:r>
            <a:r>
              <a:rPr lang="en-US" sz="2000" dirty="0" smtClean="0">
                <a:latin typeface="Courier New" pitchFamily="49" charset="0"/>
                <a:cs typeface="Courier New" pitchFamily="49" charset="0"/>
              </a:rPr>
              <a:t>+”&lt;/font&gt;&lt;/h1&gt;”);</a:t>
            </a:r>
          </a:p>
          <a:p>
            <a:pPr eaLnBrk="1" hangingPunct="1">
              <a:spcBef>
                <a:spcPct val="0"/>
              </a:spcBef>
              <a:buFontTx/>
              <a:buNone/>
            </a:pPr>
            <a:r>
              <a:rPr lang="en-US" sz="2000" dirty="0" smtClean="0">
                <a:latin typeface="Courier New" pitchFamily="49" charset="0"/>
                <a:cs typeface="Courier New" pitchFamily="49" charset="0"/>
              </a:rPr>
              <a:t> }</a:t>
            </a:r>
          </a:p>
        </p:txBody>
      </p:sp>
      <p:sp>
        <p:nvSpPr>
          <p:cNvPr id="37893" name="AutoShape 4"/>
          <p:cNvSpPr>
            <a:spLocks noChangeArrowheads="1"/>
          </p:cNvSpPr>
          <p:nvPr/>
        </p:nvSpPr>
        <p:spPr bwMode="auto">
          <a:xfrm>
            <a:off x="7086600" y="1371600"/>
            <a:ext cx="2057400" cy="1295400"/>
          </a:xfrm>
          <a:prstGeom prst="cloudCallout">
            <a:avLst>
              <a:gd name="adj1" fmla="val -79206"/>
              <a:gd name="adj2" fmla="val 160285"/>
            </a:avLst>
          </a:prstGeom>
          <a:noFill/>
          <a:ln w="12700">
            <a:solidFill>
              <a:srgbClr val="0000FF"/>
            </a:solidFill>
            <a:round/>
            <a:headEnd type="none" w="sm" len="sm"/>
            <a:tailEnd type="none" w="sm" len="sm"/>
          </a:ln>
        </p:spPr>
        <p:txBody>
          <a:bodyPr anchor="ctr"/>
          <a:lstStyle/>
          <a:p>
            <a:r>
              <a:rPr lang="en-US" sz="1600" dirty="0">
                <a:latin typeface="Tahoma" pitchFamily="34" charset="0"/>
              </a:rPr>
              <a:t>Reads data from a text box as String</a:t>
            </a:r>
          </a:p>
        </p:txBody>
      </p:sp>
      <p:sp>
        <p:nvSpPr>
          <p:cNvPr id="6" name="Rectangle 5"/>
          <p:cNvSpPr/>
          <p:nvPr/>
        </p:nvSpPr>
        <p:spPr>
          <a:xfrm>
            <a:off x="914400" y="6019800"/>
            <a:ext cx="3027432" cy="369332"/>
          </a:xfrm>
          <a:prstGeom prst="rect">
            <a:avLst/>
          </a:prstGeom>
        </p:spPr>
        <p:txBody>
          <a:bodyPr wrap="none">
            <a:spAutoFit/>
          </a:bodyPr>
          <a:lstStyle/>
          <a:p>
            <a:r>
              <a:rPr lang="en-US" dirty="0" smtClean="0"/>
              <a:t>Refer to </a:t>
            </a:r>
            <a:r>
              <a:rPr lang="en-US" dirty="0" smtClean="0">
                <a:hlinkClick r:id="rId3" action="ppaction://hlinkfile"/>
              </a:rPr>
              <a:t>ThreeParams.java</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20CE1137-50A8-4707-A8CF-FA97CFCEDB20}" type="slidenum">
              <a:rPr lang="en-US" sz="1000">
                <a:solidFill>
                  <a:srgbClr val="FFFFFF"/>
                </a:solidFill>
                <a:latin typeface="Tahoma" pitchFamily="34" charset="0"/>
              </a:rPr>
              <a:pPr/>
              <a:t>31</a:t>
            </a:fld>
            <a:endParaRPr lang="en-US" sz="1000">
              <a:solidFill>
                <a:srgbClr val="FFFFFF"/>
              </a:solidFill>
              <a:latin typeface="Tahoma" pitchFamily="34" charset="0"/>
            </a:endParaRPr>
          </a:p>
        </p:txBody>
      </p:sp>
      <p:sp>
        <p:nvSpPr>
          <p:cNvPr id="727043" name="Rectangle 2"/>
          <p:cNvSpPr>
            <a:spLocks noGrp="1" noChangeArrowheads="1"/>
          </p:cNvSpPr>
          <p:nvPr>
            <p:ph type="title"/>
          </p:nvPr>
        </p:nvSpPr>
        <p:spPr/>
        <p:txBody>
          <a:bodyPr/>
          <a:lstStyle/>
          <a:p>
            <a:pPr eaLnBrk="1" hangingPunct="1">
              <a:defRPr/>
            </a:pPr>
            <a:r>
              <a:rPr lang="en-US" smtClean="0"/>
              <a:t>3. Save The Servlet</a:t>
            </a:r>
          </a:p>
        </p:txBody>
      </p:sp>
      <p:sp>
        <p:nvSpPr>
          <p:cNvPr id="38916" name="Rectangle 3"/>
          <p:cNvSpPr>
            <a:spLocks noGrp="1" noChangeArrowheads="1"/>
          </p:cNvSpPr>
          <p:nvPr>
            <p:ph idx="1"/>
          </p:nvPr>
        </p:nvSpPr>
        <p:spPr/>
        <p:txBody>
          <a:bodyPr/>
          <a:lstStyle/>
          <a:p>
            <a:pPr eaLnBrk="1" hangingPunct="1">
              <a:spcBef>
                <a:spcPct val="0"/>
              </a:spcBef>
            </a:pPr>
            <a:r>
              <a:rPr lang="en-US" sz="2400" smtClean="0"/>
              <a:t>Click on Save button in the RAD IDE, if it display some </a:t>
            </a:r>
            <a:r>
              <a:rPr lang="en-US" sz="2400" b="1" smtClean="0"/>
              <a:t>red cross marks in your code then</a:t>
            </a:r>
            <a:r>
              <a:rPr lang="en-US" sz="2400" smtClean="0"/>
              <a:t> correct it and then save to generate a .class file.</a:t>
            </a:r>
          </a:p>
        </p:txBody>
      </p:sp>
      <p:sp>
        <p:nvSpPr>
          <p:cNvPr id="1576964" name="Rectangle 4"/>
          <p:cNvSpPr>
            <a:spLocks noChangeArrowheads="1"/>
          </p:cNvSpPr>
          <p:nvPr/>
        </p:nvSpPr>
        <p:spPr bwMode="auto">
          <a:xfrm>
            <a:off x="0" y="3006725"/>
            <a:ext cx="9144000" cy="498475"/>
          </a:xfrm>
          <a:prstGeom prst="rect">
            <a:avLst/>
          </a:prstGeom>
          <a:gradFill rotWithShape="1">
            <a:gsLst>
              <a:gs pos="0">
                <a:schemeClr val="accent1"/>
              </a:gs>
              <a:gs pos="100000">
                <a:srgbClr val="FFFFFF"/>
              </a:gs>
            </a:gsLst>
            <a:lin ang="5400000" scaled="1"/>
          </a:gradFill>
          <a:ln w="9525" algn="ctr">
            <a:noFill/>
            <a:miter lim="800000"/>
            <a:headEnd/>
            <a:tailEnd/>
          </a:ln>
          <a:effectLst>
            <a:outerShdw dist="17961" dir="2700000" algn="ctr" rotWithShape="0">
              <a:schemeClr val="accent1">
                <a:gamma/>
                <a:shade val="60000"/>
                <a:invGamma/>
              </a:schemeClr>
            </a:outerShdw>
          </a:effectLst>
        </p:spPr>
        <p:txBody>
          <a:bodyPr lIns="92075" tIns="46038" rIns="92075" bIns="46038" anchor="b"/>
          <a:lstStyle/>
          <a:p>
            <a:pPr fontAlgn="auto">
              <a:lnSpc>
                <a:spcPct val="90000"/>
              </a:lnSpc>
              <a:spcBef>
                <a:spcPts val="0"/>
              </a:spcBef>
              <a:spcAft>
                <a:spcPts val="0"/>
              </a:spcAft>
              <a:defRPr/>
            </a:pPr>
            <a:r>
              <a:rPr lang="en-US" sz="2800">
                <a:latin typeface="+mn-lt"/>
              </a:rPr>
              <a:t>4. Deploy the Servlet</a:t>
            </a:r>
          </a:p>
        </p:txBody>
      </p:sp>
      <p:sp>
        <p:nvSpPr>
          <p:cNvPr id="38918" name="Rectangle 5"/>
          <p:cNvSpPr>
            <a:spLocks noChangeArrowheads="1"/>
          </p:cNvSpPr>
          <p:nvPr/>
        </p:nvSpPr>
        <p:spPr bwMode="auto">
          <a:xfrm>
            <a:off x="381000" y="3910013"/>
            <a:ext cx="8382000" cy="509587"/>
          </a:xfrm>
          <a:prstGeom prst="rect">
            <a:avLst/>
          </a:prstGeom>
          <a:noFill/>
          <a:ln w="9525">
            <a:noFill/>
            <a:miter lim="800000"/>
            <a:headEnd/>
            <a:tailEnd/>
          </a:ln>
        </p:spPr>
        <p:txBody>
          <a:bodyPr lIns="92075" tIns="46038" rIns="92075" bIns="46038"/>
          <a:lstStyle/>
          <a:p>
            <a:pPr marL="228600" indent="-228600">
              <a:buClr>
                <a:schemeClr val="accent1"/>
              </a:buClr>
              <a:buSzPct val="125000"/>
              <a:buFontTx/>
              <a:buChar char="•"/>
            </a:pPr>
            <a:r>
              <a:rPr lang="en-US" sz="2400">
                <a:latin typeface="Tahoma" pitchFamily="34" charset="0"/>
              </a:rPr>
              <a:t>Deploy the web module containing WelcomeUser Servlet. Right click on the WelcomeUser.java and select Run -&gt; Run on Server and respond to the dialog box that will follow.</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Slide Number Placeholder 5"/>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F6E5E743-8842-42F3-B787-DE8CD50E986F}" type="slidenum">
              <a:rPr lang="en-US" sz="1000">
                <a:solidFill>
                  <a:srgbClr val="FFFFFF"/>
                </a:solidFill>
                <a:latin typeface="Tahoma" pitchFamily="34" charset="0"/>
              </a:rPr>
              <a:pPr/>
              <a:t>32</a:t>
            </a:fld>
            <a:endParaRPr lang="en-US" sz="1000">
              <a:solidFill>
                <a:srgbClr val="FFFFFF"/>
              </a:solidFill>
              <a:latin typeface="Tahoma" pitchFamily="34" charset="0"/>
            </a:endParaRPr>
          </a:p>
        </p:txBody>
      </p:sp>
      <p:sp>
        <p:nvSpPr>
          <p:cNvPr id="728067" name="Rectangle 2"/>
          <p:cNvSpPr>
            <a:spLocks noGrp="1" noChangeArrowheads="1"/>
          </p:cNvSpPr>
          <p:nvPr>
            <p:ph type="title"/>
          </p:nvPr>
        </p:nvSpPr>
        <p:spPr/>
        <p:txBody>
          <a:bodyPr/>
          <a:lstStyle/>
          <a:p>
            <a:pPr eaLnBrk="1" hangingPunct="1">
              <a:defRPr/>
            </a:pPr>
            <a:r>
              <a:rPr lang="en-US" smtClean="0"/>
              <a:t>5. Access the HTML page in the Web Browser</a:t>
            </a:r>
          </a:p>
        </p:txBody>
      </p:sp>
      <p:sp>
        <p:nvSpPr>
          <p:cNvPr id="39940" name="Rectangle 3"/>
          <p:cNvSpPr>
            <a:spLocks noGrp="1" noChangeArrowheads="1"/>
          </p:cNvSpPr>
          <p:nvPr>
            <p:ph type="body" sz="half" idx="4294967295"/>
          </p:nvPr>
        </p:nvSpPr>
        <p:spPr>
          <a:xfrm>
            <a:off x="0" y="1547813"/>
            <a:ext cx="6096000" cy="433387"/>
          </a:xfrm>
        </p:spPr>
        <p:txBody>
          <a:bodyPr/>
          <a:lstStyle/>
          <a:p>
            <a:pPr eaLnBrk="1" hangingPunct="1">
              <a:spcBef>
                <a:spcPct val="0"/>
              </a:spcBef>
            </a:pPr>
            <a:r>
              <a:rPr lang="en-US" sz="2400" smtClean="0"/>
              <a:t>Open the web browser and type</a:t>
            </a:r>
          </a:p>
        </p:txBody>
      </p:sp>
      <p:sp>
        <p:nvSpPr>
          <p:cNvPr id="1577989" name="Text Box 5"/>
          <p:cNvSpPr txBox="1">
            <a:spLocks noChangeArrowheads="1"/>
          </p:cNvSpPr>
          <p:nvPr/>
        </p:nvSpPr>
        <p:spPr bwMode="auto">
          <a:xfrm>
            <a:off x="595313" y="2590800"/>
            <a:ext cx="5957887" cy="152400"/>
          </a:xfrm>
          <a:prstGeom prst="rect">
            <a:avLst/>
          </a:prstGeom>
          <a:solidFill>
            <a:schemeClr val="bg1"/>
          </a:solidFill>
          <a:ln w="12700">
            <a:noFill/>
            <a:miter lim="800000"/>
            <a:headEnd type="none" w="sm" len="sm"/>
            <a:tailEnd type="none" w="sm" len="sm"/>
          </a:ln>
        </p:spPr>
        <p:txBody>
          <a:bodyPr anchor="ctr"/>
          <a:lstStyle/>
          <a:p>
            <a:r>
              <a:rPr lang="en-US" sz="1600">
                <a:latin typeface="Tahoma" pitchFamily="34" charset="0"/>
              </a:rPr>
              <a:t>http://localhost:9080/WelcomeUserApplication/UserInfo.html</a:t>
            </a:r>
          </a:p>
        </p:txBody>
      </p:sp>
      <p:sp>
        <p:nvSpPr>
          <p:cNvPr id="1577990" name="Line 6"/>
          <p:cNvSpPr>
            <a:spLocks noChangeShapeType="1"/>
          </p:cNvSpPr>
          <p:nvPr/>
        </p:nvSpPr>
        <p:spPr bwMode="auto">
          <a:xfrm flipH="1">
            <a:off x="3048000" y="1981200"/>
            <a:ext cx="381000" cy="609600"/>
          </a:xfrm>
          <a:prstGeom prst="line">
            <a:avLst/>
          </a:prstGeom>
          <a:noFill/>
          <a:ln w="38100">
            <a:solidFill>
              <a:srgbClr val="0000FF"/>
            </a:solidFill>
            <a:round/>
            <a:headEnd type="none" w="sm" len="sm"/>
            <a:tailEnd type="stealth" w="lg" len="sm"/>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77990"/>
                                        </p:tgtEl>
                                        <p:attrNameLst>
                                          <p:attrName>style.visibility</p:attrName>
                                        </p:attrNameLst>
                                      </p:cBhvr>
                                      <p:to>
                                        <p:strVal val="visible"/>
                                      </p:to>
                                    </p:set>
                                    <p:animEffect transition="in" filter="wipe(up)">
                                      <p:cBhvr>
                                        <p:cTn id="7" dur="500"/>
                                        <p:tgtEl>
                                          <p:spTgt spid="1577990"/>
                                        </p:tgtEl>
                                      </p:cBhvr>
                                    </p:animEffect>
                                  </p:childTnLst>
                                </p:cTn>
                              </p:par>
                            </p:childTnLst>
                          </p:cTn>
                        </p:par>
                        <p:par>
                          <p:cTn id="8" fill="hold">
                            <p:stCondLst>
                              <p:cond delay="5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1577989"/>
                                        </p:tgtEl>
                                        <p:attrNameLst>
                                          <p:attrName>style.visibility</p:attrName>
                                        </p:attrNameLst>
                                      </p:cBhvr>
                                      <p:to>
                                        <p:strVal val="visible"/>
                                      </p:to>
                                    </p:set>
                                    <p:anim calcmode="discrete" valueType="clr">
                                      <p:cBhvr override="childStyle">
                                        <p:cTn id="11" dur="80"/>
                                        <p:tgtEl>
                                          <p:spTgt spid="1577989"/>
                                        </p:tgtEl>
                                        <p:attrNameLst>
                                          <p:attrName>style.color</p:attrName>
                                        </p:attrNameLst>
                                      </p:cBhvr>
                                      <p:tavLst>
                                        <p:tav tm="0">
                                          <p:val>
                                            <p:clrVal>
                                              <a:schemeClr val="tx1"/>
                                            </p:clrVal>
                                          </p:val>
                                        </p:tav>
                                        <p:tav tm="50000">
                                          <p:val>
                                            <p:clrVal>
                                              <a:schemeClr val="tx1"/>
                                            </p:clrVal>
                                          </p:val>
                                        </p:tav>
                                      </p:tavLst>
                                    </p:anim>
                                    <p:anim calcmode="discrete" valueType="clr">
                                      <p:cBhvr>
                                        <p:cTn id="12" dur="80"/>
                                        <p:tgtEl>
                                          <p:spTgt spid="1577989"/>
                                        </p:tgtEl>
                                        <p:attrNameLst>
                                          <p:attrName>fillcolor</p:attrName>
                                        </p:attrNameLst>
                                      </p:cBhvr>
                                      <p:tavLst>
                                        <p:tav tm="0">
                                          <p:val>
                                            <p:clrVal>
                                              <a:schemeClr val="accent2"/>
                                            </p:clrVal>
                                          </p:val>
                                        </p:tav>
                                        <p:tav tm="50000">
                                          <p:val>
                                            <p:clrVal>
                                              <a:schemeClr val="hlink"/>
                                            </p:clrVal>
                                          </p:val>
                                        </p:tav>
                                      </p:tavLst>
                                    </p:anim>
                                    <p:set>
                                      <p:cBhvr>
                                        <p:cTn id="13" dur="80"/>
                                        <p:tgtEl>
                                          <p:spTgt spid="157798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989" grpId="0" animBg="1"/>
      <p:bldP spid="1577990"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8B72D4A0-3F36-4BF8-A37F-C6E63389404F}" type="slidenum">
              <a:rPr lang="en-US" sz="1000">
                <a:solidFill>
                  <a:srgbClr val="FFFFFF"/>
                </a:solidFill>
                <a:latin typeface="Tahoma" pitchFamily="34" charset="0"/>
              </a:rPr>
              <a:pPr/>
              <a:t>33</a:t>
            </a:fld>
            <a:endParaRPr lang="en-US" sz="1000">
              <a:solidFill>
                <a:srgbClr val="FFFFFF"/>
              </a:solidFill>
              <a:latin typeface="Tahoma" pitchFamily="34" charset="0"/>
            </a:endParaRPr>
          </a:p>
        </p:txBody>
      </p:sp>
      <p:sp>
        <p:nvSpPr>
          <p:cNvPr id="721923" name="Rectangle 2"/>
          <p:cNvSpPr>
            <a:spLocks noGrp="1" noChangeArrowheads="1"/>
          </p:cNvSpPr>
          <p:nvPr>
            <p:ph type="title"/>
          </p:nvPr>
        </p:nvSpPr>
        <p:spPr/>
        <p:txBody>
          <a:bodyPr/>
          <a:lstStyle/>
          <a:p>
            <a:pPr eaLnBrk="1" hangingPunct="1">
              <a:defRPr/>
            </a:pPr>
            <a:r>
              <a:rPr lang="en-US" smtClean="0"/>
              <a:t>5. Access the HTML page in the Web Browser</a:t>
            </a:r>
          </a:p>
        </p:txBody>
      </p:sp>
      <p:pic>
        <p:nvPicPr>
          <p:cNvPr id="40964" name="Picture 3"/>
          <p:cNvPicPr>
            <a:picLocks noGrp="1" noChangeAspect="1" noChangeArrowheads="1"/>
          </p:cNvPicPr>
          <p:nvPr>
            <p:ph idx="1"/>
          </p:nvPr>
        </p:nvPicPr>
        <p:blipFill>
          <a:blip r:embed="rId3"/>
          <a:stretch>
            <a:fillRect/>
          </a:stretch>
        </p:blipFill>
        <p:spPr>
          <a:xfrm>
            <a:off x="1188442" y="1576388"/>
            <a:ext cx="6767116" cy="5046662"/>
          </a:xfrm>
          <a:noFill/>
        </p:spPr>
      </p:pic>
      <p:sp>
        <p:nvSpPr>
          <p:cNvPr id="40965" name="Text Box 4"/>
          <p:cNvSpPr txBox="1">
            <a:spLocks noChangeArrowheads="1"/>
          </p:cNvSpPr>
          <p:nvPr/>
        </p:nvSpPr>
        <p:spPr bwMode="auto">
          <a:xfrm>
            <a:off x="595313" y="2590800"/>
            <a:ext cx="8091487" cy="152400"/>
          </a:xfrm>
          <a:prstGeom prst="rect">
            <a:avLst/>
          </a:prstGeom>
          <a:solidFill>
            <a:schemeClr val="bg1"/>
          </a:solidFill>
          <a:ln w="12700">
            <a:noFill/>
            <a:miter lim="800000"/>
            <a:headEnd type="none" w="sm" len="sm"/>
            <a:tailEnd type="none" w="sm" len="sm"/>
          </a:ln>
        </p:spPr>
        <p:txBody>
          <a:bodyPr anchor="ctr"/>
          <a:lstStyle/>
          <a:p>
            <a:r>
              <a:rPr lang="en-US" sz="1600">
                <a:latin typeface="Tahoma" pitchFamily="34" charset="0"/>
              </a:rPr>
              <a:t>http://localhost:9080/WelcomeUserApplication/WelcomeUser?fname=IBM&amp;lname=India</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5D040326-F2A3-43E3-B062-E28A88898D75}" type="slidenum">
              <a:rPr lang="en-US" sz="1000">
                <a:solidFill>
                  <a:srgbClr val="FFFFFF"/>
                </a:solidFill>
                <a:latin typeface="Tahoma" pitchFamily="34" charset="0"/>
              </a:rPr>
              <a:pPr/>
              <a:t>34</a:t>
            </a:fld>
            <a:endParaRPr lang="en-US" sz="1000">
              <a:solidFill>
                <a:srgbClr val="FFFFFF"/>
              </a:solidFill>
              <a:latin typeface="Tahoma" pitchFamily="34" charset="0"/>
            </a:endParaRPr>
          </a:p>
        </p:txBody>
      </p:sp>
      <p:sp>
        <p:nvSpPr>
          <p:cNvPr id="845830" name="Rectangle 6"/>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mtClean="0"/>
              <a:t>Life Cycle of an Servlet </a:t>
            </a:r>
          </a:p>
        </p:txBody>
      </p:sp>
      <p:grpSp>
        <p:nvGrpSpPr>
          <p:cNvPr id="41990" name="Group 32"/>
          <p:cNvGrpSpPr>
            <a:grpSpLocks/>
          </p:cNvGrpSpPr>
          <p:nvPr/>
        </p:nvGrpSpPr>
        <p:grpSpPr bwMode="auto">
          <a:xfrm>
            <a:off x="3810000" y="1752600"/>
            <a:ext cx="5334000" cy="4724400"/>
            <a:chOff x="2400" y="1104"/>
            <a:chExt cx="3360" cy="2976"/>
          </a:xfrm>
        </p:grpSpPr>
        <p:sp>
          <p:nvSpPr>
            <p:cNvPr id="41992" name="Rectangle 8"/>
            <p:cNvSpPr>
              <a:spLocks noChangeArrowheads="1"/>
            </p:cNvSpPr>
            <p:nvPr/>
          </p:nvSpPr>
          <p:spPr bwMode="auto">
            <a:xfrm>
              <a:off x="2400" y="1104"/>
              <a:ext cx="3360" cy="2976"/>
            </a:xfrm>
            <a:prstGeom prst="rect">
              <a:avLst/>
            </a:prstGeom>
            <a:gradFill rotWithShape="1">
              <a:gsLst>
                <a:gs pos="0">
                  <a:srgbClr val="DCF6F5"/>
                </a:gs>
                <a:gs pos="100000">
                  <a:schemeClr val="bg1"/>
                </a:gs>
              </a:gsLst>
              <a:lin ang="5400000" scaled="1"/>
            </a:gradFill>
            <a:ln w="12700">
              <a:noFill/>
              <a:miter lim="800000"/>
              <a:headEnd type="none" w="sm" len="sm"/>
              <a:tailEnd type="none" w="sm" len="sm"/>
            </a:ln>
            <a:effectLst>
              <a:prstShdw prst="shdw17" dist="17961" dir="2700000">
                <a:srgbClr val="849493"/>
              </a:prstShdw>
            </a:effectLst>
          </p:spPr>
          <p:txBody>
            <a:bodyPr wrap="none" anchor="ctr"/>
            <a:lstStyle/>
            <a:p>
              <a:endParaRPr lang="en-US">
                <a:latin typeface="Tahoma" pitchFamily="34" charset="0"/>
              </a:endParaRPr>
            </a:p>
          </p:txBody>
        </p:sp>
        <p:sp>
          <p:nvSpPr>
            <p:cNvPr id="41993" name="Oval 9"/>
            <p:cNvSpPr>
              <a:spLocks noChangeArrowheads="1"/>
            </p:cNvSpPr>
            <p:nvPr/>
          </p:nvSpPr>
          <p:spPr bwMode="auto">
            <a:xfrm>
              <a:off x="3456" y="1152"/>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Does Not Exist</a:t>
              </a:r>
            </a:p>
          </p:txBody>
        </p:sp>
        <p:sp>
          <p:nvSpPr>
            <p:cNvPr id="41994" name="Oval 11"/>
            <p:cNvSpPr>
              <a:spLocks noChangeArrowheads="1"/>
            </p:cNvSpPr>
            <p:nvPr/>
          </p:nvSpPr>
          <p:spPr bwMode="auto">
            <a:xfrm>
              <a:off x="3456" y="3168"/>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Servicing Requests</a:t>
              </a:r>
            </a:p>
          </p:txBody>
        </p:sp>
        <p:sp>
          <p:nvSpPr>
            <p:cNvPr id="41995" name="Oval 12"/>
            <p:cNvSpPr>
              <a:spLocks noChangeArrowheads="1"/>
            </p:cNvSpPr>
            <p:nvPr/>
          </p:nvSpPr>
          <p:spPr bwMode="auto">
            <a:xfrm>
              <a:off x="3456" y="2160"/>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Initialized</a:t>
              </a:r>
            </a:p>
          </p:txBody>
        </p:sp>
        <p:sp>
          <p:nvSpPr>
            <p:cNvPr id="41996" name="AutoShape 13"/>
            <p:cNvSpPr>
              <a:spLocks noChangeArrowheads="1"/>
            </p:cNvSpPr>
            <p:nvPr/>
          </p:nvSpPr>
          <p:spPr bwMode="auto">
            <a:xfrm>
              <a:off x="4464" y="1920"/>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init()</a:t>
              </a:r>
            </a:p>
          </p:txBody>
        </p:sp>
        <p:sp>
          <p:nvSpPr>
            <p:cNvPr id="41997" name="Line 14"/>
            <p:cNvSpPr>
              <a:spLocks noChangeShapeType="1"/>
            </p:cNvSpPr>
            <p:nvPr/>
          </p:nvSpPr>
          <p:spPr bwMode="auto">
            <a:xfrm>
              <a:off x="4016" y="1920"/>
              <a:ext cx="0" cy="192"/>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1998" name="Line 15"/>
            <p:cNvSpPr>
              <a:spLocks noChangeShapeType="1"/>
            </p:cNvSpPr>
            <p:nvPr/>
          </p:nvSpPr>
          <p:spPr bwMode="auto">
            <a:xfrm>
              <a:off x="4032" y="2928"/>
              <a:ext cx="0" cy="192"/>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1999" name="Line 16"/>
            <p:cNvSpPr>
              <a:spLocks noChangeShapeType="1"/>
            </p:cNvSpPr>
            <p:nvPr/>
          </p:nvSpPr>
          <p:spPr bwMode="auto">
            <a:xfrm>
              <a:off x="3744" y="2880"/>
              <a:ext cx="0" cy="240"/>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2000" name="Line 17"/>
            <p:cNvSpPr>
              <a:spLocks noChangeShapeType="1"/>
            </p:cNvSpPr>
            <p:nvPr/>
          </p:nvSpPr>
          <p:spPr bwMode="auto">
            <a:xfrm>
              <a:off x="4320" y="2880"/>
              <a:ext cx="0" cy="240"/>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2001" name="AutoShape 18"/>
            <p:cNvSpPr>
              <a:spLocks noChangeArrowheads="1"/>
            </p:cNvSpPr>
            <p:nvPr/>
          </p:nvSpPr>
          <p:spPr bwMode="auto">
            <a:xfrm>
              <a:off x="4512" y="2832"/>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service()</a:t>
              </a:r>
            </a:p>
          </p:txBody>
        </p:sp>
        <p:sp>
          <p:nvSpPr>
            <p:cNvPr id="42002" name="AutoShape 19"/>
            <p:cNvSpPr>
              <a:spLocks noChangeArrowheads="1"/>
            </p:cNvSpPr>
            <p:nvPr/>
          </p:nvSpPr>
          <p:spPr bwMode="auto">
            <a:xfrm>
              <a:off x="4992" y="3600"/>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doXXX()</a:t>
              </a:r>
            </a:p>
          </p:txBody>
        </p:sp>
        <p:sp>
          <p:nvSpPr>
            <p:cNvPr id="845844" name="AutoShape 20"/>
            <p:cNvSpPr>
              <a:spLocks noChangeArrowheads="1"/>
            </p:cNvSpPr>
            <p:nvPr/>
          </p:nvSpPr>
          <p:spPr bwMode="auto">
            <a:xfrm rot="1448091">
              <a:off x="4464" y="3659"/>
              <a:ext cx="336" cy="384"/>
            </a:xfrm>
            <a:prstGeom prst="curvedLeftArrow">
              <a:avLst>
                <a:gd name="adj1" fmla="val 13577"/>
                <a:gd name="adj2" fmla="val 42074"/>
                <a:gd name="adj3" fmla="val 20014"/>
              </a:avLst>
            </a:prstGeom>
            <a:gradFill rotWithShape="1">
              <a:gsLst>
                <a:gs pos="0">
                  <a:schemeClr val="tx1"/>
                </a:gs>
                <a:gs pos="50000">
                  <a:srgbClr val="5ED8D5"/>
                </a:gs>
                <a:gs pos="100000">
                  <a:schemeClr val="tx1"/>
                </a:gs>
              </a:gsLst>
              <a:lin ang="5400000" scaled="1"/>
            </a:gradFill>
            <a:ln w="12700">
              <a:solidFill>
                <a:srgbClr val="DCF6F5"/>
              </a:solidFill>
              <a:miter lim="800000"/>
              <a:headEnd type="none" w="sm" len="sm"/>
              <a:tailEnd type="none" w="sm" len="sm"/>
            </a:ln>
            <a:effectLst/>
          </p:spPr>
          <p:txBody>
            <a:bodyPr wrap="none" anchor="ctr"/>
            <a:lstStyle/>
            <a:p>
              <a:pPr fontAlgn="auto">
                <a:spcBef>
                  <a:spcPts val="0"/>
                </a:spcBef>
                <a:spcAft>
                  <a:spcPts val="0"/>
                </a:spcAft>
                <a:defRPr/>
              </a:pPr>
              <a:endParaRPr lang="en-US">
                <a:cs typeface="Arial" pitchFamily="34" charset="0"/>
              </a:endParaRPr>
            </a:p>
          </p:txBody>
        </p:sp>
        <p:sp>
          <p:nvSpPr>
            <p:cNvPr id="42004" name="Freeform 25"/>
            <p:cNvSpPr>
              <a:spLocks/>
            </p:cNvSpPr>
            <p:nvPr/>
          </p:nvSpPr>
          <p:spPr bwMode="auto">
            <a:xfrm>
              <a:off x="3186" y="1333"/>
              <a:ext cx="318" cy="1115"/>
            </a:xfrm>
            <a:custGeom>
              <a:avLst/>
              <a:gdLst>
                <a:gd name="T0" fmla="*/ 234 w 344"/>
                <a:gd name="T1" fmla="*/ 1137 h 1104"/>
                <a:gd name="T2" fmla="*/ 6 w 344"/>
                <a:gd name="T3" fmla="*/ 246 h 1104"/>
                <a:gd name="T4" fmla="*/ 272 w 344"/>
                <a:gd name="T5" fmla="*/ 0 h 1104"/>
                <a:gd name="T6" fmla="*/ 0 60000 65536"/>
                <a:gd name="T7" fmla="*/ 0 60000 65536"/>
                <a:gd name="T8" fmla="*/ 0 60000 65536"/>
                <a:gd name="T9" fmla="*/ 0 w 344"/>
                <a:gd name="T10" fmla="*/ 0 h 1104"/>
                <a:gd name="T11" fmla="*/ 344 w 344"/>
                <a:gd name="T12" fmla="*/ 1104 h 1104"/>
              </a:gdLst>
              <a:ahLst/>
              <a:cxnLst>
                <a:cxn ang="T6">
                  <a:pos x="T0" y="T1"/>
                </a:cxn>
                <a:cxn ang="T7">
                  <a:pos x="T2" y="T3"/>
                </a:cxn>
                <a:cxn ang="T8">
                  <a:pos x="T4" y="T5"/>
                </a:cxn>
              </a:cxnLst>
              <a:rect l="T9" t="T10" r="T11" b="T12"/>
              <a:pathLst>
                <a:path w="344" h="1104">
                  <a:moveTo>
                    <a:pt x="296" y="1104"/>
                  </a:moveTo>
                  <a:cubicBezTo>
                    <a:pt x="148" y="764"/>
                    <a:pt x="0" y="424"/>
                    <a:pt x="8" y="240"/>
                  </a:cubicBezTo>
                  <a:cubicBezTo>
                    <a:pt x="16" y="56"/>
                    <a:pt x="288" y="40"/>
                    <a:pt x="344" y="0"/>
                  </a:cubicBezTo>
                </a:path>
              </a:pathLst>
            </a:custGeom>
            <a:noFill/>
            <a:ln w="25400">
              <a:solidFill>
                <a:schemeClr val="tx1"/>
              </a:solidFill>
              <a:round/>
              <a:headEnd type="none" w="sm" len="sm"/>
              <a:tailEnd type="arrow" w="lg" len="med"/>
            </a:ln>
          </p:spPr>
          <p:txBody>
            <a:bodyPr/>
            <a:lstStyle/>
            <a:p>
              <a:endParaRPr lang="en-US">
                <a:latin typeface="Tahoma" pitchFamily="34" charset="0"/>
              </a:endParaRPr>
            </a:p>
          </p:txBody>
        </p:sp>
        <p:sp>
          <p:nvSpPr>
            <p:cNvPr id="42005" name="Freeform 28"/>
            <p:cNvSpPr>
              <a:spLocks/>
            </p:cNvSpPr>
            <p:nvPr/>
          </p:nvSpPr>
          <p:spPr bwMode="auto">
            <a:xfrm>
              <a:off x="3024" y="1344"/>
              <a:ext cx="432" cy="2304"/>
            </a:xfrm>
            <a:custGeom>
              <a:avLst/>
              <a:gdLst>
                <a:gd name="T0" fmla="*/ 432 w 432"/>
                <a:gd name="T1" fmla="*/ 2304 h 2304"/>
                <a:gd name="T2" fmla="*/ 0 w 432"/>
                <a:gd name="T3" fmla="*/ 384 h 2304"/>
                <a:gd name="T4" fmla="*/ 432 w 432"/>
                <a:gd name="T5" fmla="*/ 0 h 2304"/>
                <a:gd name="T6" fmla="*/ 0 60000 65536"/>
                <a:gd name="T7" fmla="*/ 0 60000 65536"/>
                <a:gd name="T8" fmla="*/ 0 60000 65536"/>
                <a:gd name="T9" fmla="*/ 0 w 432"/>
                <a:gd name="T10" fmla="*/ 0 h 2304"/>
                <a:gd name="T11" fmla="*/ 432 w 432"/>
                <a:gd name="T12" fmla="*/ 2304 h 2304"/>
              </a:gdLst>
              <a:ahLst/>
              <a:cxnLst>
                <a:cxn ang="T6">
                  <a:pos x="T0" y="T1"/>
                </a:cxn>
                <a:cxn ang="T7">
                  <a:pos x="T2" y="T3"/>
                </a:cxn>
                <a:cxn ang="T8">
                  <a:pos x="T4" y="T5"/>
                </a:cxn>
              </a:cxnLst>
              <a:rect l="T9" t="T10" r="T11" b="T12"/>
              <a:pathLst>
                <a:path w="432" h="2304">
                  <a:moveTo>
                    <a:pt x="432" y="2304"/>
                  </a:moveTo>
                  <a:cubicBezTo>
                    <a:pt x="216" y="1536"/>
                    <a:pt x="0" y="768"/>
                    <a:pt x="0" y="384"/>
                  </a:cubicBezTo>
                  <a:cubicBezTo>
                    <a:pt x="0" y="0"/>
                    <a:pt x="360" y="64"/>
                    <a:pt x="432" y="0"/>
                  </a:cubicBezTo>
                </a:path>
              </a:pathLst>
            </a:custGeom>
            <a:noFill/>
            <a:ln w="28575">
              <a:solidFill>
                <a:schemeClr val="tx1"/>
              </a:solidFill>
              <a:round/>
              <a:headEnd type="none" w="sm" len="sm"/>
              <a:tailEnd type="none" w="sm" len="sm"/>
            </a:ln>
          </p:spPr>
          <p:txBody>
            <a:bodyPr/>
            <a:lstStyle/>
            <a:p>
              <a:endParaRPr lang="en-US">
                <a:latin typeface="Tahoma" pitchFamily="34" charset="0"/>
              </a:endParaRPr>
            </a:p>
          </p:txBody>
        </p:sp>
        <p:sp>
          <p:nvSpPr>
            <p:cNvPr id="42006" name="AutoShape 22"/>
            <p:cNvSpPr>
              <a:spLocks noChangeArrowheads="1"/>
            </p:cNvSpPr>
            <p:nvPr/>
          </p:nvSpPr>
          <p:spPr bwMode="auto">
            <a:xfrm>
              <a:off x="2688" y="1872"/>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destroy()</a:t>
              </a:r>
            </a:p>
          </p:txBody>
        </p:sp>
      </p:grpSp>
      <p:sp>
        <p:nvSpPr>
          <p:cNvPr id="41991" name="Rectangle 31"/>
          <p:cNvSpPr>
            <a:spLocks noChangeArrowheads="1"/>
          </p:cNvSpPr>
          <p:nvPr/>
        </p:nvSpPr>
        <p:spPr bwMode="auto">
          <a:xfrm>
            <a:off x="152400" y="1752600"/>
            <a:ext cx="3581400" cy="2133600"/>
          </a:xfrm>
          <a:prstGeom prst="rect">
            <a:avLst/>
          </a:prstGeom>
          <a:solidFill>
            <a:schemeClr val="bg1"/>
          </a:solidFill>
          <a:ln w="12700">
            <a:noFill/>
            <a:miter lim="800000"/>
            <a:headEnd type="none" w="sm" len="sm"/>
            <a:tailEnd type="none" w="sm" len="sm"/>
          </a:ln>
        </p:spPr>
        <p:txBody>
          <a:bodyPr/>
          <a:lstStyle/>
          <a:p>
            <a:pPr algn="just"/>
            <a:r>
              <a:rPr lang="en-US" sz="2400">
                <a:latin typeface="Tahoma" pitchFamily="34" charset="0"/>
              </a:rPr>
              <a:t>A servlet’s life cycle is controlled using the methods shown in the diagram.</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977D937B-1173-4914-85EC-49152EE8C7A3}" type="slidenum">
              <a:rPr lang="en-US" sz="1000">
                <a:solidFill>
                  <a:srgbClr val="FFFFFF"/>
                </a:solidFill>
                <a:latin typeface="Tahoma" pitchFamily="34" charset="0"/>
              </a:rPr>
              <a:pPr/>
              <a:t>35</a:t>
            </a:fld>
            <a:endParaRPr lang="en-US" sz="1000">
              <a:solidFill>
                <a:srgbClr val="FFFFFF"/>
              </a:solidFill>
              <a:latin typeface="Tahoma" pitchFamily="34" charset="0"/>
            </a:endParaRPr>
          </a:p>
        </p:txBody>
      </p:sp>
      <p:sp>
        <p:nvSpPr>
          <p:cNvPr id="1330179"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mtClean="0"/>
              <a:t>Life Cycle of an Servlet (Contd.)</a:t>
            </a:r>
          </a:p>
        </p:txBody>
      </p:sp>
      <p:grpSp>
        <p:nvGrpSpPr>
          <p:cNvPr id="43014" name="Group 4"/>
          <p:cNvGrpSpPr>
            <a:grpSpLocks/>
          </p:cNvGrpSpPr>
          <p:nvPr/>
        </p:nvGrpSpPr>
        <p:grpSpPr bwMode="auto">
          <a:xfrm>
            <a:off x="3810000" y="1752600"/>
            <a:ext cx="5334000" cy="4724400"/>
            <a:chOff x="2400" y="1104"/>
            <a:chExt cx="3360" cy="2976"/>
          </a:xfrm>
        </p:grpSpPr>
        <p:sp>
          <p:nvSpPr>
            <p:cNvPr id="43016" name="Rectangle 5"/>
            <p:cNvSpPr>
              <a:spLocks noChangeArrowheads="1"/>
            </p:cNvSpPr>
            <p:nvPr/>
          </p:nvSpPr>
          <p:spPr bwMode="auto">
            <a:xfrm>
              <a:off x="2400" y="1104"/>
              <a:ext cx="3360" cy="2976"/>
            </a:xfrm>
            <a:prstGeom prst="rect">
              <a:avLst/>
            </a:prstGeom>
            <a:gradFill rotWithShape="1">
              <a:gsLst>
                <a:gs pos="0">
                  <a:srgbClr val="DCF6F5"/>
                </a:gs>
                <a:gs pos="100000">
                  <a:schemeClr val="bg1"/>
                </a:gs>
              </a:gsLst>
              <a:lin ang="5400000" scaled="1"/>
            </a:gradFill>
            <a:ln w="12700">
              <a:noFill/>
              <a:miter lim="800000"/>
              <a:headEnd type="none" w="sm" len="sm"/>
              <a:tailEnd type="none" w="sm" len="sm"/>
            </a:ln>
            <a:effectLst>
              <a:prstShdw prst="shdw17" dist="17961" dir="2700000">
                <a:srgbClr val="849493"/>
              </a:prstShdw>
            </a:effectLst>
          </p:spPr>
          <p:txBody>
            <a:bodyPr wrap="none" anchor="ctr"/>
            <a:lstStyle/>
            <a:p>
              <a:endParaRPr lang="en-US">
                <a:latin typeface="Tahoma" pitchFamily="34" charset="0"/>
              </a:endParaRPr>
            </a:p>
          </p:txBody>
        </p:sp>
        <p:sp>
          <p:nvSpPr>
            <p:cNvPr id="43017" name="Oval 6"/>
            <p:cNvSpPr>
              <a:spLocks noChangeArrowheads="1"/>
            </p:cNvSpPr>
            <p:nvPr/>
          </p:nvSpPr>
          <p:spPr bwMode="auto">
            <a:xfrm>
              <a:off x="3456" y="1152"/>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Does Not Exist</a:t>
              </a:r>
            </a:p>
          </p:txBody>
        </p:sp>
        <p:sp>
          <p:nvSpPr>
            <p:cNvPr id="43018" name="Oval 7"/>
            <p:cNvSpPr>
              <a:spLocks noChangeArrowheads="1"/>
            </p:cNvSpPr>
            <p:nvPr/>
          </p:nvSpPr>
          <p:spPr bwMode="auto">
            <a:xfrm>
              <a:off x="3456" y="3168"/>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Servicing Requests</a:t>
              </a:r>
            </a:p>
          </p:txBody>
        </p:sp>
        <p:sp>
          <p:nvSpPr>
            <p:cNvPr id="43019" name="Oval 8"/>
            <p:cNvSpPr>
              <a:spLocks noChangeArrowheads="1"/>
            </p:cNvSpPr>
            <p:nvPr/>
          </p:nvSpPr>
          <p:spPr bwMode="auto">
            <a:xfrm>
              <a:off x="3456" y="2160"/>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Initialized</a:t>
              </a:r>
            </a:p>
          </p:txBody>
        </p:sp>
        <p:sp>
          <p:nvSpPr>
            <p:cNvPr id="43020" name="AutoShape 9"/>
            <p:cNvSpPr>
              <a:spLocks noChangeArrowheads="1"/>
            </p:cNvSpPr>
            <p:nvPr/>
          </p:nvSpPr>
          <p:spPr bwMode="auto">
            <a:xfrm>
              <a:off x="4464" y="1920"/>
              <a:ext cx="720" cy="288"/>
            </a:xfrm>
            <a:prstGeom prst="roundRect">
              <a:avLst>
                <a:gd name="adj" fmla="val 16667"/>
              </a:avLst>
            </a:prstGeom>
            <a:gradFill rotWithShape="1">
              <a:gsLst>
                <a:gs pos="0">
                  <a:srgbClr val="33CCCC"/>
                </a:gs>
                <a:gs pos="100000">
                  <a:schemeClr val="bg1"/>
                </a:gs>
              </a:gsLst>
              <a:lin ang="5400000" scaled="1"/>
            </a:gradFill>
            <a:ln w="28575">
              <a:solidFill>
                <a:srgbClr val="FF9900"/>
              </a:solidFill>
              <a:round/>
              <a:headEnd type="none" w="sm" len="sm"/>
              <a:tailEnd type="none" w="sm" len="sm"/>
            </a:ln>
            <a:effectLst>
              <a:prstShdw prst="shdw17" dist="17961" dir="2700000">
                <a:srgbClr val="995C00"/>
              </a:prstShdw>
            </a:effectLst>
          </p:spPr>
          <p:txBody>
            <a:bodyPr wrap="none" anchor="ctr"/>
            <a:lstStyle/>
            <a:p>
              <a:r>
                <a:rPr lang="en-US">
                  <a:latin typeface="Tahoma" pitchFamily="34" charset="0"/>
                </a:rPr>
                <a:t>init()</a:t>
              </a:r>
            </a:p>
          </p:txBody>
        </p:sp>
        <p:sp>
          <p:nvSpPr>
            <p:cNvPr id="43021" name="Line 10"/>
            <p:cNvSpPr>
              <a:spLocks noChangeShapeType="1"/>
            </p:cNvSpPr>
            <p:nvPr/>
          </p:nvSpPr>
          <p:spPr bwMode="auto">
            <a:xfrm>
              <a:off x="4016" y="1920"/>
              <a:ext cx="0" cy="192"/>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3022" name="Line 11"/>
            <p:cNvSpPr>
              <a:spLocks noChangeShapeType="1"/>
            </p:cNvSpPr>
            <p:nvPr/>
          </p:nvSpPr>
          <p:spPr bwMode="auto">
            <a:xfrm>
              <a:off x="4032" y="2928"/>
              <a:ext cx="0" cy="192"/>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3023" name="Line 12"/>
            <p:cNvSpPr>
              <a:spLocks noChangeShapeType="1"/>
            </p:cNvSpPr>
            <p:nvPr/>
          </p:nvSpPr>
          <p:spPr bwMode="auto">
            <a:xfrm>
              <a:off x="3744" y="2880"/>
              <a:ext cx="0" cy="240"/>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3024" name="Line 13"/>
            <p:cNvSpPr>
              <a:spLocks noChangeShapeType="1"/>
            </p:cNvSpPr>
            <p:nvPr/>
          </p:nvSpPr>
          <p:spPr bwMode="auto">
            <a:xfrm>
              <a:off x="4320" y="2880"/>
              <a:ext cx="0" cy="240"/>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3025" name="AutoShape 14"/>
            <p:cNvSpPr>
              <a:spLocks noChangeArrowheads="1"/>
            </p:cNvSpPr>
            <p:nvPr/>
          </p:nvSpPr>
          <p:spPr bwMode="auto">
            <a:xfrm>
              <a:off x="4512" y="2832"/>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service()</a:t>
              </a:r>
            </a:p>
          </p:txBody>
        </p:sp>
        <p:sp>
          <p:nvSpPr>
            <p:cNvPr id="43026" name="AutoShape 15"/>
            <p:cNvSpPr>
              <a:spLocks noChangeArrowheads="1"/>
            </p:cNvSpPr>
            <p:nvPr/>
          </p:nvSpPr>
          <p:spPr bwMode="auto">
            <a:xfrm>
              <a:off x="4992" y="3600"/>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doXXX()</a:t>
              </a:r>
            </a:p>
          </p:txBody>
        </p:sp>
        <p:sp>
          <p:nvSpPr>
            <p:cNvPr id="1330192" name="AutoShape 16"/>
            <p:cNvSpPr>
              <a:spLocks noChangeArrowheads="1"/>
            </p:cNvSpPr>
            <p:nvPr/>
          </p:nvSpPr>
          <p:spPr bwMode="auto">
            <a:xfrm rot="1448091">
              <a:off x="4464" y="3659"/>
              <a:ext cx="336" cy="384"/>
            </a:xfrm>
            <a:prstGeom prst="curvedLeftArrow">
              <a:avLst>
                <a:gd name="adj1" fmla="val 13577"/>
                <a:gd name="adj2" fmla="val 42074"/>
                <a:gd name="adj3" fmla="val 20014"/>
              </a:avLst>
            </a:prstGeom>
            <a:gradFill rotWithShape="1">
              <a:gsLst>
                <a:gs pos="0">
                  <a:schemeClr val="tx1"/>
                </a:gs>
                <a:gs pos="50000">
                  <a:srgbClr val="5ED8D5"/>
                </a:gs>
                <a:gs pos="100000">
                  <a:schemeClr val="tx1"/>
                </a:gs>
              </a:gsLst>
              <a:lin ang="5400000" scaled="1"/>
            </a:gradFill>
            <a:ln w="12700">
              <a:solidFill>
                <a:srgbClr val="DCF6F5"/>
              </a:solidFill>
              <a:miter lim="800000"/>
              <a:headEnd type="none" w="sm" len="sm"/>
              <a:tailEnd type="none" w="sm" len="sm"/>
            </a:ln>
            <a:effectLst/>
          </p:spPr>
          <p:txBody>
            <a:bodyPr wrap="none" anchor="ctr"/>
            <a:lstStyle/>
            <a:p>
              <a:pPr fontAlgn="auto">
                <a:spcBef>
                  <a:spcPts val="0"/>
                </a:spcBef>
                <a:spcAft>
                  <a:spcPts val="0"/>
                </a:spcAft>
                <a:defRPr/>
              </a:pPr>
              <a:endParaRPr lang="en-US">
                <a:cs typeface="Arial" pitchFamily="34" charset="0"/>
              </a:endParaRPr>
            </a:p>
          </p:txBody>
        </p:sp>
        <p:sp>
          <p:nvSpPr>
            <p:cNvPr id="43028" name="Freeform 17"/>
            <p:cNvSpPr>
              <a:spLocks/>
            </p:cNvSpPr>
            <p:nvPr/>
          </p:nvSpPr>
          <p:spPr bwMode="auto">
            <a:xfrm>
              <a:off x="3186" y="1333"/>
              <a:ext cx="318" cy="1115"/>
            </a:xfrm>
            <a:custGeom>
              <a:avLst/>
              <a:gdLst>
                <a:gd name="T0" fmla="*/ 234 w 344"/>
                <a:gd name="T1" fmla="*/ 1137 h 1104"/>
                <a:gd name="T2" fmla="*/ 6 w 344"/>
                <a:gd name="T3" fmla="*/ 246 h 1104"/>
                <a:gd name="T4" fmla="*/ 272 w 344"/>
                <a:gd name="T5" fmla="*/ 0 h 1104"/>
                <a:gd name="T6" fmla="*/ 0 60000 65536"/>
                <a:gd name="T7" fmla="*/ 0 60000 65536"/>
                <a:gd name="T8" fmla="*/ 0 60000 65536"/>
                <a:gd name="T9" fmla="*/ 0 w 344"/>
                <a:gd name="T10" fmla="*/ 0 h 1104"/>
                <a:gd name="T11" fmla="*/ 344 w 344"/>
                <a:gd name="T12" fmla="*/ 1104 h 1104"/>
              </a:gdLst>
              <a:ahLst/>
              <a:cxnLst>
                <a:cxn ang="T6">
                  <a:pos x="T0" y="T1"/>
                </a:cxn>
                <a:cxn ang="T7">
                  <a:pos x="T2" y="T3"/>
                </a:cxn>
                <a:cxn ang="T8">
                  <a:pos x="T4" y="T5"/>
                </a:cxn>
              </a:cxnLst>
              <a:rect l="T9" t="T10" r="T11" b="T12"/>
              <a:pathLst>
                <a:path w="344" h="1104">
                  <a:moveTo>
                    <a:pt x="296" y="1104"/>
                  </a:moveTo>
                  <a:cubicBezTo>
                    <a:pt x="148" y="764"/>
                    <a:pt x="0" y="424"/>
                    <a:pt x="8" y="240"/>
                  </a:cubicBezTo>
                  <a:cubicBezTo>
                    <a:pt x="16" y="56"/>
                    <a:pt x="288" y="40"/>
                    <a:pt x="344" y="0"/>
                  </a:cubicBezTo>
                </a:path>
              </a:pathLst>
            </a:custGeom>
            <a:noFill/>
            <a:ln w="25400">
              <a:solidFill>
                <a:schemeClr val="tx1"/>
              </a:solidFill>
              <a:round/>
              <a:headEnd type="none" w="sm" len="sm"/>
              <a:tailEnd type="arrow" w="lg" len="med"/>
            </a:ln>
          </p:spPr>
          <p:txBody>
            <a:bodyPr/>
            <a:lstStyle/>
            <a:p>
              <a:endParaRPr lang="en-US">
                <a:latin typeface="Tahoma" pitchFamily="34" charset="0"/>
              </a:endParaRPr>
            </a:p>
          </p:txBody>
        </p:sp>
        <p:sp>
          <p:nvSpPr>
            <p:cNvPr id="43029" name="Freeform 18"/>
            <p:cNvSpPr>
              <a:spLocks/>
            </p:cNvSpPr>
            <p:nvPr/>
          </p:nvSpPr>
          <p:spPr bwMode="auto">
            <a:xfrm>
              <a:off x="3024" y="1344"/>
              <a:ext cx="432" cy="2304"/>
            </a:xfrm>
            <a:custGeom>
              <a:avLst/>
              <a:gdLst>
                <a:gd name="T0" fmla="*/ 432 w 432"/>
                <a:gd name="T1" fmla="*/ 2304 h 2304"/>
                <a:gd name="T2" fmla="*/ 0 w 432"/>
                <a:gd name="T3" fmla="*/ 384 h 2304"/>
                <a:gd name="T4" fmla="*/ 432 w 432"/>
                <a:gd name="T5" fmla="*/ 0 h 2304"/>
                <a:gd name="T6" fmla="*/ 0 60000 65536"/>
                <a:gd name="T7" fmla="*/ 0 60000 65536"/>
                <a:gd name="T8" fmla="*/ 0 60000 65536"/>
                <a:gd name="T9" fmla="*/ 0 w 432"/>
                <a:gd name="T10" fmla="*/ 0 h 2304"/>
                <a:gd name="T11" fmla="*/ 432 w 432"/>
                <a:gd name="T12" fmla="*/ 2304 h 2304"/>
              </a:gdLst>
              <a:ahLst/>
              <a:cxnLst>
                <a:cxn ang="T6">
                  <a:pos x="T0" y="T1"/>
                </a:cxn>
                <a:cxn ang="T7">
                  <a:pos x="T2" y="T3"/>
                </a:cxn>
                <a:cxn ang="T8">
                  <a:pos x="T4" y="T5"/>
                </a:cxn>
              </a:cxnLst>
              <a:rect l="T9" t="T10" r="T11" b="T12"/>
              <a:pathLst>
                <a:path w="432" h="2304">
                  <a:moveTo>
                    <a:pt x="432" y="2304"/>
                  </a:moveTo>
                  <a:cubicBezTo>
                    <a:pt x="216" y="1536"/>
                    <a:pt x="0" y="768"/>
                    <a:pt x="0" y="384"/>
                  </a:cubicBezTo>
                  <a:cubicBezTo>
                    <a:pt x="0" y="0"/>
                    <a:pt x="360" y="64"/>
                    <a:pt x="432" y="0"/>
                  </a:cubicBezTo>
                </a:path>
              </a:pathLst>
            </a:custGeom>
            <a:noFill/>
            <a:ln w="28575">
              <a:solidFill>
                <a:schemeClr val="tx1"/>
              </a:solidFill>
              <a:round/>
              <a:headEnd type="none" w="sm" len="sm"/>
              <a:tailEnd type="none" w="sm" len="sm"/>
            </a:ln>
          </p:spPr>
          <p:txBody>
            <a:bodyPr/>
            <a:lstStyle/>
            <a:p>
              <a:endParaRPr lang="en-US">
                <a:latin typeface="Tahoma" pitchFamily="34" charset="0"/>
              </a:endParaRPr>
            </a:p>
          </p:txBody>
        </p:sp>
        <p:sp>
          <p:nvSpPr>
            <p:cNvPr id="43030" name="AutoShape 19"/>
            <p:cNvSpPr>
              <a:spLocks noChangeArrowheads="1"/>
            </p:cNvSpPr>
            <p:nvPr/>
          </p:nvSpPr>
          <p:spPr bwMode="auto">
            <a:xfrm>
              <a:off x="2688" y="1872"/>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destroy()</a:t>
              </a:r>
            </a:p>
          </p:txBody>
        </p:sp>
      </p:grpSp>
      <p:sp>
        <p:nvSpPr>
          <p:cNvPr id="43015" name="Rectangle 20"/>
          <p:cNvSpPr>
            <a:spLocks noChangeArrowheads="1"/>
          </p:cNvSpPr>
          <p:nvPr/>
        </p:nvSpPr>
        <p:spPr bwMode="auto">
          <a:xfrm>
            <a:off x="152400" y="1752600"/>
            <a:ext cx="3581400" cy="4572000"/>
          </a:xfrm>
          <a:prstGeom prst="rect">
            <a:avLst/>
          </a:prstGeom>
          <a:solidFill>
            <a:schemeClr val="bg1"/>
          </a:solidFill>
          <a:ln w="12700">
            <a:noFill/>
            <a:miter lim="800000"/>
            <a:headEnd type="none" w="sm" len="sm"/>
            <a:tailEnd type="none" w="sm" len="sm"/>
          </a:ln>
        </p:spPr>
        <p:txBody>
          <a:bodyPr/>
          <a:lstStyle/>
          <a:p>
            <a:pPr algn="just"/>
            <a:r>
              <a:rPr lang="en-US">
                <a:latin typeface="Tahoma" pitchFamily="34" charset="0"/>
              </a:rPr>
              <a:t>The init method is invoked only once during the servlet’s life lifetime – when the servlet is first created. Each subsequent request generates a thread that calls the service method of the previously created instance.</a:t>
            </a:r>
          </a:p>
          <a:p>
            <a:pPr algn="just"/>
            <a:endParaRPr lang="en-US">
              <a:latin typeface="Tahoma" pitchFamily="34" charset="0"/>
            </a:endParaRPr>
          </a:p>
          <a:p>
            <a:pPr algn="just"/>
            <a:r>
              <a:rPr lang="en-US">
                <a:latin typeface="Tahoma" pitchFamily="34" charset="0"/>
              </a:rPr>
              <a:t>The main task of the init() method is to allow the servlet to access deployment – specific initialization parameters, such as database settings.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DDF0A4F4-3BA4-469F-A41D-9813C40E5B73}" type="slidenum">
              <a:rPr lang="en-US" sz="1000">
                <a:solidFill>
                  <a:srgbClr val="FFFFFF"/>
                </a:solidFill>
                <a:latin typeface="Tahoma" pitchFamily="34" charset="0"/>
              </a:rPr>
              <a:pPr/>
              <a:t>36</a:t>
            </a:fld>
            <a:endParaRPr lang="en-US" sz="1000">
              <a:solidFill>
                <a:srgbClr val="FFFFFF"/>
              </a:solidFill>
              <a:latin typeface="Tahoma" pitchFamily="34" charset="0"/>
            </a:endParaRPr>
          </a:p>
        </p:txBody>
      </p:sp>
      <p:sp>
        <p:nvSpPr>
          <p:cNvPr id="846854" name="Rectangle 6"/>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mtClean="0"/>
              <a:t>Life Cycle of an Servlet (Contd.)</a:t>
            </a:r>
          </a:p>
        </p:txBody>
      </p:sp>
      <p:sp>
        <p:nvSpPr>
          <p:cNvPr id="44038" name="Rectangle 7"/>
          <p:cNvSpPr>
            <a:spLocks noChangeArrowheads="1"/>
          </p:cNvSpPr>
          <p:nvPr/>
        </p:nvSpPr>
        <p:spPr bwMode="auto">
          <a:xfrm>
            <a:off x="152400" y="5486400"/>
            <a:ext cx="3352800" cy="990600"/>
          </a:xfrm>
          <a:prstGeom prst="rect">
            <a:avLst/>
          </a:prstGeom>
          <a:solidFill>
            <a:schemeClr val="bg1"/>
          </a:solidFill>
          <a:ln w="12700">
            <a:noFill/>
            <a:miter lim="800000"/>
            <a:headEnd type="none" w="sm" len="sm"/>
            <a:tailEnd type="none" w="sm" len="sm"/>
          </a:ln>
        </p:spPr>
        <p:txBody>
          <a:bodyPr wrap="none" anchor="ctr"/>
          <a:lstStyle/>
          <a:p>
            <a:endParaRPr lang="en-US">
              <a:latin typeface="Tahoma" pitchFamily="34" charset="0"/>
            </a:endParaRPr>
          </a:p>
        </p:txBody>
      </p:sp>
      <p:grpSp>
        <p:nvGrpSpPr>
          <p:cNvPr id="44039" name="Group 8"/>
          <p:cNvGrpSpPr>
            <a:grpSpLocks/>
          </p:cNvGrpSpPr>
          <p:nvPr/>
        </p:nvGrpSpPr>
        <p:grpSpPr bwMode="auto">
          <a:xfrm>
            <a:off x="3810000" y="1752600"/>
            <a:ext cx="5334000" cy="4724400"/>
            <a:chOff x="2400" y="1104"/>
            <a:chExt cx="3360" cy="2976"/>
          </a:xfrm>
        </p:grpSpPr>
        <p:sp>
          <p:nvSpPr>
            <p:cNvPr id="44041" name="Rectangle 9"/>
            <p:cNvSpPr>
              <a:spLocks noChangeArrowheads="1"/>
            </p:cNvSpPr>
            <p:nvPr/>
          </p:nvSpPr>
          <p:spPr bwMode="auto">
            <a:xfrm>
              <a:off x="2400" y="1104"/>
              <a:ext cx="3360" cy="2976"/>
            </a:xfrm>
            <a:prstGeom prst="rect">
              <a:avLst/>
            </a:prstGeom>
            <a:gradFill rotWithShape="1">
              <a:gsLst>
                <a:gs pos="0">
                  <a:srgbClr val="DCF6F5"/>
                </a:gs>
                <a:gs pos="100000">
                  <a:schemeClr val="bg1"/>
                </a:gs>
              </a:gsLst>
              <a:lin ang="5400000" scaled="1"/>
            </a:gradFill>
            <a:ln w="12700">
              <a:noFill/>
              <a:miter lim="800000"/>
              <a:headEnd type="none" w="sm" len="sm"/>
              <a:tailEnd type="none" w="sm" len="sm"/>
            </a:ln>
            <a:effectLst>
              <a:prstShdw prst="shdw17" dist="17961" dir="2700000">
                <a:srgbClr val="849493"/>
              </a:prstShdw>
            </a:effectLst>
          </p:spPr>
          <p:txBody>
            <a:bodyPr wrap="none" anchor="ctr"/>
            <a:lstStyle/>
            <a:p>
              <a:endParaRPr lang="en-US">
                <a:latin typeface="Tahoma" pitchFamily="34" charset="0"/>
              </a:endParaRPr>
            </a:p>
          </p:txBody>
        </p:sp>
        <p:sp>
          <p:nvSpPr>
            <p:cNvPr id="44042" name="Oval 10"/>
            <p:cNvSpPr>
              <a:spLocks noChangeArrowheads="1"/>
            </p:cNvSpPr>
            <p:nvPr/>
          </p:nvSpPr>
          <p:spPr bwMode="auto">
            <a:xfrm>
              <a:off x="3456" y="1152"/>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Does Not Exist</a:t>
              </a:r>
            </a:p>
          </p:txBody>
        </p:sp>
        <p:sp>
          <p:nvSpPr>
            <p:cNvPr id="44043" name="Oval 11"/>
            <p:cNvSpPr>
              <a:spLocks noChangeArrowheads="1"/>
            </p:cNvSpPr>
            <p:nvPr/>
          </p:nvSpPr>
          <p:spPr bwMode="auto">
            <a:xfrm>
              <a:off x="3456" y="3168"/>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Servicing Requests</a:t>
              </a:r>
            </a:p>
          </p:txBody>
        </p:sp>
        <p:sp>
          <p:nvSpPr>
            <p:cNvPr id="44044" name="Oval 12"/>
            <p:cNvSpPr>
              <a:spLocks noChangeArrowheads="1"/>
            </p:cNvSpPr>
            <p:nvPr/>
          </p:nvSpPr>
          <p:spPr bwMode="auto">
            <a:xfrm>
              <a:off x="3456" y="2160"/>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Initialized</a:t>
              </a:r>
            </a:p>
          </p:txBody>
        </p:sp>
        <p:sp>
          <p:nvSpPr>
            <p:cNvPr id="44045" name="AutoShape 13"/>
            <p:cNvSpPr>
              <a:spLocks noChangeArrowheads="1"/>
            </p:cNvSpPr>
            <p:nvPr/>
          </p:nvSpPr>
          <p:spPr bwMode="auto">
            <a:xfrm>
              <a:off x="4464" y="1920"/>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init()</a:t>
              </a:r>
            </a:p>
          </p:txBody>
        </p:sp>
        <p:sp>
          <p:nvSpPr>
            <p:cNvPr id="44046" name="Line 14"/>
            <p:cNvSpPr>
              <a:spLocks noChangeShapeType="1"/>
            </p:cNvSpPr>
            <p:nvPr/>
          </p:nvSpPr>
          <p:spPr bwMode="auto">
            <a:xfrm>
              <a:off x="4016" y="1920"/>
              <a:ext cx="0" cy="192"/>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4047" name="Line 15"/>
            <p:cNvSpPr>
              <a:spLocks noChangeShapeType="1"/>
            </p:cNvSpPr>
            <p:nvPr/>
          </p:nvSpPr>
          <p:spPr bwMode="auto">
            <a:xfrm>
              <a:off x="4032" y="2928"/>
              <a:ext cx="0" cy="192"/>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4048" name="Line 16"/>
            <p:cNvSpPr>
              <a:spLocks noChangeShapeType="1"/>
            </p:cNvSpPr>
            <p:nvPr/>
          </p:nvSpPr>
          <p:spPr bwMode="auto">
            <a:xfrm>
              <a:off x="3744" y="2880"/>
              <a:ext cx="0" cy="240"/>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4049" name="Line 17"/>
            <p:cNvSpPr>
              <a:spLocks noChangeShapeType="1"/>
            </p:cNvSpPr>
            <p:nvPr/>
          </p:nvSpPr>
          <p:spPr bwMode="auto">
            <a:xfrm>
              <a:off x="4320" y="2880"/>
              <a:ext cx="0" cy="240"/>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4050" name="AutoShape 18"/>
            <p:cNvSpPr>
              <a:spLocks noChangeArrowheads="1"/>
            </p:cNvSpPr>
            <p:nvPr/>
          </p:nvSpPr>
          <p:spPr bwMode="auto">
            <a:xfrm>
              <a:off x="4512" y="2832"/>
              <a:ext cx="720" cy="288"/>
            </a:xfrm>
            <a:prstGeom prst="roundRect">
              <a:avLst>
                <a:gd name="adj" fmla="val 16667"/>
              </a:avLst>
            </a:prstGeom>
            <a:gradFill rotWithShape="1">
              <a:gsLst>
                <a:gs pos="0">
                  <a:srgbClr val="33CCCC"/>
                </a:gs>
                <a:gs pos="100000">
                  <a:schemeClr val="bg1"/>
                </a:gs>
              </a:gsLst>
              <a:lin ang="5400000" scaled="1"/>
            </a:gradFill>
            <a:ln w="28575">
              <a:solidFill>
                <a:srgbClr val="FF9900"/>
              </a:solidFill>
              <a:round/>
              <a:headEnd type="none" w="sm" len="sm"/>
              <a:tailEnd type="none" w="sm" len="sm"/>
            </a:ln>
            <a:effectLst>
              <a:prstShdw prst="shdw17" dist="17961" dir="2700000">
                <a:srgbClr val="995C00"/>
              </a:prstShdw>
            </a:effectLst>
          </p:spPr>
          <p:txBody>
            <a:bodyPr wrap="none" anchor="ctr"/>
            <a:lstStyle/>
            <a:p>
              <a:r>
                <a:rPr lang="en-US">
                  <a:latin typeface="Tahoma" pitchFamily="34" charset="0"/>
                </a:rPr>
                <a:t>service()</a:t>
              </a:r>
            </a:p>
          </p:txBody>
        </p:sp>
        <p:sp>
          <p:nvSpPr>
            <p:cNvPr id="44051" name="AutoShape 19"/>
            <p:cNvSpPr>
              <a:spLocks noChangeArrowheads="1"/>
            </p:cNvSpPr>
            <p:nvPr/>
          </p:nvSpPr>
          <p:spPr bwMode="auto">
            <a:xfrm>
              <a:off x="4992" y="3600"/>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doXXX()</a:t>
              </a:r>
            </a:p>
          </p:txBody>
        </p:sp>
        <p:sp>
          <p:nvSpPr>
            <p:cNvPr id="846868" name="AutoShape 20"/>
            <p:cNvSpPr>
              <a:spLocks noChangeArrowheads="1"/>
            </p:cNvSpPr>
            <p:nvPr/>
          </p:nvSpPr>
          <p:spPr bwMode="auto">
            <a:xfrm rot="1448091">
              <a:off x="4464" y="3659"/>
              <a:ext cx="336" cy="384"/>
            </a:xfrm>
            <a:prstGeom prst="curvedLeftArrow">
              <a:avLst>
                <a:gd name="adj1" fmla="val 13577"/>
                <a:gd name="adj2" fmla="val 42074"/>
                <a:gd name="adj3" fmla="val 20014"/>
              </a:avLst>
            </a:prstGeom>
            <a:gradFill rotWithShape="1">
              <a:gsLst>
                <a:gs pos="0">
                  <a:schemeClr val="tx1"/>
                </a:gs>
                <a:gs pos="50000">
                  <a:srgbClr val="5ED8D5"/>
                </a:gs>
                <a:gs pos="100000">
                  <a:schemeClr val="tx1"/>
                </a:gs>
              </a:gsLst>
              <a:lin ang="5400000" scaled="1"/>
            </a:gradFill>
            <a:ln w="12700">
              <a:solidFill>
                <a:srgbClr val="DCF6F5"/>
              </a:solidFill>
              <a:miter lim="800000"/>
              <a:headEnd type="none" w="sm" len="sm"/>
              <a:tailEnd type="none" w="sm" len="sm"/>
            </a:ln>
            <a:effectLst/>
          </p:spPr>
          <p:txBody>
            <a:bodyPr wrap="none" anchor="ctr"/>
            <a:lstStyle/>
            <a:p>
              <a:pPr fontAlgn="auto">
                <a:spcBef>
                  <a:spcPts val="0"/>
                </a:spcBef>
                <a:spcAft>
                  <a:spcPts val="0"/>
                </a:spcAft>
                <a:defRPr/>
              </a:pPr>
              <a:endParaRPr lang="en-US">
                <a:cs typeface="Arial" pitchFamily="34" charset="0"/>
              </a:endParaRPr>
            </a:p>
          </p:txBody>
        </p:sp>
        <p:sp>
          <p:nvSpPr>
            <p:cNvPr id="44053" name="Freeform 21"/>
            <p:cNvSpPr>
              <a:spLocks/>
            </p:cNvSpPr>
            <p:nvPr/>
          </p:nvSpPr>
          <p:spPr bwMode="auto">
            <a:xfrm>
              <a:off x="3186" y="1333"/>
              <a:ext cx="318" cy="1115"/>
            </a:xfrm>
            <a:custGeom>
              <a:avLst/>
              <a:gdLst>
                <a:gd name="T0" fmla="*/ 234 w 344"/>
                <a:gd name="T1" fmla="*/ 1137 h 1104"/>
                <a:gd name="T2" fmla="*/ 6 w 344"/>
                <a:gd name="T3" fmla="*/ 246 h 1104"/>
                <a:gd name="T4" fmla="*/ 272 w 344"/>
                <a:gd name="T5" fmla="*/ 0 h 1104"/>
                <a:gd name="T6" fmla="*/ 0 60000 65536"/>
                <a:gd name="T7" fmla="*/ 0 60000 65536"/>
                <a:gd name="T8" fmla="*/ 0 60000 65536"/>
                <a:gd name="T9" fmla="*/ 0 w 344"/>
                <a:gd name="T10" fmla="*/ 0 h 1104"/>
                <a:gd name="T11" fmla="*/ 344 w 344"/>
                <a:gd name="T12" fmla="*/ 1104 h 1104"/>
              </a:gdLst>
              <a:ahLst/>
              <a:cxnLst>
                <a:cxn ang="T6">
                  <a:pos x="T0" y="T1"/>
                </a:cxn>
                <a:cxn ang="T7">
                  <a:pos x="T2" y="T3"/>
                </a:cxn>
                <a:cxn ang="T8">
                  <a:pos x="T4" y="T5"/>
                </a:cxn>
              </a:cxnLst>
              <a:rect l="T9" t="T10" r="T11" b="T12"/>
              <a:pathLst>
                <a:path w="344" h="1104">
                  <a:moveTo>
                    <a:pt x="296" y="1104"/>
                  </a:moveTo>
                  <a:cubicBezTo>
                    <a:pt x="148" y="764"/>
                    <a:pt x="0" y="424"/>
                    <a:pt x="8" y="240"/>
                  </a:cubicBezTo>
                  <a:cubicBezTo>
                    <a:pt x="16" y="56"/>
                    <a:pt x="288" y="40"/>
                    <a:pt x="344" y="0"/>
                  </a:cubicBezTo>
                </a:path>
              </a:pathLst>
            </a:custGeom>
            <a:noFill/>
            <a:ln w="25400">
              <a:solidFill>
                <a:schemeClr val="tx1"/>
              </a:solidFill>
              <a:round/>
              <a:headEnd type="none" w="sm" len="sm"/>
              <a:tailEnd type="arrow" w="lg" len="med"/>
            </a:ln>
          </p:spPr>
          <p:txBody>
            <a:bodyPr/>
            <a:lstStyle/>
            <a:p>
              <a:endParaRPr lang="en-US">
                <a:latin typeface="Tahoma" pitchFamily="34" charset="0"/>
              </a:endParaRPr>
            </a:p>
          </p:txBody>
        </p:sp>
        <p:sp>
          <p:nvSpPr>
            <p:cNvPr id="44054" name="Freeform 22"/>
            <p:cNvSpPr>
              <a:spLocks/>
            </p:cNvSpPr>
            <p:nvPr/>
          </p:nvSpPr>
          <p:spPr bwMode="auto">
            <a:xfrm>
              <a:off x="3024" y="1344"/>
              <a:ext cx="432" cy="2304"/>
            </a:xfrm>
            <a:custGeom>
              <a:avLst/>
              <a:gdLst>
                <a:gd name="T0" fmla="*/ 432 w 432"/>
                <a:gd name="T1" fmla="*/ 2304 h 2304"/>
                <a:gd name="T2" fmla="*/ 0 w 432"/>
                <a:gd name="T3" fmla="*/ 384 h 2304"/>
                <a:gd name="T4" fmla="*/ 432 w 432"/>
                <a:gd name="T5" fmla="*/ 0 h 2304"/>
                <a:gd name="T6" fmla="*/ 0 60000 65536"/>
                <a:gd name="T7" fmla="*/ 0 60000 65536"/>
                <a:gd name="T8" fmla="*/ 0 60000 65536"/>
                <a:gd name="T9" fmla="*/ 0 w 432"/>
                <a:gd name="T10" fmla="*/ 0 h 2304"/>
                <a:gd name="T11" fmla="*/ 432 w 432"/>
                <a:gd name="T12" fmla="*/ 2304 h 2304"/>
              </a:gdLst>
              <a:ahLst/>
              <a:cxnLst>
                <a:cxn ang="T6">
                  <a:pos x="T0" y="T1"/>
                </a:cxn>
                <a:cxn ang="T7">
                  <a:pos x="T2" y="T3"/>
                </a:cxn>
                <a:cxn ang="T8">
                  <a:pos x="T4" y="T5"/>
                </a:cxn>
              </a:cxnLst>
              <a:rect l="T9" t="T10" r="T11" b="T12"/>
              <a:pathLst>
                <a:path w="432" h="2304">
                  <a:moveTo>
                    <a:pt x="432" y="2304"/>
                  </a:moveTo>
                  <a:cubicBezTo>
                    <a:pt x="216" y="1536"/>
                    <a:pt x="0" y="768"/>
                    <a:pt x="0" y="384"/>
                  </a:cubicBezTo>
                  <a:cubicBezTo>
                    <a:pt x="0" y="0"/>
                    <a:pt x="360" y="64"/>
                    <a:pt x="432" y="0"/>
                  </a:cubicBezTo>
                </a:path>
              </a:pathLst>
            </a:custGeom>
            <a:noFill/>
            <a:ln w="28575">
              <a:solidFill>
                <a:schemeClr val="tx1"/>
              </a:solidFill>
              <a:round/>
              <a:headEnd type="none" w="sm" len="sm"/>
              <a:tailEnd type="none" w="sm" len="sm"/>
            </a:ln>
          </p:spPr>
          <p:txBody>
            <a:bodyPr/>
            <a:lstStyle/>
            <a:p>
              <a:endParaRPr lang="en-US">
                <a:latin typeface="Tahoma" pitchFamily="34" charset="0"/>
              </a:endParaRPr>
            </a:p>
          </p:txBody>
        </p:sp>
        <p:sp>
          <p:nvSpPr>
            <p:cNvPr id="44055" name="AutoShape 23"/>
            <p:cNvSpPr>
              <a:spLocks noChangeArrowheads="1"/>
            </p:cNvSpPr>
            <p:nvPr/>
          </p:nvSpPr>
          <p:spPr bwMode="auto">
            <a:xfrm>
              <a:off x="2688" y="1872"/>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destroy()</a:t>
              </a:r>
            </a:p>
          </p:txBody>
        </p:sp>
      </p:grpSp>
      <p:sp>
        <p:nvSpPr>
          <p:cNvPr id="44040" name="Rectangle 24"/>
          <p:cNvSpPr>
            <a:spLocks noChangeArrowheads="1"/>
          </p:cNvSpPr>
          <p:nvPr/>
        </p:nvSpPr>
        <p:spPr bwMode="auto">
          <a:xfrm>
            <a:off x="152400" y="1752600"/>
            <a:ext cx="3581400" cy="3657600"/>
          </a:xfrm>
          <a:prstGeom prst="rect">
            <a:avLst/>
          </a:prstGeom>
          <a:solidFill>
            <a:schemeClr val="bg1"/>
          </a:solidFill>
          <a:ln w="12700">
            <a:noFill/>
            <a:miter lim="800000"/>
            <a:headEnd type="none" w="sm" len="sm"/>
            <a:tailEnd type="none" w="sm" len="sm"/>
          </a:ln>
        </p:spPr>
        <p:txBody>
          <a:bodyPr/>
          <a:lstStyle/>
          <a:p>
            <a:pPr algn="just"/>
            <a:r>
              <a:rPr lang="en-US" sz="2000">
                <a:latin typeface="Tahoma" pitchFamily="34" charset="0"/>
              </a:rPr>
              <a:t>Every time the server receives an incoming request for a servlet, it generates a new thread and calls the service(). </a:t>
            </a:r>
          </a:p>
          <a:p>
            <a:pPr algn="just"/>
            <a:endParaRPr lang="en-US" sz="2000">
              <a:latin typeface="Tahoma" pitchFamily="34" charset="0"/>
            </a:endParaRPr>
          </a:p>
          <a:p>
            <a:pPr algn="just"/>
            <a:r>
              <a:rPr lang="en-US" sz="2000">
                <a:latin typeface="Tahoma" pitchFamily="34" charset="0"/>
              </a:rPr>
              <a:t>The service() method then checks the HTTP request type and calls the appropriate </a:t>
            </a:r>
            <a:r>
              <a:rPr lang="en-US" sz="2000">
                <a:solidFill>
                  <a:srgbClr val="0000FF"/>
                </a:solidFill>
                <a:latin typeface="Tahoma" pitchFamily="34" charset="0"/>
              </a:rPr>
              <a:t>doXXX()</a:t>
            </a:r>
            <a:r>
              <a:rPr lang="en-US" sz="2000">
                <a:solidFill>
                  <a:srgbClr val="000099"/>
                </a:solidFill>
                <a:latin typeface="Tahoma" pitchFamily="34" charset="0"/>
              </a:rPr>
              <a:t> </a:t>
            </a:r>
            <a:r>
              <a:rPr lang="en-US" sz="2000">
                <a:latin typeface="Tahoma" pitchFamily="34" charset="0"/>
              </a:rPr>
              <a:t>methods.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6B4D657B-E86C-448C-9D3D-FA3476BC6C3D}" type="slidenum">
              <a:rPr lang="en-US" sz="1000">
                <a:solidFill>
                  <a:srgbClr val="FFFFFF"/>
                </a:solidFill>
                <a:latin typeface="Tahoma" pitchFamily="34" charset="0"/>
              </a:rPr>
              <a:pPr/>
              <a:t>37</a:t>
            </a:fld>
            <a:endParaRPr lang="en-US" sz="1000">
              <a:solidFill>
                <a:srgbClr val="FFFFFF"/>
              </a:solidFill>
              <a:latin typeface="Tahoma" pitchFamily="34" charset="0"/>
            </a:endParaRPr>
          </a:p>
        </p:txBody>
      </p:sp>
      <p:sp>
        <p:nvSpPr>
          <p:cNvPr id="847878" name="Rectangle 6"/>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Life Cycle of an Servlet (Contd.)</a:t>
            </a:r>
          </a:p>
        </p:txBody>
      </p:sp>
      <p:sp>
        <p:nvSpPr>
          <p:cNvPr id="45062" name="Rectangle 7"/>
          <p:cNvSpPr>
            <a:spLocks noChangeArrowheads="1"/>
          </p:cNvSpPr>
          <p:nvPr/>
        </p:nvSpPr>
        <p:spPr bwMode="auto">
          <a:xfrm>
            <a:off x="304800" y="1676400"/>
            <a:ext cx="1752600" cy="304800"/>
          </a:xfrm>
          <a:prstGeom prst="rect">
            <a:avLst/>
          </a:prstGeom>
          <a:solidFill>
            <a:schemeClr val="bg1"/>
          </a:solidFill>
          <a:ln w="12700">
            <a:noFill/>
            <a:miter lim="800000"/>
            <a:headEnd type="none" w="sm" len="sm"/>
            <a:tailEnd type="none" w="sm" len="sm"/>
          </a:ln>
        </p:spPr>
        <p:txBody>
          <a:bodyPr wrap="none" anchor="ctr"/>
          <a:lstStyle/>
          <a:p>
            <a:endParaRPr lang="en-US">
              <a:latin typeface="Tahoma" pitchFamily="34" charset="0"/>
            </a:endParaRPr>
          </a:p>
        </p:txBody>
      </p:sp>
      <p:sp>
        <p:nvSpPr>
          <p:cNvPr id="45063" name="Rectangle 8"/>
          <p:cNvSpPr>
            <a:spLocks noChangeArrowheads="1"/>
          </p:cNvSpPr>
          <p:nvPr/>
        </p:nvSpPr>
        <p:spPr bwMode="auto">
          <a:xfrm>
            <a:off x="152400" y="5638800"/>
            <a:ext cx="3352800" cy="838200"/>
          </a:xfrm>
          <a:prstGeom prst="rect">
            <a:avLst/>
          </a:prstGeom>
          <a:solidFill>
            <a:schemeClr val="bg1"/>
          </a:solidFill>
          <a:ln w="12700">
            <a:noFill/>
            <a:miter lim="800000"/>
            <a:headEnd type="none" w="sm" len="sm"/>
            <a:tailEnd type="none" w="sm" len="sm"/>
          </a:ln>
        </p:spPr>
        <p:txBody>
          <a:bodyPr wrap="none" anchor="ctr"/>
          <a:lstStyle/>
          <a:p>
            <a:endParaRPr lang="en-US">
              <a:latin typeface="Tahoma" pitchFamily="34" charset="0"/>
            </a:endParaRPr>
          </a:p>
        </p:txBody>
      </p:sp>
      <p:sp>
        <p:nvSpPr>
          <p:cNvPr id="45064" name="Rectangle 9"/>
          <p:cNvSpPr>
            <a:spLocks noChangeArrowheads="1"/>
          </p:cNvSpPr>
          <p:nvPr/>
        </p:nvSpPr>
        <p:spPr bwMode="auto">
          <a:xfrm>
            <a:off x="152400" y="1676400"/>
            <a:ext cx="3581400" cy="4724400"/>
          </a:xfrm>
          <a:prstGeom prst="rect">
            <a:avLst/>
          </a:prstGeom>
          <a:solidFill>
            <a:schemeClr val="bg1"/>
          </a:solidFill>
          <a:ln w="12700">
            <a:noFill/>
            <a:miter lim="800000"/>
            <a:headEnd type="none" w="sm" len="sm"/>
            <a:tailEnd type="none" w="sm" len="sm"/>
          </a:ln>
        </p:spPr>
        <p:txBody>
          <a:bodyPr/>
          <a:lstStyle/>
          <a:p>
            <a:pPr algn="just"/>
            <a:r>
              <a:rPr lang="en-US">
                <a:latin typeface="Tahoma" pitchFamily="34" charset="0"/>
              </a:rPr>
              <a:t>The </a:t>
            </a:r>
            <a:r>
              <a:rPr lang="en-US">
                <a:solidFill>
                  <a:srgbClr val="0000FF"/>
                </a:solidFill>
                <a:latin typeface="Tahoma" pitchFamily="34" charset="0"/>
              </a:rPr>
              <a:t>doXXX()</a:t>
            </a:r>
            <a:r>
              <a:rPr lang="en-US">
                <a:latin typeface="Tahoma" pitchFamily="34" charset="0"/>
              </a:rPr>
              <a:t> methods are where the bulk of the programming in a servlet takes place.</a:t>
            </a:r>
          </a:p>
          <a:p>
            <a:pPr algn="just"/>
            <a:endParaRPr lang="en-US">
              <a:solidFill>
                <a:srgbClr val="0000FF"/>
              </a:solidFill>
              <a:latin typeface="Tahoma" pitchFamily="34" charset="0"/>
            </a:endParaRPr>
          </a:p>
          <a:p>
            <a:pPr algn="just"/>
            <a:r>
              <a:rPr lang="en-US">
                <a:latin typeface="Tahoma" pitchFamily="34" charset="0"/>
              </a:rPr>
              <a:t>The doGet() method contains the code that enables that servlet to respond to clients that make requests via the URL. </a:t>
            </a:r>
          </a:p>
          <a:p>
            <a:pPr algn="just"/>
            <a:endParaRPr lang="en-US">
              <a:latin typeface="Tahoma" pitchFamily="34" charset="0"/>
            </a:endParaRPr>
          </a:p>
          <a:p>
            <a:pPr algn="just"/>
            <a:r>
              <a:rPr lang="en-US">
                <a:latin typeface="Tahoma" pitchFamily="34" charset="0"/>
              </a:rPr>
              <a:t>The doPost() method enables the servlet to receive any data sent by the client as part of an input stream. This is typically form data.</a:t>
            </a:r>
          </a:p>
        </p:txBody>
      </p:sp>
      <p:grpSp>
        <p:nvGrpSpPr>
          <p:cNvPr id="45065" name="Group 11"/>
          <p:cNvGrpSpPr>
            <a:grpSpLocks/>
          </p:cNvGrpSpPr>
          <p:nvPr/>
        </p:nvGrpSpPr>
        <p:grpSpPr bwMode="auto">
          <a:xfrm>
            <a:off x="3810000" y="1752600"/>
            <a:ext cx="5334000" cy="4724400"/>
            <a:chOff x="2400" y="1104"/>
            <a:chExt cx="3360" cy="2976"/>
          </a:xfrm>
        </p:grpSpPr>
        <p:sp>
          <p:nvSpPr>
            <p:cNvPr id="45066" name="Rectangle 12"/>
            <p:cNvSpPr>
              <a:spLocks noChangeArrowheads="1"/>
            </p:cNvSpPr>
            <p:nvPr/>
          </p:nvSpPr>
          <p:spPr bwMode="auto">
            <a:xfrm>
              <a:off x="2400" y="1104"/>
              <a:ext cx="3360" cy="2976"/>
            </a:xfrm>
            <a:prstGeom prst="rect">
              <a:avLst/>
            </a:prstGeom>
            <a:gradFill rotWithShape="1">
              <a:gsLst>
                <a:gs pos="0">
                  <a:srgbClr val="DCF6F5"/>
                </a:gs>
                <a:gs pos="100000">
                  <a:schemeClr val="bg1"/>
                </a:gs>
              </a:gsLst>
              <a:lin ang="5400000" scaled="1"/>
            </a:gradFill>
            <a:ln w="12700">
              <a:noFill/>
              <a:miter lim="800000"/>
              <a:headEnd type="none" w="sm" len="sm"/>
              <a:tailEnd type="none" w="sm" len="sm"/>
            </a:ln>
            <a:effectLst>
              <a:prstShdw prst="shdw17" dist="17961" dir="2700000">
                <a:srgbClr val="849493"/>
              </a:prstShdw>
            </a:effectLst>
          </p:spPr>
          <p:txBody>
            <a:bodyPr wrap="none" anchor="ctr"/>
            <a:lstStyle/>
            <a:p>
              <a:endParaRPr lang="en-US">
                <a:latin typeface="Tahoma" pitchFamily="34" charset="0"/>
              </a:endParaRPr>
            </a:p>
          </p:txBody>
        </p:sp>
        <p:sp>
          <p:nvSpPr>
            <p:cNvPr id="45067" name="Oval 13"/>
            <p:cNvSpPr>
              <a:spLocks noChangeArrowheads="1"/>
            </p:cNvSpPr>
            <p:nvPr/>
          </p:nvSpPr>
          <p:spPr bwMode="auto">
            <a:xfrm>
              <a:off x="3456" y="1152"/>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Does Not Exist</a:t>
              </a:r>
            </a:p>
          </p:txBody>
        </p:sp>
        <p:sp>
          <p:nvSpPr>
            <p:cNvPr id="45068" name="Oval 14"/>
            <p:cNvSpPr>
              <a:spLocks noChangeArrowheads="1"/>
            </p:cNvSpPr>
            <p:nvPr/>
          </p:nvSpPr>
          <p:spPr bwMode="auto">
            <a:xfrm>
              <a:off x="3456" y="3168"/>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Servicing Requests</a:t>
              </a:r>
            </a:p>
          </p:txBody>
        </p:sp>
        <p:sp>
          <p:nvSpPr>
            <p:cNvPr id="45069" name="Oval 15"/>
            <p:cNvSpPr>
              <a:spLocks noChangeArrowheads="1"/>
            </p:cNvSpPr>
            <p:nvPr/>
          </p:nvSpPr>
          <p:spPr bwMode="auto">
            <a:xfrm>
              <a:off x="3456" y="2160"/>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Initialized</a:t>
              </a:r>
            </a:p>
          </p:txBody>
        </p:sp>
        <p:sp>
          <p:nvSpPr>
            <p:cNvPr id="45070" name="AutoShape 16"/>
            <p:cNvSpPr>
              <a:spLocks noChangeArrowheads="1"/>
            </p:cNvSpPr>
            <p:nvPr/>
          </p:nvSpPr>
          <p:spPr bwMode="auto">
            <a:xfrm>
              <a:off x="4464" y="1920"/>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init()</a:t>
              </a:r>
            </a:p>
          </p:txBody>
        </p:sp>
        <p:sp>
          <p:nvSpPr>
            <p:cNvPr id="45071" name="Line 17"/>
            <p:cNvSpPr>
              <a:spLocks noChangeShapeType="1"/>
            </p:cNvSpPr>
            <p:nvPr/>
          </p:nvSpPr>
          <p:spPr bwMode="auto">
            <a:xfrm>
              <a:off x="4016" y="1920"/>
              <a:ext cx="0" cy="192"/>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5072" name="Line 18"/>
            <p:cNvSpPr>
              <a:spLocks noChangeShapeType="1"/>
            </p:cNvSpPr>
            <p:nvPr/>
          </p:nvSpPr>
          <p:spPr bwMode="auto">
            <a:xfrm>
              <a:off x="4032" y="2928"/>
              <a:ext cx="0" cy="192"/>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5073" name="Line 19"/>
            <p:cNvSpPr>
              <a:spLocks noChangeShapeType="1"/>
            </p:cNvSpPr>
            <p:nvPr/>
          </p:nvSpPr>
          <p:spPr bwMode="auto">
            <a:xfrm>
              <a:off x="3744" y="2880"/>
              <a:ext cx="0" cy="240"/>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5074" name="Line 20"/>
            <p:cNvSpPr>
              <a:spLocks noChangeShapeType="1"/>
            </p:cNvSpPr>
            <p:nvPr/>
          </p:nvSpPr>
          <p:spPr bwMode="auto">
            <a:xfrm>
              <a:off x="4320" y="2880"/>
              <a:ext cx="0" cy="240"/>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5075" name="AutoShape 21"/>
            <p:cNvSpPr>
              <a:spLocks noChangeArrowheads="1"/>
            </p:cNvSpPr>
            <p:nvPr/>
          </p:nvSpPr>
          <p:spPr bwMode="auto">
            <a:xfrm>
              <a:off x="4512" y="2832"/>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service()</a:t>
              </a:r>
            </a:p>
          </p:txBody>
        </p:sp>
        <p:sp>
          <p:nvSpPr>
            <p:cNvPr id="45076" name="AutoShape 22"/>
            <p:cNvSpPr>
              <a:spLocks noChangeArrowheads="1"/>
            </p:cNvSpPr>
            <p:nvPr/>
          </p:nvSpPr>
          <p:spPr bwMode="auto">
            <a:xfrm>
              <a:off x="4992" y="3600"/>
              <a:ext cx="720" cy="288"/>
            </a:xfrm>
            <a:prstGeom prst="roundRect">
              <a:avLst>
                <a:gd name="adj" fmla="val 16667"/>
              </a:avLst>
            </a:prstGeom>
            <a:gradFill rotWithShape="1">
              <a:gsLst>
                <a:gs pos="0">
                  <a:srgbClr val="33CCCC"/>
                </a:gs>
                <a:gs pos="100000">
                  <a:schemeClr val="bg1"/>
                </a:gs>
              </a:gsLst>
              <a:lin ang="5400000" scaled="1"/>
            </a:gradFill>
            <a:ln w="28575">
              <a:solidFill>
                <a:srgbClr val="FF9900"/>
              </a:solidFill>
              <a:round/>
              <a:headEnd type="none" w="sm" len="sm"/>
              <a:tailEnd type="none" w="sm" len="sm"/>
            </a:ln>
            <a:effectLst>
              <a:prstShdw prst="shdw17" dist="17961" dir="2700000">
                <a:srgbClr val="995C00"/>
              </a:prstShdw>
            </a:effectLst>
          </p:spPr>
          <p:txBody>
            <a:bodyPr wrap="none" anchor="ctr"/>
            <a:lstStyle/>
            <a:p>
              <a:r>
                <a:rPr lang="en-US">
                  <a:latin typeface="Tahoma" pitchFamily="34" charset="0"/>
                </a:rPr>
                <a:t>doXXX()</a:t>
              </a:r>
            </a:p>
          </p:txBody>
        </p:sp>
        <p:sp>
          <p:nvSpPr>
            <p:cNvPr id="847895" name="AutoShape 23"/>
            <p:cNvSpPr>
              <a:spLocks noChangeArrowheads="1"/>
            </p:cNvSpPr>
            <p:nvPr/>
          </p:nvSpPr>
          <p:spPr bwMode="auto">
            <a:xfrm rot="1448091">
              <a:off x="4464" y="3659"/>
              <a:ext cx="336" cy="384"/>
            </a:xfrm>
            <a:prstGeom prst="curvedLeftArrow">
              <a:avLst>
                <a:gd name="adj1" fmla="val 13577"/>
                <a:gd name="adj2" fmla="val 42074"/>
                <a:gd name="adj3" fmla="val 20014"/>
              </a:avLst>
            </a:prstGeom>
            <a:gradFill rotWithShape="1">
              <a:gsLst>
                <a:gs pos="0">
                  <a:schemeClr val="tx1"/>
                </a:gs>
                <a:gs pos="50000">
                  <a:srgbClr val="5ED8D5"/>
                </a:gs>
                <a:gs pos="100000">
                  <a:schemeClr val="tx1"/>
                </a:gs>
              </a:gsLst>
              <a:lin ang="5400000" scaled="1"/>
            </a:gradFill>
            <a:ln w="12700">
              <a:solidFill>
                <a:srgbClr val="DCF6F5"/>
              </a:solidFill>
              <a:miter lim="800000"/>
              <a:headEnd type="none" w="sm" len="sm"/>
              <a:tailEnd type="none" w="sm" len="sm"/>
            </a:ln>
            <a:effectLst/>
          </p:spPr>
          <p:txBody>
            <a:bodyPr wrap="none" anchor="ctr"/>
            <a:lstStyle/>
            <a:p>
              <a:pPr fontAlgn="auto">
                <a:spcBef>
                  <a:spcPts val="0"/>
                </a:spcBef>
                <a:spcAft>
                  <a:spcPts val="0"/>
                </a:spcAft>
                <a:defRPr/>
              </a:pPr>
              <a:endParaRPr lang="en-US">
                <a:cs typeface="Arial" pitchFamily="34" charset="0"/>
              </a:endParaRPr>
            </a:p>
          </p:txBody>
        </p:sp>
        <p:sp>
          <p:nvSpPr>
            <p:cNvPr id="45078" name="Freeform 24"/>
            <p:cNvSpPr>
              <a:spLocks/>
            </p:cNvSpPr>
            <p:nvPr/>
          </p:nvSpPr>
          <p:spPr bwMode="auto">
            <a:xfrm>
              <a:off x="3186" y="1333"/>
              <a:ext cx="318" cy="1115"/>
            </a:xfrm>
            <a:custGeom>
              <a:avLst/>
              <a:gdLst>
                <a:gd name="T0" fmla="*/ 234 w 344"/>
                <a:gd name="T1" fmla="*/ 1137 h 1104"/>
                <a:gd name="T2" fmla="*/ 6 w 344"/>
                <a:gd name="T3" fmla="*/ 246 h 1104"/>
                <a:gd name="T4" fmla="*/ 272 w 344"/>
                <a:gd name="T5" fmla="*/ 0 h 1104"/>
                <a:gd name="T6" fmla="*/ 0 60000 65536"/>
                <a:gd name="T7" fmla="*/ 0 60000 65536"/>
                <a:gd name="T8" fmla="*/ 0 60000 65536"/>
                <a:gd name="T9" fmla="*/ 0 w 344"/>
                <a:gd name="T10" fmla="*/ 0 h 1104"/>
                <a:gd name="T11" fmla="*/ 344 w 344"/>
                <a:gd name="T12" fmla="*/ 1104 h 1104"/>
              </a:gdLst>
              <a:ahLst/>
              <a:cxnLst>
                <a:cxn ang="T6">
                  <a:pos x="T0" y="T1"/>
                </a:cxn>
                <a:cxn ang="T7">
                  <a:pos x="T2" y="T3"/>
                </a:cxn>
                <a:cxn ang="T8">
                  <a:pos x="T4" y="T5"/>
                </a:cxn>
              </a:cxnLst>
              <a:rect l="T9" t="T10" r="T11" b="T12"/>
              <a:pathLst>
                <a:path w="344" h="1104">
                  <a:moveTo>
                    <a:pt x="296" y="1104"/>
                  </a:moveTo>
                  <a:cubicBezTo>
                    <a:pt x="148" y="764"/>
                    <a:pt x="0" y="424"/>
                    <a:pt x="8" y="240"/>
                  </a:cubicBezTo>
                  <a:cubicBezTo>
                    <a:pt x="16" y="56"/>
                    <a:pt x="288" y="40"/>
                    <a:pt x="344" y="0"/>
                  </a:cubicBezTo>
                </a:path>
              </a:pathLst>
            </a:custGeom>
            <a:noFill/>
            <a:ln w="25400">
              <a:solidFill>
                <a:schemeClr val="tx1"/>
              </a:solidFill>
              <a:round/>
              <a:headEnd type="none" w="sm" len="sm"/>
              <a:tailEnd type="arrow" w="lg" len="med"/>
            </a:ln>
          </p:spPr>
          <p:txBody>
            <a:bodyPr/>
            <a:lstStyle/>
            <a:p>
              <a:endParaRPr lang="en-US">
                <a:latin typeface="Tahoma" pitchFamily="34" charset="0"/>
              </a:endParaRPr>
            </a:p>
          </p:txBody>
        </p:sp>
        <p:sp>
          <p:nvSpPr>
            <p:cNvPr id="45079" name="Freeform 25"/>
            <p:cNvSpPr>
              <a:spLocks/>
            </p:cNvSpPr>
            <p:nvPr/>
          </p:nvSpPr>
          <p:spPr bwMode="auto">
            <a:xfrm>
              <a:off x="3024" y="1344"/>
              <a:ext cx="432" cy="2304"/>
            </a:xfrm>
            <a:custGeom>
              <a:avLst/>
              <a:gdLst>
                <a:gd name="T0" fmla="*/ 432 w 432"/>
                <a:gd name="T1" fmla="*/ 2304 h 2304"/>
                <a:gd name="T2" fmla="*/ 0 w 432"/>
                <a:gd name="T3" fmla="*/ 384 h 2304"/>
                <a:gd name="T4" fmla="*/ 432 w 432"/>
                <a:gd name="T5" fmla="*/ 0 h 2304"/>
                <a:gd name="T6" fmla="*/ 0 60000 65536"/>
                <a:gd name="T7" fmla="*/ 0 60000 65536"/>
                <a:gd name="T8" fmla="*/ 0 60000 65536"/>
                <a:gd name="T9" fmla="*/ 0 w 432"/>
                <a:gd name="T10" fmla="*/ 0 h 2304"/>
                <a:gd name="T11" fmla="*/ 432 w 432"/>
                <a:gd name="T12" fmla="*/ 2304 h 2304"/>
              </a:gdLst>
              <a:ahLst/>
              <a:cxnLst>
                <a:cxn ang="T6">
                  <a:pos x="T0" y="T1"/>
                </a:cxn>
                <a:cxn ang="T7">
                  <a:pos x="T2" y="T3"/>
                </a:cxn>
                <a:cxn ang="T8">
                  <a:pos x="T4" y="T5"/>
                </a:cxn>
              </a:cxnLst>
              <a:rect l="T9" t="T10" r="T11" b="T12"/>
              <a:pathLst>
                <a:path w="432" h="2304">
                  <a:moveTo>
                    <a:pt x="432" y="2304"/>
                  </a:moveTo>
                  <a:cubicBezTo>
                    <a:pt x="216" y="1536"/>
                    <a:pt x="0" y="768"/>
                    <a:pt x="0" y="384"/>
                  </a:cubicBezTo>
                  <a:cubicBezTo>
                    <a:pt x="0" y="0"/>
                    <a:pt x="360" y="64"/>
                    <a:pt x="432" y="0"/>
                  </a:cubicBezTo>
                </a:path>
              </a:pathLst>
            </a:custGeom>
            <a:noFill/>
            <a:ln w="28575">
              <a:solidFill>
                <a:schemeClr val="tx1"/>
              </a:solidFill>
              <a:round/>
              <a:headEnd type="none" w="sm" len="sm"/>
              <a:tailEnd type="none" w="sm" len="sm"/>
            </a:ln>
          </p:spPr>
          <p:txBody>
            <a:bodyPr/>
            <a:lstStyle/>
            <a:p>
              <a:endParaRPr lang="en-US">
                <a:latin typeface="Tahoma" pitchFamily="34" charset="0"/>
              </a:endParaRPr>
            </a:p>
          </p:txBody>
        </p:sp>
        <p:sp>
          <p:nvSpPr>
            <p:cNvPr id="45080" name="AutoShape 26"/>
            <p:cNvSpPr>
              <a:spLocks noChangeArrowheads="1"/>
            </p:cNvSpPr>
            <p:nvPr/>
          </p:nvSpPr>
          <p:spPr bwMode="auto">
            <a:xfrm>
              <a:off x="2688" y="1872"/>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destroy()</a:t>
              </a:r>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3722229B-9B9A-40CB-9D93-34744511A3B6}" type="slidenum">
              <a:rPr lang="en-US" sz="1000">
                <a:solidFill>
                  <a:srgbClr val="FFFFFF"/>
                </a:solidFill>
                <a:latin typeface="Tahoma" pitchFamily="34" charset="0"/>
              </a:rPr>
              <a:pPr/>
              <a:t>38</a:t>
            </a:fld>
            <a:endParaRPr lang="en-US" sz="1000">
              <a:solidFill>
                <a:srgbClr val="FFFFFF"/>
              </a:solidFill>
              <a:latin typeface="Tahoma" pitchFamily="34" charset="0"/>
            </a:endParaRPr>
          </a:p>
        </p:txBody>
      </p:sp>
      <p:sp>
        <p:nvSpPr>
          <p:cNvPr id="848902" name="Rectangle 6"/>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Life Cycle of an Servlet (Contd.)</a:t>
            </a:r>
          </a:p>
        </p:txBody>
      </p:sp>
      <p:sp>
        <p:nvSpPr>
          <p:cNvPr id="46086" name="Rectangle 24"/>
          <p:cNvSpPr>
            <a:spLocks noChangeArrowheads="1"/>
          </p:cNvSpPr>
          <p:nvPr/>
        </p:nvSpPr>
        <p:spPr bwMode="auto">
          <a:xfrm>
            <a:off x="152400" y="1752600"/>
            <a:ext cx="3581400" cy="4343400"/>
          </a:xfrm>
          <a:prstGeom prst="rect">
            <a:avLst/>
          </a:prstGeom>
          <a:solidFill>
            <a:schemeClr val="bg1"/>
          </a:solidFill>
          <a:ln w="12700">
            <a:noFill/>
            <a:miter lim="800000"/>
            <a:headEnd type="none" w="sm" len="sm"/>
            <a:tailEnd type="none" w="sm" len="sm"/>
          </a:ln>
        </p:spPr>
        <p:txBody>
          <a:bodyPr/>
          <a:lstStyle/>
          <a:p>
            <a:pPr algn="just"/>
            <a:r>
              <a:rPr lang="en-US">
                <a:latin typeface="Tahoma" pitchFamily="34" charset="0"/>
              </a:rPr>
              <a:t>A server may unload a servlet instance if its running incorrectly, or if the servlet has been idle for some time. Before it removes the servlet, it calls the </a:t>
            </a:r>
            <a:r>
              <a:rPr lang="en-US">
                <a:solidFill>
                  <a:srgbClr val="0000FF"/>
                </a:solidFill>
                <a:latin typeface="Tahoma" pitchFamily="34" charset="0"/>
              </a:rPr>
              <a:t>destroy() </a:t>
            </a:r>
            <a:r>
              <a:rPr lang="en-US">
                <a:latin typeface="Tahoma" pitchFamily="34" charset="0"/>
              </a:rPr>
              <a:t>method. </a:t>
            </a:r>
          </a:p>
          <a:p>
            <a:pPr algn="just"/>
            <a:endParaRPr lang="en-US">
              <a:latin typeface="Tahoma" pitchFamily="34" charset="0"/>
            </a:endParaRPr>
          </a:p>
          <a:p>
            <a:pPr algn="just"/>
            <a:r>
              <a:rPr lang="en-US">
                <a:latin typeface="Tahoma" pitchFamily="34" charset="0"/>
              </a:rPr>
              <a:t>This provides the servlet with the opportunity to perform cleanup operations such as closing database connections, writing cookie lists, and halting background threads before it is destroyed.</a:t>
            </a:r>
          </a:p>
        </p:txBody>
      </p:sp>
      <p:grpSp>
        <p:nvGrpSpPr>
          <p:cNvPr id="46087" name="Group 26"/>
          <p:cNvGrpSpPr>
            <a:grpSpLocks/>
          </p:cNvGrpSpPr>
          <p:nvPr/>
        </p:nvGrpSpPr>
        <p:grpSpPr bwMode="auto">
          <a:xfrm>
            <a:off x="3810000" y="1752600"/>
            <a:ext cx="5334000" cy="4724400"/>
            <a:chOff x="2400" y="1104"/>
            <a:chExt cx="3360" cy="2976"/>
          </a:xfrm>
        </p:grpSpPr>
        <p:sp>
          <p:nvSpPr>
            <p:cNvPr id="46088" name="Rectangle 27"/>
            <p:cNvSpPr>
              <a:spLocks noChangeArrowheads="1"/>
            </p:cNvSpPr>
            <p:nvPr/>
          </p:nvSpPr>
          <p:spPr bwMode="auto">
            <a:xfrm>
              <a:off x="2400" y="1104"/>
              <a:ext cx="3360" cy="2976"/>
            </a:xfrm>
            <a:prstGeom prst="rect">
              <a:avLst/>
            </a:prstGeom>
            <a:gradFill rotWithShape="1">
              <a:gsLst>
                <a:gs pos="0">
                  <a:srgbClr val="DCF6F5"/>
                </a:gs>
                <a:gs pos="100000">
                  <a:schemeClr val="bg1"/>
                </a:gs>
              </a:gsLst>
              <a:lin ang="5400000" scaled="1"/>
            </a:gradFill>
            <a:ln w="12700">
              <a:noFill/>
              <a:miter lim="800000"/>
              <a:headEnd type="none" w="sm" len="sm"/>
              <a:tailEnd type="none" w="sm" len="sm"/>
            </a:ln>
            <a:effectLst>
              <a:prstShdw prst="shdw17" dist="17961" dir="2700000">
                <a:srgbClr val="849493"/>
              </a:prstShdw>
            </a:effectLst>
          </p:spPr>
          <p:txBody>
            <a:bodyPr wrap="none" anchor="ctr"/>
            <a:lstStyle/>
            <a:p>
              <a:endParaRPr lang="en-US">
                <a:latin typeface="Tahoma" pitchFamily="34" charset="0"/>
              </a:endParaRPr>
            </a:p>
          </p:txBody>
        </p:sp>
        <p:sp>
          <p:nvSpPr>
            <p:cNvPr id="46089" name="Oval 28"/>
            <p:cNvSpPr>
              <a:spLocks noChangeArrowheads="1"/>
            </p:cNvSpPr>
            <p:nvPr/>
          </p:nvSpPr>
          <p:spPr bwMode="auto">
            <a:xfrm>
              <a:off x="3456" y="1152"/>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Does Not Exist</a:t>
              </a:r>
            </a:p>
          </p:txBody>
        </p:sp>
        <p:sp>
          <p:nvSpPr>
            <p:cNvPr id="46090" name="Oval 29"/>
            <p:cNvSpPr>
              <a:spLocks noChangeArrowheads="1"/>
            </p:cNvSpPr>
            <p:nvPr/>
          </p:nvSpPr>
          <p:spPr bwMode="auto">
            <a:xfrm>
              <a:off x="3456" y="3168"/>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Servicing Requests</a:t>
              </a:r>
            </a:p>
          </p:txBody>
        </p:sp>
        <p:sp>
          <p:nvSpPr>
            <p:cNvPr id="46091" name="Oval 30"/>
            <p:cNvSpPr>
              <a:spLocks noChangeArrowheads="1"/>
            </p:cNvSpPr>
            <p:nvPr/>
          </p:nvSpPr>
          <p:spPr bwMode="auto">
            <a:xfrm>
              <a:off x="3456" y="2160"/>
              <a:ext cx="1104" cy="768"/>
            </a:xfrm>
            <a:prstGeom prst="ellipse">
              <a:avLst/>
            </a:prstGeom>
            <a:noFill/>
            <a:ln w="38100" cap="rnd">
              <a:solidFill>
                <a:srgbClr val="33CCCC"/>
              </a:solidFill>
              <a:prstDash val="sysDot"/>
              <a:round/>
              <a:headEnd type="none" w="sm" len="sm"/>
              <a:tailEnd type="none" w="sm" len="sm"/>
            </a:ln>
          </p:spPr>
          <p:txBody>
            <a:bodyPr anchor="ctr"/>
            <a:lstStyle/>
            <a:p>
              <a:r>
                <a:rPr lang="en-US">
                  <a:latin typeface="Tahoma" pitchFamily="34" charset="0"/>
                </a:rPr>
                <a:t>Initialized</a:t>
              </a:r>
            </a:p>
          </p:txBody>
        </p:sp>
        <p:sp>
          <p:nvSpPr>
            <p:cNvPr id="46092" name="AutoShape 31"/>
            <p:cNvSpPr>
              <a:spLocks noChangeArrowheads="1"/>
            </p:cNvSpPr>
            <p:nvPr/>
          </p:nvSpPr>
          <p:spPr bwMode="auto">
            <a:xfrm>
              <a:off x="4464" y="1920"/>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init()</a:t>
              </a:r>
            </a:p>
          </p:txBody>
        </p:sp>
        <p:sp>
          <p:nvSpPr>
            <p:cNvPr id="46093" name="Line 32"/>
            <p:cNvSpPr>
              <a:spLocks noChangeShapeType="1"/>
            </p:cNvSpPr>
            <p:nvPr/>
          </p:nvSpPr>
          <p:spPr bwMode="auto">
            <a:xfrm>
              <a:off x="4016" y="1920"/>
              <a:ext cx="0" cy="192"/>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6094" name="Line 33"/>
            <p:cNvSpPr>
              <a:spLocks noChangeShapeType="1"/>
            </p:cNvSpPr>
            <p:nvPr/>
          </p:nvSpPr>
          <p:spPr bwMode="auto">
            <a:xfrm>
              <a:off x="4032" y="2928"/>
              <a:ext cx="0" cy="192"/>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6095" name="Line 34"/>
            <p:cNvSpPr>
              <a:spLocks noChangeShapeType="1"/>
            </p:cNvSpPr>
            <p:nvPr/>
          </p:nvSpPr>
          <p:spPr bwMode="auto">
            <a:xfrm>
              <a:off x="3744" y="2880"/>
              <a:ext cx="0" cy="240"/>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6096" name="Line 35"/>
            <p:cNvSpPr>
              <a:spLocks noChangeShapeType="1"/>
            </p:cNvSpPr>
            <p:nvPr/>
          </p:nvSpPr>
          <p:spPr bwMode="auto">
            <a:xfrm>
              <a:off x="4320" y="2880"/>
              <a:ext cx="0" cy="240"/>
            </a:xfrm>
            <a:prstGeom prst="line">
              <a:avLst/>
            </a:prstGeom>
            <a:noFill/>
            <a:ln w="76200">
              <a:pattFill prst="ltVert">
                <a:fgClr>
                  <a:srgbClr val="33CCCC"/>
                </a:fgClr>
                <a:bgClr>
                  <a:schemeClr val="tx1"/>
                </a:bgClr>
              </a:pattFill>
              <a:round/>
              <a:headEnd type="none" w="sm" len="sm"/>
              <a:tailEnd type="stealth" w="lg" len="sm"/>
            </a:ln>
          </p:spPr>
          <p:txBody>
            <a:bodyPr/>
            <a:lstStyle/>
            <a:p>
              <a:endParaRPr lang="en-US"/>
            </a:p>
          </p:txBody>
        </p:sp>
        <p:sp>
          <p:nvSpPr>
            <p:cNvPr id="46097" name="AutoShape 36"/>
            <p:cNvSpPr>
              <a:spLocks noChangeArrowheads="1"/>
            </p:cNvSpPr>
            <p:nvPr/>
          </p:nvSpPr>
          <p:spPr bwMode="auto">
            <a:xfrm>
              <a:off x="4512" y="2832"/>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service()</a:t>
              </a:r>
            </a:p>
          </p:txBody>
        </p:sp>
        <p:sp>
          <p:nvSpPr>
            <p:cNvPr id="46098" name="AutoShape 37"/>
            <p:cNvSpPr>
              <a:spLocks noChangeArrowheads="1"/>
            </p:cNvSpPr>
            <p:nvPr/>
          </p:nvSpPr>
          <p:spPr bwMode="auto">
            <a:xfrm>
              <a:off x="4992" y="3600"/>
              <a:ext cx="720" cy="288"/>
            </a:xfrm>
            <a:prstGeom prst="roundRect">
              <a:avLst>
                <a:gd name="adj" fmla="val 16667"/>
              </a:avLst>
            </a:prstGeom>
            <a:gradFill rotWithShape="1">
              <a:gsLst>
                <a:gs pos="0">
                  <a:srgbClr val="33CCCC"/>
                </a:gs>
                <a:gs pos="100000">
                  <a:schemeClr val="bg1"/>
                </a:gs>
              </a:gsLst>
              <a:lin ang="5400000" scaled="1"/>
            </a:gradFill>
            <a:ln w="28575">
              <a:noFill/>
              <a:round/>
              <a:headEnd type="none" w="sm" len="sm"/>
              <a:tailEnd type="none" w="sm" len="sm"/>
            </a:ln>
            <a:effectLst>
              <a:prstShdw prst="shdw17" dist="17961" dir="2700000">
                <a:srgbClr val="1F7A7A"/>
              </a:prstShdw>
            </a:effectLst>
          </p:spPr>
          <p:txBody>
            <a:bodyPr wrap="none" anchor="ctr"/>
            <a:lstStyle/>
            <a:p>
              <a:r>
                <a:rPr lang="en-US">
                  <a:latin typeface="Tahoma" pitchFamily="34" charset="0"/>
                </a:rPr>
                <a:t>doXXX()</a:t>
              </a:r>
            </a:p>
          </p:txBody>
        </p:sp>
        <p:sp>
          <p:nvSpPr>
            <p:cNvPr id="848934" name="AutoShape 38"/>
            <p:cNvSpPr>
              <a:spLocks noChangeArrowheads="1"/>
            </p:cNvSpPr>
            <p:nvPr/>
          </p:nvSpPr>
          <p:spPr bwMode="auto">
            <a:xfrm rot="1448091">
              <a:off x="4464" y="3659"/>
              <a:ext cx="336" cy="384"/>
            </a:xfrm>
            <a:prstGeom prst="curvedLeftArrow">
              <a:avLst>
                <a:gd name="adj1" fmla="val 13577"/>
                <a:gd name="adj2" fmla="val 42074"/>
                <a:gd name="adj3" fmla="val 20014"/>
              </a:avLst>
            </a:prstGeom>
            <a:gradFill rotWithShape="1">
              <a:gsLst>
                <a:gs pos="0">
                  <a:schemeClr val="tx1"/>
                </a:gs>
                <a:gs pos="50000">
                  <a:srgbClr val="5ED8D5"/>
                </a:gs>
                <a:gs pos="100000">
                  <a:schemeClr val="tx1"/>
                </a:gs>
              </a:gsLst>
              <a:lin ang="5400000" scaled="1"/>
            </a:gradFill>
            <a:ln w="12700">
              <a:solidFill>
                <a:srgbClr val="DCF6F5"/>
              </a:solidFill>
              <a:miter lim="800000"/>
              <a:headEnd type="none" w="sm" len="sm"/>
              <a:tailEnd type="none" w="sm" len="sm"/>
            </a:ln>
            <a:effectLst/>
          </p:spPr>
          <p:txBody>
            <a:bodyPr wrap="none" anchor="ctr"/>
            <a:lstStyle/>
            <a:p>
              <a:pPr fontAlgn="auto">
                <a:spcBef>
                  <a:spcPts val="0"/>
                </a:spcBef>
                <a:spcAft>
                  <a:spcPts val="0"/>
                </a:spcAft>
                <a:defRPr/>
              </a:pPr>
              <a:endParaRPr lang="en-US">
                <a:cs typeface="Arial" pitchFamily="34" charset="0"/>
              </a:endParaRPr>
            </a:p>
          </p:txBody>
        </p:sp>
        <p:sp>
          <p:nvSpPr>
            <p:cNvPr id="46100" name="Freeform 39"/>
            <p:cNvSpPr>
              <a:spLocks/>
            </p:cNvSpPr>
            <p:nvPr/>
          </p:nvSpPr>
          <p:spPr bwMode="auto">
            <a:xfrm>
              <a:off x="3186" y="1333"/>
              <a:ext cx="318" cy="1115"/>
            </a:xfrm>
            <a:custGeom>
              <a:avLst/>
              <a:gdLst>
                <a:gd name="T0" fmla="*/ 234 w 344"/>
                <a:gd name="T1" fmla="*/ 1137 h 1104"/>
                <a:gd name="T2" fmla="*/ 6 w 344"/>
                <a:gd name="T3" fmla="*/ 246 h 1104"/>
                <a:gd name="T4" fmla="*/ 272 w 344"/>
                <a:gd name="T5" fmla="*/ 0 h 1104"/>
                <a:gd name="T6" fmla="*/ 0 60000 65536"/>
                <a:gd name="T7" fmla="*/ 0 60000 65536"/>
                <a:gd name="T8" fmla="*/ 0 60000 65536"/>
                <a:gd name="T9" fmla="*/ 0 w 344"/>
                <a:gd name="T10" fmla="*/ 0 h 1104"/>
                <a:gd name="T11" fmla="*/ 344 w 344"/>
                <a:gd name="T12" fmla="*/ 1104 h 1104"/>
              </a:gdLst>
              <a:ahLst/>
              <a:cxnLst>
                <a:cxn ang="T6">
                  <a:pos x="T0" y="T1"/>
                </a:cxn>
                <a:cxn ang="T7">
                  <a:pos x="T2" y="T3"/>
                </a:cxn>
                <a:cxn ang="T8">
                  <a:pos x="T4" y="T5"/>
                </a:cxn>
              </a:cxnLst>
              <a:rect l="T9" t="T10" r="T11" b="T12"/>
              <a:pathLst>
                <a:path w="344" h="1104">
                  <a:moveTo>
                    <a:pt x="296" y="1104"/>
                  </a:moveTo>
                  <a:cubicBezTo>
                    <a:pt x="148" y="764"/>
                    <a:pt x="0" y="424"/>
                    <a:pt x="8" y="240"/>
                  </a:cubicBezTo>
                  <a:cubicBezTo>
                    <a:pt x="16" y="56"/>
                    <a:pt x="288" y="40"/>
                    <a:pt x="344" y="0"/>
                  </a:cubicBezTo>
                </a:path>
              </a:pathLst>
            </a:custGeom>
            <a:noFill/>
            <a:ln w="25400">
              <a:solidFill>
                <a:schemeClr val="tx1"/>
              </a:solidFill>
              <a:round/>
              <a:headEnd type="none" w="sm" len="sm"/>
              <a:tailEnd type="arrow" w="lg" len="med"/>
            </a:ln>
          </p:spPr>
          <p:txBody>
            <a:bodyPr/>
            <a:lstStyle/>
            <a:p>
              <a:endParaRPr lang="en-US">
                <a:latin typeface="Tahoma" pitchFamily="34" charset="0"/>
              </a:endParaRPr>
            </a:p>
          </p:txBody>
        </p:sp>
        <p:sp>
          <p:nvSpPr>
            <p:cNvPr id="46101" name="Freeform 40"/>
            <p:cNvSpPr>
              <a:spLocks/>
            </p:cNvSpPr>
            <p:nvPr/>
          </p:nvSpPr>
          <p:spPr bwMode="auto">
            <a:xfrm>
              <a:off x="3024" y="1344"/>
              <a:ext cx="432" cy="2304"/>
            </a:xfrm>
            <a:custGeom>
              <a:avLst/>
              <a:gdLst>
                <a:gd name="T0" fmla="*/ 432 w 432"/>
                <a:gd name="T1" fmla="*/ 2304 h 2304"/>
                <a:gd name="T2" fmla="*/ 0 w 432"/>
                <a:gd name="T3" fmla="*/ 384 h 2304"/>
                <a:gd name="T4" fmla="*/ 432 w 432"/>
                <a:gd name="T5" fmla="*/ 0 h 2304"/>
                <a:gd name="T6" fmla="*/ 0 60000 65536"/>
                <a:gd name="T7" fmla="*/ 0 60000 65536"/>
                <a:gd name="T8" fmla="*/ 0 60000 65536"/>
                <a:gd name="T9" fmla="*/ 0 w 432"/>
                <a:gd name="T10" fmla="*/ 0 h 2304"/>
                <a:gd name="T11" fmla="*/ 432 w 432"/>
                <a:gd name="T12" fmla="*/ 2304 h 2304"/>
              </a:gdLst>
              <a:ahLst/>
              <a:cxnLst>
                <a:cxn ang="T6">
                  <a:pos x="T0" y="T1"/>
                </a:cxn>
                <a:cxn ang="T7">
                  <a:pos x="T2" y="T3"/>
                </a:cxn>
                <a:cxn ang="T8">
                  <a:pos x="T4" y="T5"/>
                </a:cxn>
              </a:cxnLst>
              <a:rect l="T9" t="T10" r="T11" b="T12"/>
              <a:pathLst>
                <a:path w="432" h="2304">
                  <a:moveTo>
                    <a:pt x="432" y="2304"/>
                  </a:moveTo>
                  <a:cubicBezTo>
                    <a:pt x="216" y="1536"/>
                    <a:pt x="0" y="768"/>
                    <a:pt x="0" y="384"/>
                  </a:cubicBezTo>
                  <a:cubicBezTo>
                    <a:pt x="0" y="0"/>
                    <a:pt x="360" y="64"/>
                    <a:pt x="432" y="0"/>
                  </a:cubicBezTo>
                </a:path>
              </a:pathLst>
            </a:custGeom>
            <a:noFill/>
            <a:ln w="28575">
              <a:solidFill>
                <a:schemeClr val="tx1"/>
              </a:solidFill>
              <a:round/>
              <a:headEnd type="none" w="sm" len="sm"/>
              <a:tailEnd type="none" w="sm" len="sm"/>
            </a:ln>
          </p:spPr>
          <p:txBody>
            <a:bodyPr/>
            <a:lstStyle/>
            <a:p>
              <a:endParaRPr lang="en-US">
                <a:latin typeface="Tahoma" pitchFamily="34" charset="0"/>
              </a:endParaRPr>
            </a:p>
          </p:txBody>
        </p:sp>
        <p:sp>
          <p:nvSpPr>
            <p:cNvPr id="46102" name="AutoShape 41"/>
            <p:cNvSpPr>
              <a:spLocks noChangeArrowheads="1"/>
            </p:cNvSpPr>
            <p:nvPr/>
          </p:nvSpPr>
          <p:spPr bwMode="auto">
            <a:xfrm>
              <a:off x="2688" y="1872"/>
              <a:ext cx="720" cy="288"/>
            </a:xfrm>
            <a:prstGeom prst="roundRect">
              <a:avLst>
                <a:gd name="adj" fmla="val 16667"/>
              </a:avLst>
            </a:prstGeom>
            <a:gradFill rotWithShape="1">
              <a:gsLst>
                <a:gs pos="0">
                  <a:srgbClr val="33CCCC"/>
                </a:gs>
                <a:gs pos="100000">
                  <a:schemeClr val="bg1"/>
                </a:gs>
              </a:gsLst>
              <a:lin ang="5400000" scaled="1"/>
            </a:gradFill>
            <a:ln w="28575">
              <a:solidFill>
                <a:srgbClr val="FF9900"/>
              </a:solidFill>
              <a:round/>
              <a:headEnd type="none" w="sm" len="sm"/>
              <a:tailEnd type="none" w="sm" len="sm"/>
            </a:ln>
            <a:effectLst>
              <a:prstShdw prst="shdw17" dist="17961" dir="2700000">
                <a:srgbClr val="995C00"/>
              </a:prstShdw>
            </a:effectLst>
          </p:spPr>
          <p:txBody>
            <a:bodyPr wrap="none" anchor="ctr"/>
            <a:lstStyle/>
            <a:p>
              <a:r>
                <a:rPr lang="en-US">
                  <a:latin typeface="Tahoma" pitchFamily="34" charset="0"/>
                </a:rPr>
                <a:t>destroy()</a:t>
              </a:r>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B4E1E23E-89BC-43A3-9F3D-9B3CD9BA230D}" type="slidenum">
              <a:rPr lang="en-US" sz="1000">
                <a:solidFill>
                  <a:srgbClr val="FFFFFF"/>
                </a:solidFill>
                <a:latin typeface="Tahoma" pitchFamily="34" charset="0"/>
              </a:rPr>
              <a:pPr/>
              <a:t>39</a:t>
            </a:fld>
            <a:endParaRPr lang="en-US" sz="1000">
              <a:solidFill>
                <a:srgbClr val="FFFFFF"/>
              </a:solidFill>
              <a:latin typeface="Tahoma" pitchFamily="34" charset="0"/>
            </a:endParaRPr>
          </a:p>
        </p:txBody>
      </p:sp>
      <p:sp>
        <p:nvSpPr>
          <p:cNvPr id="1918979"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Life Cycle of an Servlet (Contd.)</a:t>
            </a:r>
          </a:p>
        </p:txBody>
      </p:sp>
      <p:sp>
        <p:nvSpPr>
          <p:cNvPr id="47111" name="Rectangle 4"/>
          <p:cNvSpPr>
            <a:spLocks noChangeArrowheads="1"/>
          </p:cNvSpPr>
          <p:nvPr/>
        </p:nvSpPr>
        <p:spPr bwMode="auto">
          <a:xfrm>
            <a:off x="228600" y="1676400"/>
            <a:ext cx="8915400" cy="4800600"/>
          </a:xfrm>
          <a:prstGeom prst="rect">
            <a:avLst/>
          </a:prstGeom>
          <a:solidFill>
            <a:schemeClr val="bg1"/>
          </a:solidFill>
          <a:ln w="12700">
            <a:noFill/>
            <a:miter lim="800000"/>
            <a:headEnd type="none" w="sm" len="sm"/>
            <a:tailEnd type="none" w="sm" len="sm"/>
          </a:ln>
        </p:spPr>
        <p:txBody>
          <a:bodyPr/>
          <a:lstStyle/>
          <a:p>
            <a:pPr algn="just"/>
            <a:endParaRPr lang="en-US">
              <a:latin typeface="Tahoma" pitchFamily="34" charset="0"/>
            </a:endParaRPr>
          </a:p>
        </p:txBody>
      </p:sp>
      <p:sp>
        <p:nvSpPr>
          <p:cNvPr id="47112" name="AutoShape 5"/>
          <p:cNvSpPr>
            <a:spLocks noChangeArrowheads="1"/>
          </p:cNvSpPr>
          <p:nvPr/>
        </p:nvSpPr>
        <p:spPr bwMode="auto">
          <a:xfrm>
            <a:off x="381000" y="2590800"/>
            <a:ext cx="8305800" cy="3048000"/>
          </a:xfrm>
          <a:prstGeom prst="roundRect">
            <a:avLst>
              <a:gd name="adj" fmla="val 16667"/>
            </a:avLst>
          </a:prstGeom>
          <a:gradFill rotWithShape="1">
            <a:gsLst>
              <a:gs pos="0">
                <a:srgbClr val="9933FF"/>
              </a:gs>
              <a:gs pos="100000">
                <a:srgbClr val="FFFFFF"/>
              </a:gs>
            </a:gsLst>
            <a:lin ang="5400000" scaled="1"/>
          </a:gradFill>
          <a:ln w="12700">
            <a:noFill/>
            <a:round/>
            <a:headEnd type="none" w="sm" len="sm"/>
            <a:tailEnd type="none" w="sm" len="sm"/>
          </a:ln>
          <a:effectLst>
            <a:prstShdw prst="shdw17" dist="17961" dir="2700000">
              <a:srgbClr val="5C1F99"/>
            </a:prstShdw>
          </a:effectLst>
        </p:spPr>
        <p:txBody>
          <a:bodyPr/>
          <a:lstStyle/>
          <a:p>
            <a:pPr algn="just"/>
            <a:r>
              <a:rPr lang="en-US" sz="2800">
                <a:latin typeface="Tahoma" pitchFamily="34" charset="0"/>
              </a:rPr>
              <a:t>Depending on how you register your servlet with the web server, it can be created either when a client first references a URL that corresponds to the servlet, or when the web server is first started.</a:t>
            </a:r>
          </a:p>
        </p:txBody>
      </p:sp>
      <p:sp>
        <p:nvSpPr>
          <p:cNvPr id="47113" name="AutoShape 6"/>
          <p:cNvSpPr>
            <a:spLocks noChangeArrowheads="1"/>
          </p:cNvSpPr>
          <p:nvPr/>
        </p:nvSpPr>
        <p:spPr bwMode="auto">
          <a:xfrm>
            <a:off x="327025" y="1949450"/>
            <a:ext cx="1806575" cy="641350"/>
          </a:xfrm>
          <a:prstGeom prst="flowChartPreparation">
            <a:avLst/>
          </a:prstGeom>
          <a:gradFill rotWithShape="1">
            <a:gsLst>
              <a:gs pos="0">
                <a:srgbClr val="9966FF"/>
              </a:gs>
              <a:gs pos="100000">
                <a:schemeClr val="bg1"/>
              </a:gs>
            </a:gsLst>
            <a:lin ang="5400000" scaled="1"/>
          </a:gradFill>
          <a:ln w="12700">
            <a:noFill/>
            <a:miter lim="800000"/>
            <a:headEnd type="none" w="sm" len="sm"/>
            <a:tailEnd type="none" w="sm" len="sm"/>
          </a:ln>
          <a:effectLst>
            <a:prstShdw prst="shdw17" dist="17961" dir="2700000">
              <a:srgbClr val="5C3D99"/>
            </a:prstShdw>
          </a:effectLst>
        </p:spPr>
        <p:txBody>
          <a:bodyPr wrap="none">
            <a:spAutoFit/>
          </a:bodyPr>
          <a:lstStyle/>
          <a:p>
            <a:r>
              <a:rPr lang="en-US" sz="3600">
                <a:latin typeface="Tahoma" pitchFamily="34" charset="0"/>
              </a:rPr>
              <a:t>Note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3DB3F8AF-E93A-4A13-8445-956F3E710701}" type="slidenum">
              <a:rPr lang="en-US" sz="1000">
                <a:solidFill>
                  <a:srgbClr val="FFFFFF"/>
                </a:solidFill>
                <a:latin typeface="Tahoma" pitchFamily="34" charset="0"/>
              </a:rPr>
              <a:pPr/>
              <a:t>4</a:t>
            </a:fld>
            <a:endParaRPr lang="en-US" sz="1000">
              <a:solidFill>
                <a:srgbClr val="FFFFFF"/>
              </a:solidFill>
              <a:latin typeface="Tahoma" pitchFamily="34" charset="0"/>
            </a:endParaRPr>
          </a:p>
        </p:txBody>
      </p:sp>
      <p:sp>
        <p:nvSpPr>
          <p:cNvPr id="656387" name="Rectangle 3"/>
          <p:cNvSpPr>
            <a:spLocks noGrp="1" noChangeArrowheads="1"/>
          </p:cNvSpPr>
          <p:nvPr>
            <p:ph type="title"/>
          </p:nvPr>
        </p:nvSpPr>
        <p:spPr/>
        <p:txBody>
          <a:bodyPr/>
          <a:lstStyle/>
          <a:p>
            <a:pPr eaLnBrk="1" hangingPunct="1">
              <a:defRPr/>
            </a:pPr>
            <a:r>
              <a:rPr lang="en-US" dirty="0" smtClean="0"/>
              <a:t>Features of Servlet</a:t>
            </a:r>
          </a:p>
        </p:txBody>
      </p:sp>
      <p:sp>
        <p:nvSpPr>
          <p:cNvPr id="481283" name="Rectangle 3"/>
          <p:cNvSpPr>
            <a:spLocks noGrp="1" noChangeArrowheads="1"/>
          </p:cNvSpPr>
          <p:nvPr>
            <p:ph idx="1"/>
          </p:nvPr>
        </p:nvSpPr>
        <p:spPr/>
        <p:txBody>
          <a:bodyPr/>
          <a:lstStyle/>
          <a:p>
            <a:pPr marL="398463" indent="-285750" algn="just" eaLnBrk="1" hangingPunct="1"/>
            <a:r>
              <a:rPr lang="en-US" sz="2400" dirty="0" smtClean="0">
                <a:solidFill>
                  <a:srgbClr val="FF0000"/>
                </a:solidFill>
              </a:rPr>
              <a:t>Security</a:t>
            </a:r>
            <a:r>
              <a:rPr lang="en-US" sz="2400" dirty="0" smtClean="0"/>
              <a:t> : Inherits the security feature provided by the container.</a:t>
            </a:r>
          </a:p>
          <a:p>
            <a:pPr marL="398463" indent="-285750" algn="just" eaLnBrk="1" hangingPunct="1"/>
            <a:r>
              <a:rPr lang="en-US" sz="2400" dirty="0" smtClean="0">
                <a:solidFill>
                  <a:srgbClr val="FF0000"/>
                </a:solidFill>
              </a:rPr>
              <a:t>Session Management </a:t>
            </a:r>
            <a:r>
              <a:rPr lang="en-US" sz="2400" dirty="0" smtClean="0"/>
              <a:t>: Maintains the identity and state of an end user across multiple requests. </a:t>
            </a:r>
          </a:p>
          <a:p>
            <a:pPr marL="398463" indent="-285750" algn="just" eaLnBrk="1" hangingPunct="1"/>
            <a:r>
              <a:rPr lang="en-US" sz="2400" dirty="0" smtClean="0">
                <a:solidFill>
                  <a:srgbClr val="FF0000"/>
                </a:solidFill>
              </a:rPr>
              <a:t>Instance Persistence </a:t>
            </a:r>
            <a:r>
              <a:rPr lang="en-US" sz="2400" dirty="0" smtClean="0"/>
              <a:t>: Enhances the performance of the server by preventing frequent disk access.</a:t>
            </a:r>
          </a:p>
          <a:p>
            <a:pPr marL="398463" indent="-285750" algn="just" eaLnBrk="1" hangingPunct="1"/>
            <a:r>
              <a:rPr lang="en-US" sz="2400" dirty="0" smtClean="0"/>
              <a:t>Platform and server </a:t>
            </a:r>
            <a:r>
              <a:rPr lang="en-US" sz="2400" dirty="0" smtClean="0">
                <a:solidFill>
                  <a:srgbClr val="FF0000"/>
                </a:solidFill>
              </a:rPr>
              <a:t>independent</a:t>
            </a:r>
            <a:r>
              <a:rPr lang="en-US" sz="2400" dirty="0" smtClean="0"/>
              <a:t>.</a:t>
            </a:r>
          </a:p>
          <a:p>
            <a:pPr marL="398463" indent="-285750" algn="just" eaLnBrk="1" hangingPunct="1"/>
            <a:r>
              <a:rPr lang="en-US" sz="2400" dirty="0" smtClean="0">
                <a:solidFill>
                  <a:srgbClr val="FF0000"/>
                </a:solidFill>
              </a:rPr>
              <a:t>Available</a:t>
            </a:r>
            <a:r>
              <a:rPr lang="en-US" sz="2400" dirty="0" smtClean="0"/>
              <a:t> and running on all major web servers and application servers.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Effect transition="in" filter="wipe(left)">
                                      <p:cBhvr>
                                        <p:cTn id="7" dur="500"/>
                                        <p:tgtEl>
                                          <p:spTgt spid="481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283">
                                            <p:txEl>
                                              <p:pRg st="1" end="1"/>
                                            </p:txEl>
                                          </p:spTgt>
                                        </p:tgtEl>
                                        <p:attrNameLst>
                                          <p:attrName>style.visibility</p:attrName>
                                        </p:attrNameLst>
                                      </p:cBhvr>
                                      <p:to>
                                        <p:strVal val="visible"/>
                                      </p:to>
                                    </p:set>
                                    <p:animEffect transition="in" filter="wipe(left)">
                                      <p:cBhvr>
                                        <p:cTn id="12" dur="500"/>
                                        <p:tgtEl>
                                          <p:spTgt spid="481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283">
                                            <p:txEl>
                                              <p:pRg st="2" end="2"/>
                                            </p:txEl>
                                          </p:spTgt>
                                        </p:tgtEl>
                                        <p:attrNameLst>
                                          <p:attrName>style.visibility</p:attrName>
                                        </p:attrNameLst>
                                      </p:cBhvr>
                                      <p:to>
                                        <p:strVal val="visible"/>
                                      </p:to>
                                    </p:set>
                                    <p:animEffect transition="in" filter="wipe(left)">
                                      <p:cBhvr>
                                        <p:cTn id="17" dur="500"/>
                                        <p:tgtEl>
                                          <p:spTgt spid="481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283">
                                            <p:txEl>
                                              <p:pRg st="3" end="3"/>
                                            </p:txEl>
                                          </p:spTgt>
                                        </p:tgtEl>
                                        <p:attrNameLst>
                                          <p:attrName>style.visibility</p:attrName>
                                        </p:attrNameLst>
                                      </p:cBhvr>
                                      <p:to>
                                        <p:strVal val="visible"/>
                                      </p:to>
                                    </p:set>
                                    <p:animEffect transition="in" filter="wipe(left)">
                                      <p:cBhvr>
                                        <p:cTn id="22" dur="500"/>
                                        <p:tgtEl>
                                          <p:spTgt spid="4812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283">
                                            <p:txEl>
                                              <p:pRg st="4" end="4"/>
                                            </p:txEl>
                                          </p:spTgt>
                                        </p:tgtEl>
                                        <p:attrNameLst>
                                          <p:attrName>style.visibility</p:attrName>
                                        </p:attrNameLst>
                                      </p:cBhvr>
                                      <p:to>
                                        <p:strVal val="visible"/>
                                      </p:to>
                                    </p:set>
                                    <p:animEffect transition="in" filter="wipe(left)">
                                      <p:cBhvr>
                                        <p:cTn id="27" dur="500"/>
                                        <p:tgtEl>
                                          <p:spTgt spid="481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243E8095-275B-484C-94D9-E9ECD4865276}" type="slidenum">
              <a:rPr lang="en-US" sz="1000">
                <a:solidFill>
                  <a:srgbClr val="FFFFFF"/>
                </a:solidFill>
                <a:latin typeface="Tahoma" pitchFamily="34" charset="0"/>
              </a:rPr>
              <a:pPr/>
              <a:t>40</a:t>
            </a:fld>
            <a:endParaRPr lang="en-US" sz="1000">
              <a:solidFill>
                <a:srgbClr val="FFFFFF"/>
              </a:solidFill>
              <a:latin typeface="Tahoma" pitchFamily="34" charset="0"/>
            </a:endParaRPr>
          </a:p>
        </p:txBody>
      </p:sp>
      <p:sp>
        <p:nvSpPr>
          <p:cNvPr id="48131" name="Rectangle 4"/>
          <p:cNvSpPr>
            <a:spLocks noChangeArrowheads="1"/>
          </p:cNvSpPr>
          <p:nvPr/>
        </p:nvSpPr>
        <p:spPr bwMode="auto">
          <a:xfrm>
            <a:off x="457200" y="1600200"/>
            <a:ext cx="8458200" cy="2667000"/>
          </a:xfrm>
          <a:prstGeom prst="rect">
            <a:avLst/>
          </a:prstGeom>
          <a:solidFill>
            <a:schemeClr val="bg1"/>
          </a:solidFill>
          <a:ln w="12700">
            <a:noFill/>
            <a:miter lim="800000"/>
            <a:headEnd type="none" w="sm" len="sm"/>
            <a:tailEnd type="none" w="sm" len="sm"/>
          </a:ln>
        </p:spPr>
        <p:txBody>
          <a:bodyPr/>
          <a:lstStyle/>
          <a:p>
            <a:pPr>
              <a:buClr>
                <a:schemeClr val="tx2"/>
              </a:buClr>
              <a:buFontTx/>
              <a:buChar char="•"/>
            </a:pPr>
            <a:r>
              <a:rPr lang="en-US" sz="2000">
                <a:latin typeface="Tahoma" pitchFamily="34" charset="0"/>
              </a:rPr>
              <a:t> Enables sharing information among collaborating web components via </a:t>
            </a:r>
          </a:p>
          <a:p>
            <a:pPr>
              <a:buClr>
                <a:schemeClr val="tx2"/>
              </a:buClr>
            </a:pPr>
            <a:r>
              <a:rPr lang="en-US" sz="2000">
                <a:latin typeface="Tahoma" pitchFamily="34" charset="0"/>
              </a:rPr>
              <a:t>   attributes maintained in scope objects.</a:t>
            </a:r>
          </a:p>
          <a:p>
            <a:pPr lvl="1">
              <a:buClr>
                <a:schemeClr val="tx2"/>
              </a:buClr>
              <a:buFont typeface="Wingdings" pitchFamily="2" charset="2"/>
              <a:buChar char="ü"/>
            </a:pPr>
            <a:r>
              <a:rPr lang="en-US" sz="2000">
                <a:latin typeface="Tahoma" pitchFamily="34" charset="0"/>
              </a:rPr>
              <a:t> Attributes are name / object pairs.</a:t>
            </a:r>
          </a:p>
          <a:p>
            <a:pPr lvl="1">
              <a:buClr>
                <a:schemeClr val="tx2"/>
              </a:buClr>
            </a:pPr>
            <a:endParaRPr lang="en-US" sz="2000">
              <a:latin typeface="Tahoma" pitchFamily="34" charset="0"/>
            </a:endParaRPr>
          </a:p>
          <a:p>
            <a:pPr>
              <a:buClr>
                <a:schemeClr val="tx2"/>
              </a:buClr>
              <a:buFontTx/>
              <a:buChar char="•"/>
            </a:pPr>
            <a:r>
              <a:rPr lang="en-US" sz="2000">
                <a:latin typeface="Tahoma" pitchFamily="34" charset="0"/>
              </a:rPr>
              <a:t> Attributes maintained in the Scope objects are accessed with</a:t>
            </a:r>
          </a:p>
          <a:p>
            <a:pPr lvl="1">
              <a:buClr>
                <a:schemeClr val="tx2"/>
              </a:buClr>
              <a:buFontTx/>
              <a:buChar char="•"/>
            </a:pPr>
            <a:r>
              <a:rPr lang="en-US" sz="2000">
                <a:latin typeface="Tahoma" pitchFamily="34" charset="0"/>
              </a:rPr>
              <a:t> getAttribute() and setAttribute() method.</a:t>
            </a:r>
          </a:p>
          <a:p>
            <a:pPr>
              <a:buClr>
                <a:schemeClr val="tx2"/>
              </a:buClr>
            </a:pPr>
            <a:endParaRPr lang="en-US" sz="2000">
              <a:latin typeface="Tahoma" pitchFamily="34" charset="0"/>
            </a:endParaRPr>
          </a:p>
          <a:p>
            <a:pPr>
              <a:buClr>
                <a:schemeClr val="tx2"/>
              </a:buClr>
              <a:buFontTx/>
              <a:buChar char="•"/>
            </a:pPr>
            <a:r>
              <a:rPr lang="en-US" sz="2000">
                <a:latin typeface="Tahoma" pitchFamily="34" charset="0"/>
              </a:rPr>
              <a:t> There are Three (3)  Scope Objects </a:t>
            </a:r>
          </a:p>
          <a:p>
            <a:pPr lvl="1">
              <a:buClr>
                <a:schemeClr val="tx2"/>
              </a:buClr>
            </a:pPr>
            <a:endParaRPr lang="en-US" sz="2000">
              <a:latin typeface="Tahoma" pitchFamily="34" charset="0"/>
            </a:endParaRPr>
          </a:p>
        </p:txBody>
      </p:sp>
      <p:sp>
        <p:nvSpPr>
          <p:cNvPr id="48132" name="Rectangle 6"/>
          <p:cNvSpPr>
            <a:spLocks noChangeArrowheads="1"/>
          </p:cNvSpPr>
          <p:nvPr/>
        </p:nvSpPr>
        <p:spPr bwMode="auto">
          <a:xfrm>
            <a:off x="1254125" y="4343400"/>
            <a:ext cx="2098675" cy="6858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WebContext </a:t>
            </a:r>
          </a:p>
          <a:p>
            <a:r>
              <a:rPr lang="en-US" sz="2000">
                <a:latin typeface="Tahoma" pitchFamily="34" charset="0"/>
              </a:rPr>
              <a:t>(ServletContext)</a:t>
            </a:r>
          </a:p>
        </p:txBody>
      </p:sp>
      <p:sp>
        <p:nvSpPr>
          <p:cNvPr id="48133" name="Rectangle 7"/>
          <p:cNvSpPr>
            <a:spLocks noChangeArrowheads="1"/>
          </p:cNvSpPr>
          <p:nvPr/>
        </p:nvSpPr>
        <p:spPr bwMode="auto">
          <a:xfrm>
            <a:off x="762000" y="4343400"/>
            <a:ext cx="492125" cy="6858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1.</a:t>
            </a:r>
          </a:p>
        </p:txBody>
      </p:sp>
      <p:sp>
        <p:nvSpPr>
          <p:cNvPr id="48134" name="Rectangle 8"/>
          <p:cNvSpPr>
            <a:spLocks noChangeArrowheads="1"/>
          </p:cNvSpPr>
          <p:nvPr/>
        </p:nvSpPr>
        <p:spPr bwMode="auto">
          <a:xfrm>
            <a:off x="1254125" y="5029200"/>
            <a:ext cx="2098675" cy="6858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Session</a:t>
            </a:r>
          </a:p>
        </p:txBody>
      </p:sp>
      <p:sp>
        <p:nvSpPr>
          <p:cNvPr id="48135" name="Rectangle 9"/>
          <p:cNvSpPr>
            <a:spLocks noChangeArrowheads="1"/>
          </p:cNvSpPr>
          <p:nvPr/>
        </p:nvSpPr>
        <p:spPr bwMode="auto">
          <a:xfrm>
            <a:off x="762000" y="5029200"/>
            <a:ext cx="492125" cy="6858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2.</a:t>
            </a:r>
          </a:p>
        </p:txBody>
      </p:sp>
      <p:sp>
        <p:nvSpPr>
          <p:cNvPr id="48136" name="Rectangle 10"/>
          <p:cNvSpPr>
            <a:spLocks noChangeArrowheads="1"/>
          </p:cNvSpPr>
          <p:nvPr/>
        </p:nvSpPr>
        <p:spPr bwMode="auto">
          <a:xfrm>
            <a:off x="1254125" y="5715000"/>
            <a:ext cx="2098675" cy="6858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Request</a:t>
            </a:r>
          </a:p>
        </p:txBody>
      </p:sp>
      <p:sp>
        <p:nvSpPr>
          <p:cNvPr id="48137" name="Rectangle 11"/>
          <p:cNvSpPr>
            <a:spLocks noChangeArrowheads="1"/>
          </p:cNvSpPr>
          <p:nvPr/>
        </p:nvSpPr>
        <p:spPr bwMode="auto">
          <a:xfrm>
            <a:off x="762000" y="5715000"/>
            <a:ext cx="492125" cy="6858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3.</a:t>
            </a:r>
          </a:p>
        </p:txBody>
      </p:sp>
      <p:sp>
        <p:nvSpPr>
          <p:cNvPr id="48138" name="Rectangle 14"/>
          <p:cNvSpPr>
            <a:spLocks noChangeArrowheads="1"/>
          </p:cNvSpPr>
          <p:nvPr/>
        </p:nvSpPr>
        <p:spPr bwMode="auto">
          <a:xfrm>
            <a:off x="5140325" y="4491038"/>
            <a:ext cx="4003675"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javax.servlet.ServletContext</a:t>
            </a:r>
          </a:p>
        </p:txBody>
      </p:sp>
      <p:sp>
        <p:nvSpPr>
          <p:cNvPr id="48139" name="Rectangle 15"/>
          <p:cNvSpPr>
            <a:spLocks noChangeArrowheads="1"/>
          </p:cNvSpPr>
          <p:nvPr/>
        </p:nvSpPr>
        <p:spPr bwMode="auto">
          <a:xfrm>
            <a:off x="5140325" y="5181600"/>
            <a:ext cx="400367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javax.servlet.http.HttpSession</a:t>
            </a:r>
          </a:p>
        </p:txBody>
      </p:sp>
      <p:sp>
        <p:nvSpPr>
          <p:cNvPr id="48140" name="Rectangle 16"/>
          <p:cNvSpPr>
            <a:spLocks noChangeArrowheads="1"/>
          </p:cNvSpPr>
          <p:nvPr/>
        </p:nvSpPr>
        <p:spPr bwMode="auto">
          <a:xfrm>
            <a:off x="5140325" y="5881688"/>
            <a:ext cx="400367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javax.servlet.ServletRequest</a:t>
            </a:r>
          </a:p>
        </p:txBody>
      </p:sp>
      <p:sp>
        <p:nvSpPr>
          <p:cNvPr id="48141" name="AutoShape 17"/>
          <p:cNvSpPr>
            <a:spLocks noChangeArrowheads="1"/>
          </p:cNvSpPr>
          <p:nvPr/>
        </p:nvSpPr>
        <p:spPr bwMode="auto">
          <a:xfrm>
            <a:off x="3429000" y="4419600"/>
            <a:ext cx="1600200" cy="533400"/>
          </a:xfrm>
          <a:prstGeom prst="rightArrow">
            <a:avLst>
              <a:gd name="adj1" fmla="val 50000"/>
              <a:gd name="adj2" fmla="val 75000"/>
            </a:avLst>
          </a:prstGeom>
          <a:noFill/>
          <a:ln w="12700">
            <a:solidFill>
              <a:schemeClr val="tx1"/>
            </a:solidFill>
            <a:miter lim="800000"/>
            <a:headEnd type="none" w="sm" len="sm"/>
            <a:tailEnd type="none" w="sm" len="sm"/>
          </a:ln>
        </p:spPr>
        <p:txBody>
          <a:bodyPr wrap="none" anchor="ctr"/>
          <a:lstStyle/>
          <a:p>
            <a:r>
              <a:rPr lang="en-US">
                <a:latin typeface="Tahoma" pitchFamily="34" charset="0"/>
              </a:rPr>
              <a:t>Belongs to</a:t>
            </a:r>
          </a:p>
        </p:txBody>
      </p:sp>
      <p:sp>
        <p:nvSpPr>
          <p:cNvPr id="48142" name="AutoShape 18"/>
          <p:cNvSpPr>
            <a:spLocks noChangeArrowheads="1"/>
          </p:cNvSpPr>
          <p:nvPr/>
        </p:nvSpPr>
        <p:spPr bwMode="auto">
          <a:xfrm>
            <a:off x="3429000" y="5105400"/>
            <a:ext cx="1600200" cy="533400"/>
          </a:xfrm>
          <a:prstGeom prst="rightArrow">
            <a:avLst>
              <a:gd name="adj1" fmla="val 50000"/>
              <a:gd name="adj2" fmla="val 75000"/>
            </a:avLst>
          </a:prstGeom>
          <a:noFill/>
          <a:ln w="12700">
            <a:solidFill>
              <a:schemeClr val="tx1"/>
            </a:solidFill>
            <a:miter lim="800000"/>
            <a:headEnd type="none" w="sm" len="sm"/>
            <a:tailEnd type="none" w="sm" len="sm"/>
          </a:ln>
        </p:spPr>
        <p:txBody>
          <a:bodyPr wrap="none" anchor="ctr"/>
          <a:lstStyle/>
          <a:p>
            <a:r>
              <a:rPr lang="en-US">
                <a:latin typeface="Tahoma" pitchFamily="34" charset="0"/>
              </a:rPr>
              <a:t>Belongs to</a:t>
            </a:r>
          </a:p>
        </p:txBody>
      </p:sp>
      <p:sp>
        <p:nvSpPr>
          <p:cNvPr id="48143" name="AutoShape 19"/>
          <p:cNvSpPr>
            <a:spLocks noChangeArrowheads="1"/>
          </p:cNvSpPr>
          <p:nvPr/>
        </p:nvSpPr>
        <p:spPr bwMode="auto">
          <a:xfrm>
            <a:off x="3505200" y="5867400"/>
            <a:ext cx="1600200" cy="533400"/>
          </a:xfrm>
          <a:prstGeom prst="rightArrow">
            <a:avLst>
              <a:gd name="adj1" fmla="val 50000"/>
              <a:gd name="adj2" fmla="val 75000"/>
            </a:avLst>
          </a:prstGeom>
          <a:noFill/>
          <a:ln w="12700">
            <a:solidFill>
              <a:schemeClr val="tx1"/>
            </a:solidFill>
            <a:miter lim="800000"/>
            <a:headEnd type="none" w="sm" len="sm"/>
            <a:tailEnd type="none" w="sm" len="sm"/>
          </a:ln>
        </p:spPr>
        <p:txBody>
          <a:bodyPr wrap="none" anchor="ctr"/>
          <a:lstStyle/>
          <a:p>
            <a:r>
              <a:rPr lang="en-US">
                <a:latin typeface="Tahoma" pitchFamily="34" charset="0"/>
              </a:rPr>
              <a:t>Belongs to</a:t>
            </a:r>
          </a:p>
        </p:txBody>
      </p:sp>
      <p:sp>
        <p:nvSpPr>
          <p:cNvPr id="692240" name="Rectangle 16"/>
          <p:cNvSpPr>
            <a:spLocks noGrp="1" noChangeArrowheads="1"/>
          </p:cNvSpPr>
          <p:nvPr>
            <p:ph type="title"/>
          </p:nvPr>
        </p:nvSpPr>
        <p:spPr/>
        <p:txBody>
          <a:bodyPr/>
          <a:lstStyle/>
          <a:p>
            <a:pPr eaLnBrk="1" hangingPunct="1">
              <a:defRPr/>
            </a:pPr>
            <a:r>
              <a:rPr lang="en-US" dirty="0" smtClean="0"/>
              <a:t>Servlet Object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F59E5257-89F8-4ABD-AD63-87ECF9EA5E6B}" type="slidenum">
              <a:rPr lang="en-US" sz="1000">
                <a:solidFill>
                  <a:srgbClr val="FFFFFF"/>
                </a:solidFill>
                <a:latin typeface="Tahoma" pitchFamily="34" charset="0"/>
              </a:rPr>
              <a:pPr/>
              <a:t>41</a:t>
            </a:fld>
            <a:endParaRPr lang="en-US" sz="1000">
              <a:solidFill>
                <a:srgbClr val="FFFFFF"/>
              </a:solidFill>
              <a:latin typeface="Tahoma" pitchFamily="34" charset="0"/>
            </a:endParaRPr>
          </a:p>
        </p:txBody>
      </p:sp>
      <p:sp>
        <p:nvSpPr>
          <p:cNvPr id="49158" name="TextBox 6"/>
          <p:cNvSpPr txBox="1">
            <a:spLocks noChangeArrowheads="1"/>
          </p:cNvSpPr>
          <p:nvPr/>
        </p:nvSpPr>
        <p:spPr bwMode="auto">
          <a:xfrm>
            <a:off x="457200" y="1524000"/>
            <a:ext cx="8229600" cy="4893647"/>
          </a:xfrm>
          <a:prstGeom prst="rect">
            <a:avLst/>
          </a:prstGeom>
          <a:noFill/>
          <a:ln w="9525">
            <a:noFill/>
            <a:miter lim="800000"/>
            <a:headEnd/>
            <a:tailEnd/>
          </a:ln>
        </p:spPr>
        <p:txBody>
          <a:bodyPr>
            <a:spAutoFit/>
          </a:bodyPr>
          <a:lstStyle/>
          <a:p>
            <a:pPr>
              <a:buClr>
                <a:schemeClr val="tx2"/>
              </a:buClr>
              <a:buFont typeface="Arial" pitchFamily="34" charset="0"/>
              <a:buChar char="•"/>
            </a:pPr>
            <a:r>
              <a:rPr lang="en-US" sz="2400" dirty="0">
                <a:latin typeface="Tahoma" pitchFamily="34" charset="0"/>
              </a:rPr>
              <a:t> Shared by all servlets and JSP pages within a “web application”.</a:t>
            </a:r>
          </a:p>
          <a:p>
            <a:pPr>
              <a:buClr>
                <a:schemeClr val="tx2"/>
              </a:buClr>
              <a:buFont typeface="Arial" pitchFamily="34" charset="0"/>
              <a:buChar char="•"/>
            </a:pPr>
            <a:r>
              <a:rPr lang="en-US" sz="2400" dirty="0">
                <a:latin typeface="Tahoma" pitchFamily="34" charset="0"/>
              </a:rPr>
              <a:t>  There is one </a:t>
            </a:r>
            <a:r>
              <a:rPr lang="en-US" sz="2400" dirty="0" err="1">
                <a:latin typeface="Tahoma" pitchFamily="34" charset="0"/>
              </a:rPr>
              <a:t>ServletContext</a:t>
            </a:r>
            <a:r>
              <a:rPr lang="en-US" sz="2400" dirty="0">
                <a:latin typeface="Tahoma" pitchFamily="34" charset="0"/>
              </a:rPr>
              <a:t> object per “web application” per JVM.</a:t>
            </a:r>
          </a:p>
          <a:p>
            <a:pPr>
              <a:buClr>
                <a:schemeClr val="tx2"/>
              </a:buClr>
              <a:buFont typeface="Arial" pitchFamily="34" charset="0"/>
              <a:buChar char="•"/>
            </a:pPr>
            <a:r>
              <a:rPr lang="en-US" sz="2400" dirty="0">
                <a:latin typeface="Tahoma" pitchFamily="34" charset="0"/>
              </a:rPr>
              <a:t>  Set and get context-wide (application-wide) object valued attributes. </a:t>
            </a:r>
          </a:p>
          <a:p>
            <a:pPr>
              <a:buClr>
                <a:schemeClr val="tx2"/>
              </a:buClr>
              <a:buFont typeface="Arial" pitchFamily="34" charset="0"/>
              <a:buChar char="•"/>
            </a:pPr>
            <a:r>
              <a:rPr lang="en-US" sz="2400" dirty="0">
                <a:latin typeface="Tahoma" pitchFamily="34" charset="0"/>
              </a:rPr>
              <a:t>  Access web context-wide initialization parameters set in web.xml file.</a:t>
            </a:r>
          </a:p>
          <a:p>
            <a:pPr>
              <a:buClr>
                <a:schemeClr val="tx2"/>
              </a:buClr>
              <a:buFont typeface="Arial" pitchFamily="34" charset="0"/>
              <a:buChar char="•"/>
            </a:pPr>
            <a:r>
              <a:rPr lang="en-US" sz="2400" dirty="0">
                <a:latin typeface="Tahoma" pitchFamily="34" charset="0"/>
              </a:rPr>
              <a:t>  Access web resources associated with the Web Context.</a:t>
            </a:r>
          </a:p>
          <a:p>
            <a:pPr>
              <a:buClr>
                <a:schemeClr val="tx2"/>
              </a:buClr>
              <a:buFont typeface="Arial" pitchFamily="34" charset="0"/>
              <a:buChar char="•"/>
            </a:pPr>
            <a:r>
              <a:rPr lang="en-US" sz="2400" dirty="0">
                <a:latin typeface="Tahoma" pitchFamily="34" charset="0"/>
              </a:rPr>
              <a:t>  The </a:t>
            </a:r>
            <a:r>
              <a:rPr lang="en-US" sz="2400" dirty="0" err="1">
                <a:latin typeface="Tahoma" pitchFamily="34" charset="0"/>
              </a:rPr>
              <a:t>ServletContext</a:t>
            </a:r>
            <a:r>
              <a:rPr lang="en-US" sz="2400" dirty="0">
                <a:latin typeface="Tahoma" pitchFamily="34" charset="0"/>
              </a:rPr>
              <a:t> is contained in </a:t>
            </a:r>
            <a:r>
              <a:rPr lang="en-US" sz="2400" dirty="0" err="1">
                <a:latin typeface="Tahoma" pitchFamily="34" charset="0"/>
              </a:rPr>
              <a:t>ServletConfig</a:t>
            </a:r>
            <a:r>
              <a:rPr lang="en-US" sz="2400" dirty="0">
                <a:latin typeface="Tahoma" pitchFamily="34" charset="0"/>
              </a:rPr>
              <a:t> object, which the web server provides to a servlet when the servlet is initialized.</a:t>
            </a:r>
          </a:p>
          <a:p>
            <a:pPr>
              <a:spcAft>
                <a:spcPct val="50000"/>
              </a:spcAft>
              <a:buClr>
                <a:schemeClr val="tx2"/>
              </a:buClr>
              <a:buFont typeface="Arial" pitchFamily="34" charset="0"/>
              <a:buChar char="•"/>
            </a:pPr>
            <a:r>
              <a:rPr lang="en-US" sz="2400" dirty="0">
                <a:latin typeface="Tahoma" pitchFamily="34" charset="0"/>
              </a:rPr>
              <a:t>  Used in logging the events.</a:t>
            </a:r>
            <a:endParaRPr lang="en-US" sz="2400" dirty="0"/>
          </a:p>
        </p:txBody>
      </p:sp>
      <p:sp>
        <p:nvSpPr>
          <p:cNvPr id="6" name="Rectangle 16"/>
          <p:cNvSpPr>
            <a:spLocks noGrp="1" noChangeArrowheads="1"/>
          </p:cNvSpPr>
          <p:nvPr>
            <p:ph type="title"/>
          </p:nvPr>
        </p:nvSpPr>
        <p:spPr>
          <a:xfrm>
            <a:off x="457200" y="469900"/>
            <a:ext cx="8229600" cy="900113"/>
          </a:xfrm>
        </p:spPr>
        <p:txBody>
          <a:bodyPr/>
          <a:lstStyle/>
          <a:p>
            <a:pPr eaLnBrk="1" hangingPunct="1">
              <a:defRPr/>
            </a:pPr>
            <a:r>
              <a:rPr lang="en-US" dirty="0" smtClean="0"/>
              <a:t>Servlet Context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491C520D-1071-49D8-812C-8BAB2F88551B}" type="slidenum">
              <a:rPr lang="en-US" sz="1000">
                <a:solidFill>
                  <a:srgbClr val="FFFFFF"/>
                </a:solidFill>
                <a:latin typeface="Tahoma" pitchFamily="34" charset="0"/>
              </a:rPr>
              <a:pPr/>
              <a:t>42</a:t>
            </a:fld>
            <a:endParaRPr lang="en-US" sz="1000">
              <a:solidFill>
                <a:srgbClr val="FFFFFF"/>
              </a:solidFill>
              <a:latin typeface="Tahoma" pitchFamily="34" charset="0"/>
            </a:endParaRPr>
          </a:p>
        </p:txBody>
      </p:sp>
      <p:pic>
        <p:nvPicPr>
          <p:cNvPr id="50179" name="Picture 6" descr="computer1"/>
          <p:cNvPicPr>
            <a:picLocks noGrp="1" noChangeAspect="1" noChangeArrowheads="1"/>
          </p:cNvPicPr>
          <p:nvPr>
            <p:ph idx="1"/>
          </p:nvPr>
        </p:nvPicPr>
        <p:blipFill>
          <a:blip r:embed="rId3"/>
          <a:stretch>
            <a:fillRect/>
          </a:stretch>
        </p:blipFill>
        <p:spPr>
          <a:xfrm>
            <a:off x="1952625" y="2194719"/>
            <a:ext cx="5238750" cy="3810000"/>
          </a:xfrm>
          <a:noFill/>
        </p:spPr>
      </p:pic>
      <p:sp>
        <p:nvSpPr>
          <p:cNvPr id="50183" name="tower"/>
          <p:cNvSpPr>
            <a:spLocks noEditPoints="1" noChangeArrowheads="1"/>
          </p:cNvSpPr>
          <p:nvPr/>
        </p:nvSpPr>
        <p:spPr bwMode="auto">
          <a:xfrm>
            <a:off x="3743325" y="3352800"/>
            <a:ext cx="904875" cy="213360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latin typeface="Tahoma" pitchFamily="34" charset="0"/>
            </a:endParaRPr>
          </a:p>
        </p:txBody>
      </p:sp>
      <p:sp>
        <p:nvSpPr>
          <p:cNvPr id="1253385" name="Oval 9"/>
          <p:cNvSpPr>
            <a:spLocks noChangeArrowheads="1"/>
          </p:cNvSpPr>
          <p:nvPr/>
        </p:nvSpPr>
        <p:spPr bwMode="auto">
          <a:xfrm>
            <a:off x="6400800" y="3733800"/>
            <a:ext cx="1828800" cy="1447800"/>
          </a:xfrm>
          <a:prstGeom prst="ellipse">
            <a:avLst/>
          </a:prstGeom>
          <a:gradFill rotWithShape="1">
            <a:gsLst>
              <a:gs pos="0">
                <a:schemeClr val="hlink"/>
              </a:gs>
              <a:gs pos="100000">
                <a:schemeClr val="hlink">
                  <a:gamma/>
                  <a:shade val="46275"/>
                  <a:invGamma/>
                </a:schemeClr>
              </a:gs>
            </a:gsLst>
            <a:lin ang="5400000" scaled="1"/>
          </a:gradFill>
          <a:ln w="12700">
            <a:solidFill>
              <a:schemeClr val="tx1"/>
            </a:solidFill>
            <a:round/>
            <a:headEnd type="none" w="sm" len="sm"/>
            <a:tailEnd type="none" w="sm" len="sm"/>
          </a:ln>
          <a:effectLst/>
        </p:spPr>
        <p:txBody>
          <a:bodyPr wrap="none" anchor="ctr"/>
          <a:lstStyle/>
          <a:p>
            <a:pPr fontAlgn="auto">
              <a:spcBef>
                <a:spcPts val="0"/>
              </a:spcBef>
              <a:spcAft>
                <a:spcPts val="0"/>
              </a:spcAft>
              <a:defRPr/>
            </a:pPr>
            <a:r>
              <a:rPr lang="en-US" sz="2400">
                <a:cs typeface="Arial" pitchFamily="34" charset="0"/>
              </a:rPr>
              <a:t>Application</a:t>
            </a:r>
          </a:p>
        </p:txBody>
      </p:sp>
      <p:sp>
        <p:nvSpPr>
          <p:cNvPr id="50185" name="Text Box 10"/>
          <p:cNvSpPr txBox="1">
            <a:spLocks noChangeArrowheads="1"/>
          </p:cNvSpPr>
          <p:nvPr/>
        </p:nvSpPr>
        <p:spPr bwMode="auto">
          <a:xfrm>
            <a:off x="6883400" y="3200400"/>
            <a:ext cx="2184400" cy="457200"/>
          </a:xfrm>
          <a:prstGeom prst="rect">
            <a:avLst/>
          </a:prstGeom>
          <a:noFill/>
          <a:ln w="12700">
            <a:noFill/>
            <a:miter lim="800000"/>
            <a:headEnd type="none" w="sm" len="sm"/>
            <a:tailEnd type="none" w="sm" len="sm"/>
          </a:ln>
        </p:spPr>
        <p:txBody>
          <a:bodyPr wrap="none">
            <a:spAutoFit/>
          </a:bodyPr>
          <a:lstStyle/>
          <a:p>
            <a:r>
              <a:rPr lang="en-US" sz="2400" dirty="0" err="1">
                <a:solidFill>
                  <a:srgbClr val="000099"/>
                </a:solidFill>
                <a:latin typeface="Tahoma" pitchFamily="34" charset="0"/>
              </a:rPr>
              <a:t>ServletContext</a:t>
            </a:r>
            <a:endParaRPr lang="en-US" sz="2400" dirty="0">
              <a:solidFill>
                <a:srgbClr val="000099"/>
              </a:solidFill>
              <a:latin typeface="Tahoma" pitchFamily="34" charset="0"/>
            </a:endParaRPr>
          </a:p>
        </p:txBody>
      </p:sp>
      <p:cxnSp>
        <p:nvCxnSpPr>
          <p:cNvPr id="50186" name="AutoShape 12"/>
          <p:cNvCxnSpPr>
            <a:cxnSpLocks noChangeShapeType="1"/>
          </p:cNvCxnSpPr>
          <p:nvPr/>
        </p:nvCxnSpPr>
        <p:spPr bwMode="auto">
          <a:xfrm>
            <a:off x="2286000" y="3657600"/>
            <a:ext cx="1143000" cy="685800"/>
          </a:xfrm>
          <a:prstGeom prst="bentConnector3">
            <a:avLst>
              <a:gd name="adj1" fmla="val 50000"/>
            </a:avLst>
          </a:prstGeom>
          <a:noFill/>
          <a:ln w="28575">
            <a:solidFill>
              <a:srgbClr val="000099"/>
            </a:solidFill>
            <a:miter lim="800000"/>
            <a:headEnd/>
            <a:tailEnd type="triangle" w="med" len="med"/>
          </a:ln>
        </p:spPr>
      </p:cxnSp>
      <p:cxnSp>
        <p:nvCxnSpPr>
          <p:cNvPr id="50187" name="AutoShape 13"/>
          <p:cNvCxnSpPr>
            <a:cxnSpLocks noChangeShapeType="1"/>
          </p:cNvCxnSpPr>
          <p:nvPr/>
        </p:nvCxnSpPr>
        <p:spPr bwMode="auto">
          <a:xfrm flipV="1">
            <a:off x="2286000" y="4648200"/>
            <a:ext cx="1143000" cy="685800"/>
          </a:xfrm>
          <a:prstGeom prst="bentConnector3">
            <a:avLst>
              <a:gd name="adj1" fmla="val 50000"/>
            </a:avLst>
          </a:prstGeom>
          <a:noFill/>
          <a:ln w="28575">
            <a:solidFill>
              <a:srgbClr val="000099"/>
            </a:solidFill>
            <a:miter lim="800000"/>
            <a:headEnd type="none" w="sm" len="sm"/>
            <a:tailEnd type="triangle" w="med" len="med"/>
          </a:ln>
        </p:spPr>
      </p:cxnSp>
      <p:sp>
        <p:nvSpPr>
          <p:cNvPr id="50188" name="Line 14"/>
          <p:cNvSpPr>
            <a:spLocks noChangeShapeType="1"/>
          </p:cNvSpPr>
          <p:nvPr/>
        </p:nvSpPr>
        <p:spPr bwMode="auto">
          <a:xfrm>
            <a:off x="4800600" y="4495800"/>
            <a:ext cx="1371600" cy="0"/>
          </a:xfrm>
          <a:prstGeom prst="line">
            <a:avLst/>
          </a:prstGeom>
          <a:noFill/>
          <a:ln w="38100">
            <a:solidFill>
              <a:srgbClr val="000099"/>
            </a:solidFill>
            <a:round/>
            <a:headEnd type="triangle" w="med" len="med"/>
            <a:tailEnd type="triangle" w="med" len="med"/>
          </a:ln>
        </p:spPr>
        <p:txBody>
          <a:bodyPr anchor="ctr"/>
          <a:lstStyle/>
          <a:p>
            <a:endParaRPr lang="en-US"/>
          </a:p>
        </p:txBody>
      </p:sp>
      <p:sp>
        <p:nvSpPr>
          <p:cNvPr id="50189" name="Text Box 15"/>
          <p:cNvSpPr txBox="1">
            <a:spLocks noChangeArrowheads="1"/>
          </p:cNvSpPr>
          <p:nvPr/>
        </p:nvSpPr>
        <p:spPr bwMode="auto">
          <a:xfrm>
            <a:off x="1011238" y="3641725"/>
            <a:ext cx="1046162" cy="396875"/>
          </a:xfrm>
          <a:prstGeom prst="rect">
            <a:avLst/>
          </a:prstGeom>
          <a:noFill/>
          <a:ln w="12700">
            <a:noFill/>
            <a:miter lim="800000"/>
            <a:headEnd type="none" w="sm" len="sm"/>
            <a:tailEnd type="none" w="sm" len="sm"/>
          </a:ln>
        </p:spPr>
        <p:txBody>
          <a:bodyPr wrap="none">
            <a:spAutoFit/>
          </a:bodyPr>
          <a:lstStyle/>
          <a:p>
            <a:r>
              <a:rPr lang="en-US" sz="2000">
                <a:solidFill>
                  <a:srgbClr val="000099"/>
                </a:solidFill>
                <a:latin typeface="Tahoma" pitchFamily="34" charset="0"/>
              </a:rPr>
              <a:t>Client 1</a:t>
            </a:r>
          </a:p>
        </p:txBody>
      </p:sp>
      <p:sp>
        <p:nvSpPr>
          <p:cNvPr id="50190" name="Text Box 16"/>
          <p:cNvSpPr txBox="1">
            <a:spLocks noChangeArrowheads="1"/>
          </p:cNvSpPr>
          <p:nvPr/>
        </p:nvSpPr>
        <p:spPr bwMode="auto">
          <a:xfrm>
            <a:off x="981075" y="5791200"/>
            <a:ext cx="1046163" cy="396875"/>
          </a:xfrm>
          <a:prstGeom prst="rect">
            <a:avLst/>
          </a:prstGeom>
          <a:noFill/>
          <a:ln w="12700">
            <a:noFill/>
            <a:miter lim="800000"/>
            <a:headEnd type="none" w="sm" len="sm"/>
            <a:tailEnd type="none" w="sm" len="sm"/>
          </a:ln>
        </p:spPr>
        <p:txBody>
          <a:bodyPr wrap="none">
            <a:spAutoFit/>
          </a:bodyPr>
          <a:lstStyle/>
          <a:p>
            <a:r>
              <a:rPr lang="en-US" sz="2000">
                <a:solidFill>
                  <a:srgbClr val="000099"/>
                </a:solidFill>
                <a:latin typeface="Tahoma" pitchFamily="34" charset="0"/>
              </a:rPr>
              <a:t>Client 2</a:t>
            </a:r>
          </a:p>
        </p:txBody>
      </p:sp>
      <p:sp>
        <p:nvSpPr>
          <p:cNvPr id="13" name="Title 12"/>
          <p:cNvSpPr>
            <a:spLocks noGrp="1"/>
          </p:cNvSpPr>
          <p:nvPr>
            <p:ph type="title"/>
          </p:nvPr>
        </p:nvSpPr>
        <p:spPr/>
        <p:txBody>
          <a:bodyPr/>
          <a:lstStyle/>
          <a:p>
            <a:r>
              <a:rPr lang="en-US" dirty="0" smtClean="0"/>
              <a:t>Scope of Servlet Objects.</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9719B8AE-D695-45C0-82C3-586655BB141D}" type="slidenum">
              <a:rPr lang="en-US" sz="1000">
                <a:solidFill>
                  <a:srgbClr val="FFFFFF"/>
                </a:solidFill>
                <a:latin typeface="Tahoma" pitchFamily="34" charset="0"/>
              </a:rPr>
              <a:pPr/>
              <a:t>43</a:t>
            </a:fld>
            <a:endParaRPr lang="en-US" sz="1000">
              <a:solidFill>
                <a:srgbClr val="FFFFFF"/>
              </a:solidFill>
              <a:latin typeface="Tahoma" pitchFamily="34" charset="0"/>
            </a:endParaRPr>
          </a:p>
        </p:txBody>
      </p:sp>
      <p:graphicFrame>
        <p:nvGraphicFramePr>
          <p:cNvPr id="698373" name="Group 5"/>
          <p:cNvGraphicFramePr>
            <a:graphicFrameLocks noGrp="1"/>
          </p:cNvGraphicFramePr>
          <p:nvPr>
            <p:ph idx="1"/>
          </p:nvPr>
        </p:nvGraphicFramePr>
        <p:xfrm>
          <a:off x="457200" y="1576388"/>
          <a:ext cx="8229600" cy="4056064"/>
        </p:xfrm>
        <a:graphic>
          <a:graphicData uri="http://schemas.openxmlformats.org/drawingml/2006/table">
            <a:tbl>
              <a:tblPr/>
              <a:tblGrid>
                <a:gridCol w="3629223"/>
                <a:gridCol w="4600377"/>
              </a:tblGrid>
              <a:tr h="701675">
                <a:tc gridSpan="2">
                  <a:txBody>
                    <a:bodyPr/>
                    <a:lstStyle/>
                    <a:p>
                      <a:pPr marL="0" marR="0" lvl="0" indent="0" algn="ctr"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600" b="1" i="0" u="none" strike="noStrike" cap="none" normalizeH="0" baseline="0" smtClean="0">
                          <a:ln>
                            <a:noFill/>
                          </a:ln>
                          <a:solidFill>
                            <a:schemeClr val="tx1"/>
                          </a:solidFill>
                          <a:effectLst/>
                          <a:latin typeface="Arial" charset="0"/>
                          <a:ea typeface="MS PGothic" pitchFamily="34" charset="-128"/>
                          <a:cs typeface="Arial" charset="0"/>
                        </a:rPr>
                        <a:t>Servlet Interface Methods</a:t>
                      </a:r>
                    </a:p>
                  </a:txBody>
                  <a:tcPr marL="96779" marR="96779"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r>
              <a:tr h="744538">
                <a:tc>
                  <a:txBody>
                    <a:bodyPr/>
                    <a:lstStyle/>
                    <a:p>
                      <a:pPr marL="0" marR="0" lvl="0" indent="0" algn="ctr"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600" b="1" i="0" u="none" strike="noStrike" cap="none" normalizeH="0" baseline="0" smtClean="0">
                          <a:ln>
                            <a:noFill/>
                          </a:ln>
                          <a:solidFill>
                            <a:schemeClr val="tx1"/>
                          </a:solidFill>
                          <a:effectLst/>
                          <a:latin typeface="Arial" charset="0"/>
                          <a:ea typeface="MS PGothic" pitchFamily="34" charset="-128"/>
                          <a:cs typeface="Arial" charset="0"/>
                        </a:rPr>
                        <a:t>Method Name</a:t>
                      </a:r>
                    </a:p>
                  </a:txBody>
                  <a:tcPr marL="96779" marR="96779"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600" b="1" i="0" u="none" strike="noStrike" cap="none" normalizeH="0" baseline="0" smtClean="0">
                          <a:ln>
                            <a:noFill/>
                          </a:ln>
                          <a:solidFill>
                            <a:schemeClr val="tx1"/>
                          </a:solidFill>
                          <a:effectLst/>
                          <a:latin typeface="Arial" charset="0"/>
                          <a:ea typeface="MS PGothic" pitchFamily="34" charset="-128"/>
                          <a:cs typeface="Arial" charset="0"/>
                        </a:rPr>
                        <a:t>Description</a:t>
                      </a:r>
                    </a:p>
                  </a:txBody>
                  <a:tcPr marL="96779" marR="96779"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09688">
                <a:tc>
                  <a:txBody>
                    <a:bodyPr/>
                    <a:lstStyle/>
                    <a:p>
                      <a:pPr marL="0" marR="0" lvl="0" indent="0" algn="l"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600" b="0" i="0" u="none" strike="noStrike" cap="none" normalizeH="0" baseline="0" smtClean="0">
                          <a:ln>
                            <a:noFill/>
                          </a:ln>
                          <a:solidFill>
                            <a:schemeClr val="tx1"/>
                          </a:solidFill>
                          <a:effectLst/>
                          <a:latin typeface="Arial" charset="0"/>
                          <a:ea typeface="MS PGothic" pitchFamily="34" charset="-128"/>
                          <a:cs typeface="Arial" charset="0"/>
                        </a:rPr>
                        <a:t>public ServletConfig getServletConfig()</a:t>
                      </a:r>
                    </a:p>
                  </a:txBody>
                  <a:tcPr marL="96779" marR="96779"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600" b="0" i="0" u="none" strike="noStrike" cap="none" normalizeH="0" baseline="0" smtClean="0">
                          <a:ln>
                            <a:noFill/>
                          </a:ln>
                          <a:solidFill>
                            <a:schemeClr val="tx1"/>
                          </a:solidFill>
                          <a:effectLst/>
                          <a:latin typeface="Arial" charset="0"/>
                          <a:ea typeface="MS PGothic" pitchFamily="34" charset="-128"/>
                          <a:cs typeface="Arial" charset="0"/>
                        </a:rPr>
                        <a:t>Returns a ServletConfig object that contains configuration information, such as initialization parameters, to initialize a servlet.</a:t>
                      </a:r>
                    </a:p>
                  </a:txBody>
                  <a:tcPr marL="96779" marR="96779"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00163">
                <a:tc>
                  <a:txBody>
                    <a:bodyPr/>
                    <a:lstStyle/>
                    <a:p>
                      <a:pPr marL="0" marR="0" lvl="0" indent="0" algn="l"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600" b="0" i="0" u="none" strike="noStrike" cap="none" normalizeH="0" baseline="0" smtClean="0">
                          <a:ln>
                            <a:noFill/>
                          </a:ln>
                          <a:solidFill>
                            <a:schemeClr val="tx1"/>
                          </a:solidFill>
                          <a:effectLst/>
                          <a:latin typeface="Arial" charset="0"/>
                          <a:ea typeface="MS PGothic" pitchFamily="34" charset="-128"/>
                          <a:cs typeface="Arial" charset="0"/>
                        </a:rPr>
                        <a:t>public String getServletInfo()</a:t>
                      </a:r>
                    </a:p>
                  </a:txBody>
                  <a:tcPr marL="96779" marR="96779"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600" b="0" i="0" u="none" strike="noStrike" cap="none" normalizeH="0" baseline="0" smtClean="0">
                          <a:ln>
                            <a:noFill/>
                          </a:ln>
                          <a:solidFill>
                            <a:schemeClr val="tx1"/>
                          </a:solidFill>
                          <a:effectLst/>
                          <a:latin typeface="Arial" charset="0"/>
                          <a:ea typeface="MS PGothic" pitchFamily="34" charset="-128"/>
                          <a:cs typeface="Arial" charset="0"/>
                        </a:rPr>
                        <a:t>It returns a string that contains information about the servlet, such as author, version, and copyright.</a:t>
                      </a:r>
                    </a:p>
                  </a:txBody>
                  <a:tcPr marL="96779" marR="96779"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5" name="Title 4"/>
          <p:cNvSpPr>
            <a:spLocks noGrp="1"/>
          </p:cNvSpPr>
          <p:nvPr>
            <p:ph type="title"/>
          </p:nvPr>
        </p:nvSpPr>
        <p:spPr/>
        <p:txBody>
          <a:bodyPr/>
          <a:lstStyle/>
          <a:p>
            <a:r>
              <a:rPr lang="en-US" dirty="0" smtClean="0"/>
              <a:t>Scope of Servlet Objects (Contd.)</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B146AFE7-255A-4F66-B819-589434ACF716}" type="slidenum">
              <a:rPr lang="en-US" sz="1000">
                <a:solidFill>
                  <a:srgbClr val="FFFFFF"/>
                </a:solidFill>
                <a:latin typeface="Tahoma" pitchFamily="34" charset="0"/>
              </a:rPr>
              <a:pPr/>
              <a:t>44</a:t>
            </a:fld>
            <a:endParaRPr lang="en-US" sz="1000">
              <a:solidFill>
                <a:srgbClr val="FFFFFF"/>
              </a:solidFill>
              <a:latin typeface="Tahoma" pitchFamily="34" charset="0"/>
            </a:endParaRPr>
          </a:p>
        </p:txBody>
      </p:sp>
      <p:graphicFrame>
        <p:nvGraphicFramePr>
          <p:cNvPr id="700421" name="Group 5"/>
          <p:cNvGraphicFramePr>
            <a:graphicFrameLocks noGrp="1"/>
          </p:cNvGraphicFramePr>
          <p:nvPr>
            <p:ph idx="1"/>
          </p:nvPr>
        </p:nvGraphicFramePr>
        <p:xfrm>
          <a:off x="457200" y="1576388"/>
          <a:ext cx="8229601" cy="3705226"/>
        </p:xfrm>
        <a:graphic>
          <a:graphicData uri="http://schemas.openxmlformats.org/drawingml/2006/table">
            <a:tbl>
              <a:tblPr/>
              <a:tblGrid>
                <a:gridCol w="3628352"/>
                <a:gridCol w="4601249"/>
              </a:tblGrid>
              <a:tr h="604838">
                <a:tc gridSpan="2">
                  <a:txBody>
                    <a:bodyPr/>
                    <a:lstStyle/>
                    <a:p>
                      <a:pPr marL="0" marR="0" lvl="0" indent="0" algn="ctr"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charset="0"/>
                          <a:ea typeface="MS PGothic" pitchFamily="34" charset="-128"/>
                          <a:cs typeface="Arial" charset="0"/>
                        </a:rPr>
                        <a:t>ServletContext Interface Methods</a:t>
                      </a:r>
                    </a:p>
                  </a:txBody>
                  <a:tcPr marL="102448" marR="102448"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r>
              <a:tr h="641350">
                <a:tc>
                  <a:txBody>
                    <a:bodyPr/>
                    <a:lstStyle/>
                    <a:p>
                      <a:pPr marL="0" marR="0" lvl="0" indent="0" algn="ctr"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charset="0"/>
                          <a:ea typeface="MS PGothic" pitchFamily="34" charset="-128"/>
                          <a:cs typeface="Arial" charset="0"/>
                        </a:rPr>
                        <a:t>Method Name</a:t>
                      </a:r>
                    </a:p>
                  </a:txBody>
                  <a:tcPr marL="102448" marR="10244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charset="0"/>
                          <a:ea typeface="MS PGothic" pitchFamily="34" charset="-128"/>
                          <a:cs typeface="Arial" charset="0"/>
                        </a:rPr>
                        <a:t>Description</a:t>
                      </a:r>
                    </a:p>
                  </a:txBody>
                  <a:tcPr marL="102448" marR="10244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38263">
                <a:tc>
                  <a:txBody>
                    <a:bodyPr/>
                    <a:lstStyle/>
                    <a:p>
                      <a:pPr marL="0" marR="0" lvl="0" indent="0" algn="l"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charset="0"/>
                          <a:ea typeface="MS PGothic" pitchFamily="34" charset="-128"/>
                          <a:cs typeface="Arial" charset="0"/>
                        </a:rPr>
                        <a:t>public void setAttribute(String s, Object obj)</a:t>
                      </a:r>
                    </a:p>
                  </a:txBody>
                  <a:tcPr marL="102448" marR="10244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charset="0"/>
                          <a:ea typeface="MS PGothic" pitchFamily="34" charset="-128"/>
                          <a:cs typeface="Arial" charset="0"/>
                        </a:rPr>
                        <a:t>Binds the object with a name and stores the name/value pair as an attribute of the ServletContext object.</a:t>
                      </a:r>
                    </a:p>
                  </a:txBody>
                  <a:tcPr marL="102448" marR="10244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20775">
                <a:tc>
                  <a:txBody>
                    <a:bodyPr/>
                    <a:lstStyle/>
                    <a:p>
                      <a:pPr marL="0" marR="0" lvl="0" indent="0" algn="l"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charset="0"/>
                          <a:ea typeface="MS PGothic" pitchFamily="34" charset="-128"/>
                          <a:cs typeface="Arial" charset="0"/>
                        </a:rPr>
                        <a:t>public Object getAttribute(String attributeName)</a:t>
                      </a:r>
                    </a:p>
                  </a:txBody>
                  <a:tcPr marL="102448" marR="10244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charset="0"/>
                          <a:ea typeface="MS PGothic" pitchFamily="34" charset="-128"/>
                          <a:cs typeface="Arial" charset="0"/>
                        </a:rPr>
                        <a:t>Returns the object stored in the ServletContext object with name passed as a parameter.</a:t>
                      </a:r>
                    </a:p>
                  </a:txBody>
                  <a:tcPr marL="102448" marR="10244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5" name="Title 4"/>
          <p:cNvSpPr>
            <a:spLocks noGrp="1"/>
          </p:cNvSpPr>
          <p:nvPr>
            <p:ph type="title"/>
          </p:nvPr>
        </p:nvSpPr>
        <p:spPr/>
        <p:txBody>
          <a:bodyPr/>
          <a:lstStyle/>
          <a:p>
            <a:r>
              <a:rPr lang="en-US" dirty="0" smtClean="0"/>
              <a:t>Scope of Servlet Objects (Contd.)</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9AAD9822-ACFF-4B81-8F88-CD49DE624866}" type="slidenum">
              <a:rPr lang="en-US" sz="1000">
                <a:solidFill>
                  <a:srgbClr val="FFFFFF"/>
                </a:solidFill>
                <a:latin typeface="Tahoma" pitchFamily="34" charset="0"/>
              </a:rPr>
              <a:pPr/>
              <a:t>45</a:t>
            </a:fld>
            <a:endParaRPr lang="en-US" sz="1000">
              <a:solidFill>
                <a:srgbClr val="FFFFFF"/>
              </a:solidFill>
              <a:latin typeface="Tahoma" pitchFamily="34" charset="0"/>
            </a:endParaRPr>
          </a:p>
        </p:txBody>
      </p:sp>
      <p:sp>
        <p:nvSpPr>
          <p:cNvPr id="53251" name="AutoShape 13"/>
          <p:cNvSpPr>
            <a:spLocks noChangeArrowheads="1"/>
          </p:cNvSpPr>
          <p:nvPr/>
        </p:nvSpPr>
        <p:spPr bwMode="auto">
          <a:xfrm>
            <a:off x="5257800" y="1447800"/>
            <a:ext cx="3733800" cy="1447800"/>
          </a:xfrm>
          <a:prstGeom prst="wedgeEllipseCallout">
            <a:avLst>
              <a:gd name="adj1" fmla="val -42944"/>
              <a:gd name="adj2" fmla="val 84648"/>
            </a:avLst>
          </a:prstGeom>
          <a:noFill/>
          <a:ln w="12700">
            <a:solidFill>
              <a:srgbClr val="0066FF"/>
            </a:solidFill>
            <a:miter lim="800000"/>
            <a:headEnd type="none" w="sm" len="sm"/>
            <a:tailEnd type="none" w="sm" len="sm"/>
          </a:ln>
        </p:spPr>
        <p:txBody>
          <a:bodyPr/>
          <a:lstStyle/>
          <a:p>
            <a:r>
              <a:rPr lang="en-US" sz="2000">
                <a:latin typeface="Tahoma" pitchFamily="34" charset="0"/>
              </a:rPr>
              <a:t>How To get the ServletContext object</a:t>
            </a:r>
          </a:p>
        </p:txBody>
      </p:sp>
      <p:sp>
        <p:nvSpPr>
          <p:cNvPr id="53252" name="Rectangle 21"/>
          <p:cNvSpPr>
            <a:spLocks noChangeArrowheads="1"/>
          </p:cNvSpPr>
          <p:nvPr/>
        </p:nvSpPr>
        <p:spPr bwMode="auto">
          <a:xfrm>
            <a:off x="1066800" y="4876800"/>
            <a:ext cx="7010400" cy="1477963"/>
          </a:xfrm>
          <a:prstGeom prst="rect">
            <a:avLst/>
          </a:prstGeom>
          <a:noFill/>
          <a:ln w="12700">
            <a:solidFill>
              <a:srgbClr val="0066FF"/>
            </a:solidFill>
            <a:miter lim="800000"/>
            <a:headEnd type="none" w="sm" len="sm"/>
            <a:tailEnd type="none" w="sm" len="sm"/>
          </a:ln>
          <a:effectLst>
            <a:prstShdw prst="shdw17" dist="17961" dir="2700000">
              <a:srgbClr val="003D99"/>
            </a:prstShdw>
          </a:effectLst>
        </p:spPr>
        <p:txBody>
          <a:bodyPr>
            <a:spAutoFit/>
          </a:bodyPr>
          <a:lstStyle/>
          <a:p>
            <a:r>
              <a:rPr lang="en-US">
                <a:latin typeface="Tahoma" pitchFamily="34" charset="0"/>
              </a:rPr>
              <a:t>ServletContext context;</a:t>
            </a:r>
          </a:p>
          <a:p>
            <a:r>
              <a:rPr lang="en-US">
                <a:latin typeface="Tahoma" pitchFamily="34" charset="0"/>
              </a:rPr>
              <a:t>public void init(ServletConfig cfg)</a:t>
            </a:r>
          </a:p>
          <a:p>
            <a:r>
              <a:rPr lang="en-US">
                <a:latin typeface="Tahoma" pitchFamily="34" charset="0"/>
              </a:rPr>
              <a:t>{</a:t>
            </a:r>
          </a:p>
          <a:p>
            <a:r>
              <a:rPr lang="en-US">
                <a:latin typeface="Tahoma" pitchFamily="34" charset="0"/>
              </a:rPr>
              <a:t>   context =  cfg.getServletContext();</a:t>
            </a:r>
          </a:p>
          <a:p>
            <a:r>
              <a:rPr lang="en-US">
                <a:latin typeface="Tahoma" pitchFamily="34" charset="0"/>
              </a:rPr>
              <a:t>}</a:t>
            </a:r>
          </a:p>
        </p:txBody>
      </p:sp>
      <p:sp>
        <p:nvSpPr>
          <p:cNvPr id="53253" name="WordArt 23"/>
          <p:cNvSpPr>
            <a:spLocks noChangeArrowheads="1" noChangeShapeType="1" noTextEdit="1"/>
          </p:cNvSpPr>
          <p:nvPr/>
        </p:nvSpPr>
        <p:spPr bwMode="auto">
          <a:xfrm>
            <a:off x="4205288" y="4152900"/>
            <a:ext cx="733425" cy="647700"/>
          </a:xfrm>
          <a:prstGeom prst="rect">
            <a:avLst/>
          </a:prstGeom>
        </p:spPr>
        <p:txBody>
          <a:bodyPr wrap="none" fromWordArt="1">
            <a:prstTxWarp prst="textPlain">
              <a:avLst>
                <a:gd name="adj" fmla="val 50000"/>
              </a:avLst>
            </a:prstTxWarp>
          </a:bodyPr>
          <a:lstStyle/>
          <a:p>
            <a:r>
              <a:rPr lang="en-US" sz="3600" kern="10">
                <a:ln w="9525">
                  <a:solidFill>
                    <a:srgbClr val="000000"/>
                  </a:solidFill>
                  <a:round/>
                  <a:headEnd type="none" w="sm" len="sm"/>
                  <a:tailEnd type="none" w="sm" len="sm"/>
                </a:ln>
                <a:solidFill>
                  <a:srgbClr val="FFFFFF"/>
                </a:solidFill>
                <a:latin typeface="Arial Black"/>
              </a:rPr>
              <a:t>OR</a:t>
            </a:r>
          </a:p>
        </p:txBody>
      </p:sp>
      <p:sp>
        <p:nvSpPr>
          <p:cNvPr id="53254" name="Rectangle 24"/>
          <p:cNvSpPr>
            <a:spLocks noChangeArrowheads="1"/>
          </p:cNvSpPr>
          <p:nvPr/>
        </p:nvSpPr>
        <p:spPr bwMode="auto">
          <a:xfrm>
            <a:off x="1066800" y="3657600"/>
            <a:ext cx="7010400" cy="379413"/>
          </a:xfrm>
          <a:prstGeom prst="rect">
            <a:avLst/>
          </a:prstGeom>
          <a:noFill/>
          <a:ln w="12700">
            <a:solidFill>
              <a:srgbClr val="0066FF"/>
            </a:solidFill>
            <a:miter lim="800000"/>
            <a:headEnd type="none" w="sm" len="sm"/>
            <a:tailEnd type="none" w="sm" len="sm"/>
          </a:ln>
          <a:effectLst>
            <a:prstShdw prst="shdw17" dist="17961" dir="2700000">
              <a:srgbClr val="003D99"/>
            </a:prstShdw>
          </a:effectLst>
        </p:spPr>
        <p:txBody>
          <a:bodyPr>
            <a:spAutoFit/>
          </a:bodyPr>
          <a:lstStyle/>
          <a:p>
            <a:pPr>
              <a:spcBef>
                <a:spcPct val="35000"/>
              </a:spcBef>
              <a:spcAft>
                <a:spcPct val="15000"/>
              </a:spcAft>
              <a:buClr>
                <a:schemeClr val="accent1"/>
              </a:buClr>
              <a:buSzPct val="125000"/>
            </a:pPr>
            <a:r>
              <a:rPr lang="en-US">
                <a:latin typeface="Tahoma" pitchFamily="34" charset="0"/>
              </a:rPr>
              <a:t>ServletContext context = getServletConfig().getServletContext();</a:t>
            </a:r>
          </a:p>
        </p:txBody>
      </p:sp>
      <p:sp>
        <p:nvSpPr>
          <p:cNvPr id="8" name="Rectangle 7"/>
          <p:cNvSpPr/>
          <p:nvPr/>
        </p:nvSpPr>
        <p:spPr>
          <a:xfrm>
            <a:off x="762000" y="1752600"/>
            <a:ext cx="3416320" cy="369332"/>
          </a:xfrm>
          <a:prstGeom prst="rect">
            <a:avLst/>
          </a:prstGeom>
        </p:spPr>
        <p:txBody>
          <a:bodyPr wrap="none">
            <a:spAutoFit/>
          </a:bodyPr>
          <a:lstStyle/>
          <a:p>
            <a:r>
              <a:rPr lang="en-US" dirty="0" smtClean="0"/>
              <a:t>Refer to </a:t>
            </a:r>
            <a:r>
              <a:rPr lang="en-US" dirty="0" smtClean="0">
                <a:hlinkClick r:id="rId3" action="ppaction://hlinkfile"/>
              </a:rPr>
              <a:t>ServletContextSet.java</a:t>
            </a:r>
            <a:endParaRPr lang="en-US" dirty="0"/>
          </a:p>
        </p:txBody>
      </p:sp>
      <p:sp>
        <p:nvSpPr>
          <p:cNvPr id="9" name="Rectangle 8"/>
          <p:cNvSpPr/>
          <p:nvPr/>
        </p:nvSpPr>
        <p:spPr>
          <a:xfrm>
            <a:off x="762000" y="2362200"/>
            <a:ext cx="3441968" cy="369332"/>
          </a:xfrm>
          <a:prstGeom prst="rect">
            <a:avLst/>
          </a:prstGeom>
        </p:spPr>
        <p:txBody>
          <a:bodyPr wrap="none">
            <a:spAutoFit/>
          </a:bodyPr>
          <a:lstStyle/>
          <a:p>
            <a:r>
              <a:rPr lang="en-US" dirty="0" smtClean="0"/>
              <a:t>Refer to </a:t>
            </a:r>
            <a:r>
              <a:rPr lang="en-US" dirty="0" smtClean="0">
                <a:hlinkClick r:id="rId4" action="ppaction://hlinkfile"/>
              </a:rPr>
              <a:t>ServletContextGet.java</a:t>
            </a:r>
            <a:endParaRPr lang="en-US" dirty="0"/>
          </a:p>
        </p:txBody>
      </p:sp>
      <p:sp>
        <p:nvSpPr>
          <p:cNvPr id="12" name="Title 11"/>
          <p:cNvSpPr>
            <a:spLocks noGrp="1"/>
          </p:cNvSpPr>
          <p:nvPr>
            <p:ph type="title"/>
          </p:nvPr>
        </p:nvSpPr>
        <p:spPr/>
        <p:txBody>
          <a:bodyPr/>
          <a:lstStyle/>
          <a:p>
            <a:r>
              <a:rPr lang="en-US" dirty="0" smtClean="0"/>
              <a:t>Scope of Servlet Objects (Contd.)</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D312352A-7641-491B-B3DE-EC376465B8C1}" type="slidenum">
              <a:rPr lang="en-US" sz="1000">
                <a:solidFill>
                  <a:srgbClr val="FFFFFF"/>
                </a:solidFill>
                <a:latin typeface="Tahoma" pitchFamily="34" charset="0"/>
              </a:rPr>
              <a:pPr/>
              <a:t>46</a:t>
            </a:fld>
            <a:endParaRPr lang="en-US" sz="1000">
              <a:solidFill>
                <a:srgbClr val="FFFFFF"/>
              </a:solidFill>
              <a:latin typeface="Tahoma" pitchFamily="34" charset="0"/>
            </a:endParaRPr>
          </a:p>
        </p:txBody>
      </p:sp>
      <p:sp>
        <p:nvSpPr>
          <p:cNvPr id="1255430" name="AutoShape 6"/>
          <p:cNvSpPr>
            <a:spLocks noChangeArrowheads="1"/>
          </p:cNvSpPr>
          <p:nvPr/>
        </p:nvSpPr>
        <p:spPr bwMode="auto">
          <a:xfrm>
            <a:off x="2362200" y="4572000"/>
            <a:ext cx="2743200" cy="1371600"/>
          </a:xfrm>
          <a:prstGeom prst="cloudCallout">
            <a:avLst>
              <a:gd name="adj1" fmla="val -42880"/>
              <a:gd name="adj2" fmla="val 78009"/>
            </a:avLst>
          </a:prstGeom>
          <a:gradFill rotWithShape="1">
            <a:gsLst>
              <a:gs pos="0">
                <a:schemeClr val="bg1"/>
              </a:gs>
              <a:gs pos="50000">
                <a:srgbClr val="6600CC"/>
              </a:gs>
              <a:gs pos="100000">
                <a:schemeClr val="bg1"/>
              </a:gs>
            </a:gsLst>
            <a:lin ang="5400000" scaled="1"/>
          </a:gradFill>
          <a:ln w="12700">
            <a:noFill/>
            <a:round/>
            <a:headEnd type="none" w="sm" len="sm"/>
            <a:tailEnd type="none" w="sm" len="sm"/>
          </a:ln>
          <a:effectLst>
            <a:prstShdw prst="shdw17" dist="17961" dir="2700000">
              <a:srgbClr val="6600CC">
                <a:gamma/>
                <a:shade val="60000"/>
                <a:invGamma/>
              </a:srgbClr>
            </a:prstShdw>
          </a:effectLst>
        </p:spPr>
        <p:txBody>
          <a:bodyPr anchor="ctr"/>
          <a:lstStyle/>
          <a:p>
            <a:pPr fontAlgn="auto">
              <a:spcBef>
                <a:spcPts val="0"/>
              </a:spcBef>
              <a:spcAft>
                <a:spcPts val="0"/>
              </a:spcAft>
              <a:defRPr/>
            </a:pPr>
            <a:r>
              <a:rPr lang="en-US" sz="2400" dirty="0">
                <a:cs typeface="Arial" pitchFamily="34" charset="0"/>
              </a:rPr>
              <a:t>So How To Implement </a:t>
            </a:r>
          </a:p>
        </p:txBody>
      </p:sp>
      <p:sp>
        <p:nvSpPr>
          <p:cNvPr id="54279" name="TextBox 7"/>
          <p:cNvSpPr txBox="1">
            <a:spLocks noChangeArrowheads="1"/>
          </p:cNvSpPr>
          <p:nvPr/>
        </p:nvSpPr>
        <p:spPr bwMode="auto">
          <a:xfrm>
            <a:off x="533400" y="1752600"/>
            <a:ext cx="7696200" cy="2678113"/>
          </a:xfrm>
          <a:prstGeom prst="rect">
            <a:avLst/>
          </a:prstGeom>
          <a:noFill/>
          <a:ln w="9525">
            <a:noFill/>
            <a:miter lim="800000"/>
            <a:headEnd/>
            <a:tailEnd/>
          </a:ln>
        </p:spPr>
        <p:txBody>
          <a:bodyPr>
            <a:spAutoFit/>
          </a:bodyPr>
          <a:lstStyle/>
          <a:p>
            <a:pPr algn="just">
              <a:buClr>
                <a:schemeClr val="tx2"/>
              </a:buClr>
            </a:pPr>
            <a:r>
              <a:rPr lang="en-US" sz="2800">
                <a:latin typeface="Tahoma" pitchFamily="34" charset="0"/>
              </a:rPr>
              <a:t>Mechanism to maintain client state across a series of requests from a same user or originating from the browser over some period of time.</a:t>
            </a:r>
          </a:p>
          <a:p>
            <a:pPr algn="just">
              <a:buClr>
                <a:schemeClr val="tx2"/>
              </a:buClr>
            </a:pPr>
            <a:r>
              <a:rPr lang="en-US" sz="2800">
                <a:latin typeface="Tahoma" pitchFamily="34" charset="0"/>
              </a:rPr>
              <a:t>	 </a:t>
            </a:r>
          </a:p>
          <a:p>
            <a:pPr algn="just">
              <a:buClr>
                <a:schemeClr val="tx2"/>
              </a:buClr>
            </a:pPr>
            <a:r>
              <a:rPr lang="en-US" sz="2800">
                <a:latin typeface="Tahoma" pitchFamily="34" charset="0"/>
              </a:rPr>
              <a:t>Example – Online Shopping Cart.</a:t>
            </a:r>
          </a:p>
        </p:txBody>
      </p:sp>
      <p:sp>
        <p:nvSpPr>
          <p:cNvPr id="7" name="Title 6"/>
          <p:cNvSpPr>
            <a:spLocks noGrp="1"/>
          </p:cNvSpPr>
          <p:nvPr>
            <p:ph type="title"/>
          </p:nvPr>
        </p:nvSpPr>
        <p:spPr/>
        <p:txBody>
          <a:bodyPr/>
          <a:lstStyle/>
          <a:p>
            <a:r>
              <a:rPr lang="en-US" dirty="0" smtClean="0"/>
              <a:t>Scope of Servlet Objects (Contd.)</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587337D9-6B1A-40CC-B680-E2A4DE1C6AF0}" type="slidenum">
              <a:rPr lang="en-US" sz="1000">
                <a:solidFill>
                  <a:srgbClr val="FFFFFF"/>
                </a:solidFill>
                <a:latin typeface="Tahoma" pitchFamily="34" charset="0"/>
              </a:rPr>
              <a:pPr/>
              <a:t>47</a:t>
            </a:fld>
            <a:endParaRPr lang="en-US" sz="1000">
              <a:solidFill>
                <a:srgbClr val="FFFFFF"/>
              </a:solidFill>
              <a:latin typeface="Tahoma" pitchFamily="34" charset="0"/>
            </a:endParaRPr>
          </a:p>
        </p:txBody>
      </p:sp>
      <p:sp>
        <p:nvSpPr>
          <p:cNvPr id="1257478" name="AutoShape 6"/>
          <p:cNvSpPr>
            <a:spLocks noChangeArrowheads="1"/>
          </p:cNvSpPr>
          <p:nvPr/>
        </p:nvSpPr>
        <p:spPr bwMode="auto">
          <a:xfrm>
            <a:off x="2971800" y="2590800"/>
            <a:ext cx="3352800" cy="2438400"/>
          </a:xfrm>
          <a:prstGeom prst="cloudCallout">
            <a:avLst>
              <a:gd name="adj1" fmla="val -57009"/>
              <a:gd name="adj2" fmla="val 65690"/>
            </a:avLst>
          </a:prstGeom>
          <a:gradFill rotWithShape="1">
            <a:gsLst>
              <a:gs pos="0">
                <a:schemeClr val="bg1"/>
              </a:gs>
              <a:gs pos="50000">
                <a:srgbClr val="6600CC"/>
              </a:gs>
              <a:gs pos="100000">
                <a:schemeClr val="bg1"/>
              </a:gs>
            </a:gsLst>
            <a:lin ang="5400000" scaled="1"/>
          </a:gradFill>
          <a:ln w="12700">
            <a:noFill/>
            <a:round/>
            <a:headEnd type="none" w="sm" len="sm"/>
            <a:tailEnd type="none" w="sm" len="sm"/>
          </a:ln>
          <a:effectLst>
            <a:prstShdw prst="shdw17" dist="17961" dir="2700000">
              <a:srgbClr val="6600CC">
                <a:gamma/>
                <a:shade val="60000"/>
                <a:invGamma/>
              </a:srgbClr>
            </a:prstShdw>
          </a:effectLst>
        </p:spPr>
        <p:txBody>
          <a:bodyPr anchor="ctr"/>
          <a:lstStyle/>
          <a:p>
            <a:pPr fontAlgn="auto">
              <a:spcBef>
                <a:spcPts val="0"/>
              </a:spcBef>
              <a:spcAft>
                <a:spcPts val="0"/>
              </a:spcAft>
              <a:defRPr/>
            </a:pPr>
            <a:r>
              <a:rPr lang="en-US" sz="2400">
                <a:cs typeface="Arial" pitchFamily="34" charset="0"/>
              </a:rPr>
              <a:t>Using HTTPSession Interface</a:t>
            </a:r>
          </a:p>
        </p:txBody>
      </p:sp>
      <p:sp>
        <p:nvSpPr>
          <p:cNvPr id="1257479" name="AutoShape 7"/>
          <p:cNvSpPr>
            <a:spLocks noChangeArrowheads="1"/>
          </p:cNvSpPr>
          <p:nvPr/>
        </p:nvSpPr>
        <p:spPr bwMode="auto">
          <a:xfrm>
            <a:off x="381000" y="5410200"/>
            <a:ext cx="8305800" cy="1066800"/>
          </a:xfrm>
          <a:prstGeom prst="horizontalScroll">
            <a:avLst>
              <a:gd name="adj" fmla="val 12500"/>
            </a:avLst>
          </a:prstGeom>
          <a:gradFill rotWithShape="1">
            <a:gsLst>
              <a:gs pos="0">
                <a:schemeClr val="bg1"/>
              </a:gs>
              <a:gs pos="50000">
                <a:srgbClr val="6600CC"/>
              </a:gs>
              <a:gs pos="100000">
                <a:schemeClr val="bg1"/>
              </a:gs>
            </a:gsLst>
            <a:lin ang="5400000" scaled="1"/>
          </a:gradFill>
          <a:ln w="12700">
            <a:noFill/>
            <a:round/>
            <a:headEnd type="none" w="sm" len="sm"/>
            <a:tailEnd type="none" w="sm" len="sm"/>
          </a:ln>
          <a:effectLst>
            <a:prstShdw prst="shdw17" dist="17961" dir="2700000">
              <a:srgbClr val="6600CC">
                <a:gamma/>
                <a:shade val="60000"/>
                <a:invGamma/>
              </a:srgbClr>
            </a:prstShdw>
          </a:effectLst>
        </p:spPr>
        <p:txBody>
          <a:bodyPr anchor="ctr"/>
          <a:lstStyle/>
          <a:p>
            <a:pPr fontAlgn="auto">
              <a:spcBef>
                <a:spcPts val="0"/>
              </a:spcBef>
              <a:spcAft>
                <a:spcPts val="0"/>
              </a:spcAft>
              <a:defRPr/>
            </a:pPr>
            <a:r>
              <a:rPr lang="en-US" sz="2000">
                <a:cs typeface="Arial" pitchFamily="34" charset="0"/>
              </a:rPr>
              <a:t>It maintains client state by using servlet getAttribute() and setAttribute() methods of session scope.</a:t>
            </a:r>
          </a:p>
        </p:txBody>
      </p:sp>
      <p:sp>
        <p:nvSpPr>
          <p:cNvPr id="7" name="Title 6"/>
          <p:cNvSpPr>
            <a:spLocks noGrp="1"/>
          </p:cNvSpPr>
          <p:nvPr>
            <p:ph type="title"/>
          </p:nvPr>
        </p:nvSpPr>
        <p:spPr/>
        <p:txBody>
          <a:bodyPr/>
          <a:lstStyle/>
          <a:p>
            <a:r>
              <a:rPr lang="en-US" dirty="0" smtClean="0"/>
              <a:t>Scope of Servlet Objects (Contd.)</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BB1BB8CC-A2CF-40C4-8462-FFAECEF01E72}" type="slidenum">
              <a:rPr lang="en-US" sz="1000">
                <a:solidFill>
                  <a:srgbClr val="FFFFFF"/>
                </a:solidFill>
                <a:latin typeface="Tahoma" pitchFamily="34" charset="0"/>
              </a:rPr>
              <a:pPr/>
              <a:t>48</a:t>
            </a:fld>
            <a:endParaRPr lang="en-US" sz="1000">
              <a:solidFill>
                <a:srgbClr val="FFFFFF"/>
              </a:solidFill>
              <a:latin typeface="Tahoma" pitchFamily="34" charset="0"/>
            </a:endParaRPr>
          </a:p>
        </p:txBody>
      </p:sp>
      <p:sp>
        <p:nvSpPr>
          <p:cNvPr id="56323" name="Rectangle 3"/>
          <p:cNvSpPr>
            <a:spLocks noChangeArrowheads="1"/>
          </p:cNvSpPr>
          <p:nvPr/>
        </p:nvSpPr>
        <p:spPr bwMode="auto">
          <a:xfrm>
            <a:off x="4572000" y="1752600"/>
            <a:ext cx="4572000" cy="4724400"/>
          </a:xfrm>
          <a:prstGeom prst="rect">
            <a:avLst/>
          </a:prstGeom>
          <a:gradFill rotWithShape="1">
            <a:gsLst>
              <a:gs pos="0">
                <a:srgbClr val="FFFF99"/>
              </a:gs>
              <a:gs pos="100000">
                <a:srgbClr val="DCF6F5"/>
              </a:gs>
            </a:gsLst>
            <a:lin ang="5400000" scaled="1"/>
          </a:gradFill>
          <a:ln w="12700">
            <a:noFill/>
            <a:miter lim="800000"/>
            <a:headEnd type="none" w="sm" len="sm"/>
            <a:tailEnd type="none" w="sm" len="sm"/>
          </a:ln>
          <a:effectLst>
            <a:prstShdw prst="shdw17" dist="17961" dir="2700000">
              <a:srgbClr val="99995C"/>
            </a:prstShdw>
          </a:effectLst>
        </p:spPr>
        <p:txBody>
          <a:bodyPr wrap="none" anchor="ctr"/>
          <a:lstStyle/>
          <a:p>
            <a:endParaRPr lang="en-US">
              <a:latin typeface="Tahoma" pitchFamily="34" charset="0"/>
            </a:endParaRPr>
          </a:p>
        </p:txBody>
      </p:sp>
      <p:sp>
        <p:nvSpPr>
          <p:cNvPr id="1332228" name="Rectangle 4"/>
          <p:cNvSpPr>
            <a:spLocks noChangeArrowheads="1"/>
          </p:cNvSpPr>
          <p:nvPr/>
        </p:nvSpPr>
        <p:spPr bwMode="auto">
          <a:xfrm>
            <a:off x="5181600" y="1981200"/>
            <a:ext cx="3352800" cy="1219200"/>
          </a:xfrm>
          <a:prstGeom prst="rect">
            <a:avLst/>
          </a:prstGeom>
          <a:gradFill rotWithShape="1">
            <a:gsLst>
              <a:gs pos="0">
                <a:srgbClr val="FFFF99"/>
              </a:gs>
              <a:gs pos="50000">
                <a:schemeClr val="bg1"/>
              </a:gs>
              <a:gs pos="100000">
                <a:srgbClr val="FFFF99"/>
              </a:gs>
            </a:gsLst>
            <a:lin ang="5400000" scaled="1"/>
          </a:gradFill>
          <a:ln w="12700">
            <a:solidFill>
              <a:srgbClr val="FF9900"/>
            </a:solidFill>
            <a:miter lim="800000"/>
            <a:headEnd type="none" w="sm" len="sm"/>
            <a:tailEnd type="none" w="sm" len="sm"/>
          </a:ln>
          <a:effectLst/>
        </p:spPr>
        <p:txBody>
          <a:bodyPr/>
          <a:lstStyle/>
          <a:p>
            <a:pPr fontAlgn="auto">
              <a:spcBef>
                <a:spcPts val="0"/>
              </a:spcBef>
              <a:spcAft>
                <a:spcPts val="0"/>
              </a:spcAft>
              <a:defRPr/>
            </a:pPr>
            <a:r>
              <a:rPr lang="en-US">
                <a:cs typeface="Arial" pitchFamily="34" charset="0"/>
              </a:rPr>
              <a:t>Exception</a:t>
            </a:r>
          </a:p>
          <a:p>
            <a:pPr fontAlgn="auto">
              <a:spcBef>
                <a:spcPts val="0"/>
              </a:spcBef>
              <a:spcAft>
                <a:spcPts val="0"/>
              </a:spcAft>
              <a:defRPr/>
            </a:pPr>
            <a:r>
              <a:rPr lang="en-US">
                <a:cs typeface="Arial" pitchFamily="34" charset="0"/>
              </a:rPr>
              <a:t>(from java.lang)</a:t>
            </a:r>
          </a:p>
        </p:txBody>
      </p:sp>
      <p:sp>
        <p:nvSpPr>
          <p:cNvPr id="56325" name="Rectangle 5"/>
          <p:cNvSpPr>
            <a:spLocks noChangeArrowheads="1"/>
          </p:cNvSpPr>
          <p:nvPr/>
        </p:nvSpPr>
        <p:spPr bwMode="auto">
          <a:xfrm>
            <a:off x="5181600" y="2628900"/>
            <a:ext cx="3352800" cy="609600"/>
          </a:xfrm>
          <a:prstGeom prst="rect">
            <a:avLst/>
          </a:prstGeom>
          <a:gradFill rotWithShape="1">
            <a:gsLst>
              <a:gs pos="0">
                <a:schemeClr val="bg1"/>
              </a:gs>
              <a:gs pos="100000">
                <a:srgbClr val="DCF6F5"/>
              </a:gs>
            </a:gsLst>
            <a:lin ang="5400000" scaled="1"/>
          </a:gradFill>
          <a:ln w="12700">
            <a:solidFill>
              <a:srgbClr val="FF9900"/>
            </a:solidFill>
            <a:miter lim="800000"/>
            <a:headEnd type="none" w="sm" len="sm"/>
            <a:tailEnd type="none" w="sm" len="sm"/>
          </a:ln>
        </p:spPr>
        <p:txBody>
          <a:bodyPr wrap="none" anchor="ctr"/>
          <a:lstStyle/>
          <a:p>
            <a:endParaRPr lang="en-US">
              <a:latin typeface="Tahoma" pitchFamily="34" charset="0"/>
            </a:endParaRPr>
          </a:p>
        </p:txBody>
      </p:sp>
      <p:sp>
        <p:nvSpPr>
          <p:cNvPr id="56326" name="AutoShape 6"/>
          <p:cNvSpPr>
            <a:spLocks noChangeArrowheads="1"/>
          </p:cNvSpPr>
          <p:nvPr/>
        </p:nvSpPr>
        <p:spPr bwMode="auto">
          <a:xfrm rot="-5400000">
            <a:off x="6616700" y="2692400"/>
            <a:ext cx="482600" cy="457200"/>
          </a:xfrm>
          <a:prstGeom prst="foldedCorner">
            <a:avLst>
              <a:gd name="adj" fmla="val 30801"/>
            </a:avLst>
          </a:prstGeom>
          <a:solidFill>
            <a:schemeClr val="bg1"/>
          </a:solidFill>
          <a:ln w="12700">
            <a:solidFill>
              <a:schemeClr val="tx1"/>
            </a:solidFill>
            <a:round/>
            <a:headEnd type="none" w="sm" len="sm"/>
            <a:tailEnd type="none" w="sm" len="sm"/>
          </a:ln>
        </p:spPr>
        <p:txBody>
          <a:bodyPr wrap="none" anchor="ctr"/>
          <a:lstStyle/>
          <a:p>
            <a:endParaRPr lang="en-US">
              <a:latin typeface="Tahoma" pitchFamily="34" charset="0"/>
            </a:endParaRPr>
          </a:p>
        </p:txBody>
      </p:sp>
      <p:sp>
        <p:nvSpPr>
          <p:cNvPr id="1332231" name="Rectangle 7"/>
          <p:cNvSpPr>
            <a:spLocks noChangeArrowheads="1"/>
          </p:cNvSpPr>
          <p:nvPr/>
        </p:nvSpPr>
        <p:spPr bwMode="auto">
          <a:xfrm>
            <a:off x="5181600" y="3581400"/>
            <a:ext cx="3352800" cy="1219200"/>
          </a:xfrm>
          <a:prstGeom prst="rect">
            <a:avLst/>
          </a:prstGeom>
          <a:gradFill rotWithShape="1">
            <a:gsLst>
              <a:gs pos="0">
                <a:srgbClr val="FFFF99"/>
              </a:gs>
              <a:gs pos="50000">
                <a:schemeClr val="bg1"/>
              </a:gs>
              <a:gs pos="100000">
                <a:srgbClr val="FFFF99"/>
              </a:gs>
            </a:gsLst>
            <a:lin ang="5400000" scaled="1"/>
          </a:gradFill>
          <a:ln w="38100">
            <a:solidFill>
              <a:srgbClr val="FF9900"/>
            </a:solidFill>
            <a:miter lim="800000"/>
            <a:headEnd type="none" w="sm" len="sm"/>
            <a:tailEnd type="none" w="sm" len="sm"/>
          </a:ln>
          <a:effectLst/>
        </p:spPr>
        <p:txBody>
          <a:bodyPr/>
          <a:lstStyle/>
          <a:p>
            <a:pPr fontAlgn="auto">
              <a:spcBef>
                <a:spcPts val="0"/>
              </a:spcBef>
              <a:spcAft>
                <a:spcPts val="0"/>
              </a:spcAft>
              <a:defRPr/>
            </a:pPr>
            <a:r>
              <a:rPr lang="en-US">
                <a:cs typeface="Arial" pitchFamily="34" charset="0"/>
              </a:rPr>
              <a:t>ServletException</a:t>
            </a:r>
          </a:p>
          <a:p>
            <a:pPr fontAlgn="auto">
              <a:spcBef>
                <a:spcPts val="0"/>
              </a:spcBef>
              <a:spcAft>
                <a:spcPts val="0"/>
              </a:spcAft>
              <a:defRPr/>
            </a:pPr>
            <a:r>
              <a:rPr lang="en-US">
                <a:cs typeface="Arial" pitchFamily="34" charset="0"/>
              </a:rPr>
              <a:t>(from javax.servlet)</a:t>
            </a:r>
          </a:p>
        </p:txBody>
      </p:sp>
      <p:sp>
        <p:nvSpPr>
          <p:cNvPr id="56328" name="Rectangle 8"/>
          <p:cNvSpPr>
            <a:spLocks noChangeArrowheads="1"/>
          </p:cNvSpPr>
          <p:nvPr/>
        </p:nvSpPr>
        <p:spPr bwMode="auto">
          <a:xfrm>
            <a:off x="5181600" y="4216400"/>
            <a:ext cx="3352800" cy="584200"/>
          </a:xfrm>
          <a:prstGeom prst="rect">
            <a:avLst/>
          </a:prstGeom>
          <a:gradFill rotWithShape="1">
            <a:gsLst>
              <a:gs pos="0">
                <a:schemeClr val="bg1"/>
              </a:gs>
              <a:gs pos="100000">
                <a:srgbClr val="DCF6F5"/>
              </a:gs>
            </a:gsLst>
            <a:lin ang="5400000" scaled="1"/>
          </a:gradFill>
          <a:ln w="38100">
            <a:solidFill>
              <a:srgbClr val="FF9900"/>
            </a:solidFill>
            <a:miter lim="800000"/>
            <a:headEnd type="none" w="sm" len="sm"/>
            <a:tailEnd type="none" w="sm" len="sm"/>
          </a:ln>
        </p:spPr>
        <p:txBody>
          <a:bodyPr wrap="none" anchor="ctr"/>
          <a:lstStyle/>
          <a:p>
            <a:endParaRPr lang="en-US">
              <a:latin typeface="Tahoma" pitchFamily="34" charset="0"/>
            </a:endParaRPr>
          </a:p>
        </p:txBody>
      </p:sp>
      <p:sp>
        <p:nvSpPr>
          <p:cNvPr id="1332233" name="Rectangle 9"/>
          <p:cNvSpPr>
            <a:spLocks noChangeArrowheads="1"/>
          </p:cNvSpPr>
          <p:nvPr/>
        </p:nvSpPr>
        <p:spPr bwMode="auto">
          <a:xfrm>
            <a:off x="5181600" y="5111750"/>
            <a:ext cx="3352800" cy="1225550"/>
          </a:xfrm>
          <a:prstGeom prst="rect">
            <a:avLst/>
          </a:prstGeom>
          <a:gradFill rotWithShape="1">
            <a:gsLst>
              <a:gs pos="0">
                <a:srgbClr val="FFFF99"/>
              </a:gs>
              <a:gs pos="50000">
                <a:schemeClr val="bg1"/>
              </a:gs>
              <a:gs pos="100000">
                <a:srgbClr val="FFFF99"/>
              </a:gs>
            </a:gsLst>
            <a:lin ang="5400000" scaled="1"/>
          </a:gradFill>
          <a:ln w="12700">
            <a:solidFill>
              <a:srgbClr val="FF9900"/>
            </a:solidFill>
            <a:miter lim="800000"/>
            <a:headEnd type="none" w="sm" len="sm"/>
            <a:tailEnd type="none" w="sm" len="sm"/>
          </a:ln>
          <a:effectLst/>
        </p:spPr>
        <p:txBody>
          <a:bodyPr/>
          <a:lstStyle/>
          <a:p>
            <a:pPr fontAlgn="auto">
              <a:spcBef>
                <a:spcPts val="0"/>
              </a:spcBef>
              <a:spcAft>
                <a:spcPts val="0"/>
              </a:spcAft>
              <a:defRPr/>
            </a:pPr>
            <a:r>
              <a:rPr lang="en-US">
                <a:cs typeface="Arial" pitchFamily="34" charset="0"/>
              </a:rPr>
              <a:t>UnavailableException</a:t>
            </a:r>
          </a:p>
          <a:p>
            <a:pPr fontAlgn="auto">
              <a:spcBef>
                <a:spcPts val="0"/>
              </a:spcBef>
              <a:spcAft>
                <a:spcPts val="0"/>
              </a:spcAft>
              <a:defRPr/>
            </a:pPr>
            <a:r>
              <a:rPr lang="en-US">
                <a:cs typeface="Arial" pitchFamily="34" charset="0"/>
              </a:rPr>
              <a:t>(from javax.servlet)</a:t>
            </a:r>
          </a:p>
        </p:txBody>
      </p:sp>
      <p:sp>
        <p:nvSpPr>
          <p:cNvPr id="56330" name="Rectangle 10"/>
          <p:cNvSpPr>
            <a:spLocks noChangeArrowheads="1"/>
          </p:cNvSpPr>
          <p:nvPr/>
        </p:nvSpPr>
        <p:spPr bwMode="auto">
          <a:xfrm>
            <a:off x="5181600" y="5778500"/>
            <a:ext cx="3352800" cy="609600"/>
          </a:xfrm>
          <a:prstGeom prst="rect">
            <a:avLst/>
          </a:prstGeom>
          <a:gradFill rotWithShape="1">
            <a:gsLst>
              <a:gs pos="0">
                <a:schemeClr val="bg1"/>
              </a:gs>
              <a:gs pos="100000">
                <a:srgbClr val="DCF6F5"/>
              </a:gs>
            </a:gsLst>
            <a:lin ang="5400000" scaled="1"/>
          </a:gradFill>
          <a:ln w="12700">
            <a:solidFill>
              <a:srgbClr val="FF9900"/>
            </a:solidFill>
            <a:miter lim="800000"/>
            <a:headEnd type="none" w="sm" len="sm"/>
            <a:tailEnd type="none" w="sm" len="sm"/>
          </a:ln>
        </p:spPr>
        <p:txBody>
          <a:bodyPr wrap="none" anchor="ctr"/>
          <a:lstStyle/>
          <a:p>
            <a:endParaRPr lang="en-US">
              <a:latin typeface="Tahoma" pitchFamily="34" charset="0"/>
            </a:endParaRPr>
          </a:p>
        </p:txBody>
      </p:sp>
      <p:sp>
        <p:nvSpPr>
          <p:cNvPr id="56331" name="AutoShape 11"/>
          <p:cNvSpPr>
            <a:spLocks noChangeArrowheads="1"/>
          </p:cNvSpPr>
          <p:nvPr/>
        </p:nvSpPr>
        <p:spPr bwMode="auto">
          <a:xfrm rot="-5400000">
            <a:off x="6616700" y="4279900"/>
            <a:ext cx="482600" cy="457200"/>
          </a:xfrm>
          <a:prstGeom prst="foldedCorner">
            <a:avLst>
              <a:gd name="adj" fmla="val 30801"/>
            </a:avLst>
          </a:prstGeom>
          <a:solidFill>
            <a:schemeClr val="bg1"/>
          </a:solidFill>
          <a:ln w="12700">
            <a:solidFill>
              <a:schemeClr val="tx1"/>
            </a:solidFill>
            <a:round/>
            <a:headEnd type="none" w="sm" len="sm"/>
            <a:tailEnd type="none" w="sm" len="sm"/>
          </a:ln>
        </p:spPr>
        <p:txBody>
          <a:bodyPr wrap="none" anchor="ctr"/>
          <a:lstStyle/>
          <a:p>
            <a:endParaRPr lang="en-US">
              <a:latin typeface="Tahoma" pitchFamily="34" charset="0"/>
            </a:endParaRPr>
          </a:p>
        </p:txBody>
      </p:sp>
      <p:sp>
        <p:nvSpPr>
          <p:cNvPr id="56332" name="AutoShape 12"/>
          <p:cNvSpPr>
            <a:spLocks noChangeArrowheads="1"/>
          </p:cNvSpPr>
          <p:nvPr/>
        </p:nvSpPr>
        <p:spPr bwMode="auto">
          <a:xfrm rot="-5400000">
            <a:off x="6616700" y="5854700"/>
            <a:ext cx="482600" cy="457200"/>
          </a:xfrm>
          <a:prstGeom prst="foldedCorner">
            <a:avLst>
              <a:gd name="adj" fmla="val 30801"/>
            </a:avLst>
          </a:prstGeom>
          <a:solidFill>
            <a:schemeClr val="bg1"/>
          </a:solidFill>
          <a:ln w="12700">
            <a:solidFill>
              <a:schemeClr val="tx1"/>
            </a:solidFill>
            <a:round/>
            <a:headEnd type="none" w="sm" len="sm"/>
            <a:tailEnd type="none" w="sm" len="sm"/>
          </a:ln>
        </p:spPr>
        <p:txBody>
          <a:bodyPr wrap="none" anchor="ctr"/>
          <a:lstStyle/>
          <a:p>
            <a:endParaRPr lang="en-US">
              <a:latin typeface="Tahoma" pitchFamily="34" charset="0"/>
            </a:endParaRPr>
          </a:p>
        </p:txBody>
      </p:sp>
      <p:sp>
        <p:nvSpPr>
          <p:cNvPr id="56333" name="Line 13"/>
          <p:cNvSpPr>
            <a:spLocks noChangeShapeType="1"/>
          </p:cNvSpPr>
          <p:nvPr/>
        </p:nvSpPr>
        <p:spPr bwMode="auto">
          <a:xfrm flipV="1">
            <a:off x="6858000" y="4800600"/>
            <a:ext cx="0" cy="304800"/>
          </a:xfrm>
          <a:prstGeom prst="line">
            <a:avLst/>
          </a:prstGeom>
          <a:noFill/>
          <a:ln w="38100">
            <a:solidFill>
              <a:srgbClr val="000099"/>
            </a:solidFill>
            <a:round/>
            <a:headEnd type="none" w="sm" len="sm"/>
            <a:tailEnd type="triangle" w="med" len="med"/>
          </a:ln>
        </p:spPr>
        <p:txBody>
          <a:bodyPr/>
          <a:lstStyle/>
          <a:p>
            <a:endParaRPr lang="en-US"/>
          </a:p>
        </p:txBody>
      </p:sp>
      <p:sp>
        <p:nvSpPr>
          <p:cNvPr id="56334" name="Line 14"/>
          <p:cNvSpPr>
            <a:spLocks noChangeShapeType="1"/>
          </p:cNvSpPr>
          <p:nvPr/>
        </p:nvSpPr>
        <p:spPr bwMode="auto">
          <a:xfrm flipV="1">
            <a:off x="6858000" y="3276600"/>
            <a:ext cx="0" cy="304800"/>
          </a:xfrm>
          <a:prstGeom prst="line">
            <a:avLst/>
          </a:prstGeom>
          <a:noFill/>
          <a:ln w="38100">
            <a:solidFill>
              <a:srgbClr val="000099"/>
            </a:solidFill>
            <a:round/>
            <a:headEnd type="none" w="sm" len="sm"/>
            <a:tailEnd type="triangle" w="med" len="med"/>
          </a:ln>
        </p:spPr>
        <p:txBody>
          <a:bodyPr/>
          <a:lstStyle/>
          <a:p>
            <a:endParaRPr lang="en-US"/>
          </a:p>
        </p:txBody>
      </p:sp>
      <p:sp>
        <p:nvSpPr>
          <p:cNvPr id="56335" name="Rectangle 15"/>
          <p:cNvSpPr>
            <a:spLocks noChangeArrowheads="1"/>
          </p:cNvSpPr>
          <p:nvPr/>
        </p:nvSpPr>
        <p:spPr bwMode="auto">
          <a:xfrm>
            <a:off x="152400" y="1752600"/>
            <a:ext cx="3581400" cy="1066800"/>
          </a:xfrm>
          <a:prstGeom prst="rect">
            <a:avLst/>
          </a:prstGeom>
          <a:solidFill>
            <a:schemeClr val="bg1"/>
          </a:solidFill>
          <a:ln w="12700">
            <a:noFill/>
            <a:miter lim="800000"/>
            <a:headEnd type="none" w="sm" len="sm"/>
            <a:tailEnd type="none" w="sm" len="sm"/>
          </a:ln>
        </p:spPr>
        <p:txBody>
          <a:bodyPr/>
          <a:lstStyle/>
          <a:p>
            <a:pPr algn="just"/>
            <a:r>
              <a:rPr lang="en-US" sz="2000">
                <a:latin typeface="Tahoma" pitchFamily="34" charset="0"/>
              </a:rPr>
              <a:t>A ServletException indicates that a general exception has occurred. </a:t>
            </a:r>
          </a:p>
        </p:txBody>
      </p:sp>
      <p:sp>
        <p:nvSpPr>
          <p:cNvPr id="1332241" name="Rectangle 17"/>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Exceptions &amp; Errors in Servlets (Contd.)</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B9EBF6F7-65FB-48D8-8B84-78BF2D27B958}" type="slidenum">
              <a:rPr lang="en-US" sz="1000">
                <a:solidFill>
                  <a:srgbClr val="FFFFFF"/>
                </a:solidFill>
                <a:latin typeface="Tahoma" pitchFamily="34" charset="0"/>
              </a:rPr>
              <a:pPr/>
              <a:t>49</a:t>
            </a:fld>
            <a:endParaRPr lang="en-US" sz="1000">
              <a:solidFill>
                <a:srgbClr val="FFFFFF"/>
              </a:solidFill>
              <a:latin typeface="Tahoma" pitchFamily="34" charset="0"/>
            </a:endParaRPr>
          </a:p>
        </p:txBody>
      </p:sp>
      <p:sp>
        <p:nvSpPr>
          <p:cNvPr id="57347" name="Rectangle 3"/>
          <p:cNvSpPr>
            <a:spLocks noChangeArrowheads="1"/>
          </p:cNvSpPr>
          <p:nvPr/>
        </p:nvSpPr>
        <p:spPr bwMode="auto">
          <a:xfrm>
            <a:off x="4572000" y="1752600"/>
            <a:ext cx="4572000" cy="4724400"/>
          </a:xfrm>
          <a:prstGeom prst="rect">
            <a:avLst/>
          </a:prstGeom>
          <a:gradFill rotWithShape="1">
            <a:gsLst>
              <a:gs pos="0">
                <a:srgbClr val="FFFF99"/>
              </a:gs>
              <a:gs pos="100000">
                <a:srgbClr val="DCF6F5"/>
              </a:gs>
            </a:gsLst>
            <a:lin ang="5400000" scaled="1"/>
          </a:gradFill>
          <a:ln w="12700">
            <a:noFill/>
            <a:miter lim="800000"/>
            <a:headEnd type="none" w="sm" len="sm"/>
            <a:tailEnd type="none" w="sm" len="sm"/>
          </a:ln>
          <a:effectLst>
            <a:prstShdw prst="shdw17" dist="17961" dir="2700000">
              <a:srgbClr val="99995C"/>
            </a:prstShdw>
          </a:effectLst>
        </p:spPr>
        <p:txBody>
          <a:bodyPr wrap="none" anchor="ctr"/>
          <a:lstStyle/>
          <a:p>
            <a:endParaRPr lang="en-US">
              <a:latin typeface="Tahoma" pitchFamily="34" charset="0"/>
            </a:endParaRPr>
          </a:p>
        </p:txBody>
      </p:sp>
      <p:sp>
        <p:nvSpPr>
          <p:cNvPr id="1333252" name="Rectangle 4"/>
          <p:cNvSpPr>
            <a:spLocks noChangeArrowheads="1"/>
          </p:cNvSpPr>
          <p:nvPr/>
        </p:nvSpPr>
        <p:spPr bwMode="auto">
          <a:xfrm>
            <a:off x="5181600" y="1981200"/>
            <a:ext cx="3352800" cy="1219200"/>
          </a:xfrm>
          <a:prstGeom prst="rect">
            <a:avLst/>
          </a:prstGeom>
          <a:gradFill rotWithShape="1">
            <a:gsLst>
              <a:gs pos="0">
                <a:srgbClr val="FFFF99"/>
              </a:gs>
              <a:gs pos="50000">
                <a:schemeClr val="bg1"/>
              </a:gs>
              <a:gs pos="100000">
                <a:srgbClr val="FFFF99"/>
              </a:gs>
            </a:gsLst>
            <a:lin ang="5400000" scaled="1"/>
          </a:gradFill>
          <a:ln w="12700">
            <a:solidFill>
              <a:srgbClr val="FF9900"/>
            </a:solidFill>
            <a:miter lim="800000"/>
            <a:headEnd type="none" w="sm" len="sm"/>
            <a:tailEnd type="none" w="sm" len="sm"/>
          </a:ln>
          <a:effectLst/>
        </p:spPr>
        <p:txBody>
          <a:bodyPr/>
          <a:lstStyle/>
          <a:p>
            <a:pPr fontAlgn="auto">
              <a:spcBef>
                <a:spcPts val="0"/>
              </a:spcBef>
              <a:spcAft>
                <a:spcPts val="0"/>
              </a:spcAft>
              <a:defRPr/>
            </a:pPr>
            <a:r>
              <a:rPr lang="en-US">
                <a:cs typeface="Arial" pitchFamily="34" charset="0"/>
              </a:rPr>
              <a:t>Exception</a:t>
            </a:r>
          </a:p>
          <a:p>
            <a:pPr fontAlgn="auto">
              <a:spcBef>
                <a:spcPts val="0"/>
              </a:spcBef>
              <a:spcAft>
                <a:spcPts val="0"/>
              </a:spcAft>
              <a:defRPr/>
            </a:pPr>
            <a:r>
              <a:rPr lang="en-US">
                <a:cs typeface="Arial" pitchFamily="34" charset="0"/>
              </a:rPr>
              <a:t>(from java.lang)</a:t>
            </a:r>
          </a:p>
        </p:txBody>
      </p:sp>
      <p:sp>
        <p:nvSpPr>
          <p:cNvPr id="57349" name="Rectangle 5"/>
          <p:cNvSpPr>
            <a:spLocks noChangeArrowheads="1"/>
          </p:cNvSpPr>
          <p:nvPr/>
        </p:nvSpPr>
        <p:spPr bwMode="auto">
          <a:xfrm>
            <a:off x="5181600" y="2628900"/>
            <a:ext cx="3352800" cy="609600"/>
          </a:xfrm>
          <a:prstGeom prst="rect">
            <a:avLst/>
          </a:prstGeom>
          <a:gradFill rotWithShape="1">
            <a:gsLst>
              <a:gs pos="0">
                <a:schemeClr val="bg1"/>
              </a:gs>
              <a:gs pos="100000">
                <a:srgbClr val="DCF6F5"/>
              </a:gs>
            </a:gsLst>
            <a:lin ang="5400000" scaled="1"/>
          </a:gradFill>
          <a:ln w="12700">
            <a:solidFill>
              <a:srgbClr val="FF9900"/>
            </a:solidFill>
            <a:miter lim="800000"/>
            <a:headEnd type="none" w="sm" len="sm"/>
            <a:tailEnd type="none" w="sm" len="sm"/>
          </a:ln>
        </p:spPr>
        <p:txBody>
          <a:bodyPr wrap="none" anchor="ctr"/>
          <a:lstStyle/>
          <a:p>
            <a:endParaRPr lang="en-US">
              <a:latin typeface="Tahoma" pitchFamily="34" charset="0"/>
            </a:endParaRPr>
          </a:p>
        </p:txBody>
      </p:sp>
      <p:sp>
        <p:nvSpPr>
          <p:cNvPr id="57350" name="AutoShape 6"/>
          <p:cNvSpPr>
            <a:spLocks noChangeArrowheads="1"/>
          </p:cNvSpPr>
          <p:nvPr/>
        </p:nvSpPr>
        <p:spPr bwMode="auto">
          <a:xfrm rot="-5400000">
            <a:off x="6616700" y="2692400"/>
            <a:ext cx="482600" cy="457200"/>
          </a:xfrm>
          <a:prstGeom prst="foldedCorner">
            <a:avLst>
              <a:gd name="adj" fmla="val 30801"/>
            </a:avLst>
          </a:prstGeom>
          <a:solidFill>
            <a:schemeClr val="bg1"/>
          </a:solidFill>
          <a:ln w="12700">
            <a:solidFill>
              <a:schemeClr val="tx1"/>
            </a:solidFill>
            <a:round/>
            <a:headEnd type="none" w="sm" len="sm"/>
            <a:tailEnd type="none" w="sm" len="sm"/>
          </a:ln>
        </p:spPr>
        <p:txBody>
          <a:bodyPr wrap="none" anchor="ctr"/>
          <a:lstStyle/>
          <a:p>
            <a:endParaRPr lang="en-US">
              <a:latin typeface="Tahoma" pitchFamily="34" charset="0"/>
            </a:endParaRPr>
          </a:p>
        </p:txBody>
      </p:sp>
      <p:sp>
        <p:nvSpPr>
          <p:cNvPr id="1333255" name="Rectangle 7"/>
          <p:cNvSpPr>
            <a:spLocks noChangeArrowheads="1"/>
          </p:cNvSpPr>
          <p:nvPr/>
        </p:nvSpPr>
        <p:spPr bwMode="auto">
          <a:xfrm>
            <a:off x="5181600" y="3581400"/>
            <a:ext cx="3352800" cy="1219200"/>
          </a:xfrm>
          <a:prstGeom prst="rect">
            <a:avLst/>
          </a:prstGeom>
          <a:gradFill rotWithShape="1">
            <a:gsLst>
              <a:gs pos="0">
                <a:srgbClr val="FFFF99"/>
              </a:gs>
              <a:gs pos="50000">
                <a:schemeClr val="bg1"/>
              </a:gs>
              <a:gs pos="100000">
                <a:srgbClr val="FFFF99"/>
              </a:gs>
            </a:gsLst>
            <a:lin ang="5400000" scaled="1"/>
          </a:gradFill>
          <a:ln w="12700">
            <a:solidFill>
              <a:srgbClr val="FF9900"/>
            </a:solidFill>
            <a:miter lim="800000"/>
            <a:headEnd type="none" w="sm" len="sm"/>
            <a:tailEnd type="none" w="sm" len="sm"/>
          </a:ln>
          <a:effectLst/>
        </p:spPr>
        <p:txBody>
          <a:bodyPr/>
          <a:lstStyle/>
          <a:p>
            <a:pPr fontAlgn="auto">
              <a:spcBef>
                <a:spcPts val="0"/>
              </a:spcBef>
              <a:spcAft>
                <a:spcPts val="0"/>
              </a:spcAft>
              <a:defRPr/>
            </a:pPr>
            <a:r>
              <a:rPr lang="en-US">
                <a:cs typeface="Arial" pitchFamily="34" charset="0"/>
              </a:rPr>
              <a:t>ServletException</a:t>
            </a:r>
          </a:p>
          <a:p>
            <a:pPr fontAlgn="auto">
              <a:spcBef>
                <a:spcPts val="0"/>
              </a:spcBef>
              <a:spcAft>
                <a:spcPts val="0"/>
              </a:spcAft>
              <a:defRPr/>
            </a:pPr>
            <a:r>
              <a:rPr lang="en-US">
                <a:cs typeface="Arial" pitchFamily="34" charset="0"/>
              </a:rPr>
              <a:t>(from javax.servlet)</a:t>
            </a:r>
          </a:p>
        </p:txBody>
      </p:sp>
      <p:sp>
        <p:nvSpPr>
          <p:cNvPr id="57352" name="Rectangle 8"/>
          <p:cNvSpPr>
            <a:spLocks noChangeArrowheads="1"/>
          </p:cNvSpPr>
          <p:nvPr/>
        </p:nvSpPr>
        <p:spPr bwMode="auto">
          <a:xfrm>
            <a:off x="5181600" y="4216400"/>
            <a:ext cx="3352800" cy="584200"/>
          </a:xfrm>
          <a:prstGeom prst="rect">
            <a:avLst/>
          </a:prstGeom>
          <a:gradFill rotWithShape="1">
            <a:gsLst>
              <a:gs pos="0">
                <a:schemeClr val="bg1"/>
              </a:gs>
              <a:gs pos="100000">
                <a:srgbClr val="DCF6F5"/>
              </a:gs>
            </a:gsLst>
            <a:lin ang="5400000" scaled="1"/>
          </a:gradFill>
          <a:ln w="12700">
            <a:solidFill>
              <a:srgbClr val="FF9900"/>
            </a:solidFill>
            <a:miter lim="800000"/>
            <a:headEnd type="none" w="sm" len="sm"/>
            <a:tailEnd type="none" w="sm" len="sm"/>
          </a:ln>
        </p:spPr>
        <p:txBody>
          <a:bodyPr wrap="none" anchor="ctr"/>
          <a:lstStyle/>
          <a:p>
            <a:endParaRPr lang="en-US">
              <a:latin typeface="Tahoma" pitchFamily="34" charset="0"/>
            </a:endParaRPr>
          </a:p>
        </p:txBody>
      </p:sp>
      <p:sp>
        <p:nvSpPr>
          <p:cNvPr id="1333257" name="Rectangle 9"/>
          <p:cNvSpPr>
            <a:spLocks noChangeArrowheads="1"/>
          </p:cNvSpPr>
          <p:nvPr/>
        </p:nvSpPr>
        <p:spPr bwMode="auto">
          <a:xfrm>
            <a:off x="5181600" y="5111750"/>
            <a:ext cx="3352800" cy="1225550"/>
          </a:xfrm>
          <a:prstGeom prst="rect">
            <a:avLst/>
          </a:prstGeom>
          <a:gradFill rotWithShape="1">
            <a:gsLst>
              <a:gs pos="0">
                <a:srgbClr val="FFFF99"/>
              </a:gs>
              <a:gs pos="50000">
                <a:schemeClr val="bg1"/>
              </a:gs>
              <a:gs pos="100000">
                <a:srgbClr val="FFFF99"/>
              </a:gs>
            </a:gsLst>
            <a:lin ang="5400000" scaled="1"/>
          </a:gradFill>
          <a:ln w="38100">
            <a:solidFill>
              <a:srgbClr val="FF9900"/>
            </a:solidFill>
            <a:miter lim="800000"/>
            <a:headEnd type="none" w="sm" len="sm"/>
            <a:tailEnd type="none" w="sm" len="sm"/>
          </a:ln>
          <a:effectLst/>
        </p:spPr>
        <p:txBody>
          <a:bodyPr/>
          <a:lstStyle/>
          <a:p>
            <a:pPr fontAlgn="auto">
              <a:spcBef>
                <a:spcPts val="0"/>
              </a:spcBef>
              <a:spcAft>
                <a:spcPts val="0"/>
              </a:spcAft>
              <a:defRPr/>
            </a:pPr>
            <a:r>
              <a:rPr lang="en-US">
                <a:cs typeface="Arial" pitchFamily="34" charset="0"/>
              </a:rPr>
              <a:t>UnavailableException</a:t>
            </a:r>
          </a:p>
          <a:p>
            <a:pPr fontAlgn="auto">
              <a:spcBef>
                <a:spcPts val="0"/>
              </a:spcBef>
              <a:spcAft>
                <a:spcPts val="0"/>
              </a:spcAft>
              <a:defRPr/>
            </a:pPr>
            <a:r>
              <a:rPr lang="en-US">
                <a:cs typeface="Arial" pitchFamily="34" charset="0"/>
              </a:rPr>
              <a:t>(from javax.servlet)</a:t>
            </a:r>
          </a:p>
        </p:txBody>
      </p:sp>
      <p:sp>
        <p:nvSpPr>
          <p:cNvPr id="57354" name="Rectangle 10"/>
          <p:cNvSpPr>
            <a:spLocks noChangeArrowheads="1"/>
          </p:cNvSpPr>
          <p:nvPr/>
        </p:nvSpPr>
        <p:spPr bwMode="auto">
          <a:xfrm>
            <a:off x="5181600" y="5778500"/>
            <a:ext cx="3352800" cy="609600"/>
          </a:xfrm>
          <a:prstGeom prst="rect">
            <a:avLst/>
          </a:prstGeom>
          <a:gradFill rotWithShape="1">
            <a:gsLst>
              <a:gs pos="0">
                <a:schemeClr val="bg1"/>
              </a:gs>
              <a:gs pos="100000">
                <a:srgbClr val="DCF6F5"/>
              </a:gs>
            </a:gsLst>
            <a:lin ang="5400000" scaled="1"/>
          </a:gradFill>
          <a:ln w="38100">
            <a:solidFill>
              <a:srgbClr val="FF9900"/>
            </a:solidFill>
            <a:miter lim="800000"/>
            <a:headEnd type="none" w="sm" len="sm"/>
            <a:tailEnd type="none" w="sm" len="sm"/>
          </a:ln>
        </p:spPr>
        <p:txBody>
          <a:bodyPr wrap="none" anchor="ctr"/>
          <a:lstStyle/>
          <a:p>
            <a:endParaRPr lang="en-US">
              <a:latin typeface="Tahoma" pitchFamily="34" charset="0"/>
            </a:endParaRPr>
          </a:p>
        </p:txBody>
      </p:sp>
      <p:sp>
        <p:nvSpPr>
          <p:cNvPr id="57355" name="AutoShape 11"/>
          <p:cNvSpPr>
            <a:spLocks noChangeArrowheads="1"/>
          </p:cNvSpPr>
          <p:nvPr/>
        </p:nvSpPr>
        <p:spPr bwMode="auto">
          <a:xfrm rot="-5400000">
            <a:off x="6616700" y="4279900"/>
            <a:ext cx="482600" cy="457200"/>
          </a:xfrm>
          <a:prstGeom prst="foldedCorner">
            <a:avLst>
              <a:gd name="adj" fmla="val 30801"/>
            </a:avLst>
          </a:prstGeom>
          <a:solidFill>
            <a:schemeClr val="bg1"/>
          </a:solidFill>
          <a:ln w="12700">
            <a:solidFill>
              <a:schemeClr val="tx1"/>
            </a:solidFill>
            <a:round/>
            <a:headEnd type="none" w="sm" len="sm"/>
            <a:tailEnd type="none" w="sm" len="sm"/>
          </a:ln>
        </p:spPr>
        <p:txBody>
          <a:bodyPr wrap="none" anchor="ctr"/>
          <a:lstStyle/>
          <a:p>
            <a:endParaRPr lang="en-US">
              <a:latin typeface="Tahoma" pitchFamily="34" charset="0"/>
            </a:endParaRPr>
          </a:p>
        </p:txBody>
      </p:sp>
      <p:sp>
        <p:nvSpPr>
          <p:cNvPr id="57356" name="AutoShape 12"/>
          <p:cNvSpPr>
            <a:spLocks noChangeArrowheads="1"/>
          </p:cNvSpPr>
          <p:nvPr/>
        </p:nvSpPr>
        <p:spPr bwMode="auto">
          <a:xfrm rot="-5400000">
            <a:off x="6616700" y="5854700"/>
            <a:ext cx="482600" cy="457200"/>
          </a:xfrm>
          <a:prstGeom prst="foldedCorner">
            <a:avLst>
              <a:gd name="adj" fmla="val 30801"/>
            </a:avLst>
          </a:prstGeom>
          <a:solidFill>
            <a:schemeClr val="bg1"/>
          </a:solidFill>
          <a:ln w="12700">
            <a:solidFill>
              <a:schemeClr val="tx1"/>
            </a:solidFill>
            <a:round/>
            <a:headEnd type="none" w="sm" len="sm"/>
            <a:tailEnd type="none" w="sm" len="sm"/>
          </a:ln>
        </p:spPr>
        <p:txBody>
          <a:bodyPr wrap="none" anchor="ctr"/>
          <a:lstStyle/>
          <a:p>
            <a:endParaRPr lang="en-US">
              <a:latin typeface="Tahoma" pitchFamily="34" charset="0"/>
            </a:endParaRPr>
          </a:p>
        </p:txBody>
      </p:sp>
      <p:sp>
        <p:nvSpPr>
          <p:cNvPr id="57357" name="Line 13"/>
          <p:cNvSpPr>
            <a:spLocks noChangeShapeType="1"/>
          </p:cNvSpPr>
          <p:nvPr/>
        </p:nvSpPr>
        <p:spPr bwMode="auto">
          <a:xfrm flipV="1">
            <a:off x="6858000" y="4800600"/>
            <a:ext cx="0" cy="304800"/>
          </a:xfrm>
          <a:prstGeom prst="line">
            <a:avLst/>
          </a:prstGeom>
          <a:noFill/>
          <a:ln w="38100">
            <a:solidFill>
              <a:srgbClr val="000099"/>
            </a:solidFill>
            <a:round/>
            <a:headEnd type="none" w="sm" len="sm"/>
            <a:tailEnd type="triangle" w="med" len="med"/>
          </a:ln>
        </p:spPr>
        <p:txBody>
          <a:bodyPr/>
          <a:lstStyle/>
          <a:p>
            <a:endParaRPr lang="en-US"/>
          </a:p>
        </p:txBody>
      </p:sp>
      <p:sp>
        <p:nvSpPr>
          <p:cNvPr id="57358" name="Line 14"/>
          <p:cNvSpPr>
            <a:spLocks noChangeShapeType="1"/>
          </p:cNvSpPr>
          <p:nvPr/>
        </p:nvSpPr>
        <p:spPr bwMode="auto">
          <a:xfrm flipV="1">
            <a:off x="6858000" y="3276600"/>
            <a:ext cx="0" cy="304800"/>
          </a:xfrm>
          <a:prstGeom prst="line">
            <a:avLst/>
          </a:prstGeom>
          <a:noFill/>
          <a:ln w="38100">
            <a:solidFill>
              <a:srgbClr val="000099"/>
            </a:solidFill>
            <a:round/>
            <a:headEnd type="none" w="sm" len="sm"/>
            <a:tailEnd type="triangle" w="med" len="med"/>
          </a:ln>
        </p:spPr>
        <p:txBody>
          <a:bodyPr/>
          <a:lstStyle/>
          <a:p>
            <a:endParaRPr lang="en-US"/>
          </a:p>
        </p:txBody>
      </p:sp>
      <p:sp>
        <p:nvSpPr>
          <p:cNvPr id="57359" name="Rectangle 15"/>
          <p:cNvSpPr>
            <a:spLocks noChangeArrowheads="1"/>
          </p:cNvSpPr>
          <p:nvPr/>
        </p:nvSpPr>
        <p:spPr bwMode="auto">
          <a:xfrm>
            <a:off x="152400" y="1752600"/>
            <a:ext cx="3581400" cy="1066800"/>
          </a:xfrm>
          <a:prstGeom prst="rect">
            <a:avLst/>
          </a:prstGeom>
          <a:solidFill>
            <a:schemeClr val="bg1"/>
          </a:solidFill>
          <a:ln w="12700">
            <a:noFill/>
            <a:miter lim="800000"/>
            <a:headEnd type="none" w="sm" len="sm"/>
            <a:tailEnd type="none" w="sm" len="sm"/>
          </a:ln>
        </p:spPr>
        <p:txBody>
          <a:bodyPr/>
          <a:lstStyle/>
          <a:p>
            <a:pPr algn="just"/>
            <a:r>
              <a:rPr lang="en-US" sz="2000">
                <a:latin typeface="Tahoma" pitchFamily="34" charset="0"/>
              </a:rPr>
              <a:t>A UnavailableException is thrown when a particular servlet is temporarily or permanently unavailable cannot handle requests – for example, if a servlet is incorrectly configured, or a resource it depends on is unavailable.</a:t>
            </a:r>
          </a:p>
        </p:txBody>
      </p:sp>
      <p:sp>
        <p:nvSpPr>
          <p:cNvPr id="1333265" name="Rectangle 17"/>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mtClean="0"/>
              <a:t>Exceptions &amp; Errors in Servlets (Contd.)</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10620ECF-07EF-4042-A61B-64EB1F836C17}" type="slidenum">
              <a:rPr lang="en-US" sz="1000">
                <a:solidFill>
                  <a:srgbClr val="FFFFFF"/>
                </a:solidFill>
                <a:latin typeface="Tahoma" pitchFamily="34" charset="0"/>
              </a:rPr>
              <a:pPr/>
              <a:t>5</a:t>
            </a:fld>
            <a:endParaRPr lang="en-US" sz="1000">
              <a:solidFill>
                <a:srgbClr val="FFFFFF"/>
              </a:solidFill>
              <a:latin typeface="Tahoma" pitchFamily="34" charset="0"/>
            </a:endParaRPr>
          </a:p>
        </p:txBody>
      </p:sp>
      <p:sp>
        <p:nvSpPr>
          <p:cNvPr id="658435" name="Rectangle 2"/>
          <p:cNvSpPr>
            <a:spLocks noGrp="1" noChangeArrowheads="1"/>
          </p:cNvSpPr>
          <p:nvPr>
            <p:ph type="title"/>
          </p:nvPr>
        </p:nvSpPr>
        <p:spPr/>
        <p:txBody>
          <a:bodyPr/>
          <a:lstStyle/>
          <a:p>
            <a:pPr eaLnBrk="1" hangingPunct="1">
              <a:defRPr/>
            </a:pPr>
            <a:r>
              <a:rPr lang="en-US" smtClean="0"/>
              <a:t>Building a Servlet</a:t>
            </a:r>
          </a:p>
        </p:txBody>
      </p:sp>
      <p:sp>
        <p:nvSpPr>
          <p:cNvPr id="12292" name="Rectangle 5"/>
          <p:cNvSpPr>
            <a:spLocks noChangeArrowheads="1"/>
          </p:cNvSpPr>
          <p:nvPr/>
        </p:nvSpPr>
        <p:spPr bwMode="auto">
          <a:xfrm>
            <a:off x="3733800" y="1600200"/>
            <a:ext cx="4495800" cy="4724400"/>
          </a:xfrm>
          <a:prstGeom prst="rect">
            <a:avLst/>
          </a:prstGeom>
          <a:gradFill rotWithShape="1">
            <a:gsLst>
              <a:gs pos="0">
                <a:srgbClr val="A7E9E7"/>
              </a:gs>
              <a:gs pos="50000">
                <a:srgbClr val="FFFF99"/>
              </a:gs>
              <a:gs pos="100000">
                <a:srgbClr val="A7E9E7"/>
              </a:gs>
            </a:gsLst>
            <a:lin ang="5400000" scaled="1"/>
          </a:gradFill>
          <a:ln w="9525">
            <a:miter lim="800000"/>
            <a:headEnd/>
            <a:tailEnd/>
          </a:ln>
          <a:scene3d>
            <a:camera prst="legacyPerspectiveBottom"/>
            <a:lightRig rig="legacyFlat3" dir="t"/>
          </a:scene3d>
          <a:sp3d extrusionH="887400" prstMaterial="legacyMatte">
            <a:bevelT w="13500" h="13500" prst="angle"/>
            <a:bevelB w="13500" h="13500" prst="angle"/>
            <a:extrusionClr>
              <a:srgbClr val="A7E9E7"/>
            </a:extrusionClr>
          </a:sp3d>
        </p:spPr>
        <p:txBody>
          <a:bodyPr>
            <a:flatTx/>
          </a:bodyPr>
          <a:lstStyle/>
          <a:p>
            <a:r>
              <a:rPr lang="en-US" sz="2400">
                <a:latin typeface="Tahoma" pitchFamily="34" charset="0"/>
              </a:rPr>
              <a:t>J2EE Application Server</a:t>
            </a:r>
          </a:p>
        </p:txBody>
      </p:sp>
      <p:sp>
        <p:nvSpPr>
          <p:cNvPr id="672774" name="Rectangle 6"/>
          <p:cNvSpPr>
            <a:spLocks noChangeArrowheads="1"/>
          </p:cNvSpPr>
          <p:nvPr/>
        </p:nvSpPr>
        <p:spPr bwMode="auto">
          <a:xfrm>
            <a:off x="3962400" y="2209800"/>
            <a:ext cx="4017963" cy="3962400"/>
          </a:xfrm>
          <a:prstGeom prst="rect">
            <a:avLst/>
          </a:prstGeom>
          <a:gradFill rotWithShape="1">
            <a:gsLst>
              <a:gs pos="0">
                <a:srgbClr val="A7E9E7">
                  <a:alpha val="60001"/>
                </a:srgbClr>
              </a:gs>
              <a:gs pos="50000">
                <a:srgbClr val="FFFF99"/>
              </a:gs>
              <a:gs pos="100000">
                <a:srgbClr val="A7E9E7">
                  <a:alpha val="60001"/>
                </a:srgbClr>
              </a:gs>
            </a:gsLst>
            <a:lin ang="5400000" scaled="1"/>
          </a:gradFill>
          <a:ln w="12700">
            <a:noFill/>
            <a:miter lim="800000"/>
            <a:headEnd type="none" w="sm" len="sm"/>
            <a:tailEnd type="none" w="sm" len="sm"/>
          </a:ln>
          <a:effectLst>
            <a:prstShdw prst="shdw18" dist="17961" dir="13500000">
              <a:srgbClr val="A7E9E7">
                <a:gamma/>
                <a:shade val="60000"/>
                <a:invGamma/>
              </a:srgbClr>
            </a:prstShdw>
          </a:effectLst>
        </p:spPr>
        <p:txBody>
          <a:bodyPr/>
          <a:lstStyle/>
          <a:p>
            <a:pPr fontAlgn="auto">
              <a:spcBef>
                <a:spcPts val="0"/>
              </a:spcBef>
              <a:spcAft>
                <a:spcPts val="0"/>
              </a:spcAft>
              <a:defRPr/>
            </a:pPr>
            <a:r>
              <a:rPr lang="en-US" sz="2400">
                <a:cs typeface="Arial" pitchFamily="34" charset="0"/>
              </a:rPr>
              <a:t>Web Container</a:t>
            </a:r>
          </a:p>
        </p:txBody>
      </p:sp>
      <p:sp>
        <p:nvSpPr>
          <p:cNvPr id="12296" name="Rectangle 12"/>
          <p:cNvSpPr>
            <a:spLocks noChangeArrowheads="1"/>
          </p:cNvSpPr>
          <p:nvPr/>
        </p:nvSpPr>
        <p:spPr bwMode="auto">
          <a:xfrm>
            <a:off x="152400" y="3429000"/>
            <a:ext cx="2133600" cy="685800"/>
          </a:xfrm>
          <a:prstGeom prst="rect">
            <a:avLst/>
          </a:prstGeom>
          <a:gradFill rotWithShape="1">
            <a:gsLst>
              <a:gs pos="0">
                <a:srgbClr val="FFADAD"/>
              </a:gs>
              <a:gs pos="100000">
                <a:schemeClr val="bg1"/>
              </a:gs>
            </a:gsLst>
            <a:lin ang="5400000" scaled="1"/>
          </a:gradFill>
          <a:ln w="12700">
            <a:noFill/>
            <a:miter lim="800000"/>
            <a:headEnd type="none" w="sm" len="sm"/>
            <a:tailEnd type="none" w="sm" len="sm"/>
          </a:ln>
          <a:effectLst>
            <a:prstShdw prst="shdw17" dist="17961" dir="2700000">
              <a:srgbClr val="996868"/>
            </a:prstShdw>
          </a:effectLst>
        </p:spPr>
        <p:txBody>
          <a:bodyPr anchor="ctr"/>
          <a:lstStyle/>
          <a:p>
            <a:r>
              <a:rPr lang="en-US" sz="2000">
                <a:latin typeface="Tahoma" pitchFamily="34" charset="0"/>
              </a:rPr>
              <a:t>Web Client (Browser)</a:t>
            </a:r>
          </a:p>
        </p:txBody>
      </p:sp>
      <p:sp>
        <p:nvSpPr>
          <p:cNvPr id="12297" name="Oval 20"/>
          <p:cNvSpPr>
            <a:spLocks noChangeArrowheads="1"/>
          </p:cNvSpPr>
          <p:nvPr/>
        </p:nvSpPr>
        <p:spPr bwMode="auto">
          <a:xfrm>
            <a:off x="4419600" y="3124200"/>
            <a:ext cx="3124200" cy="1828800"/>
          </a:xfrm>
          <a:prstGeom prst="ellipse">
            <a:avLst/>
          </a:prstGeom>
          <a:gradFill rotWithShape="1">
            <a:gsLst>
              <a:gs pos="0">
                <a:srgbClr val="A7E9E7"/>
              </a:gs>
              <a:gs pos="50000">
                <a:srgbClr val="FFFF99"/>
              </a:gs>
              <a:gs pos="100000">
                <a:srgbClr val="A7E9E7"/>
              </a:gs>
            </a:gsLst>
            <a:lin ang="5400000" scaled="1"/>
          </a:gradFill>
          <a:ln w="9525">
            <a:round/>
            <a:headEnd/>
            <a:tailEnd/>
          </a:ln>
          <a:scene3d>
            <a:camera prst="legacyPerspectiveBottom"/>
            <a:lightRig rig="legacyFlat3" dir="t"/>
          </a:scene3d>
          <a:sp3d extrusionH="887400" prstMaterial="legacyMatte">
            <a:bevelT w="13500" h="13500" prst="angle"/>
            <a:bevelB w="13500" h="13500" prst="angle"/>
            <a:extrusionClr>
              <a:srgbClr val="000056"/>
            </a:extrusionClr>
          </a:sp3d>
        </p:spPr>
        <p:txBody>
          <a:bodyPr wrap="none" anchor="ctr">
            <a:flatTx/>
          </a:bodyPr>
          <a:lstStyle/>
          <a:p>
            <a:r>
              <a:rPr lang="en-US" sz="2400">
                <a:latin typeface="Tahoma" pitchFamily="34" charset="0"/>
              </a:rPr>
              <a:t>Servlet</a:t>
            </a:r>
          </a:p>
        </p:txBody>
      </p:sp>
      <p:sp>
        <p:nvSpPr>
          <p:cNvPr id="12298" name="AutoShape 21"/>
          <p:cNvSpPr>
            <a:spLocks noChangeArrowheads="1"/>
          </p:cNvSpPr>
          <p:nvPr/>
        </p:nvSpPr>
        <p:spPr bwMode="auto">
          <a:xfrm>
            <a:off x="2286000" y="3429000"/>
            <a:ext cx="1447800" cy="304800"/>
          </a:xfrm>
          <a:prstGeom prst="rightArrow">
            <a:avLst>
              <a:gd name="adj1" fmla="val 50000"/>
              <a:gd name="adj2" fmla="val 118750"/>
            </a:avLst>
          </a:prstGeom>
          <a:gradFill rotWithShape="1">
            <a:gsLst>
              <a:gs pos="0">
                <a:srgbClr val="A7E9E7"/>
              </a:gs>
              <a:gs pos="50000">
                <a:srgbClr val="FFFF99"/>
              </a:gs>
              <a:gs pos="100000">
                <a:srgbClr val="A7E9E7"/>
              </a:gs>
            </a:gsLst>
            <a:lin ang="5400000" scaled="1"/>
          </a:gradFill>
          <a:ln w="12700">
            <a:noFill/>
            <a:miter lim="800000"/>
            <a:headEnd type="none" w="sm" len="sm"/>
            <a:tailEnd type="none" w="sm" len="sm"/>
          </a:ln>
          <a:effectLst>
            <a:prstShdw prst="shdw17" dist="17961" dir="2700000">
              <a:srgbClr val="648C8B"/>
            </a:prstShdw>
          </a:effectLst>
        </p:spPr>
        <p:txBody>
          <a:bodyPr wrap="none" anchor="ctr"/>
          <a:lstStyle/>
          <a:p>
            <a:endParaRPr lang="en-US">
              <a:latin typeface="Tahoma" pitchFamily="34" charset="0"/>
            </a:endParaRPr>
          </a:p>
        </p:txBody>
      </p:sp>
      <p:sp>
        <p:nvSpPr>
          <p:cNvPr id="12299" name="AutoShape 22"/>
          <p:cNvSpPr>
            <a:spLocks noChangeArrowheads="1"/>
          </p:cNvSpPr>
          <p:nvPr/>
        </p:nvSpPr>
        <p:spPr bwMode="auto">
          <a:xfrm rot="10800000">
            <a:off x="2271713" y="3810000"/>
            <a:ext cx="1447800" cy="304800"/>
          </a:xfrm>
          <a:prstGeom prst="rightArrow">
            <a:avLst>
              <a:gd name="adj1" fmla="val 50000"/>
              <a:gd name="adj2" fmla="val 118750"/>
            </a:avLst>
          </a:prstGeom>
          <a:gradFill rotWithShape="1">
            <a:gsLst>
              <a:gs pos="0">
                <a:srgbClr val="A7E9E7"/>
              </a:gs>
              <a:gs pos="50000">
                <a:srgbClr val="FFFF99"/>
              </a:gs>
              <a:gs pos="100000">
                <a:srgbClr val="A7E9E7"/>
              </a:gs>
            </a:gsLst>
            <a:lin ang="5400000" scaled="1"/>
          </a:gradFill>
          <a:ln w="12700">
            <a:noFill/>
            <a:miter lim="800000"/>
            <a:headEnd type="none" w="sm" len="sm"/>
            <a:tailEnd type="none" w="sm" len="sm"/>
          </a:ln>
          <a:effectLst>
            <a:prstShdw prst="shdw17" dist="17961" dir="2700000">
              <a:srgbClr val="648C8B"/>
            </a:prstShdw>
          </a:effectLst>
        </p:spPr>
        <p:txBody>
          <a:bodyPr wrap="none" anchor="ctr"/>
          <a:lstStyle/>
          <a:p>
            <a:endParaRPr lang="en-US">
              <a:latin typeface="Tahoma" pitchFamily="34" charset="0"/>
            </a:endParaRPr>
          </a:p>
        </p:txBody>
      </p:sp>
      <p:sp>
        <p:nvSpPr>
          <p:cNvPr id="12300" name="Text Box 23"/>
          <p:cNvSpPr txBox="1">
            <a:spLocks noChangeArrowheads="1"/>
          </p:cNvSpPr>
          <p:nvPr/>
        </p:nvSpPr>
        <p:spPr bwMode="auto">
          <a:xfrm>
            <a:off x="2319338" y="3163888"/>
            <a:ext cx="1035050" cy="366712"/>
          </a:xfrm>
          <a:prstGeom prst="rect">
            <a:avLst/>
          </a:prstGeom>
          <a:noFill/>
          <a:ln w="12700">
            <a:noFill/>
            <a:miter lim="800000"/>
            <a:headEnd type="none" w="sm" len="sm"/>
            <a:tailEnd type="none" w="sm" len="sm"/>
          </a:ln>
        </p:spPr>
        <p:txBody>
          <a:bodyPr wrap="none">
            <a:spAutoFit/>
          </a:bodyPr>
          <a:lstStyle/>
          <a:p>
            <a:r>
              <a:rPr lang="en-US">
                <a:latin typeface="Tahoma" pitchFamily="34" charset="0"/>
              </a:rPr>
              <a:t>Request</a:t>
            </a:r>
          </a:p>
        </p:txBody>
      </p:sp>
      <p:sp>
        <p:nvSpPr>
          <p:cNvPr id="12301" name="Text Box 24"/>
          <p:cNvSpPr txBox="1">
            <a:spLocks noChangeArrowheads="1"/>
          </p:cNvSpPr>
          <p:nvPr/>
        </p:nvSpPr>
        <p:spPr bwMode="auto">
          <a:xfrm>
            <a:off x="2579688" y="4002088"/>
            <a:ext cx="1212850" cy="366712"/>
          </a:xfrm>
          <a:prstGeom prst="rect">
            <a:avLst/>
          </a:prstGeom>
          <a:noFill/>
          <a:ln w="12700">
            <a:noFill/>
            <a:miter lim="800000"/>
            <a:headEnd type="none" w="sm" len="sm"/>
            <a:tailEnd type="none" w="sm" len="sm"/>
          </a:ln>
        </p:spPr>
        <p:txBody>
          <a:bodyPr wrap="none">
            <a:spAutoFit/>
          </a:bodyPr>
          <a:lstStyle/>
          <a:p>
            <a:r>
              <a:rPr lang="en-US">
                <a:latin typeface="Tahoma" pitchFamily="34" charset="0"/>
              </a:rPr>
              <a:t>Response</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24CBFE42-3A4B-4AB4-AB48-94298CDFF2B6}" type="slidenum">
              <a:rPr lang="en-US" sz="1000">
                <a:solidFill>
                  <a:srgbClr val="FFFFFF"/>
                </a:solidFill>
                <a:latin typeface="Tahoma" pitchFamily="34" charset="0"/>
              </a:rPr>
              <a:pPr/>
              <a:t>50</a:t>
            </a:fld>
            <a:endParaRPr lang="en-US" sz="1000">
              <a:solidFill>
                <a:srgbClr val="FFFFFF"/>
              </a:solidFill>
              <a:latin typeface="Tahoma" pitchFamily="34" charset="0"/>
            </a:endParaRPr>
          </a:p>
        </p:txBody>
      </p:sp>
      <p:sp>
        <p:nvSpPr>
          <p:cNvPr id="58371" name="Rectangle 3"/>
          <p:cNvSpPr>
            <a:spLocks noChangeArrowheads="1"/>
          </p:cNvSpPr>
          <p:nvPr/>
        </p:nvSpPr>
        <p:spPr bwMode="auto">
          <a:xfrm>
            <a:off x="762000" y="2819400"/>
            <a:ext cx="7924800" cy="3505200"/>
          </a:xfrm>
          <a:prstGeom prst="rect">
            <a:avLst/>
          </a:prstGeom>
          <a:gradFill rotWithShape="1">
            <a:gsLst>
              <a:gs pos="0">
                <a:srgbClr val="FFFFFF"/>
              </a:gs>
              <a:gs pos="100000">
                <a:srgbClr val="AFB8FD"/>
              </a:gs>
            </a:gsLst>
            <a:lin ang="5400000" scaled="1"/>
          </a:gradFill>
          <a:ln w="12700">
            <a:noFill/>
            <a:miter lim="800000"/>
            <a:headEnd type="none" w="sm" len="sm"/>
            <a:tailEnd type="none" w="sm" len="sm"/>
          </a:ln>
        </p:spPr>
        <p:txBody>
          <a:bodyPr/>
          <a:lstStyle/>
          <a:p>
            <a:pPr algn="just">
              <a:buClr>
                <a:schemeClr val="accent1"/>
              </a:buClr>
            </a:pPr>
            <a:endParaRPr lang="en-US" dirty="0">
              <a:latin typeface="Tahoma" pitchFamily="34" charset="0"/>
            </a:endParaRPr>
          </a:p>
          <a:p>
            <a:pPr algn="just">
              <a:buClr>
                <a:schemeClr val="accent1"/>
              </a:buClr>
            </a:pPr>
            <a:r>
              <a:rPr lang="en-US" sz="2400" dirty="0">
                <a:latin typeface="Tahoma" pitchFamily="34" charset="0"/>
              </a:rPr>
              <a:t>public void </a:t>
            </a:r>
            <a:r>
              <a:rPr lang="en-US" sz="2400" dirty="0" err="1">
                <a:latin typeface="Tahoma" pitchFamily="34" charset="0"/>
              </a:rPr>
              <a:t>sendError</a:t>
            </a:r>
            <a:r>
              <a:rPr lang="en-US" sz="2400" dirty="0">
                <a:latin typeface="Tahoma" pitchFamily="34" charset="0"/>
              </a:rPr>
              <a:t>(int </a:t>
            </a:r>
            <a:r>
              <a:rPr lang="en-US" sz="2400" dirty="0" err="1">
                <a:latin typeface="Tahoma" pitchFamily="34" charset="0"/>
              </a:rPr>
              <a:t>status_code</a:t>
            </a:r>
            <a:r>
              <a:rPr lang="en-US" sz="2400" dirty="0">
                <a:latin typeface="Tahoma" pitchFamily="34" charset="0"/>
              </a:rPr>
              <a:t>)</a:t>
            </a:r>
          </a:p>
          <a:p>
            <a:pPr>
              <a:buClr>
                <a:schemeClr val="accent1"/>
              </a:buClr>
            </a:pPr>
            <a:r>
              <a:rPr lang="en-US" sz="2400" dirty="0">
                <a:latin typeface="Tahoma" pitchFamily="34" charset="0"/>
              </a:rPr>
              <a:t>                       OR</a:t>
            </a:r>
          </a:p>
          <a:p>
            <a:pPr>
              <a:buClr>
                <a:schemeClr val="accent1"/>
              </a:buClr>
            </a:pPr>
            <a:r>
              <a:rPr lang="en-US" sz="2400" dirty="0">
                <a:latin typeface="Tahoma" pitchFamily="34" charset="0"/>
              </a:rPr>
              <a:t>public void </a:t>
            </a:r>
            <a:r>
              <a:rPr lang="en-US" sz="2400" dirty="0" err="1">
                <a:latin typeface="Tahoma" pitchFamily="34" charset="0"/>
              </a:rPr>
              <a:t>sendError</a:t>
            </a:r>
            <a:r>
              <a:rPr lang="en-US" sz="2400" dirty="0">
                <a:latin typeface="Tahoma" pitchFamily="34" charset="0"/>
              </a:rPr>
              <a:t>(int </a:t>
            </a:r>
            <a:r>
              <a:rPr lang="en-US" sz="2400" dirty="0" err="1">
                <a:latin typeface="Tahoma" pitchFamily="34" charset="0"/>
              </a:rPr>
              <a:t>status_code</a:t>
            </a:r>
            <a:r>
              <a:rPr lang="en-US" sz="2400" dirty="0">
                <a:latin typeface="Tahoma" pitchFamily="34" charset="0"/>
              </a:rPr>
              <a:t>, String message)</a:t>
            </a:r>
          </a:p>
          <a:p>
            <a:pPr>
              <a:buClr>
                <a:schemeClr val="accent1"/>
              </a:buClr>
            </a:pPr>
            <a:endParaRPr lang="en-US" sz="2400" dirty="0">
              <a:latin typeface="Tahoma" pitchFamily="34" charset="0"/>
            </a:endParaRPr>
          </a:p>
          <a:p>
            <a:pPr>
              <a:buClr>
                <a:schemeClr val="accent1"/>
              </a:buClr>
            </a:pPr>
            <a:r>
              <a:rPr lang="en-US" dirty="0">
                <a:latin typeface="Tahoma" pitchFamily="34" charset="0"/>
              </a:rPr>
              <a:t>Both the methods belong to </a:t>
            </a:r>
            <a:r>
              <a:rPr lang="en-US" dirty="0" err="1">
                <a:latin typeface="Tahoma" pitchFamily="34" charset="0"/>
              </a:rPr>
              <a:t>javax.servlet.http.HttpServletResponse</a:t>
            </a:r>
            <a:r>
              <a:rPr lang="en-US" dirty="0">
                <a:latin typeface="Tahoma" pitchFamily="34" charset="0"/>
              </a:rPr>
              <a:t> Interface</a:t>
            </a:r>
          </a:p>
        </p:txBody>
      </p:sp>
      <p:sp>
        <p:nvSpPr>
          <p:cNvPr id="6" name="Title 5"/>
          <p:cNvSpPr>
            <a:spLocks noGrp="1"/>
          </p:cNvSpPr>
          <p:nvPr>
            <p:ph type="title"/>
          </p:nvPr>
        </p:nvSpPr>
        <p:spPr/>
        <p:txBody>
          <a:bodyPr/>
          <a:lstStyle/>
          <a:p>
            <a:r>
              <a:rPr lang="en-US" dirty="0" smtClean="0"/>
              <a:t>How To Send Error Message To Client</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8A963712-B4AB-479D-9EFA-683DC03227AD}" type="slidenum">
              <a:rPr lang="en-US" sz="1000">
                <a:solidFill>
                  <a:srgbClr val="FFFFFF"/>
                </a:solidFill>
                <a:latin typeface="Tahoma" pitchFamily="34" charset="0"/>
              </a:rPr>
              <a:pPr/>
              <a:t>51</a:t>
            </a:fld>
            <a:endParaRPr lang="en-US" sz="1000">
              <a:solidFill>
                <a:srgbClr val="FFFFFF"/>
              </a:solidFill>
              <a:latin typeface="Tahoma" pitchFamily="34" charset="0"/>
            </a:endParaRPr>
          </a:p>
        </p:txBody>
      </p:sp>
      <p:sp>
        <p:nvSpPr>
          <p:cNvPr id="59398" name="TextBox 7"/>
          <p:cNvSpPr txBox="1">
            <a:spLocks noChangeArrowheads="1"/>
          </p:cNvSpPr>
          <p:nvPr/>
        </p:nvSpPr>
        <p:spPr bwMode="auto">
          <a:xfrm>
            <a:off x="457200" y="1676400"/>
            <a:ext cx="8382000" cy="3878263"/>
          </a:xfrm>
          <a:prstGeom prst="rect">
            <a:avLst/>
          </a:prstGeom>
          <a:noFill/>
          <a:ln w="9525">
            <a:noFill/>
            <a:miter lim="800000"/>
            <a:headEnd/>
            <a:tailEnd/>
          </a:ln>
        </p:spPr>
        <p:txBody>
          <a:bodyPr>
            <a:spAutoFit/>
          </a:bodyPr>
          <a:lstStyle/>
          <a:p>
            <a:r>
              <a:rPr lang="en-US" sz="1600">
                <a:latin typeface="Courier New" pitchFamily="49" charset="0"/>
                <a:cs typeface="Courier New" pitchFamily="49" charset="0"/>
              </a:rPr>
              <a:t>public void doPost (HttpServletRequest request, HttpServletResponse response){</a:t>
            </a:r>
          </a:p>
          <a:p>
            <a:r>
              <a:rPr lang="en-US" sz="1600">
                <a:latin typeface="Courier New" pitchFamily="49" charset="0"/>
                <a:cs typeface="Courier New" pitchFamily="49" charset="0"/>
              </a:rPr>
              <a:t>	PrintWriter out =null;</a:t>
            </a:r>
          </a:p>
          <a:p>
            <a:r>
              <a:rPr lang="en-US" sz="1600">
                <a:latin typeface="Courier New" pitchFamily="49" charset="0"/>
                <a:cs typeface="Courier New" pitchFamily="49" charset="0"/>
              </a:rPr>
              <a:t>	try {</a:t>
            </a:r>
          </a:p>
          <a:p>
            <a:r>
              <a:rPr lang="en-US" sz="1600">
                <a:latin typeface="Courier New" pitchFamily="49" charset="0"/>
                <a:cs typeface="Courier New" pitchFamily="49" charset="0"/>
              </a:rPr>
              <a:t>		out= response.getWriter ();</a:t>
            </a:r>
          </a:p>
          <a:p>
            <a:r>
              <a:rPr lang="en-US" sz="1600">
                <a:latin typeface="Courier New" pitchFamily="49" charset="0"/>
                <a:cs typeface="Courier New" pitchFamily="49" charset="0"/>
              </a:rPr>
              <a:t>		out.println (“This page is going to give an Error”);</a:t>
            </a:r>
          </a:p>
          <a:p>
            <a:r>
              <a:rPr lang="en-US" sz="1600">
                <a:latin typeface="Courier New" pitchFamily="49" charset="0"/>
                <a:cs typeface="Courier New" pitchFamily="49" charset="0"/>
              </a:rPr>
              <a:t>		response.sendError (HttpServletResponse.SC_NOT_FOUND, “Sorry the resource you are requesting for is not available.”);</a:t>
            </a:r>
          </a:p>
          <a:p>
            <a:r>
              <a:rPr lang="en-US" sz="1600">
                <a:latin typeface="Courier New" pitchFamily="49" charset="0"/>
                <a:cs typeface="Courier New" pitchFamily="49" charset="0"/>
              </a:rPr>
              <a:t>		/* Do not try to write to the response buffer after invoking the sendError() method.*/</a:t>
            </a:r>
          </a:p>
          <a:p>
            <a:r>
              <a:rPr lang="en-US" sz="1600">
                <a:latin typeface="Courier New" pitchFamily="49" charset="0"/>
                <a:cs typeface="Courier New" pitchFamily="49" charset="0"/>
              </a:rPr>
              <a:t>	} catch(Exception ex){ </a:t>
            </a:r>
          </a:p>
          <a:p>
            <a:r>
              <a:rPr lang="en-US" sz="1600">
                <a:latin typeface="Courier New" pitchFamily="49" charset="0"/>
                <a:cs typeface="Courier New" pitchFamily="49" charset="0"/>
              </a:rPr>
              <a:t>		out.println(ex.printStackTrace());</a:t>
            </a:r>
          </a:p>
          <a:p>
            <a:r>
              <a:rPr lang="en-US" sz="1600">
                <a:latin typeface="Courier New" pitchFamily="49" charset="0"/>
                <a:cs typeface="Courier New" pitchFamily="49" charset="0"/>
              </a:rPr>
              <a:t>	}</a:t>
            </a:r>
          </a:p>
          <a:p>
            <a:r>
              <a:rPr lang="en-US" sz="1600">
                <a:latin typeface="Courier New" pitchFamily="49" charset="0"/>
                <a:cs typeface="Courier New" pitchFamily="49" charset="0"/>
              </a:rPr>
              <a:t>}</a:t>
            </a:r>
          </a:p>
        </p:txBody>
      </p:sp>
      <p:sp>
        <p:nvSpPr>
          <p:cNvPr id="6" name="Title 5"/>
          <p:cNvSpPr>
            <a:spLocks noGrp="1"/>
          </p:cNvSpPr>
          <p:nvPr>
            <p:ph type="title"/>
          </p:nvPr>
        </p:nvSpPr>
        <p:spPr/>
        <p:txBody>
          <a:bodyPr/>
          <a:lstStyle/>
          <a:p>
            <a:r>
              <a:rPr lang="en-US" dirty="0" smtClean="0"/>
              <a:t>Code Snippet for </a:t>
            </a:r>
            <a:r>
              <a:rPr lang="en-US" dirty="0" err="1" smtClean="0"/>
              <a:t>sendError</a:t>
            </a:r>
            <a:r>
              <a:rPr lang="en-US" dirty="0" smtClean="0"/>
              <a:t>() method</a:t>
            </a:r>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C2B8FE07-3E53-4932-BD49-58B25C01DC49}" type="slidenum">
              <a:rPr lang="en-US" sz="1000">
                <a:solidFill>
                  <a:srgbClr val="FFFFFF"/>
                </a:solidFill>
                <a:latin typeface="Tahoma" pitchFamily="34" charset="0"/>
              </a:rPr>
              <a:pPr/>
              <a:t>52</a:t>
            </a:fld>
            <a:endParaRPr lang="en-US" sz="1000">
              <a:solidFill>
                <a:srgbClr val="FFFFFF"/>
              </a:solidFill>
              <a:latin typeface="Tahoma" pitchFamily="34" charset="0"/>
            </a:endParaRPr>
          </a:p>
        </p:txBody>
      </p:sp>
      <p:sp>
        <p:nvSpPr>
          <p:cNvPr id="60419" name="Rectangle 2"/>
          <p:cNvSpPr>
            <a:spLocks noChangeArrowheads="1"/>
          </p:cNvSpPr>
          <p:nvPr/>
        </p:nvSpPr>
        <p:spPr bwMode="auto">
          <a:xfrm>
            <a:off x="762000" y="1447800"/>
            <a:ext cx="7924800" cy="4876800"/>
          </a:xfrm>
          <a:prstGeom prst="rect">
            <a:avLst/>
          </a:prstGeom>
          <a:noFill/>
          <a:ln w="12700">
            <a:noFill/>
            <a:miter lim="800000"/>
            <a:headEnd type="none" w="sm" len="sm"/>
            <a:tailEnd type="none" w="sm" len="sm"/>
          </a:ln>
        </p:spPr>
        <p:txBody>
          <a:bodyPr/>
          <a:lstStyle/>
          <a:p>
            <a:pPr algn="just">
              <a:buClr>
                <a:schemeClr val="accent1"/>
              </a:buClr>
            </a:pPr>
            <a:endParaRPr lang="en-US" sz="1400" dirty="0">
              <a:latin typeface="Courier New" pitchFamily="49" charset="0"/>
              <a:cs typeface="Courier New" pitchFamily="49" charset="0"/>
            </a:endParaRPr>
          </a:p>
          <a:p>
            <a:pPr algn="just">
              <a:buClr>
                <a:schemeClr val="accent1"/>
              </a:buClr>
            </a:pPr>
            <a:r>
              <a:rPr lang="en-US" dirty="0">
                <a:latin typeface="Courier New" pitchFamily="49" charset="0"/>
                <a:cs typeface="Courier New" pitchFamily="49" charset="0"/>
              </a:rPr>
              <a:t>public void </a:t>
            </a:r>
            <a:r>
              <a:rPr lang="en-US" dirty="0" err="1">
                <a:latin typeface="Courier New" pitchFamily="49" charset="0"/>
                <a:cs typeface="Courier New" pitchFamily="49" charset="0"/>
              </a:rPr>
              <a:t>setStatus</a:t>
            </a:r>
            <a:r>
              <a:rPr lang="en-US" dirty="0">
                <a:latin typeface="Courier New" pitchFamily="49" charset="0"/>
                <a:cs typeface="Courier New" pitchFamily="49" charset="0"/>
              </a:rPr>
              <a:t>(int </a:t>
            </a:r>
            <a:r>
              <a:rPr lang="en-US" dirty="0" err="1">
                <a:latin typeface="Courier New" pitchFamily="49" charset="0"/>
                <a:cs typeface="Courier New" pitchFamily="49" charset="0"/>
              </a:rPr>
              <a:t>status_code</a:t>
            </a:r>
            <a:r>
              <a:rPr lang="en-US" dirty="0">
                <a:latin typeface="Courier New" pitchFamily="49" charset="0"/>
                <a:cs typeface="Courier New" pitchFamily="49" charset="0"/>
              </a:rPr>
              <a:t>)</a:t>
            </a:r>
          </a:p>
          <a:p>
            <a:pPr>
              <a:buClr>
                <a:schemeClr val="accent1"/>
              </a:buClr>
            </a:pPr>
            <a:r>
              <a:rPr lang="en-US" dirty="0">
                <a:latin typeface="Courier New" pitchFamily="49" charset="0"/>
                <a:cs typeface="Courier New" pitchFamily="49" charset="0"/>
              </a:rPr>
              <a:t>                       OR</a:t>
            </a:r>
          </a:p>
          <a:p>
            <a:pPr>
              <a:buClr>
                <a:schemeClr val="accent1"/>
              </a:buClr>
            </a:pPr>
            <a:r>
              <a:rPr lang="en-US" dirty="0">
                <a:latin typeface="Courier New" pitchFamily="49" charset="0"/>
                <a:cs typeface="Courier New" pitchFamily="49" charset="0"/>
              </a:rPr>
              <a:t>public void </a:t>
            </a:r>
            <a:r>
              <a:rPr lang="en-US" dirty="0" err="1">
                <a:latin typeface="Courier New" pitchFamily="49" charset="0"/>
                <a:cs typeface="Courier New" pitchFamily="49" charset="0"/>
              </a:rPr>
              <a:t>setStatus</a:t>
            </a:r>
            <a:r>
              <a:rPr lang="en-US" dirty="0">
                <a:latin typeface="Courier New" pitchFamily="49" charset="0"/>
                <a:cs typeface="Courier New" pitchFamily="49" charset="0"/>
              </a:rPr>
              <a:t>(int </a:t>
            </a:r>
            <a:r>
              <a:rPr lang="en-US" dirty="0" err="1">
                <a:latin typeface="Courier New" pitchFamily="49" charset="0"/>
                <a:cs typeface="Courier New" pitchFamily="49" charset="0"/>
              </a:rPr>
              <a:t>status_code</a:t>
            </a:r>
            <a:r>
              <a:rPr lang="en-US" dirty="0">
                <a:latin typeface="Courier New" pitchFamily="49" charset="0"/>
                <a:cs typeface="Courier New" pitchFamily="49" charset="0"/>
              </a:rPr>
              <a:t>, String message)</a:t>
            </a:r>
          </a:p>
          <a:p>
            <a:pPr>
              <a:buClr>
                <a:schemeClr val="accent1"/>
              </a:buClr>
            </a:pPr>
            <a:endParaRPr lang="en-US" sz="2400" dirty="0">
              <a:latin typeface="Tahoma" pitchFamily="34" charset="0"/>
            </a:endParaRPr>
          </a:p>
          <a:p>
            <a:pPr>
              <a:buClr>
                <a:schemeClr val="accent1"/>
              </a:buClr>
            </a:pPr>
            <a:r>
              <a:rPr lang="en-US" dirty="0">
                <a:latin typeface="Tahoma" pitchFamily="34" charset="0"/>
              </a:rPr>
              <a:t>Both the methods belong to </a:t>
            </a:r>
            <a:r>
              <a:rPr lang="en-US" dirty="0" err="1">
                <a:latin typeface="Tahoma" pitchFamily="34" charset="0"/>
              </a:rPr>
              <a:t>javax.servlet.http.HttpServletResponse</a:t>
            </a:r>
            <a:r>
              <a:rPr lang="en-US" dirty="0">
                <a:latin typeface="Tahoma" pitchFamily="34" charset="0"/>
              </a:rPr>
              <a:t> Interface</a:t>
            </a:r>
          </a:p>
        </p:txBody>
      </p:sp>
      <p:sp>
        <p:nvSpPr>
          <p:cNvPr id="6" name="Title 5"/>
          <p:cNvSpPr>
            <a:spLocks noGrp="1"/>
          </p:cNvSpPr>
          <p:nvPr>
            <p:ph type="title"/>
          </p:nvPr>
        </p:nvSpPr>
        <p:spPr/>
        <p:txBody>
          <a:bodyPr/>
          <a:lstStyle/>
          <a:p>
            <a:r>
              <a:rPr lang="en-US" dirty="0" smtClean="0"/>
              <a:t>How To Set the Status Information About A Servlet</a:t>
            </a: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5042A7E5-7EBC-4611-BFCF-7F5484C37169}" type="slidenum">
              <a:rPr lang="en-US" sz="1000">
                <a:solidFill>
                  <a:srgbClr val="FFFFFF"/>
                </a:solidFill>
                <a:latin typeface="Tahoma" pitchFamily="34" charset="0"/>
              </a:rPr>
              <a:pPr/>
              <a:t>53</a:t>
            </a:fld>
            <a:endParaRPr lang="en-US" sz="1000">
              <a:solidFill>
                <a:srgbClr val="FFFFFF"/>
              </a:solidFill>
              <a:latin typeface="Tahoma" pitchFamily="34" charset="0"/>
            </a:endParaRPr>
          </a:p>
        </p:txBody>
      </p:sp>
      <p:sp>
        <p:nvSpPr>
          <p:cNvPr id="61443" name="Rectangle 2"/>
          <p:cNvSpPr>
            <a:spLocks noChangeArrowheads="1"/>
          </p:cNvSpPr>
          <p:nvPr/>
        </p:nvSpPr>
        <p:spPr bwMode="auto">
          <a:xfrm>
            <a:off x="381000" y="1371600"/>
            <a:ext cx="8458200" cy="5029200"/>
          </a:xfrm>
          <a:prstGeom prst="rect">
            <a:avLst/>
          </a:prstGeom>
          <a:noFill/>
          <a:ln w="12700">
            <a:noFill/>
            <a:miter lim="800000"/>
            <a:headEnd type="none" w="sm" len="sm"/>
            <a:tailEnd type="none" w="sm" len="sm"/>
          </a:ln>
        </p:spPr>
        <p:txBody>
          <a:bodyPr/>
          <a:lstStyle/>
          <a:p>
            <a:pPr>
              <a:buClr>
                <a:schemeClr val="accent1"/>
              </a:buClr>
            </a:pPr>
            <a:endParaRPr lang="en-US">
              <a:latin typeface="Courier New" pitchFamily="49" charset="0"/>
              <a:cs typeface="Courier New" pitchFamily="49" charset="0"/>
            </a:endParaRPr>
          </a:p>
          <a:p>
            <a:r>
              <a:rPr lang="en-US">
                <a:latin typeface="Courier New" pitchFamily="49" charset="0"/>
                <a:cs typeface="Courier New" pitchFamily="49" charset="0"/>
              </a:rPr>
              <a:t>public void doPost(HttpServletRequest request, HttpServletResponse response){</a:t>
            </a:r>
          </a:p>
          <a:p>
            <a:r>
              <a:rPr lang="en-US">
                <a:latin typeface="Courier New" pitchFamily="49" charset="0"/>
                <a:cs typeface="Courier New" pitchFamily="49" charset="0"/>
              </a:rPr>
              <a:t>	PrintWriter out =null;</a:t>
            </a:r>
          </a:p>
          <a:p>
            <a:r>
              <a:rPr lang="en-US">
                <a:latin typeface="Courier New" pitchFamily="49" charset="0"/>
                <a:cs typeface="Courier New" pitchFamily="49" charset="0"/>
              </a:rPr>
              <a:t>	try {</a:t>
            </a:r>
          </a:p>
          <a:p>
            <a:r>
              <a:rPr lang="en-US">
                <a:latin typeface="Courier New" pitchFamily="49" charset="0"/>
                <a:cs typeface="Courier New" pitchFamily="49" charset="0"/>
              </a:rPr>
              <a:t>		out= response.getWriter ();</a:t>
            </a:r>
          </a:p>
          <a:p>
            <a:r>
              <a:rPr lang="en-US">
                <a:latin typeface="Courier New" pitchFamily="49" charset="0"/>
                <a:cs typeface="Courier New" pitchFamily="49" charset="0"/>
              </a:rPr>
              <a:t>		out.println(“This page is going to display a status code”);</a:t>
            </a:r>
          </a:p>
          <a:p>
            <a:r>
              <a:rPr lang="en-US">
                <a:latin typeface="Courier New" pitchFamily="49" charset="0"/>
                <a:cs typeface="Courier New" pitchFamily="49" charset="0"/>
              </a:rPr>
              <a:t>		response.setStatus (HttpServletResponse.SC_OK);</a:t>
            </a:r>
          </a:p>
          <a:p>
            <a:r>
              <a:rPr lang="en-US">
                <a:latin typeface="Courier New" pitchFamily="49" charset="0"/>
                <a:cs typeface="Courier New" pitchFamily="49" charset="0"/>
              </a:rPr>
              <a:t>	} catch(Exception ex){ </a:t>
            </a:r>
          </a:p>
          <a:p>
            <a:r>
              <a:rPr lang="en-US">
                <a:latin typeface="Courier New" pitchFamily="49" charset="0"/>
                <a:cs typeface="Courier New" pitchFamily="49" charset="0"/>
              </a:rPr>
              <a:t>		out.println(ex.printStackTrace());</a:t>
            </a:r>
          </a:p>
          <a:p>
            <a:r>
              <a:rPr lang="en-US">
                <a:latin typeface="Courier New" pitchFamily="49" charset="0"/>
                <a:cs typeface="Courier New" pitchFamily="49" charset="0"/>
              </a:rPr>
              <a:t>	}</a:t>
            </a:r>
          </a:p>
          <a:p>
            <a:r>
              <a:rPr lang="en-US">
                <a:latin typeface="Courier New" pitchFamily="49" charset="0"/>
                <a:cs typeface="Courier New" pitchFamily="49" charset="0"/>
              </a:rPr>
              <a:t>}</a:t>
            </a:r>
          </a:p>
          <a:p>
            <a:endParaRPr lang="en-US">
              <a:latin typeface="Courier New" pitchFamily="49" charset="0"/>
              <a:cs typeface="Courier New" pitchFamily="49" charset="0"/>
            </a:endParaRPr>
          </a:p>
        </p:txBody>
      </p:sp>
      <p:sp>
        <p:nvSpPr>
          <p:cNvPr id="6" name="Title 5"/>
          <p:cNvSpPr>
            <a:spLocks noGrp="1"/>
          </p:cNvSpPr>
          <p:nvPr>
            <p:ph type="title"/>
          </p:nvPr>
        </p:nvSpPr>
        <p:spPr/>
        <p:txBody>
          <a:bodyPr/>
          <a:lstStyle/>
          <a:p>
            <a:r>
              <a:rPr lang="en-US" dirty="0" smtClean="0"/>
              <a:t>Code Snippet for </a:t>
            </a:r>
            <a:r>
              <a:rPr lang="en-US" dirty="0" err="1" smtClean="0"/>
              <a:t>setStatus</a:t>
            </a:r>
            <a:r>
              <a:rPr lang="en-US" dirty="0" smtClean="0"/>
              <a:t>() method</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pPr eaLnBrk="1" hangingPunct="1">
              <a:defRPr/>
            </a:pPr>
            <a:r>
              <a:rPr lang="en-US" smtClean="0"/>
              <a:t>Session Management in Servlets</a:t>
            </a:r>
          </a:p>
        </p:txBody>
      </p:sp>
      <p:sp>
        <p:nvSpPr>
          <p:cNvPr id="8" name="Content Placeholder 7"/>
          <p:cNvSpPr>
            <a:spLocks noGrp="1"/>
          </p:cNvSpPr>
          <p:nvPr>
            <p:ph idx="1"/>
          </p:nvPr>
        </p:nvSpPr>
        <p:spPr/>
        <p:txBody>
          <a:bodyPr/>
          <a:lstStyle/>
          <a:p>
            <a:pPr>
              <a:buNone/>
            </a:pPr>
            <a:r>
              <a:rPr lang="en-US" dirty="0" smtClean="0">
                <a:latin typeface="Tahoma" pitchFamily="34" charset="0"/>
              </a:rPr>
              <a:t>Session Management – or tracking – is a server’s ability to store data about the state of a client for as long as it is using a web application.</a:t>
            </a:r>
          </a:p>
          <a:p>
            <a:endParaRPr lang="en-US" dirty="0"/>
          </a:p>
        </p:txBody>
      </p:sp>
      <p:sp>
        <p:nvSpPr>
          <p:cNvPr id="62469"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A2A8E953-166D-4992-B96E-4EED769AF4EB}" type="slidenum">
              <a:rPr lang="en-US" sz="1000">
                <a:solidFill>
                  <a:srgbClr val="FFFFFF"/>
                </a:solidFill>
                <a:latin typeface="Tahoma" pitchFamily="34" charset="0"/>
              </a:rPr>
              <a:pPr/>
              <a:t>54</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9011"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mtClean="0"/>
              <a:t>Session Management in Servlets (Contd.)</a:t>
            </a:r>
          </a:p>
        </p:txBody>
      </p:sp>
      <p:sp>
        <p:nvSpPr>
          <p:cNvPr id="63495"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B07F5E78-D7EA-4E3E-A5CB-8C765FDC2759}" type="slidenum">
              <a:rPr lang="en-US" sz="1000">
                <a:solidFill>
                  <a:srgbClr val="FFFFFF"/>
                </a:solidFill>
                <a:latin typeface="Tahoma" pitchFamily="34" charset="0"/>
              </a:rPr>
              <a:pPr/>
              <a:t>55</a:t>
            </a:fld>
            <a:endParaRPr lang="en-US" sz="1000">
              <a:solidFill>
                <a:srgbClr val="FFFFFF"/>
              </a:solidFill>
              <a:latin typeface="Tahoma" pitchFamily="34" charset="0"/>
            </a:endParaRPr>
          </a:p>
        </p:txBody>
      </p:sp>
      <p:sp>
        <p:nvSpPr>
          <p:cNvPr id="6" name="Content Placeholder 5"/>
          <p:cNvSpPr>
            <a:spLocks noGrp="1"/>
          </p:cNvSpPr>
          <p:nvPr>
            <p:ph idx="1"/>
          </p:nvPr>
        </p:nvSpPr>
        <p:spPr/>
        <p:txBody>
          <a:bodyPr/>
          <a:lstStyle/>
          <a:p>
            <a:pPr>
              <a:buNone/>
            </a:pPr>
            <a:r>
              <a:rPr lang="en-US" sz="2800" dirty="0" smtClean="0">
                <a:latin typeface="Tahoma" pitchFamily="34" charset="0"/>
              </a:rPr>
              <a:t>HTTP is a stateless protocol. </a:t>
            </a:r>
          </a:p>
          <a:p>
            <a:endParaRPr lang="en-US" sz="2800" dirty="0" smtClean="0">
              <a:latin typeface="Tahoma" pitchFamily="34" charset="0"/>
            </a:endParaRPr>
          </a:p>
          <a:p>
            <a:pPr>
              <a:buNone/>
            </a:pPr>
            <a:r>
              <a:rPr lang="en-US" sz="2800" u="sng" dirty="0" smtClean="0">
                <a:latin typeface="Tahoma" pitchFamily="34" charset="0"/>
              </a:rPr>
              <a:t>This means:</a:t>
            </a:r>
          </a:p>
          <a:p>
            <a:pPr lvl="1">
              <a:buClr>
                <a:schemeClr val="accent1"/>
              </a:buClr>
            </a:pPr>
            <a:r>
              <a:rPr lang="en-US" sz="2000" dirty="0" smtClean="0">
                <a:latin typeface="Tahoma" pitchFamily="34" charset="0"/>
              </a:rPr>
              <a:t> Contextual information about  a client is not automatically maintained as a client browses a web site. </a:t>
            </a:r>
          </a:p>
          <a:p>
            <a:pPr lvl="1">
              <a:buClr>
                <a:schemeClr val="accent1"/>
              </a:buClr>
            </a:pPr>
            <a:r>
              <a:rPr lang="en-US" sz="2000" dirty="0" smtClean="0">
                <a:latin typeface="Tahoma" pitchFamily="34" charset="0"/>
              </a:rPr>
              <a:t> Clients open a separate connection to the web server each time they want to retrieve a web page. </a:t>
            </a:r>
          </a:p>
          <a:p>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0035"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mtClean="0"/>
              <a:t>Session Management in Servlets (Contd.)</a:t>
            </a:r>
          </a:p>
        </p:txBody>
      </p:sp>
      <p:sp>
        <p:nvSpPr>
          <p:cNvPr id="64519"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572E0AB1-C294-45A7-AB30-4FD1261D9882}" type="slidenum">
              <a:rPr lang="en-US" sz="1000">
                <a:solidFill>
                  <a:srgbClr val="FFFFFF"/>
                </a:solidFill>
                <a:latin typeface="Tahoma" pitchFamily="34" charset="0"/>
              </a:rPr>
              <a:pPr/>
              <a:t>56</a:t>
            </a:fld>
            <a:endParaRPr lang="en-US" sz="1000">
              <a:solidFill>
                <a:srgbClr val="FFFFFF"/>
              </a:solidFill>
              <a:latin typeface="Tahoma" pitchFamily="34" charset="0"/>
            </a:endParaRPr>
          </a:p>
        </p:txBody>
      </p:sp>
      <p:sp>
        <p:nvSpPr>
          <p:cNvPr id="7" name="Content Placeholder 6"/>
          <p:cNvSpPr>
            <a:spLocks noGrp="1"/>
          </p:cNvSpPr>
          <p:nvPr>
            <p:ph idx="1"/>
          </p:nvPr>
        </p:nvSpPr>
        <p:spPr/>
        <p:txBody>
          <a:bodyPr/>
          <a:lstStyle/>
          <a:p>
            <a:r>
              <a:rPr lang="en-US" dirty="0" smtClean="0">
                <a:latin typeface="Tahoma" pitchFamily="34" charset="0"/>
              </a:rPr>
              <a:t>The kind of information that is useful to track varies from user to the contents of shopping carts. It can also be useful to track the parts of your web site most frequented by visitors.</a:t>
            </a:r>
          </a:p>
          <a:p>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1059"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Session Management in Servlets (Contd.)</a:t>
            </a:r>
          </a:p>
        </p:txBody>
      </p:sp>
      <p:sp>
        <p:nvSpPr>
          <p:cNvPr id="65542" name="Text Box 4"/>
          <p:cNvSpPr txBox="1">
            <a:spLocks noChangeArrowheads="1"/>
          </p:cNvSpPr>
          <p:nvPr/>
        </p:nvSpPr>
        <p:spPr bwMode="auto">
          <a:xfrm>
            <a:off x="228600" y="1752600"/>
            <a:ext cx="8458200" cy="4038600"/>
          </a:xfrm>
          <a:prstGeom prst="rect">
            <a:avLst/>
          </a:prstGeom>
          <a:solidFill>
            <a:schemeClr val="bg1"/>
          </a:solidFill>
          <a:ln w="12700">
            <a:noFill/>
            <a:miter lim="800000"/>
            <a:headEnd type="none" w="sm" len="sm"/>
            <a:tailEnd type="none" w="sm" len="sm"/>
          </a:ln>
        </p:spPr>
        <p:txBody>
          <a:bodyPr/>
          <a:lstStyle/>
          <a:p>
            <a:r>
              <a:rPr lang="en-US" sz="2400" dirty="0">
                <a:latin typeface="Tahoma" pitchFamily="34" charset="0"/>
              </a:rPr>
              <a:t>The solutions of the problem of HTTP’s statelessness are</a:t>
            </a:r>
          </a:p>
        </p:txBody>
      </p:sp>
      <p:sp>
        <p:nvSpPr>
          <p:cNvPr id="65543" name="Rectangle 5"/>
          <p:cNvSpPr>
            <a:spLocks noChangeArrowheads="1"/>
          </p:cNvSpPr>
          <p:nvPr/>
        </p:nvSpPr>
        <p:spPr bwMode="auto">
          <a:xfrm>
            <a:off x="1295400" y="2819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Hidden Form Fields</a:t>
            </a:r>
          </a:p>
        </p:txBody>
      </p:sp>
      <p:sp>
        <p:nvSpPr>
          <p:cNvPr id="65544" name="Rectangle 6"/>
          <p:cNvSpPr>
            <a:spLocks noChangeArrowheads="1"/>
          </p:cNvSpPr>
          <p:nvPr/>
        </p:nvSpPr>
        <p:spPr bwMode="auto">
          <a:xfrm>
            <a:off x="803275" y="2819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1.</a:t>
            </a:r>
          </a:p>
        </p:txBody>
      </p:sp>
      <p:sp>
        <p:nvSpPr>
          <p:cNvPr id="65545" name="Rectangle 7"/>
          <p:cNvSpPr>
            <a:spLocks noChangeArrowheads="1"/>
          </p:cNvSpPr>
          <p:nvPr/>
        </p:nvSpPr>
        <p:spPr bwMode="auto">
          <a:xfrm>
            <a:off x="1295400" y="3581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Cookies</a:t>
            </a:r>
          </a:p>
        </p:txBody>
      </p:sp>
      <p:sp>
        <p:nvSpPr>
          <p:cNvPr id="65546" name="Rectangle 8"/>
          <p:cNvSpPr>
            <a:spLocks noChangeArrowheads="1"/>
          </p:cNvSpPr>
          <p:nvPr/>
        </p:nvSpPr>
        <p:spPr bwMode="auto">
          <a:xfrm>
            <a:off x="803275" y="3581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2.</a:t>
            </a:r>
          </a:p>
        </p:txBody>
      </p:sp>
      <p:sp>
        <p:nvSpPr>
          <p:cNvPr id="65547" name="Rectangle 9"/>
          <p:cNvSpPr>
            <a:spLocks noChangeArrowheads="1"/>
          </p:cNvSpPr>
          <p:nvPr/>
        </p:nvSpPr>
        <p:spPr bwMode="auto">
          <a:xfrm>
            <a:off x="1295400" y="4343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URL Rewriting</a:t>
            </a:r>
          </a:p>
        </p:txBody>
      </p:sp>
      <p:sp>
        <p:nvSpPr>
          <p:cNvPr id="65548" name="Rectangle 10"/>
          <p:cNvSpPr>
            <a:spLocks noChangeArrowheads="1"/>
          </p:cNvSpPr>
          <p:nvPr/>
        </p:nvSpPr>
        <p:spPr bwMode="auto">
          <a:xfrm>
            <a:off x="803275" y="4343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3.</a:t>
            </a:r>
          </a:p>
        </p:txBody>
      </p:sp>
      <p:sp>
        <p:nvSpPr>
          <p:cNvPr id="65549" name="Rectangle 11"/>
          <p:cNvSpPr>
            <a:spLocks noChangeArrowheads="1"/>
          </p:cNvSpPr>
          <p:nvPr/>
        </p:nvSpPr>
        <p:spPr bwMode="auto">
          <a:xfrm>
            <a:off x="1295400" y="50292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HttpSession</a:t>
            </a:r>
          </a:p>
        </p:txBody>
      </p:sp>
      <p:sp>
        <p:nvSpPr>
          <p:cNvPr id="65550" name="Rectangle 12"/>
          <p:cNvSpPr>
            <a:spLocks noChangeArrowheads="1"/>
          </p:cNvSpPr>
          <p:nvPr/>
        </p:nvSpPr>
        <p:spPr bwMode="auto">
          <a:xfrm>
            <a:off x="803275" y="50292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4.</a:t>
            </a:r>
          </a:p>
        </p:txBody>
      </p:sp>
      <p:sp>
        <p:nvSpPr>
          <p:cNvPr id="65551" name="Slide Number Placeholder 12"/>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EABCAACD-D23D-493D-A445-074F3315BE48}" type="slidenum">
              <a:rPr lang="en-US" sz="1000">
                <a:solidFill>
                  <a:srgbClr val="FFFFFF"/>
                </a:solidFill>
                <a:latin typeface="Tahoma" pitchFamily="34" charset="0"/>
              </a:rPr>
              <a:pPr/>
              <a:t>57</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Text Box 3"/>
          <p:cNvSpPr txBox="1">
            <a:spLocks noChangeArrowheads="1"/>
          </p:cNvSpPr>
          <p:nvPr/>
        </p:nvSpPr>
        <p:spPr bwMode="auto">
          <a:xfrm>
            <a:off x="3810000" y="2590800"/>
            <a:ext cx="5105400" cy="3810000"/>
          </a:xfrm>
          <a:prstGeom prst="rect">
            <a:avLst/>
          </a:prstGeom>
          <a:solidFill>
            <a:schemeClr val="bg1"/>
          </a:solidFill>
          <a:ln w="12700">
            <a:noFill/>
            <a:miter lim="800000"/>
            <a:headEnd type="none" w="sm" len="sm"/>
            <a:tailEnd type="none" w="sm" len="sm"/>
          </a:ln>
        </p:spPr>
        <p:txBody>
          <a:bodyPr/>
          <a:lstStyle/>
          <a:p>
            <a:pPr>
              <a:buClr>
                <a:schemeClr val="accent1"/>
              </a:buClr>
              <a:buFont typeface="Wingdings" pitchFamily="2" charset="2"/>
              <a:buNone/>
            </a:pPr>
            <a:r>
              <a:rPr lang="en-US">
                <a:latin typeface="Tahoma" pitchFamily="34" charset="0"/>
              </a:rPr>
              <a:t>  a) Hidden form fields are fields on HTML forms   </a:t>
            </a:r>
          </a:p>
          <a:p>
            <a:pPr>
              <a:buClr>
                <a:schemeClr val="accent1"/>
              </a:buClr>
              <a:buFont typeface="Wingdings" pitchFamily="2" charset="2"/>
              <a:buNone/>
            </a:pPr>
            <a:r>
              <a:rPr lang="en-US">
                <a:latin typeface="Tahoma" pitchFamily="34" charset="0"/>
              </a:rPr>
              <a:t>      that are hidden from the user. </a:t>
            </a:r>
          </a:p>
          <a:p>
            <a:endParaRPr lang="en-US">
              <a:latin typeface="Tahoma" pitchFamily="34" charset="0"/>
            </a:endParaRPr>
          </a:p>
          <a:p>
            <a:r>
              <a:rPr lang="en-US">
                <a:latin typeface="Tahoma" pitchFamily="34" charset="0"/>
              </a:rPr>
              <a:t>  b) This information is included in POST or GET    </a:t>
            </a:r>
          </a:p>
          <a:p>
            <a:r>
              <a:rPr lang="en-US">
                <a:latin typeface="Tahoma" pitchFamily="34" charset="0"/>
              </a:rPr>
              <a:t>      data.</a:t>
            </a:r>
          </a:p>
          <a:p>
            <a:endParaRPr lang="en-US">
              <a:latin typeface="Tahoma" pitchFamily="34" charset="0"/>
            </a:endParaRPr>
          </a:p>
          <a:p>
            <a:r>
              <a:rPr lang="en-US" u="sng">
                <a:latin typeface="Tahoma" pitchFamily="34" charset="0"/>
              </a:rPr>
              <a:t>How to create a Hidden Form Field</a:t>
            </a:r>
          </a:p>
          <a:p>
            <a:endParaRPr lang="en-US" u="sng">
              <a:latin typeface="Tahoma" pitchFamily="34" charset="0"/>
            </a:endParaRPr>
          </a:p>
          <a:p>
            <a:r>
              <a:rPr lang="en-US">
                <a:latin typeface="Tahoma" pitchFamily="34" charset="0"/>
              </a:rPr>
              <a:t>    &lt;input type=“hidden” </a:t>
            </a:r>
          </a:p>
          <a:p>
            <a:r>
              <a:rPr lang="en-US">
                <a:latin typeface="Tahoma" pitchFamily="34" charset="0"/>
              </a:rPr>
              <a:t>     name=“HUser” </a:t>
            </a:r>
          </a:p>
          <a:p>
            <a:r>
              <a:rPr lang="en-US">
                <a:latin typeface="Tahoma" pitchFamily="34" charset="0"/>
              </a:rPr>
              <a:t>     value=“SomeValue”&gt;</a:t>
            </a:r>
          </a:p>
        </p:txBody>
      </p:sp>
      <p:sp>
        <p:nvSpPr>
          <p:cNvPr id="66563" name="Rectangle 4"/>
          <p:cNvSpPr>
            <a:spLocks noChangeArrowheads="1"/>
          </p:cNvSpPr>
          <p:nvPr/>
        </p:nvSpPr>
        <p:spPr bwMode="auto">
          <a:xfrm>
            <a:off x="304800" y="1676400"/>
            <a:ext cx="3276600" cy="4724400"/>
          </a:xfrm>
          <a:prstGeom prst="rect">
            <a:avLst/>
          </a:prstGeom>
          <a:noFill/>
          <a:ln w="12700">
            <a:noFill/>
            <a:miter lim="800000"/>
            <a:headEnd type="none" w="sm" len="sm"/>
            <a:tailEnd type="none" w="sm" len="sm"/>
          </a:ln>
        </p:spPr>
        <p:txBody>
          <a:bodyPr wrap="none" anchor="ctr"/>
          <a:lstStyle/>
          <a:p>
            <a:endParaRPr lang="en-US">
              <a:latin typeface="Tahoma" pitchFamily="34" charset="0"/>
            </a:endParaRPr>
          </a:p>
        </p:txBody>
      </p:sp>
      <p:sp>
        <p:nvSpPr>
          <p:cNvPr id="66564" name="AutoShape 5"/>
          <p:cNvSpPr>
            <a:spLocks noChangeArrowheads="1"/>
          </p:cNvSpPr>
          <p:nvPr/>
        </p:nvSpPr>
        <p:spPr bwMode="auto">
          <a:xfrm>
            <a:off x="152400" y="2895600"/>
            <a:ext cx="533400" cy="304800"/>
          </a:xfrm>
          <a:prstGeom prst="rightArrow">
            <a:avLst>
              <a:gd name="adj1" fmla="val 50000"/>
              <a:gd name="adj2" fmla="val 43750"/>
            </a:avLst>
          </a:prstGeom>
          <a:solidFill>
            <a:srgbClr val="333300"/>
          </a:solidFill>
          <a:ln w="12700">
            <a:solidFill>
              <a:srgbClr val="333300"/>
            </a:solidFill>
            <a:miter lim="800000"/>
            <a:headEnd type="none" w="sm" len="sm"/>
            <a:tailEnd type="none" w="sm" len="sm"/>
          </a:ln>
        </p:spPr>
        <p:txBody>
          <a:bodyPr wrap="none" anchor="ctr"/>
          <a:lstStyle/>
          <a:p>
            <a:endParaRPr lang="en-US">
              <a:latin typeface="Tahoma" pitchFamily="34" charset="0"/>
            </a:endParaRPr>
          </a:p>
        </p:txBody>
      </p:sp>
      <p:sp>
        <p:nvSpPr>
          <p:cNvPr id="66565" name="Rectangle 6"/>
          <p:cNvSpPr>
            <a:spLocks noChangeArrowheads="1"/>
          </p:cNvSpPr>
          <p:nvPr/>
        </p:nvSpPr>
        <p:spPr bwMode="auto">
          <a:xfrm>
            <a:off x="803275" y="2819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1.</a:t>
            </a:r>
          </a:p>
        </p:txBody>
      </p:sp>
      <p:sp>
        <p:nvSpPr>
          <p:cNvPr id="66566" name="Rectangle 7"/>
          <p:cNvSpPr>
            <a:spLocks noChangeArrowheads="1"/>
          </p:cNvSpPr>
          <p:nvPr/>
        </p:nvSpPr>
        <p:spPr bwMode="auto">
          <a:xfrm>
            <a:off x="803275" y="3581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2.</a:t>
            </a:r>
          </a:p>
        </p:txBody>
      </p:sp>
      <p:sp>
        <p:nvSpPr>
          <p:cNvPr id="66567" name="Rectangle 8"/>
          <p:cNvSpPr>
            <a:spLocks noChangeArrowheads="1"/>
          </p:cNvSpPr>
          <p:nvPr/>
        </p:nvSpPr>
        <p:spPr bwMode="auto">
          <a:xfrm>
            <a:off x="803275" y="4343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3.</a:t>
            </a:r>
          </a:p>
        </p:txBody>
      </p:sp>
      <p:sp>
        <p:nvSpPr>
          <p:cNvPr id="66568" name="Rectangle 9"/>
          <p:cNvSpPr>
            <a:spLocks noChangeArrowheads="1"/>
          </p:cNvSpPr>
          <p:nvPr/>
        </p:nvSpPr>
        <p:spPr bwMode="auto">
          <a:xfrm>
            <a:off x="1295400" y="2819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Hidden Form Fields</a:t>
            </a:r>
          </a:p>
        </p:txBody>
      </p:sp>
      <p:sp>
        <p:nvSpPr>
          <p:cNvPr id="66569" name="Rectangle 10"/>
          <p:cNvSpPr>
            <a:spLocks noChangeArrowheads="1"/>
          </p:cNvSpPr>
          <p:nvPr/>
        </p:nvSpPr>
        <p:spPr bwMode="auto">
          <a:xfrm>
            <a:off x="1295400" y="3581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Cookies</a:t>
            </a:r>
          </a:p>
        </p:txBody>
      </p:sp>
      <p:sp>
        <p:nvSpPr>
          <p:cNvPr id="66570" name="Rectangle 11"/>
          <p:cNvSpPr>
            <a:spLocks noChangeArrowheads="1"/>
          </p:cNvSpPr>
          <p:nvPr/>
        </p:nvSpPr>
        <p:spPr bwMode="auto">
          <a:xfrm>
            <a:off x="1295400" y="4343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URL Rewriting</a:t>
            </a:r>
          </a:p>
        </p:txBody>
      </p:sp>
      <p:sp>
        <p:nvSpPr>
          <p:cNvPr id="66571" name="Text Box 12"/>
          <p:cNvSpPr txBox="1">
            <a:spLocks noChangeArrowheads="1"/>
          </p:cNvSpPr>
          <p:nvPr/>
        </p:nvSpPr>
        <p:spPr bwMode="auto">
          <a:xfrm>
            <a:off x="304800" y="1752600"/>
            <a:ext cx="3276600" cy="914400"/>
          </a:xfrm>
          <a:prstGeom prst="rect">
            <a:avLst/>
          </a:prstGeom>
          <a:solidFill>
            <a:schemeClr val="bg1"/>
          </a:solidFill>
          <a:ln w="12700">
            <a:noFill/>
            <a:miter lim="800000"/>
            <a:headEnd type="none" w="sm" len="sm"/>
            <a:tailEnd type="none" w="sm" len="sm"/>
          </a:ln>
        </p:spPr>
        <p:txBody>
          <a:bodyPr/>
          <a:lstStyle/>
          <a:p>
            <a:r>
              <a:rPr lang="en-US">
                <a:latin typeface="Tahoma" pitchFamily="34" charset="0"/>
              </a:rPr>
              <a:t>The solutions of the problem of HTTP’s statelessness are</a:t>
            </a:r>
          </a:p>
        </p:txBody>
      </p:sp>
      <p:sp>
        <p:nvSpPr>
          <p:cNvPr id="302093" name="Freeform 13"/>
          <p:cNvSpPr>
            <a:spLocks/>
          </p:cNvSpPr>
          <p:nvPr/>
        </p:nvSpPr>
        <p:spPr bwMode="auto">
          <a:xfrm>
            <a:off x="3708400" y="1371600"/>
            <a:ext cx="254000" cy="5156200"/>
          </a:xfrm>
          <a:custGeom>
            <a:avLst/>
            <a:gdLst/>
            <a:ahLst/>
            <a:cxnLst>
              <a:cxn ang="0">
                <a:pos x="16" y="0"/>
              </a:cxn>
              <a:cxn ang="0">
                <a:pos x="112" y="240"/>
              </a:cxn>
              <a:cxn ang="0">
                <a:pos x="16" y="480"/>
              </a:cxn>
              <a:cxn ang="0">
                <a:pos x="112" y="816"/>
              </a:cxn>
              <a:cxn ang="0">
                <a:pos x="16" y="1104"/>
              </a:cxn>
              <a:cxn ang="0">
                <a:pos x="112" y="1440"/>
              </a:cxn>
              <a:cxn ang="0">
                <a:pos x="16" y="1824"/>
              </a:cxn>
              <a:cxn ang="0">
                <a:pos x="160" y="2256"/>
              </a:cxn>
              <a:cxn ang="0">
                <a:pos x="16" y="2544"/>
              </a:cxn>
              <a:cxn ang="0">
                <a:pos x="112" y="2976"/>
              </a:cxn>
              <a:cxn ang="0">
                <a:pos x="16" y="3216"/>
              </a:cxn>
              <a:cxn ang="0">
                <a:pos x="16" y="3168"/>
              </a:cxn>
            </a:cxnLst>
            <a:rect l="0" t="0" r="r" b="b"/>
            <a:pathLst>
              <a:path w="160" h="3248">
                <a:moveTo>
                  <a:pt x="16" y="0"/>
                </a:moveTo>
                <a:cubicBezTo>
                  <a:pt x="64" y="80"/>
                  <a:pt x="112" y="160"/>
                  <a:pt x="112" y="240"/>
                </a:cubicBezTo>
                <a:cubicBezTo>
                  <a:pt x="112" y="320"/>
                  <a:pt x="16" y="384"/>
                  <a:pt x="16" y="480"/>
                </a:cubicBezTo>
                <a:cubicBezTo>
                  <a:pt x="16" y="576"/>
                  <a:pt x="112" y="712"/>
                  <a:pt x="112" y="816"/>
                </a:cubicBezTo>
                <a:cubicBezTo>
                  <a:pt x="112" y="920"/>
                  <a:pt x="16" y="1000"/>
                  <a:pt x="16" y="1104"/>
                </a:cubicBezTo>
                <a:cubicBezTo>
                  <a:pt x="16" y="1208"/>
                  <a:pt x="112" y="1320"/>
                  <a:pt x="112" y="1440"/>
                </a:cubicBezTo>
                <a:cubicBezTo>
                  <a:pt x="112" y="1560"/>
                  <a:pt x="8" y="1688"/>
                  <a:pt x="16" y="1824"/>
                </a:cubicBezTo>
                <a:cubicBezTo>
                  <a:pt x="24" y="1960"/>
                  <a:pt x="160" y="2136"/>
                  <a:pt x="160" y="2256"/>
                </a:cubicBezTo>
                <a:cubicBezTo>
                  <a:pt x="160" y="2376"/>
                  <a:pt x="24" y="2424"/>
                  <a:pt x="16" y="2544"/>
                </a:cubicBezTo>
                <a:cubicBezTo>
                  <a:pt x="8" y="2664"/>
                  <a:pt x="112" y="2864"/>
                  <a:pt x="112" y="2976"/>
                </a:cubicBezTo>
                <a:cubicBezTo>
                  <a:pt x="112" y="3088"/>
                  <a:pt x="32" y="3184"/>
                  <a:pt x="16" y="3216"/>
                </a:cubicBezTo>
                <a:cubicBezTo>
                  <a:pt x="0" y="3248"/>
                  <a:pt x="8" y="3208"/>
                  <a:pt x="16" y="3168"/>
                </a:cubicBezTo>
              </a:path>
            </a:pathLst>
          </a:custGeom>
          <a:noFill/>
          <a:ln w="12700" cap="flat" cmpd="sng">
            <a:solidFill>
              <a:schemeClr val="folHlink"/>
            </a:solidFill>
            <a:prstDash val="solid"/>
            <a:round/>
            <a:headEnd type="none" w="sm" len="sm"/>
            <a:tailEnd type="none" w="sm" len="sm"/>
          </a:ln>
          <a:effectLst>
            <a:prstShdw prst="shdw17" dist="17961" dir="2700000">
              <a:schemeClr val="folHlink">
                <a:gamma/>
                <a:shade val="60000"/>
                <a:invGamma/>
              </a:schemeClr>
            </a:prstShdw>
          </a:effectLst>
        </p:spPr>
        <p:txBody>
          <a:bodyPr/>
          <a:lstStyle/>
          <a:p>
            <a:pPr fontAlgn="auto">
              <a:spcBef>
                <a:spcPts val="0"/>
              </a:spcBef>
              <a:spcAft>
                <a:spcPts val="0"/>
              </a:spcAft>
              <a:defRPr/>
            </a:pPr>
            <a:endParaRPr lang="en-US">
              <a:latin typeface="+mn-lt"/>
            </a:endParaRPr>
          </a:p>
        </p:txBody>
      </p:sp>
      <p:sp>
        <p:nvSpPr>
          <p:cNvPr id="66573" name="Rectangle 14"/>
          <p:cNvSpPr>
            <a:spLocks noChangeArrowheads="1"/>
          </p:cNvSpPr>
          <p:nvPr/>
        </p:nvSpPr>
        <p:spPr bwMode="auto">
          <a:xfrm>
            <a:off x="1295400" y="50292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HttpSession</a:t>
            </a:r>
          </a:p>
        </p:txBody>
      </p:sp>
      <p:sp>
        <p:nvSpPr>
          <p:cNvPr id="66574" name="Rectangle 15"/>
          <p:cNvSpPr>
            <a:spLocks noChangeArrowheads="1"/>
          </p:cNvSpPr>
          <p:nvPr/>
        </p:nvSpPr>
        <p:spPr bwMode="auto">
          <a:xfrm>
            <a:off x="803275" y="50292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4.</a:t>
            </a:r>
          </a:p>
        </p:txBody>
      </p:sp>
      <p:sp>
        <p:nvSpPr>
          <p:cNvPr id="66575" name="Slide Number Placeholder 15"/>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C609B552-43FD-4783-91FE-8C02D79691D6}" type="slidenum">
              <a:rPr lang="en-US" sz="1000">
                <a:solidFill>
                  <a:srgbClr val="FFFFFF"/>
                </a:solidFill>
                <a:latin typeface="Tahoma" pitchFamily="34" charset="0"/>
              </a:rPr>
              <a:pPr/>
              <a:t>58</a:t>
            </a:fld>
            <a:endParaRPr lang="en-US" sz="1000">
              <a:solidFill>
                <a:srgbClr val="FFFFFF"/>
              </a:solidFill>
              <a:latin typeface="Tahoma" pitchFamily="34" charset="0"/>
            </a:endParaRPr>
          </a:p>
        </p:txBody>
      </p:sp>
      <p:sp>
        <p:nvSpPr>
          <p:cNvPr id="17" name="Rectangle 3"/>
          <p:cNvSpPr txBox="1">
            <a:spLocks noChangeArrowheads="1"/>
          </p:cNvSpPr>
          <p:nvPr/>
        </p:nvSpPr>
        <p:spPr bwMode="auto">
          <a:xfrm>
            <a:off x="457200" y="457200"/>
            <a:ext cx="7772400" cy="960438"/>
          </a:xfrm>
          <a:prstGeom prst="rect">
            <a:avLst/>
          </a:prstGeom>
          <a:solidFill>
            <a:srgbClr val="562469">
              <a:alpha val="94902"/>
            </a:srgbClr>
          </a:solidFill>
          <a:ln w="9525">
            <a:noFill/>
            <a:miter lim="800000"/>
            <a:headEnd/>
            <a:tailEnd/>
          </a:ln>
          <a:effectLst>
            <a:outerShdw dist="17961" dir="2700000" algn="ctr" rotWithShape="0">
              <a:srgbClr val="ACB6FC">
                <a:gamma/>
                <a:shade val="60000"/>
                <a:invGamma/>
              </a:srgbClr>
            </a:outerShdw>
          </a:effectLst>
          <a:scene3d>
            <a:camera prst="orthographicFront">
              <a:rot lat="0" lon="0" rev="0"/>
            </a:camera>
            <a:lightRig rig="contrasting" dir="t">
              <a:rot lat="0" lon="0" rev="7800000"/>
            </a:lightRig>
          </a:scene3d>
          <a:sp3d>
            <a:bevelT w="139700" h="139700"/>
          </a:sp3d>
        </p:spPr>
        <p:txBody>
          <a:bodyPr tIns="0"/>
          <a:lstStyle/>
          <a:p>
            <a:pPr>
              <a:lnSpc>
                <a:spcPct val="105000"/>
              </a:lnSpc>
              <a:defRPr/>
            </a:pPr>
            <a:r>
              <a:rPr lang="en-US" sz="2800" kern="0">
                <a:solidFill>
                  <a:schemeClr val="bg1"/>
                </a:solidFill>
                <a:latin typeface="+mj-lt"/>
                <a:ea typeface="+mj-ea"/>
                <a:cs typeface="+mj-cs"/>
              </a:rPr>
              <a:t>Session Management in Servlets (Contd.)</a:t>
            </a:r>
            <a:endParaRPr lang="en-US" sz="2800" kern="0" dirty="0">
              <a:solidFill>
                <a:schemeClr val="bg1"/>
              </a:solidFill>
              <a:latin typeface="+mj-lt"/>
              <a:ea typeface="+mj-ea"/>
              <a:cs typeface="+mj-cs"/>
            </a:endParaRPr>
          </a:p>
        </p:txBody>
      </p:sp>
      <p:sp>
        <p:nvSpPr>
          <p:cNvPr id="18" name="Title 17"/>
          <p:cNvSpPr>
            <a:spLocks noGrp="1"/>
          </p:cNvSpPr>
          <p:nvPr>
            <p:ph type="title"/>
          </p:nvPr>
        </p:nvSpPr>
        <p:spPr/>
        <p:txBody>
          <a:bodyPr/>
          <a:lstStyle/>
          <a:p>
            <a:r>
              <a:rPr lang="en-US" dirty="0" smtClean="0"/>
              <a:t>Session Management in Servlets (Contd.)</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Demonstration on Hidden Form Fields – Login.htm</a:t>
            </a:r>
          </a:p>
        </p:txBody>
      </p:sp>
      <p:sp>
        <p:nvSpPr>
          <p:cNvPr id="7" name="Content Placeholder 6"/>
          <p:cNvSpPr>
            <a:spLocks noGrp="1"/>
          </p:cNvSpPr>
          <p:nvPr>
            <p:ph idx="1"/>
          </p:nvPr>
        </p:nvSpPr>
        <p:spPr/>
        <p:txBody>
          <a:bodyPr/>
          <a:lstStyle/>
          <a:p>
            <a:endParaRPr lang="en-US"/>
          </a:p>
        </p:txBody>
      </p:sp>
      <p:sp>
        <p:nvSpPr>
          <p:cNvPr id="67589" name="Text Box 3"/>
          <p:cNvSpPr txBox="1">
            <a:spLocks noChangeArrowheads="1"/>
          </p:cNvSpPr>
          <p:nvPr/>
        </p:nvSpPr>
        <p:spPr bwMode="auto">
          <a:xfrm>
            <a:off x="533400" y="1600200"/>
            <a:ext cx="8153400" cy="4648200"/>
          </a:xfrm>
          <a:prstGeom prst="rect">
            <a:avLst/>
          </a:prstGeom>
          <a:solidFill>
            <a:schemeClr val="bg1"/>
          </a:solidFill>
          <a:ln w="12700">
            <a:noFill/>
            <a:miter lim="800000"/>
            <a:headEnd type="none" w="sm" len="sm"/>
            <a:tailEnd type="none" w="sm" len="sm"/>
          </a:ln>
        </p:spPr>
        <p:txBody>
          <a:bodyPr/>
          <a:lstStyle/>
          <a:p>
            <a:pPr>
              <a:buClr>
                <a:schemeClr val="accent1"/>
              </a:buClr>
              <a:buFont typeface="Wingdings" pitchFamily="2" charset="2"/>
              <a:buNone/>
            </a:pPr>
            <a:r>
              <a:rPr lang="en-US" u="sng">
                <a:latin typeface="Courier New" pitchFamily="49" charset="0"/>
                <a:cs typeface="Courier New" pitchFamily="49" charset="0"/>
              </a:rPr>
              <a:t>Track User Demo Through Hidden Form Fields</a:t>
            </a:r>
          </a:p>
          <a:p>
            <a:pPr>
              <a:buClr>
                <a:schemeClr val="accent1"/>
              </a:buClr>
              <a:buFont typeface="Wingdings" pitchFamily="2" charset="2"/>
              <a:buNone/>
            </a:pPr>
            <a:endParaRPr lang="en-US" u="sng">
              <a:latin typeface="Courier New" pitchFamily="49" charset="0"/>
              <a:cs typeface="Courier New" pitchFamily="49" charset="0"/>
            </a:endParaRPr>
          </a:p>
          <a:p>
            <a:pPr>
              <a:buClr>
                <a:schemeClr val="accent1"/>
              </a:buClr>
              <a:buFont typeface="Wingdings" pitchFamily="2" charset="2"/>
              <a:buNone/>
            </a:pPr>
            <a:endParaRPr lang="en-US" u="sng">
              <a:latin typeface="Courier New" pitchFamily="49" charset="0"/>
              <a:cs typeface="Courier New" pitchFamily="49" charset="0"/>
            </a:endParaRPr>
          </a:p>
          <a:p>
            <a:pPr>
              <a:buClr>
                <a:schemeClr val="accent1"/>
              </a:buClr>
              <a:buFont typeface="Wingdings" pitchFamily="2" charset="2"/>
              <a:buNone/>
            </a:pPr>
            <a:r>
              <a:rPr lang="en-US">
                <a:latin typeface="Courier New" pitchFamily="49" charset="0"/>
                <a:cs typeface="Courier New" pitchFamily="49" charset="0"/>
              </a:rPr>
              <a:t>&lt;HTML&gt;</a:t>
            </a:r>
          </a:p>
          <a:p>
            <a:pPr>
              <a:buClr>
                <a:schemeClr val="accent1"/>
              </a:buClr>
              <a:buFont typeface="Wingdings" pitchFamily="2" charset="2"/>
              <a:buNone/>
            </a:pPr>
            <a:r>
              <a:rPr lang="en-US">
                <a:latin typeface="Courier New" pitchFamily="49" charset="0"/>
                <a:cs typeface="Courier New" pitchFamily="49" charset="0"/>
              </a:rPr>
              <a:t>&lt;TITLE&gt;ONLINE SHOPPING&lt;/TITLE&gt;</a:t>
            </a:r>
          </a:p>
          <a:p>
            <a:pPr lvl="1">
              <a:buClr>
                <a:schemeClr val="accent1"/>
              </a:buClr>
              <a:buFont typeface="Wingdings" pitchFamily="2" charset="2"/>
              <a:buNone/>
            </a:pPr>
            <a:r>
              <a:rPr lang="en-US">
                <a:latin typeface="Courier New" pitchFamily="49" charset="0"/>
                <a:cs typeface="Courier New" pitchFamily="49" charset="0"/>
              </a:rPr>
              <a:t>&lt;BODY&gt;</a:t>
            </a:r>
          </a:p>
          <a:p>
            <a:pPr lvl="2">
              <a:buClr>
                <a:schemeClr val="accent1"/>
              </a:buClr>
              <a:buFont typeface="Wingdings" pitchFamily="2" charset="2"/>
              <a:buNone/>
            </a:pPr>
            <a:r>
              <a:rPr lang="en-US" sz="1200">
                <a:latin typeface="Courier New" pitchFamily="49" charset="0"/>
                <a:cs typeface="Courier New" pitchFamily="49" charset="0"/>
              </a:rPr>
              <a:t>&lt;FORM ACTION=“http://localhost:9080/HiddenWorldProject/FirstWorld”&gt;</a:t>
            </a:r>
          </a:p>
          <a:p>
            <a:pPr lvl="2">
              <a:buClr>
                <a:schemeClr val="accent1"/>
              </a:buClr>
              <a:buFont typeface="Wingdings" pitchFamily="2" charset="2"/>
              <a:buNone/>
            </a:pPr>
            <a:r>
              <a:rPr lang="en-US">
                <a:latin typeface="Courier New" pitchFamily="49" charset="0"/>
                <a:cs typeface="Courier New" pitchFamily="49" charset="0"/>
              </a:rPr>
              <a:t>	UserName &lt;INPUT Type=“Text” Name=“user”&gt;&lt;br&gt;</a:t>
            </a:r>
          </a:p>
          <a:p>
            <a:pPr lvl="2">
              <a:buClr>
                <a:schemeClr val="accent1"/>
              </a:buClr>
              <a:buFont typeface="Wingdings" pitchFamily="2" charset="2"/>
              <a:buNone/>
            </a:pPr>
            <a:r>
              <a:rPr lang="en-US">
                <a:latin typeface="Courier New" pitchFamily="49" charset="0"/>
                <a:cs typeface="Courier New" pitchFamily="49" charset="0"/>
              </a:rPr>
              <a:t>	&lt;INPUT Type=Submit value=“Login”&gt;</a:t>
            </a:r>
          </a:p>
          <a:p>
            <a:pPr lvl="2">
              <a:buClr>
                <a:schemeClr val="accent1"/>
              </a:buClr>
              <a:buFont typeface="Wingdings" pitchFamily="2" charset="2"/>
              <a:buNone/>
            </a:pPr>
            <a:r>
              <a:rPr lang="en-US">
                <a:latin typeface="Courier New" pitchFamily="49" charset="0"/>
                <a:cs typeface="Courier New" pitchFamily="49" charset="0"/>
              </a:rPr>
              <a:t>&lt;/FORM&gt;</a:t>
            </a:r>
          </a:p>
          <a:p>
            <a:pPr lvl="1">
              <a:buClr>
                <a:schemeClr val="accent1"/>
              </a:buClr>
              <a:buFont typeface="Wingdings" pitchFamily="2" charset="2"/>
              <a:buNone/>
            </a:pPr>
            <a:r>
              <a:rPr lang="en-US">
                <a:latin typeface="Courier New" pitchFamily="49" charset="0"/>
                <a:cs typeface="Courier New" pitchFamily="49" charset="0"/>
              </a:rPr>
              <a:t>&lt;/BODY&gt;</a:t>
            </a:r>
          </a:p>
          <a:p>
            <a:pPr>
              <a:buClr>
                <a:schemeClr val="accent1"/>
              </a:buClr>
              <a:buFont typeface="Wingdings" pitchFamily="2" charset="2"/>
              <a:buNone/>
            </a:pPr>
            <a:r>
              <a:rPr lang="en-US">
                <a:latin typeface="Courier New" pitchFamily="49" charset="0"/>
                <a:cs typeface="Courier New" pitchFamily="49" charset="0"/>
              </a:rPr>
              <a:t>&lt;/HTML&gt;</a:t>
            </a:r>
          </a:p>
        </p:txBody>
      </p:sp>
      <p:sp>
        <p:nvSpPr>
          <p:cNvPr id="67590" name="Rectangle 4"/>
          <p:cNvSpPr>
            <a:spLocks noChangeArrowheads="1"/>
          </p:cNvSpPr>
          <p:nvPr/>
        </p:nvSpPr>
        <p:spPr bwMode="auto">
          <a:xfrm>
            <a:off x="304800" y="1676400"/>
            <a:ext cx="3276600" cy="4724400"/>
          </a:xfrm>
          <a:prstGeom prst="rect">
            <a:avLst/>
          </a:prstGeom>
          <a:noFill/>
          <a:ln w="12700">
            <a:noFill/>
            <a:miter lim="800000"/>
            <a:headEnd type="none" w="sm" len="sm"/>
            <a:tailEnd type="none" w="sm" len="sm"/>
          </a:ln>
        </p:spPr>
        <p:txBody>
          <a:bodyPr wrap="none" anchor="ctr"/>
          <a:lstStyle/>
          <a:p>
            <a:endParaRPr lang="en-US">
              <a:latin typeface="Tahoma" pitchFamily="34" charset="0"/>
            </a:endParaRPr>
          </a:p>
        </p:txBody>
      </p:sp>
      <p:sp>
        <p:nvSpPr>
          <p:cNvPr id="67591"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F9CEE848-FBDA-4843-B5A7-60AAEE60487B}" type="slidenum">
              <a:rPr lang="en-US" sz="1000">
                <a:solidFill>
                  <a:srgbClr val="FFFFFF"/>
                </a:solidFill>
                <a:latin typeface="Tahoma" pitchFamily="34" charset="0"/>
              </a:rPr>
              <a:pPr/>
              <a:t>59</a:t>
            </a:fld>
            <a:endParaRPr lang="en-US" sz="1000">
              <a:solidFill>
                <a:srgbClr val="FFFFFF"/>
              </a:solidFill>
              <a:latin typeface="Tahoma" pitchFamily="34" charset="0"/>
            </a:endParaRPr>
          </a:p>
        </p:txBody>
      </p:sp>
      <p:sp>
        <p:nvSpPr>
          <p:cNvPr id="6" name="Rectangle 5"/>
          <p:cNvSpPr/>
          <p:nvPr/>
        </p:nvSpPr>
        <p:spPr>
          <a:xfrm>
            <a:off x="2667000" y="5029200"/>
            <a:ext cx="2839239" cy="369332"/>
          </a:xfrm>
          <a:prstGeom prst="rect">
            <a:avLst/>
          </a:prstGeom>
        </p:spPr>
        <p:txBody>
          <a:bodyPr wrap="none">
            <a:spAutoFit/>
          </a:bodyPr>
          <a:lstStyle/>
          <a:p>
            <a:r>
              <a:rPr lang="en-US" dirty="0" smtClean="0"/>
              <a:t>Refer to </a:t>
            </a:r>
            <a:r>
              <a:rPr lang="en-US" dirty="0" smtClean="0">
                <a:hlinkClick r:id="rId3" action="ppaction://hlinkfile"/>
              </a:rPr>
              <a:t>HiddenForm.html</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B918CA11-13DD-4630-BE14-52E3B1999C98}" type="slidenum">
              <a:rPr lang="en-US" sz="1000">
                <a:solidFill>
                  <a:srgbClr val="FFFFFF"/>
                </a:solidFill>
                <a:latin typeface="Tahoma" pitchFamily="34" charset="0"/>
              </a:rPr>
              <a:pPr/>
              <a:t>6</a:t>
            </a:fld>
            <a:endParaRPr lang="en-US" sz="1000">
              <a:solidFill>
                <a:srgbClr val="FFFFFF"/>
              </a:solidFill>
              <a:latin typeface="Tahoma" pitchFamily="34" charset="0"/>
            </a:endParaRPr>
          </a:p>
        </p:txBody>
      </p:sp>
      <p:sp>
        <p:nvSpPr>
          <p:cNvPr id="660483" name="Rectangle 2"/>
          <p:cNvSpPr>
            <a:spLocks noGrp="1" noChangeArrowheads="1"/>
          </p:cNvSpPr>
          <p:nvPr>
            <p:ph type="title"/>
          </p:nvPr>
        </p:nvSpPr>
        <p:spPr/>
        <p:txBody>
          <a:bodyPr/>
          <a:lstStyle/>
          <a:p>
            <a:pPr eaLnBrk="1" hangingPunct="1">
              <a:defRPr/>
            </a:pPr>
            <a:r>
              <a:rPr lang="en-US" smtClean="0"/>
              <a:t>Building a Servlet</a:t>
            </a:r>
          </a:p>
        </p:txBody>
      </p:sp>
      <p:sp>
        <p:nvSpPr>
          <p:cNvPr id="13316" name="Rectangle 3"/>
          <p:cNvSpPr>
            <a:spLocks noChangeArrowheads="1"/>
          </p:cNvSpPr>
          <p:nvPr/>
        </p:nvSpPr>
        <p:spPr bwMode="auto">
          <a:xfrm>
            <a:off x="3733800" y="1600200"/>
            <a:ext cx="4495800" cy="4724400"/>
          </a:xfrm>
          <a:prstGeom prst="rect">
            <a:avLst/>
          </a:prstGeom>
          <a:gradFill rotWithShape="1">
            <a:gsLst>
              <a:gs pos="0">
                <a:srgbClr val="FFFF99"/>
              </a:gs>
              <a:gs pos="100000">
                <a:srgbClr val="D5DAFD"/>
              </a:gs>
            </a:gsLst>
            <a:lin ang="5400000" scaled="1"/>
          </a:gradFill>
          <a:ln w="9525">
            <a:miter lim="800000"/>
            <a:headEnd/>
            <a:tailEnd/>
          </a:ln>
          <a:scene3d>
            <a:camera prst="legacyPerspectiveBottom"/>
            <a:lightRig rig="legacyFlat3" dir="t"/>
          </a:scene3d>
          <a:sp3d extrusionH="887400" prstMaterial="legacyMatte">
            <a:bevelT w="13500" h="13500" prst="angle"/>
            <a:bevelB w="13500" h="13500" prst="angle"/>
            <a:extrusionClr>
              <a:srgbClr val="FFFF99"/>
            </a:extrusionClr>
          </a:sp3d>
        </p:spPr>
        <p:txBody>
          <a:bodyPr>
            <a:flatTx/>
          </a:bodyPr>
          <a:lstStyle/>
          <a:p>
            <a:r>
              <a:rPr lang="en-US" sz="2400">
                <a:latin typeface="Tahoma" pitchFamily="34" charset="0"/>
              </a:rPr>
              <a:t>J2EE Application Server</a:t>
            </a:r>
          </a:p>
        </p:txBody>
      </p:sp>
      <p:sp>
        <p:nvSpPr>
          <p:cNvPr id="13317" name="Rectangle 4"/>
          <p:cNvSpPr>
            <a:spLocks noChangeArrowheads="1"/>
          </p:cNvSpPr>
          <p:nvPr/>
        </p:nvSpPr>
        <p:spPr bwMode="auto">
          <a:xfrm>
            <a:off x="3962400" y="2209800"/>
            <a:ext cx="4017963" cy="3962400"/>
          </a:xfrm>
          <a:prstGeom prst="rect">
            <a:avLst/>
          </a:prstGeom>
          <a:gradFill rotWithShape="1">
            <a:gsLst>
              <a:gs pos="0">
                <a:srgbClr val="FFFF99">
                  <a:alpha val="60001"/>
                </a:srgbClr>
              </a:gs>
              <a:gs pos="100000">
                <a:srgbClr val="D5DAFD"/>
              </a:gs>
            </a:gsLst>
            <a:lin ang="5400000" scaled="1"/>
          </a:gradFill>
          <a:ln w="12700">
            <a:noFill/>
            <a:miter lim="800000"/>
            <a:headEnd type="none" w="sm" len="sm"/>
            <a:tailEnd type="none" w="sm" len="sm"/>
          </a:ln>
          <a:effectLst>
            <a:prstShdw prst="shdw17" dist="17961" dir="13500000">
              <a:srgbClr val="99995C"/>
            </a:prstShdw>
          </a:effectLst>
        </p:spPr>
        <p:txBody>
          <a:bodyPr/>
          <a:lstStyle/>
          <a:p>
            <a:r>
              <a:rPr lang="en-US" sz="2400">
                <a:latin typeface="Tahoma" pitchFamily="34" charset="0"/>
              </a:rPr>
              <a:t>Web Container</a:t>
            </a:r>
          </a:p>
        </p:txBody>
      </p:sp>
      <p:sp>
        <p:nvSpPr>
          <p:cNvPr id="13318" name="Rectangle 5"/>
          <p:cNvSpPr>
            <a:spLocks noChangeArrowheads="1"/>
          </p:cNvSpPr>
          <p:nvPr/>
        </p:nvSpPr>
        <p:spPr bwMode="auto">
          <a:xfrm>
            <a:off x="4114800" y="2743200"/>
            <a:ext cx="3698875" cy="533400"/>
          </a:xfrm>
          <a:prstGeom prst="rect">
            <a:avLst/>
          </a:prstGeom>
          <a:gradFill rotWithShape="1">
            <a:gsLst>
              <a:gs pos="0">
                <a:srgbClr val="FFFF99"/>
              </a:gs>
              <a:gs pos="100000">
                <a:srgbClr val="D5DAFD"/>
              </a:gs>
            </a:gsLst>
            <a:lin ang="5400000" scaled="1"/>
          </a:gradFill>
          <a:ln w="12700">
            <a:noFill/>
            <a:miter lim="800000"/>
            <a:headEnd type="none" w="sm" len="sm"/>
            <a:tailEnd type="none" w="sm" len="sm"/>
          </a:ln>
          <a:effectLst>
            <a:prstShdw prst="shdw17" dist="17961" dir="2700000">
              <a:srgbClr val="99995C"/>
            </a:prstShdw>
          </a:effectLst>
        </p:spPr>
        <p:txBody>
          <a:bodyPr anchor="ctr"/>
          <a:lstStyle/>
          <a:p>
            <a:r>
              <a:rPr lang="en-US">
                <a:latin typeface="Tahoma" pitchFamily="34" charset="0"/>
              </a:rPr>
              <a:t>Loads The Servlet class</a:t>
            </a:r>
          </a:p>
        </p:txBody>
      </p:sp>
      <p:sp>
        <p:nvSpPr>
          <p:cNvPr id="13319" name="Rectangle 6"/>
          <p:cNvSpPr>
            <a:spLocks noChangeArrowheads="1"/>
          </p:cNvSpPr>
          <p:nvPr/>
        </p:nvSpPr>
        <p:spPr bwMode="auto">
          <a:xfrm>
            <a:off x="4114800" y="3429000"/>
            <a:ext cx="3698875" cy="533400"/>
          </a:xfrm>
          <a:prstGeom prst="rect">
            <a:avLst/>
          </a:prstGeom>
          <a:gradFill rotWithShape="1">
            <a:gsLst>
              <a:gs pos="0">
                <a:srgbClr val="FFFF99"/>
              </a:gs>
              <a:gs pos="100000">
                <a:srgbClr val="D5DAFD"/>
              </a:gs>
            </a:gsLst>
            <a:lin ang="5400000" scaled="1"/>
          </a:gradFill>
          <a:ln w="12700">
            <a:noFill/>
            <a:miter lim="800000"/>
            <a:headEnd type="none" w="sm" len="sm"/>
            <a:tailEnd type="none" w="sm" len="sm"/>
          </a:ln>
          <a:effectLst>
            <a:prstShdw prst="shdw17" dist="17961" dir="2700000">
              <a:srgbClr val="99995C"/>
            </a:prstShdw>
          </a:effectLst>
        </p:spPr>
        <p:txBody>
          <a:bodyPr anchor="ctr"/>
          <a:lstStyle/>
          <a:p>
            <a:r>
              <a:rPr lang="en-US">
                <a:latin typeface="Tahoma" pitchFamily="34" charset="0"/>
              </a:rPr>
              <a:t>Instantiates the Servlet</a:t>
            </a:r>
          </a:p>
        </p:txBody>
      </p:sp>
      <p:sp>
        <p:nvSpPr>
          <p:cNvPr id="13320" name="Rectangle 7"/>
          <p:cNvSpPr>
            <a:spLocks noChangeArrowheads="1"/>
          </p:cNvSpPr>
          <p:nvPr/>
        </p:nvSpPr>
        <p:spPr bwMode="auto">
          <a:xfrm>
            <a:off x="4114800" y="4114800"/>
            <a:ext cx="3698875" cy="533400"/>
          </a:xfrm>
          <a:prstGeom prst="rect">
            <a:avLst/>
          </a:prstGeom>
          <a:gradFill rotWithShape="1">
            <a:gsLst>
              <a:gs pos="0">
                <a:srgbClr val="FFFF99"/>
              </a:gs>
              <a:gs pos="100000">
                <a:srgbClr val="D5DAFD"/>
              </a:gs>
            </a:gsLst>
            <a:lin ang="5400000" scaled="1"/>
          </a:gradFill>
          <a:ln w="12700">
            <a:noFill/>
            <a:miter lim="800000"/>
            <a:headEnd type="none" w="sm" len="sm"/>
            <a:tailEnd type="none" w="sm" len="sm"/>
          </a:ln>
          <a:effectLst>
            <a:prstShdw prst="shdw17" dist="17961" dir="2700000">
              <a:srgbClr val="99995C"/>
            </a:prstShdw>
          </a:effectLst>
        </p:spPr>
        <p:txBody>
          <a:bodyPr anchor="ctr"/>
          <a:lstStyle/>
          <a:p>
            <a:r>
              <a:rPr lang="en-US">
                <a:latin typeface="Tahoma" pitchFamily="34" charset="0"/>
              </a:rPr>
              <a:t>Initializes the Servlet Instance</a:t>
            </a:r>
          </a:p>
        </p:txBody>
      </p:sp>
      <p:sp>
        <p:nvSpPr>
          <p:cNvPr id="13321" name="Rectangle 8"/>
          <p:cNvSpPr>
            <a:spLocks noChangeArrowheads="1"/>
          </p:cNvSpPr>
          <p:nvPr/>
        </p:nvSpPr>
        <p:spPr bwMode="auto">
          <a:xfrm>
            <a:off x="4114800" y="4800600"/>
            <a:ext cx="3698875" cy="533400"/>
          </a:xfrm>
          <a:prstGeom prst="rect">
            <a:avLst/>
          </a:prstGeom>
          <a:gradFill rotWithShape="1">
            <a:gsLst>
              <a:gs pos="0">
                <a:srgbClr val="FFFF99"/>
              </a:gs>
              <a:gs pos="100000">
                <a:srgbClr val="D5DAFD"/>
              </a:gs>
            </a:gsLst>
            <a:lin ang="5400000" scaled="1"/>
          </a:gradFill>
          <a:ln w="12700">
            <a:noFill/>
            <a:miter lim="800000"/>
            <a:headEnd type="none" w="sm" len="sm"/>
            <a:tailEnd type="none" w="sm" len="sm"/>
          </a:ln>
          <a:effectLst>
            <a:prstShdw prst="shdw17" dist="17961" dir="2700000">
              <a:srgbClr val="99995C"/>
            </a:prstShdw>
          </a:effectLst>
        </p:spPr>
        <p:txBody>
          <a:bodyPr anchor="ctr"/>
          <a:lstStyle/>
          <a:p>
            <a:r>
              <a:rPr lang="en-US">
                <a:latin typeface="Tahoma" pitchFamily="34" charset="0"/>
              </a:rPr>
              <a:t>Passes request to the Servlet Instance</a:t>
            </a:r>
          </a:p>
        </p:txBody>
      </p:sp>
      <p:sp>
        <p:nvSpPr>
          <p:cNvPr id="13322" name="Rectangle 9"/>
          <p:cNvSpPr>
            <a:spLocks noChangeArrowheads="1"/>
          </p:cNvSpPr>
          <p:nvPr/>
        </p:nvSpPr>
        <p:spPr bwMode="auto">
          <a:xfrm>
            <a:off x="4114800" y="5486400"/>
            <a:ext cx="3698875" cy="533400"/>
          </a:xfrm>
          <a:prstGeom prst="rect">
            <a:avLst/>
          </a:prstGeom>
          <a:gradFill rotWithShape="1">
            <a:gsLst>
              <a:gs pos="0">
                <a:srgbClr val="FFFF99"/>
              </a:gs>
              <a:gs pos="100000">
                <a:srgbClr val="D5DAFD"/>
              </a:gs>
            </a:gsLst>
            <a:lin ang="5400000" scaled="1"/>
          </a:gradFill>
          <a:ln w="12700">
            <a:noFill/>
            <a:miter lim="800000"/>
            <a:headEnd type="none" w="sm" len="sm"/>
            <a:tailEnd type="none" w="sm" len="sm"/>
          </a:ln>
          <a:effectLst>
            <a:prstShdw prst="shdw17" dist="17961" dir="2700000">
              <a:srgbClr val="99995C"/>
            </a:prstShdw>
          </a:effectLst>
        </p:spPr>
        <p:txBody>
          <a:bodyPr anchor="ctr"/>
          <a:lstStyle/>
          <a:p>
            <a:r>
              <a:rPr lang="en-US">
                <a:latin typeface="Tahoma" pitchFamily="34" charset="0"/>
              </a:rPr>
              <a:t>Sends Response</a:t>
            </a:r>
          </a:p>
        </p:txBody>
      </p:sp>
      <p:sp>
        <p:nvSpPr>
          <p:cNvPr id="13323" name="Rectangle 10"/>
          <p:cNvSpPr>
            <a:spLocks noChangeArrowheads="1"/>
          </p:cNvSpPr>
          <p:nvPr/>
        </p:nvSpPr>
        <p:spPr bwMode="auto">
          <a:xfrm>
            <a:off x="152400" y="3429000"/>
            <a:ext cx="2133600" cy="685800"/>
          </a:xfrm>
          <a:prstGeom prst="rect">
            <a:avLst/>
          </a:prstGeom>
          <a:solidFill>
            <a:srgbClr val="D5DAFD"/>
          </a:solidFill>
          <a:ln w="12700">
            <a:noFill/>
            <a:miter lim="800000"/>
            <a:headEnd type="none" w="sm" len="sm"/>
            <a:tailEnd type="none" w="sm" len="sm"/>
          </a:ln>
          <a:effectLst>
            <a:prstShdw prst="shdw17" dist="17961" dir="2700000">
              <a:srgbClr val="808398"/>
            </a:prstShdw>
          </a:effectLst>
        </p:spPr>
        <p:txBody>
          <a:bodyPr anchor="ctr"/>
          <a:lstStyle/>
          <a:p>
            <a:r>
              <a:rPr lang="en-US" sz="2000" dirty="0">
                <a:latin typeface="Tahoma" pitchFamily="34" charset="0"/>
              </a:rPr>
              <a:t>First </a:t>
            </a:r>
            <a:r>
              <a:rPr lang="en-US" sz="2000" dirty="0" smtClean="0">
                <a:latin typeface="Tahoma" pitchFamily="34" charset="0"/>
              </a:rPr>
              <a:t>Client</a:t>
            </a:r>
            <a:endParaRPr lang="en-US" sz="2000" dirty="0">
              <a:latin typeface="Tahoma" pitchFamily="34" charset="0"/>
            </a:endParaRPr>
          </a:p>
        </p:txBody>
      </p:sp>
      <p:sp>
        <p:nvSpPr>
          <p:cNvPr id="13324" name="AutoShape 11"/>
          <p:cNvSpPr>
            <a:spLocks noChangeArrowheads="1"/>
          </p:cNvSpPr>
          <p:nvPr/>
        </p:nvSpPr>
        <p:spPr bwMode="auto">
          <a:xfrm>
            <a:off x="1219200" y="2438400"/>
            <a:ext cx="152400" cy="990600"/>
          </a:xfrm>
          <a:prstGeom prst="flowChartAlternateProcess">
            <a:avLst/>
          </a:prstGeom>
          <a:gradFill rotWithShape="1">
            <a:gsLst>
              <a:gs pos="0">
                <a:srgbClr val="D5DAFD"/>
              </a:gs>
              <a:gs pos="100000">
                <a:srgbClr val="FFFF99"/>
              </a:gs>
            </a:gsLst>
            <a:lin ang="5400000" scaled="1"/>
          </a:gradFill>
          <a:ln w="12700">
            <a:noFill/>
            <a:miter lim="800000"/>
            <a:headEnd type="none" w="sm" len="sm"/>
            <a:tailEnd type="none" w="sm" len="sm"/>
          </a:ln>
          <a:effectLst>
            <a:prstShdw prst="shdw17" dist="17961" dir="2700000">
              <a:srgbClr val="99995C"/>
            </a:prstShdw>
          </a:effectLst>
        </p:spPr>
        <p:txBody>
          <a:bodyPr wrap="none" anchor="ctr"/>
          <a:lstStyle/>
          <a:p>
            <a:endParaRPr lang="en-US">
              <a:latin typeface="Tahoma" pitchFamily="34" charset="0"/>
            </a:endParaRPr>
          </a:p>
        </p:txBody>
      </p:sp>
      <p:sp>
        <p:nvSpPr>
          <p:cNvPr id="13325" name="AutoShape 12"/>
          <p:cNvSpPr>
            <a:spLocks noChangeArrowheads="1"/>
          </p:cNvSpPr>
          <p:nvPr/>
        </p:nvSpPr>
        <p:spPr bwMode="auto">
          <a:xfrm>
            <a:off x="1219200" y="2362200"/>
            <a:ext cx="2514600" cy="304800"/>
          </a:xfrm>
          <a:prstGeom prst="rightArrow">
            <a:avLst>
              <a:gd name="adj1" fmla="val 50000"/>
              <a:gd name="adj2" fmla="val 206250"/>
            </a:avLst>
          </a:prstGeom>
          <a:gradFill rotWithShape="1">
            <a:gsLst>
              <a:gs pos="0">
                <a:srgbClr val="D5DAFD"/>
              </a:gs>
              <a:gs pos="100000">
                <a:srgbClr val="FFFF99"/>
              </a:gs>
            </a:gsLst>
            <a:lin ang="5400000" scaled="1"/>
          </a:gradFill>
          <a:ln w="12700">
            <a:noFill/>
            <a:miter lim="800000"/>
            <a:headEnd type="none" w="sm" len="sm"/>
            <a:tailEnd type="none" w="sm" len="sm"/>
          </a:ln>
          <a:effectLst>
            <a:prstShdw prst="shdw17" dist="17961" dir="2700000">
              <a:srgbClr val="99995C"/>
            </a:prstShdw>
          </a:effectLst>
        </p:spPr>
        <p:txBody>
          <a:bodyPr wrap="none" anchor="ctr"/>
          <a:lstStyle/>
          <a:p>
            <a:endParaRPr lang="en-US">
              <a:latin typeface="Tahoma" pitchFamily="34" charset="0"/>
            </a:endParaRPr>
          </a:p>
        </p:txBody>
      </p:sp>
      <p:sp>
        <p:nvSpPr>
          <p:cNvPr id="13326" name="AutoShape 13"/>
          <p:cNvSpPr>
            <a:spLocks noChangeArrowheads="1"/>
          </p:cNvSpPr>
          <p:nvPr/>
        </p:nvSpPr>
        <p:spPr bwMode="auto">
          <a:xfrm flipH="1">
            <a:off x="1219200" y="5562600"/>
            <a:ext cx="2514600" cy="152400"/>
          </a:xfrm>
          <a:prstGeom prst="flowChartAlternateProcess">
            <a:avLst/>
          </a:prstGeom>
          <a:gradFill rotWithShape="1">
            <a:gsLst>
              <a:gs pos="0">
                <a:srgbClr val="D5DAFD"/>
              </a:gs>
              <a:gs pos="100000">
                <a:srgbClr val="FFFF99"/>
              </a:gs>
            </a:gsLst>
            <a:lin ang="5400000" scaled="1"/>
          </a:gradFill>
          <a:ln w="12700">
            <a:noFill/>
            <a:miter lim="800000"/>
            <a:headEnd type="none" w="sm" len="sm"/>
            <a:tailEnd type="none" w="sm" len="sm"/>
          </a:ln>
          <a:effectLst>
            <a:prstShdw prst="shdw17" dist="17961" dir="2700000">
              <a:srgbClr val="99995C"/>
            </a:prstShdw>
          </a:effectLst>
        </p:spPr>
        <p:txBody>
          <a:bodyPr wrap="none" anchor="ctr"/>
          <a:lstStyle/>
          <a:p>
            <a:endParaRPr lang="en-US">
              <a:latin typeface="Tahoma" pitchFamily="34" charset="0"/>
            </a:endParaRPr>
          </a:p>
        </p:txBody>
      </p:sp>
      <p:sp>
        <p:nvSpPr>
          <p:cNvPr id="13327" name="AutoShape 14"/>
          <p:cNvSpPr>
            <a:spLocks noChangeArrowheads="1"/>
          </p:cNvSpPr>
          <p:nvPr/>
        </p:nvSpPr>
        <p:spPr bwMode="auto">
          <a:xfrm rot="-5400000">
            <a:off x="495300" y="4762500"/>
            <a:ext cx="1600200" cy="304800"/>
          </a:xfrm>
          <a:prstGeom prst="rightArrow">
            <a:avLst>
              <a:gd name="adj1" fmla="val 50000"/>
              <a:gd name="adj2" fmla="val 131250"/>
            </a:avLst>
          </a:prstGeom>
          <a:gradFill rotWithShape="1">
            <a:gsLst>
              <a:gs pos="0">
                <a:srgbClr val="D5DAFD"/>
              </a:gs>
              <a:gs pos="100000">
                <a:srgbClr val="FFFF99"/>
              </a:gs>
            </a:gsLst>
            <a:lin ang="5400000" scaled="1"/>
          </a:gradFill>
          <a:ln w="12700">
            <a:noFill/>
            <a:miter lim="800000"/>
            <a:headEnd type="none" w="sm" len="sm"/>
            <a:tailEnd type="none" w="sm" len="sm"/>
          </a:ln>
          <a:effectLst>
            <a:prstShdw prst="shdw17" dist="17961" dir="2700000">
              <a:srgbClr val="99995C"/>
            </a:prstShdw>
          </a:effectLst>
        </p:spPr>
        <p:txBody>
          <a:bodyPr wrap="none" anchor="ctr"/>
          <a:lstStyle/>
          <a:p>
            <a:endParaRPr lang="en-US">
              <a:latin typeface="Tahoma" pitchFamily="34" charset="0"/>
            </a:endParaRPr>
          </a:p>
        </p:txBody>
      </p:sp>
      <p:sp>
        <p:nvSpPr>
          <p:cNvPr id="16" name="TextBox 15"/>
          <p:cNvSpPr txBox="1"/>
          <p:nvPr/>
        </p:nvSpPr>
        <p:spPr>
          <a:xfrm>
            <a:off x="2057400" y="2602468"/>
            <a:ext cx="1676400" cy="369332"/>
          </a:xfrm>
          <a:prstGeom prst="rect">
            <a:avLst/>
          </a:prstGeom>
          <a:noFill/>
        </p:spPr>
        <p:txBody>
          <a:bodyPr wrap="square" rtlCol="0">
            <a:spAutoFit/>
          </a:bodyPr>
          <a:lstStyle/>
          <a:p>
            <a:r>
              <a:rPr lang="en-US" dirty="0" smtClean="0"/>
              <a:t>Request</a:t>
            </a:r>
            <a:endParaRPr lang="en-US" dirty="0"/>
          </a:p>
        </p:txBody>
      </p:sp>
      <p:sp>
        <p:nvSpPr>
          <p:cNvPr id="17" name="TextBox 16"/>
          <p:cNvSpPr txBox="1"/>
          <p:nvPr/>
        </p:nvSpPr>
        <p:spPr>
          <a:xfrm>
            <a:off x="1295400" y="5269468"/>
            <a:ext cx="1676400" cy="369332"/>
          </a:xfrm>
          <a:prstGeom prst="rect">
            <a:avLst/>
          </a:prstGeom>
          <a:noFill/>
        </p:spPr>
        <p:txBody>
          <a:bodyPr wrap="square" rtlCol="0">
            <a:spAutoFit/>
          </a:bodyPr>
          <a:lstStyle/>
          <a:p>
            <a:r>
              <a:rPr lang="en-US" dirty="0" smtClean="0"/>
              <a:t>Response</a:t>
            </a:r>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Demonstration on Hidden Form Fields – FirstWorld.java</a:t>
            </a:r>
          </a:p>
        </p:txBody>
      </p:sp>
      <p:sp>
        <p:nvSpPr>
          <p:cNvPr id="7" name="Content Placeholder 6"/>
          <p:cNvSpPr>
            <a:spLocks noGrp="1"/>
          </p:cNvSpPr>
          <p:nvPr>
            <p:ph idx="1"/>
          </p:nvPr>
        </p:nvSpPr>
        <p:spPr/>
        <p:txBody>
          <a:bodyPr/>
          <a:lstStyle/>
          <a:p>
            <a:endParaRPr lang="en-US"/>
          </a:p>
        </p:txBody>
      </p:sp>
      <p:sp>
        <p:nvSpPr>
          <p:cNvPr id="68613" name="Text Box 3"/>
          <p:cNvSpPr txBox="1">
            <a:spLocks noChangeArrowheads="1"/>
          </p:cNvSpPr>
          <p:nvPr/>
        </p:nvSpPr>
        <p:spPr bwMode="auto">
          <a:xfrm>
            <a:off x="304800" y="1447800"/>
            <a:ext cx="8382000" cy="4876800"/>
          </a:xfrm>
          <a:prstGeom prst="rect">
            <a:avLst/>
          </a:prstGeom>
          <a:solidFill>
            <a:schemeClr val="bg1"/>
          </a:solidFill>
          <a:ln w="12700">
            <a:noFill/>
            <a:miter lim="800000"/>
            <a:headEnd type="none" w="sm" len="sm"/>
            <a:tailEnd type="none" w="sm" len="sm"/>
          </a:ln>
        </p:spPr>
        <p:txBody>
          <a:bodyPr/>
          <a:lstStyle/>
          <a:p>
            <a:pPr>
              <a:buClr>
                <a:schemeClr val="accent1"/>
              </a:buClr>
              <a:buFont typeface="Wingdings" pitchFamily="2" charset="2"/>
              <a:buNone/>
            </a:pPr>
            <a:r>
              <a:rPr lang="en-US" sz="1600">
                <a:latin typeface="Courier New" pitchFamily="49" charset="0"/>
                <a:cs typeface="Courier New" pitchFamily="49" charset="0"/>
              </a:rPr>
              <a:t>package ibm.sample.session;</a:t>
            </a:r>
          </a:p>
          <a:p>
            <a:pPr>
              <a:buClr>
                <a:schemeClr val="accent1"/>
              </a:buClr>
              <a:buFont typeface="Wingdings" pitchFamily="2" charset="2"/>
              <a:buNone/>
            </a:pPr>
            <a:r>
              <a:rPr lang="en-US" sz="1600">
                <a:latin typeface="Courier New" pitchFamily="49" charset="0"/>
                <a:cs typeface="Courier New" pitchFamily="49" charset="0"/>
              </a:rPr>
              <a:t>import java.io.*;</a:t>
            </a:r>
          </a:p>
          <a:p>
            <a:pPr>
              <a:buClr>
                <a:schemeClr val="accent1"/>
              </a:buClr>
              <a:buFont typeface="Wingdings" pitchFamily="2" charset="2"/>
              <a:buNone/>
            </a:pPr>
            <a:r>
              <a:rPr lang="en-US" sz="1600">
                <a:latin typeface="Courier New" pitchFamily="49" charset="0"/>
                <a:cs typeface="Courier New" pitchFamily="49" charset="0"/>
              </a:rPr>
              <a:t>import javax.servlet.*;</a:t>
            </a:r>
          </a:p>
          <a:p>
            <a:pPr>
              <a:buClr>
                <a:schemeClr val="accent1"/>
              </a:buClr>
              <a:buFont typeface="Wingdings" pitchFamily="2" charset="2"/>
              <a:buNone/>
            </a:pPr>
            <a:r>
              <a:rPr lang="en-US" sz="1600">
                <a:latin typeface="Courier New" pitchFamily="49" charset="0"/>
                <a:cs typeface="Courier New" pitchFamily="49" charset="0"/>
              </a:rPr>
              <a:t>import javax.servlet.http.*;</a:t>
            </a:r>
          </a:p>
          <a:p>
            <a:pPr>
              <a:buClr>
                <a:schemeClr val="accent1"/>
              </a:buClr>
              <a:buFont typeface="Wingdings" pitchFamily="2" charset="2"/>
              <a:buNone/>
            </a:pPr>
            <a:r>
              <a:rPr lang="en-US" sz="1600">
                <a:latin typeface="Courier New" pitchFamily="49" charset="0"/>
                <a:cs typeface="Courier New" pitchFamily="49" charset="0"/>
              </a:rPr>
              <a:t>public class FirstWorld extends HttpServlet</a:t>
            </a:r>
          </a:p>
          <a:p>
            <a:pPr>
              <a:buClr>
                <a:schemeClr val="accent1"/>
              </a:buClr>
              <a:buFont typeface="Wingdings" pitchFamily="2" charset="2"/>
              <a:buNone/>
            </a:pPr>
            <a:r>
              <a:rPr lang="en-US" sz="1600">
                <a:latin typeface="Courier New" pitchFamily="49" charset="0"/>
                <a:cs typeface="Courier New" pitchFamily="49" charset="0"/>
              </a:rPr>
              <a:t>{</a:t>
            </a:r>
          </a:p>
          <a:p>
            <a:pPr>
              <a:buClr>
                <a:schemeClr val="accent1"/>
              </a:buClr>
              <a:buFont typeface="Wingdings" pitchFamily="2" charset="2"/>
              <a:buNone/>
            </a:pPr>
            <a:r>
              <a:rPr lang="en-US" sz="1600">
                <a:latin typeface="Courier New" pitchFamily="49" charset="0"/>
                <a:cs typeface="Courier New" pitchFamily="49" charset="0"/>
              </a:rPr>
              <a:t>  public void doGet(HttpServletRequest req, HttpServletResponse res)throws IOException, ServletException</a:t>
            </a:r>
          </a:p>
          <a:p>
            <a:pPr>
              <a:buClr>
                <a:schemeClr val="accent1"/>
              </a:buClr>
              <a:buFont typeface="Wingdings" pitchFamily="2" charset="2"/>
              <a:buNone/>
            </a:pPr>
            <a:r>
              <a:rPr lang="en-US" sz="1600">
                <a:latin typeface="Courier New" pitchFamily="49" charset="0"/>
                <a:cs typeface="Courier New" pitchFamily="49" charset="0"/>
              </a:rPr>
              <a:t>  {</a:t>
            </a:r>
          </a:p>
          <a:p>
            <a:pPr>
              <a:buClr>
                <a:schemeClr val="accent1"/>
              </a:buClr>
              <a:buFont typeface="Wingdings" pitchFamily="2" charset="2"/>
              <a:buNone/>
            </a:pPr>
            <a:r>
              <a:rPr lang="en-US" sz="1600">
                <a:latin typeface="Courier New" pitchFamily="49" charset="0"/>
                <a:cs typeface="Courier New" pitchFamily="49" charset="0"/>
              </a:rPr>
              <a:t>     String username = req.getParameter(“user”);</a:t>
            </a:r>
          </a:p>
          <a:p>
            <a:pPr>
              <a:buClr>
                <a:schemeClr val="accent1"/>
              </a:buClr>
              <a:buFont typeface="Wingdings" pitchFamily="2" charset="2"/>
              <a:buNone/>
            </a:pPr>
            <a:r>
              <a:rPr lang="en-US" sz="1600">
                <a:latin typeface="Courier New" pitchFamily="49" charset="0"/>
                <a:cs typeface="Courier New" pitchFamily="49" charset="0"/>
              </a:rPr>
              <a:t>     PrintWriter out = res.getWriter();</a:t>
            </a:r>
          </a:p>
          <a:p>
            <a:pPr>
              <a:buClr>
                <a:schemeClr val="accent1"/>
              </a:buClr>
              <a:buFont typeface="Wingdings" pitchFamily="2" charset="2"/>
              <a:buNone/>
            </a:pPr>
            <a:r>
              <a:rPr lang="en-US" sz="1600">
                <a:latin typeface="Courier New" pitchFamily="49" charset="0"/>
                <a:cs typeface="Courier New" pitchFamily="49" charset="0"/>
              </a:rPr>
              <a:t>     out.println(“”Welcome! Click To Proceed….”);</a:t>
            </a:r>
          </a:p>
          <a:p>
            <a:pPr>
              <a:buClr>
                <a:schemeClr val="accent1"/>
              </a:buClr>
              <a:buFont typeface="Wingdings" pitchFamily="2" charset="2"/>
              <a:buNone/>
            </a:pPr>
            <a:r>
              <a:rPr lang="en-US" sz="1600">
                <a:latin typeface="Courier New" pitchFamily="49" charset="0"/>
                <a:cs typeface="Courier New" pitchFamily="49" charset="0"/>
              </a:rPr>
              <a:t>     out.println(“&lt;form name=login     </a:t>
            </a:r>
          </a:p>
          <a:p>
            <a:pPr>
              <a:buClr>
                <a:schemeClr val="accent1"/>
              </a:buClr>
              <a:buFont typeface="Wingdings" pitchFamily="2" charset="2"/>
              <a:buNone/>
            </a:pPr>
            <a:r>
              <a:rPr lang="en-US" sz="1600">
                <a:latin typeface="Courier New" pitchFamily="49" charset="0"/>
                <a:cs typeface="Courier New" pitchFamily="49" charset="0"/>
              </a:rPr>
              <a:t>     action=http://localhost:9080/HiddenWorldProject/SecondWorld&gt;</a:t>
            </a:r>
          </a:p>
          <a:p>
            <a:pPr>
              <a:buClr>
                <a:schemeClr val="accent1"/>
              </a:buClr>
              <a:buFont typeface="Wingdings" pitchFamily="2" charset="2"/>
              <a:buNone/>
            </a:pPr>
            <a:r>
              <a:rPr lang="en-US" sz="1600">
                <a:latin typeface="Courier New" pitchFamily="49" charset="0"/>
                <a:cs typeface="Courier New" pitchFamily="49" charset="0"/>
              </a:rPr>
              <a:t>    out.println(“&lt;input type=hidden name=user value=“+username+”&gt;”);</a:t>
            </a:r>
          </a:p>
          <a:p>
            <a:pPr>
              <a:buClr>
                <a:schemeClr val="accent1"/>
              </a:buClr>
              <a:buFont typeface="Wingdings" pitchFamily="2" charset="2"/>
              <a:buNone/>
            </a:pPr>
            <a:r>
              <a:rPr lang="en-US" sz="1600">
                <a:latin typeface="Courier New" pitchFamily="49" charset="0"/>
                <a:cs typeface="Courier New" pitchFamily="49" charset="0"/>
              </a:rPr>
              <a:t>    out.println(“&lt;input type=submit value=submit&gt;&lt;/form&gt;”);</a:t>
            </a:r>
          </a:p>
          <a:p>
            <a:pPr>
              <a:buClr>
                <a:schemeClr val="accent1"/>
              </a:buClr>
              <a:buFont typeface="Wingdings" pitchFamily="2" charset="2"/>
              <a:buNone/>
            </a:pPr>
            <a:r>
              <a:rPr lang="en-US" sz="1600">
                <a:latin typeface="Courier New" pitchFamily="49" charset="0"/>
                <a:cs typeface="Courier New" pitchFamily="49" charset="0"/>
              </a:rPr>
              <a:t> }// end of doPost() method</a:t>
            </a:r>
          </a:p>
          <a:p>
            <a:pPr>
              <a:buClr>
                <a:schemeClr val="accent1"/>
              </a:buClr>
              <a:buFont typeface="Wingdings" pitchFamily="2" charset="2"/>
              <a:buNone/>
            </a:pPr>
            <a:r>
              <a:rPr lang="en-US" sz="1600">
                <a:latin typeface="Courier New" pitchFamily="49" charset="0"/>
                <a:cs typeface="Courier New" pitchFamily="49" charset="0"/>
              </a:rPr>
              <a:t>}// end of FirstWorld class</a:t>
            </a:r>
          </a:p>
          <a:p>
            <a:pPr>
              <a:buClr>
                <a:schemeClr val="accent1"/>
              </a:buClr>
              <a:buFont typeface="Wingdings" pitchFamily="2" charset="2"/>
              <a:buNone/>
            </a:pPr>
            <a:endParaRPr lang="en-US" sz="1600">
              <a:latin typeface="Courier New" pitchFamily="49" charset="0"/>
              <a:cs typeface="Courier New" pitchFamily="49" charset="0"/>
            </a:endParaRPr>
          </a:p>
          <a:p>
            <a:pPr>
              <a:buClr>
                <a:schemeClr val="accent1"/>
              </a:buClr>
              <a:buFont typeface="Wingdings" pitchFamily="2" charset="2"/>
              <a:buNone/>
            </a:pPr>
            <a:endParaRPr lang="en-US" sz="1600">
              <a:latin typeface="Courier New" pitchFamily="49" charset="0"/>
              <a:cs typeface="Courier New" pitchFamily="49" charset="0"/>
            </a:endParaRPr>
          </a:p>
        </p:txBody>
      </p:sp>
      <p:sp>
        <p:nvSpPr>
          <p:cNvPr id="68614" name="Rectangle 4"/>
          <p:cNvSpPr>
            <a:spLocks noChangeArrowheads="1"/>
          </p:cNvSpPr>
          <p:nvPr/>
        </p:nvSpPr>
        <p:spPr bwMode="auto">
          <a:xfrm>
            <a:off x="304800" y="1676400"/>
            <a:ext cx="3276600" cy="4724400"/>
          </a:xfrm>
          <a:prstGeom prst="rect">
            <a:avLst/>
          </a:prstGeom>
          <a:noFill/>
          <a:ln w="12700">
            <a:noFill/>
            <a:miter lim="800000"/>
            <a:headEnd type="none" w="sm" len="sm"/>
            <a:tailEnd type="none" w="sm" len="sm"/>
          </a:ln>
        </p:spPr>
        <p:txBody>
          <a:bodyPr wrap="none" anchor="ctr"/>
          <a:lstStyle/>
          <a:p>
            <a:endParaRPr lang="en-US">
              <a:latin typeface="Tahoma" pitchFamily="34" charset="0"/>
            </a:endParaRPr>
          </a:p>
        </p:txBody>
      </p:sp>
      <p:sp>
        <p:nvSpPr>
          <p:cNvPr id="68615"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D131749F-429D-4091-A1D8-8B8B1735D783}" type="slidenum">
              <a:rPr lang="en-US" sz="1000">
                <a:solidFill>
                  <a:srgbClr val="FFFFFF"/>
                </a:solidFill>
                <a:latin typeface="Tahoma" pitchFamily="34" charset="0"/>
              </a:rPr>
              <a:pPr/>
              <a:t>60</a:t>
            </a:fld>
            <a:endParaRPr lang="en-US" sz="1000">
              <a:solidFill>
                <a:srgbClr val="FFFFFF"/>
              </a:solidFill>
              <a:latin typeface="Tahoma" pitchFamily="34" charset="0"/>
            </a:endParaRPr>
          </a:p>
        </p:txBody>
      </p:sp>
      <p:sp>
        <p:nvSpPr>
          <p:cNvPr id="6" name="Rectangle 5"/>
          <p:cNvSpPr/>
          <p:nvPr/>
        </p:nvSpPr>
        <p:spPr>
          <a:xfrm>
            <a:off x="4114800" y="5791200"/>
            <a:ext cx="2604239" cy="369332"/>
          </a:xfrm>
          <a:prstGeom prst="rect">
            <a:avLst/>
          </a:prstGeom>
        </p:spPr>
        <p:txBody>
          <a:bodyPr wrap="none">
            <a:spAutoFit/>
          </a:bodyPr>
          <a:lstStyle/>
          <a:p>
            <a:r>
              <a:rPr lang="en-US" dirty="0" smtClean="0"/>
              <a:t>Refer to </a:t>
            </a:r>
            <a:r>
              <a:rPr lang="en-US" dirty="0" smtClean="0">
                <a:hlinkClick r:id="rId3" action="ppaction://hlinkfile"/>
              </a:rPr>
              <a:t>FirstWorld.java</a:t>
            </a:r>
            <a:endParaRPr 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z="2400" dirty="0" smtClean="0"/>
              <a:t>Demonstration on Hidden Form Fields – SecondWorld.java</a:t>
            </a:r>
          </a:p>
        </p:txBody>
      </p:sp>
      <p:sp>
        <p:nvSpPr>
          <p:cNvPr id="69637" name="Text Box 3"/>
          <p:cNvSpPr txBox="1">
            <a:spLocks noChangeArrowheads="1"/>
          </p:cNvSpPr>
          <p:nvPr/>
        </p:nvSpPr>
        <p:spPr bwMode="auto">
          <a:xfrm>
            <a:off x="304800" y="1447800"/>
            <a:ext cx="8382000" cy="4876800"/>
          </a:xfrm>
          <a:prstGeom prst="rect">
            <a:avLst/>
          </a:prstGeom>
          <a:solidFill>
            <a:schemeClr val="bg1"/>
          </a:solidFill>
          <a:ln w="12700">
            <a:noFill/>
            <a:miter lim="800000"/>
            <a:headEnd type="none" w="sm" len="sm"/>
            <a:tailEnd type="none" w="sm" len="sm"/>
          </a:ln>
        </p:spPr>
        <p:txBody>
          <a:bodyPr/>
          <a:lstStyle/>
          <a:p>
            <a:pPr>
              <a:buClr>
                <a:schemeClr val="accent1"/>
              </a:buClr>
              <a:buFont typeface="Wingdings" pitchFamily="2" charset="2"/>
              <a:buNone/>
            </a:pPr>
            <a:r>
              <a:rPr lang="en-US">
                <a:latin typeface="Courier New" pitchFamily="49" charset="0"/>
                <a:cs typeface="Courier New" pitchFamily="49" charset="0"/>
              </a:rPr>
              <a:t>package ibm.sample.session;</a:t>
            </a:r>
          </a:p>
          <a:p>
            <a:pPr>
              <a:buClr>
                <a:schemeClr val="accent1"/>
              </a:buClr>
              <a:buFont typeface="Wingdings" pitchFamily="2" charset="2"/>
              <a:buNone/>
            </a:pPr>
            <a:r>
              <a:rPr lang="en-US">
                <a:latin typeface="Courier New" pitchFamily="49" charset="0"/>
                <a:cs typeface="Courier New" pitchFamily="49" charset="0"/>
              </a:rPr>
              <a:t>import java.io.*;</a:t>
            </a:r>
          </a:p>
          <a:p>
            <a:pPr>
              <a:buClr>
                <a:schemeClr val="accent1"/>
              </a:buClr>
              <a:buFont typeface="Wingdings" pitchFamily="2" charset="2"/>
              <a:buNone/>
            </a:pPr>
            <a:r>
              <a:rPr lang="en-US">
                <a:latin typeface="Courier New" pitchFamily="49" charset="0"/>
                <a:cs typeface="Courier New" pitchFamily="49" charset="0"/>
              </a:rPr>
              <a:t>import javax.servlet.*;</a:t>
            </a:r>
          </a:p>
          <a:p>
            <a:pPr>
              <a:buClr>
                <a:schemeClr val="accent1"/>
              </a:buClr>
              <a:buFont typeface="Wingdings" pitchFamily="2" charset="2"/>
              <a:buNone/>
            </a:pPr>
            <a:r>
              <a:rPr lang="en-US">
                <a:latin typeface="Courier New" pitchFamily="49" charset="0"/>
                <a:cs typeface="Courier New" pitchFamily="49" charset="0"/>
              </a:rPr>
              <a:t>import javax.servlet.http.*;</a:t>
            </a:r>
          </a:p>
          <a:p>
            <a:pPr>
              <a:buClr>
                <a:schemeClr val="accent1"/>
              </a:buClr>
              <a:buFont typeface="Wingdings" pitchFamily="2" charset="2"/>
              <a:buNone/>
            </a:pPr>
            <a:r>
              <a:rPr lang="en-US">
                <a:latin typeface="Courier New" pitchFamily="49" charset="0"/>
                <a:cs typeface="Courier New" pitchFamily="49" charset="0"/>
              </a:rPr>
              <a:t>public class SecondWorld extends HttpServlet</a:t>
            </a:r>
          </a:p>
          <a:p>
            <a:pPr>
              <a:buClr>
                <a:schemeClr val="accent1"/>
              </a:buClr>
              <a:buFont typeface="Wingdings" pitchFamily="2" charset="2"/>
              <a:buNone/>
            </a:pPr>
            <a:r>
              <a:rPr lang="en-US">
                <a:latin typeface="Courier New" pitchFamily="49" charset="0"/>
                <a:cs typeface="Courier New" pitchFamily="49" charset="0"/>
              </a:rPr>
              <a:t>{</a:t>
            </a:r>
          </a:p>
          <a:p>
            <a:pPr>
              <a:buClr>
                <a:schemeClr val="accent1"/>
              </a:buClr>
              <a:buFont typeface="Wingdings" pitchFamily="2" charset="2"/>
              <a:buNone/>
            </a:pPr>
            <a:r>
              <a:rPr lang="en-US">
                <a:latin typeface="Courier New" pitchFamily="49" charset="0"/>
                <a:cs typeface="Courier New" pitchFamily="49" charset="0"/>
              </a:rPr>
              <a:t>  public void doGet(HttpServletRequest req, HttpServletResponse res)throws IOException, ServletException</a:t>
            </a:r>
          </a:p>
          <a:p>
            <a:pPr>
              <a:buClr>
                <a:schemeClr val="accent1"/>
              </a:buClr>
              <a:buFont typeface="Wingdings" pitchFamily="2" charset="2"/>
              <a:buNone/>
            </a:pPr>
            <a:r>
              <a:rPr lang="en-US">
                <a:latin typeface="Courier New" pitchFamily="49" charset="0"/>
                <a:cs typeface="Courier New" pitchFamily="49" charset="0"/>
              </a:rPr>
              <a:t>  {</a:t>
            </a:r>
          </a:p>
          <a:p>
            <a:pPr>
              <a:buClr>
                <a:schemeClr val="accent1"/>
              </a:buClr>
              <a:buFont typeface="Wingdings" pitchFamily="2" charset="2"/>
              <a:buNone/>
            </a:pPr>
            <a:r>
              <a:rPr lang="en-US">
                <a:latin typeface="Courier New" pitchFamily="49" charset="0"/>
                <a:cs typeface="Courier New" pitchFamily="49" charset="0"/>
              </a:rPr>
              <a:t>     String username = req.getParameter(“user”);</a:t>
            </a:r>
          </a:p>
          <a:p>
            <a:pPr>
              <a:buClr>
                <a:schemeClr val="accent1"/>
              </a:buClr>
              <a:buFont typeface="Wingdings" pitchFamily="2" charset="2"/>
              <a:buNone/>
            </a:pPr>
            <a:r>
              <a:rPr lang="en-US">
                <a:latin typeface="Courier New" pitchFamily="49" charset="0"/>
                <a:cs typeface="Courier New" pitchFamily="49" charset="0"/>
              </a:rPr>
              <a:t>     PrintWriter out = res.getWriter();</a:t>
            </a:r>
          </a:p>
          <a:p>
            <a:pPr>
              <a:buClr>
                <a:schemeClr val="accent1"/>
              </a:buClr>
              <a:buFont typeface="Wingdings" pitchFamily="2" charset="2"/>
              <a:buNone/>
            </a:pPr>
            <a:r>
              <a:rPr lang="en-US">
                <a:latin typeface="Courier New" pitchFamily="49" charset="0"/>
                <a:cs typeface="Courier New" pitchFamily="49" charset="0"/>
              </a:rPr>
              <a:t>     out.println(“Hello! “+username);	</a:t>
            </a:r>
          </a:p>
          <a:p>
            <a:pPr>
              <a:buClr>
                <a:schemeClr val="accent1"/>
              </a:buClr>
              <a:buFont typeface="Wingdings" pitchFamily="2" charset="2"/>
              <a:buNone/>
            </a:pPr>
            <a:r>
              <a:rPr lang="en-US">
                <a:latin typeface="Courier New" pitchFamily="49" charset="0"/>
                <a:cs typeface="Courier New" pitchFamily="49" charset="0"/>
              </a:rPr>
              <a:t> }// end of doPost() method</a:t>
            </a:r>
          </a:p>
          <a:p>
            <a:pPr>
              <a:buClr>
                <a:schemeClr val="accent1"/>
              </a:buClr>
              <a:buFont typeface="Wingdings" pitchFamily="2" charset="2"/>
              <a:buNone/>
            </a:pPr>
            <a:r>
              <a:rPr lang="en-US">
                <a:latin typeface="Courier New" pitchFamily="49" charset="0"/>
                <a:cs typeface="Courier New" pitchFamily="49" charset="0"/>
              </a:rPr>
              <a:t>}// end of SecondWorld class</a:t>
            </a:r>
          </a:p>
          <a:p>
            <a:pPr>
              <a:buClr>
                <a:schemeClr val="accent1"/>
              </a:buClr>
              <a:buFont typeface="Wingdings" pitchFamily="2" charset="2"/>
              <a:buNone/>
            </a:pPr>
            <a:endParaRPr lang="en-US">
              <a:latin typeface="Tahoma" pitchFamily="34" charset="0"/>
            </a:endParaRPr>
          </a:p>
          <a:p>
            <a:pPr>
              <a:buClr>
                <a:schemeClr val="accent1"/>
              </a:buClr>
              <a:buFont typeface="Wingdings" pitchFamily="2" charset="2"/>
              <a:buNone/>
            </a:pPr>
            <a:endParaRPr lang="en-US">
              <a:latin typeface="Tahoma" pitchFamily="34" charset="0"/>
            </a:endParaRPr>
          </a:p>
        </p:txBody>
      </p:sp>
      <p:sp>
        <p:nvSpPr>
          <p:cNvPr id="69638" name="Rectangle 4"/>
          <p:cNvSpPr>
            <a:spLocks noChangeArrowheads="1"/>
          </p:cNvSpPr>
          <p:nvPr/>
        </p:nvSpPr>
        <p:spPr bwMode="auto">
          <a:xfrm>
            <a:off x="304800" y="1676400"/>
            <a:ext cx="8229600" cy="4724400"/>
          </a:xfrm>
          <a:prstGeom prst="rect">
            <a:avLst/>
          </a:prstGeom>
          <a:noFill/>
          <a:ln w="12700">
            <a:noFill/>
            <a:miter lim="800000"/>
            <a:headEnd type="none" w="sm" len="sm"/>
            <a:tailEnd type="none" w="sm" len="sm"/>
          </a:ln>
        </p:spPr>
        <p:txBody>
          <a:bodyPr wrap="none" anchor="ctr"/>
          <a:lstStyle/>
          <a:p>
            <a:endParaRPr lang="en-US">
              <a:latin typeface="Tahoma" pitchFamily="34" charset="0"/>
            </a:endParaRPr>
          </a:p>
        </p:txBody>
      </p:sp>
      <p:sp>
        <p:nvSpPr>
          <p:cNvPr id="69639"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C556F70E-2C5F-409C-9393-7FC7F71BF1C5}" type="slidenum">
              <a:rPr lang="en-US" sz="1000">
                <a:solidFill>
                  <a:srgbClr val="FFFFFF"/>
                </a:solidFill>
                <a:latin typeface="Tahoma" pitchFamily="34" charset="0"/>
              </a:rPr>
              <a:pPr/>
              <a:t>61</a:t>
            </a:fld>
            <a:endParaRPr lang="en-US" sz="1000">
              <a:solidFill>
                <a:srgbClr val="FFFFFF"/>
              </a:solidFill>
              <a:latin typeface="Tahoma" pitchFamily="34" charset="0"/>
            </a:endParaRPr>
          </a:p>
        </p:txBody>
      </p:sp>
      <p:sp>
        <p:nvSpPr>
          <p:cNvPr id="6" name="Rectangle 5"/>
          <p:cNvSpPr/>
          <p:nvPr/>
        </p:nvSpPr>
        <p:spPr>
          <a:xfrm>
            <a:off x="4419600" y="5955268"/>
            <a:ext cx="2937664" cy="369332"/>
          </a:xfrm>
          <a:prstGeom prst="rect">
            <a:avLst/>
          </a:prstGeom>
        </p:spPr>
        <p:txBody>
          <a:bodyPr wrap="none">
            <a:spAutoFit/>
          </a:bodyPr>
          <a:lstStyle/>
          <a:p>
            <a:r>
              <a:rPr lang="en-US" dirty="0" smtClean="0"/>
              <a:t>Refer to </a:t>
            </a:r>
            <a:r>
              <a:rPr lang="en-US" dirty="0" smtClean="0">
                <a:hlinkClick r:id="rId3" action="ppaction://hlinkfile"/>
              </a:rPr>
              <a:t>SecondWorld.java</a:t>
            </a:r>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Session Management in Servlets (Contd.)</a:t>
            </a:r>
          </a:p>
        </p:txBody>
      </p:sp>
      <p:sp>
        <p:nvSpPr>
          <p:cNvPr id="70661" name="Text Box 3"/>
          <p:cNvSpPr txBox="1">
            <a:spLocks noChangeArrowheads="1"/>
          </p:cNvSpPr>
          <p:nvPr/>
        </p:nvSpPr>
        <p:spPr bwMode="auto">
          <a:xfrm>
            <a:off x="4038600" y="1447800"/>
            <a:ext cx="5029200" cy="4495800"/>
          </a:xfrm>
          <a:prstGeom prst="rect">
            <a:avLst/>
          </a:prstGeom>
          <a:solidFill>
            <a:schemeClr val="bg1"/>
          </a:solidFill>
          <a:ln w="12700">
            <a:noFill/>
            <a:miter lim="800000"/>
            <a:headEnd type="none" w="sm" len="sm"/>
            <a:tailEnd type="none" w="sm" len="sm"/>
          </a:ln>
        </p:spPr>
        <p:txBody>
          <a:bodyPr/>
          <a:lstStyle/>
          <a:p>
            <a:pPr marL="457200" indent="-457200">
              <a:buClr>
                <a:schemeClr val="accent1"/>
              </a:buClr>
              <a:buFont typeface="Wingdings" pitchFamily="2" charset="2"/>
              <a:buAutoNum type="alphaLcParenR"/>
            </a:pPr>
            <a:r>
              <a:rPr lang="en-US">
                <a:latin typeface="Tahoma" pitchFamily="34" charset="0"/>
              </a:rPr>
              <a:t>Cookies are small bits of data, size of each cookie is maximum of 4 KB, that are stored on the client machine by the web server.</a:t>
            </a:r>
          </a:p>
          <a:p>
            <a:pPr marL="457200" indent="-457200">
              <a:buClr>
                <a:schemeClr val="accent1"/>
              </a:buClr>
              <a:buFont typeface="Wingdings" pitchFamily="2" charset="2"/>
              <a:buAutoNum type="alphaLcParenR"/>
            </a:pPr>
            <a:endParaRPr lang="en-US">
              <a:latin typeface="Tahoma" pitchFamily="34" charset="0"/>
            </a:endParaRPr>
          </a:p>
          <a:p>
            <a:pPr marL="457200" indent="-457200">
              <a:buClr>
                <a:schemeClr val="accent1"/>
              </a:buClr>
              <a:buFont typeface="Wingdings" pitchFamily="2" charset="2"/>
              <a:buAutoNum type="alphaLcParenR"/>
            </a:pPr>
            <a:r>
              <a:rPr lang="en-US">
                <a:latin typeface="Tahoma" pitchFamily="34" charset="0"/>
              </a:rPr>
              <a:t>Cookies include a session ID to represent the specific client. It has a key-value pair.</a:t>
            </a:r>
          </a:p>
          <a:p>
            <a:pPr marL="457200" indent="-457200">
              <a:buClr>
                <a:schemeClr val="accent1"/>
              </a:buClr>
              <a:buFont typeface="Wingdings" pitchFamily="2" charset="2"/>
              <a:buAutoNum type="alphaLcParenR"/>
            </a:pPr>
            <a:endParaRPr lang="en-US">
              <a:latin typeface="Tahoma" pitchFamily="34" charset="0"/>
            </a:endParaRPr>
          </a:p>
          <a:p>
            <a:pPr marL="457200" indent="-457200">
              <a:buClr>
                <a:schemeClr val="accent1"/>
              </a:buClr>
              <a:buFont typeface="Wingdings" pitchFamily="2" charset="2"/>
              <a:buAutoNum type="alphaLcParenR"/>
            </a:pPr>
            <a:r>
              <a:rPr lang="en-US">
                <a:latin typeface="Tahoma" pitchFamily="34" charset="0"/>
              </a:rPr>
              <a:t>The cookie information stored on the client machine is returned to the server in subsequent sessions to allow the server to retrieve this information without having to prompt the client for it again.</a:t>
            </a:r>
          </a:p>
          <a:p>
            <a:pPr marL="457200" indent="-457200">
              <a:buClr>
                <a:schemeClr val="accent1"/>
              </a:buClr>
              <a:buFont typeface="Wingdings" pitchFamily="2" charset="2"/>
              <a:buAutoNum type="alphaLcParenR"/>
            </a:pPr>
            <a:endParaRPr lang="en-US">
              <a:latin typeface="Tahoma" pitchFamily="34" charset="0"/>
            </a:endParaRPr>
          </a:p>
          <a:p>
            <a:pPr marL="457200" indent="-457200">
              <a:buClr>
                <a:schemeClr val="accent1"/>
              </a:buClr>
              <a:buFont typeface="Wingdings" pitchFamily="2" charset="2"/>
              <a:buAutoNum type="alphaLcParenR"/>
            </a:pPr>
            <a:r>
              <a:rPr lang="en-US">
                <a:latin typeface="Tahoma" pitchFamily="34" charset="0"/>
              </a:rPr>
              <a:t>It is not suitable for maintaining sensitive information, and clients can refuse to accept cookies.</a:t>
            </a:r>
          </a:p>
          <a:p>
            <a:pPr marL="457200" indent="-457200">
              <a:buClr>
                <a:schemeClr val="accent1"/>
              </a:buClr>
              <a:buFont typeface="Wingdings" pitchFamily="2" charset="2"/>
              <a:buNone/>
            </a:pPr>
            <a:endParaRPr lang="en-US">
              <a:latin typeface="Tahoma" pitchFamily="34" charset="0"/>
            </a:endParaRPr>
          </a:p>
          <a:p>
            <a:pPr marL="457200" indent="-457200">
              <a:buClr>
                <a:schemeClr val="accent1"/>
              </a:buClr>
              <a:buFont typeface="Wingdings" pitchFamily="2" charset="2"/>
              <a:buNone/>
            </a:pPr>
            <a:r>
              <a:rPr lang="en-US">
                <a:latin typeface="Tahoma" pitchFamily="34" charset="0"/>
              </a:rPr>
              <a:t> </a:t>
            </a:r>
          </a:p>
        </p:txBody>
      </p:sp>
      <p:sp>
        <p:nvSpPr>
          <p:cNvPr id="70662" name="Rectangle 4"/>
          <p:cNvSpPr>
            <a:spLocks noChangeArrowheads="1"/>
          </p:cNvSpPr>
          <p:nvPr/>
        </p:nvSpPr>
        <p:spPr bwMode="auto">
          <a:xfrm>
            <a:off x="152400" y="1676400"/>
            <a:ext cx="3429000" cy="4800600"/>
          </a:xfrm>
          <a:prstGeom prst="rect">
            <a:avLst/>
          </a:prstGeom>
          <a:solidFill>
            <a:schemeClr val="bg1"/>
          </a:solidFill>
          <a:ln w="12700">
            <a:noFill/>
            <a:miter lim="800000"/>
            <a:headEnd type="none" w="sm" len="sm"/>
            <a:tailEnd type="none" w="sm" len="sm"/>
          </a:ln>
        </p:spPr>
        <p:txBody>
          <a:bodyPr wrap="none" anchor="ctr"/>
          <a:lstStyle/>
          <a:p>
            <a:endParaRPr lang="en-US">
              <a:latin typeface="Tahoma" pitchFamily="34" charset="0"/>
            </a:endParaRPr>
          </a:p>
        </p:txBody>
      </p:sp>
      <p:sp>
        <p:nvSpPr>
          <p:cNvPr id="70663" name="Rectangle 5"/>
          <p:cNvSpPr>
            <a:spLocks noChangeArrowheads="1"/>
          </p:cNvSpPr>
          <p:nvPr/>
        </p:nvSpPr>
        <p:spPr bwMode="auto">
          <a:xfrm>
            <a:off x="803275" y="2819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1.</a:t>
            </a:r>
          </a:p>
        </p:txBody>
      </p:sp>
      <p:sp>
        <p:nvSpPr>
          <p:cNvPr id="70664" name="Rectangle 6"/>
          <p:cNvSpPr>
            <a:spLocks noChangeArrowheads="1"/>
          </p:cNvSpPr>
          <p:nvPr/>
        </p:nvSpPr>
        <p:spPr bwMode="auto">
          <a:xfrm>
            <a:off x="803275" y="3581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2.</a:t>
            </a:r>
          </a:p>
        </p:txBody>
      </p:sp>
      <p:sp>
        <p:nvSpPr>
          <p:cNvPr id="70665" name="Rectangle 7"/>
          <p:cNvSpPr>
            <a:spLocks noChangeArrowheads="1"/>
          </p:cNvSpPr>
          <p:nvPr/>
        </p:nvSpPr>
        <p:spPr bwMode="auto">
          <a:xfrm>
            <a:off x="803275" y="4343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3.</a:t>
            </a:r>
          </a:p>
        </p:txBody>
      </p:sp>
      <p:sp>
        <p:nvSpPr>
          <p:cNvPr id="70666" name="Rectangle 8"/>
          <p:cNvSpPr>
            <a:spLocks noChangeArrowheads="1"/>
          </p:cNvSpPr>
          <p:nvPr/>
        </p:nvSpPr>
        <p:spPr bwMode="auto">
          <a:xfrm>
            <a:off x="1295400" y="2819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Hidden Form Fields</a:t>
            </a:r>
          </a:p>
        </p:txBody>
      </p:sp>
      <p:sp>
        <p:nvSpPr>
          <p:cNvPr id="70667" name="Rectangle 9"/>
          <p:cNvSpPr>
            <a:spLocks noChangeArrowheads="1"/>
          </p:cNvSpPr>
          <p:nvPr/>
        </p:nvSpPr>
        <p:spPr bwMode="auto">
          <a:xfrm>
            <a:off x="1295400" y="3581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Cookies</a:t>
            </a:r>
          </a:p>
        </p:txBody>
      </p:sp>
      <p:sp>
        <p:nvSpPr>
          <p:cNvPr id="70668" name="Rectangle 10"/>
          <p:cNvSpPr>
            <a:spLocks noChangeArrowheads="1"/>
          </p:cNvSpPr>
          <p:nvPr/>
        </p:nvSpPr>
        <p:spPr bwMode="auto">
          <a:xfrm>
            <a:off x="1295400" y="4343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URL Rewriting</a:t>
            </a:r>
          </a:p>
        </p:txBody>
      </p:sp>
      <p:sp>
        <p:nvSpPr>
          <p:cNvPr id="70669" name="AutoShape 11"/>
          <p:cNvSpPr>
            <a:spLocks noChangeArrowheads="1"/>
          </p:cNvSpPr>
          <p:nvPr/>
        </p:nvSpPr>
        <p:spPr bwMode="auto">
          <a:xfrm>
            <a:off x="152400" y="3657600"/>
            <a:ext cx="533400" cy="304800"/>
          </a:xfrm>
          <a:prstGeom prst="rightArrow">
            <a:avLst>
              <a:gd name="adj1" fmla="val 50000"/>
              <a:gd name="adj2" fmla="val 43750"/>
            </a:avLst>
          </a:prstGeom>
          <a:solidFill>
            <a:srgbClr val="333300"/>
          </a:solidFill>
          <a:ln w="12700">
            <a:solidFill>
              <a:srgbClr val="333300"/>
            </a:solidFill>
            <a:miter lim="800000"/>
            <a:headEnd type="none" w="sm" len="sm"/>
            <a:tailEnd type="none" w="sm" len="sm"/>
          </a:ln>
        </p:spPr>
        <p:txBody>
          <a:bodyPr wrap="none" anchor="ctr"/>
          <a:lstStyle/>
          <a:p>
            <a:endParaRPr lang="en-US">
              <a:latin typeface="Tahoma" pitchFamily="34" charset="0"/>
            </a:endParaRPr>
          </a:p>
        </p:txBody>
      </p:sp>
      <p:sp>
        <p:nvSpPr>
          <p:cNvPr id="70670" name="Text Box 12"/>
          <p:cNvSpPr txBox="1">
            <a:spLocks noChangeArrowheads="1"/>
          </p:cNvSpPr>
          <p:nvPr/>
        </p:nvSpPr>
        <p:spPr bwMode="auto">
          <a:xfrm>
            <a:off x="304800" y="1752600"/>
            <a:ext cx="3276600" cy="914400"/>
          </a:xfrm>
          <a:prstGeom prst="rect">
            <a:avLst/>
          </a:prstGeom>
          <a:solidFill>
            <a:schemeClr val="bg1"/>
          </a:solidFill>
          <a:ln w="12700">
            <a:noFill/>
            <a:miter lim="800000"/>
            <a:headEnd type="none" w="sm" len="sm"/>
            <a:tailEnd type="none" w="sm" len="sm"/>
          </a:ln>
        </p:spPr>
        <p:txBody>
          <a:bodyPr/>
          <a:lstStyle/>
          <a:p>
            <a:r>
              <a:rPr lang="en-US">
                <a:latin typeface="Tahoma" pitchFamily="34" charset="0"/>
              </a:rPr>
              <a:t>The solutions of the problem of HTTP’s statelessness are</a:t>
            </a:r>
          </a:p>
        </p:txBody>
      </p:sp>
      <p:sp>
        <p:nvSpPr>
          <p:cNvPr id="310285" name="Freeform 13"/>
          <p:cNvSpPr>
            <a:spLocks/>
          </p:cNvSpPr>
          <p:nvPr/>
        </p:nvSpPr>
        <p:spPr bwMode="auto">
          <a:xfrm>
            <a:off x="3708400" y="1371600"/>
            <a:ext cx="254000" cy="5156200"/>
          </a:xfrm>
          <a:custGeom>
            <a:avLst/>
            <a:gdLst/>
            <a:ahLst/>
            <a:cxnLst>
              <a:cxn ang="0">
                <a:pos x="16" y="0"/>
              </a:cxn>
              <a:cxn ang="0">
                <a:pos x="112" y="240"/>
              </a:cxn>
              <a:cxn ang="0">
                <a:pos x="16" y="480"/>
              </a:cxn>
              <a:cxn ang="0">
                <a:pos x="112" y="816"/>
              </a:cxn>
              <a:cxn ang="0">
                <a:pos x="16" y="1104"/>
              </a:cxn>
              <a:cxn ang="0">
                <a:pos x="112" y="1440"/>
              </a:cxn>
              <a:cxn ang="0">
                <a:pos x="16" y="1824"/>
              </a:cxn>
              <a:cxn ang="0">
                <a:pos x="160" y="2256"/>
              </a:cxn>
              <a:cxn ang="0">
                <a:pos x="16" y="2544"/>
              </a:cxn>
              <a:cxn ang="0">
                <a:pos x="112" y="2976"/>
              </a:cxn>
              <a:cxn ang="0">
                <a:pos x="16" y="3216"/>
              </a:cxn>
              <a:cxn ang="0">
                <a:pos x="16" y="3168"/>
              </a:cxn>
            </a:cxnLst>
            <a:rect l="0" t="0" r="r" b="b"/>
            <a:pathLst>
              <a:path w="160" h="3248">
                <a:moveTo>
                  <a:pt x="16" y="0"/>
                </a:moveTo>
                <a:cubicBezTo>
                  <a:pt x="64" y="80"/>
                  <a:pt x="112" y="160"/>
                  <a:pt x="112" y="240"/>
                </a:cubicBezTo>
                <a:cubicBezTo>
                  <a:pt x="112" y="320"/>
                  <a:pt x="16" y="384"/>
                  <a:pt x="16" y="480"/>
                </a:cubicBezTo>
                <a:cubicBezTo>
                  <a:pt x="16" y="576"/>
                  <a:pt x="112" y="712"/>
                  <a:pt x="112" y="816"/>
                </a:cubicBezTo>
                <a:cubicBezTo>
                  <a:pt x="112" y="920"/>
                  <a:pt x="16" y="1000"/>
                  <a:pt x="16" y="1104"/>
                </a:cubicBezTo>
                <a:cubicBezTo>
                  <a:pt x="16" y="1208"/>
                  <a:pt x="112" y="1320"/>
                  <a:pt x="112" y="1440"/>
                </a:cubicBezTo>
                <a:cubicBezTo>
                  <a:pt x="112" y="1560"/>
                  <a:pt x="8" y="1688"/>
                  <a:pt x="16" y="1824"/>
                </a:cubicBezTo>
                <a:cubicBezTo>
                  <a:pt x="24" y="1960"/>
                  <a:pt x="160" y="2136"/>
                  <a:pt x="160" y="2256"/>
                </a:cubicBezTo>
                <a:cubicBezTo>
                  <a:pt x="160" y="2376"/>
                  <a:pt x="24" y="2424"/>
                  <a:pt x="16" y="2544"/>
                </a:cubicBezTo>
                <a:cubicBezTo>
                  <a:pt x="8" y="2664"/>
                  <a:pt x="112" y="2864"/>
                  <a:pt x="112" y="2976"/>
                </a:cubicBezTo>
                <a:cubicBezTo>
                  <a:pt x="112" y="3088"/>
                  <a:pt x="32" y="3184"/>
                  <a:pt x="16" y="3216"/>
                </a:cubicBezTo>
                <a:cubicBezTo>
                  <a:pt x="0" y="3248"/>
                  <a:pt x="8" y="3208"/>
                  <a:pt x="16" y="3168"/>
                </a:cubicBezTo>
              </a:path>
            </a:pathLst>
          </a:custGeom>
          <a:noFill/>
          <a:ln w="12700" cap="flat" cmpd="sng">
            <a:solidFill>
              <a:schemeClr val="folHlink"/>
            </a:solidFill>
            <a:prstDash val="solid"/>
            <a:round/>
            <a:headEnd type="none" w="sm" len="sm"/>
            <a:tailEnd type="none" w="sm" len="sm"/>
          </a:ln>
          <a:effectLst>
            <a:prstShdw prst="shdw17" dist="17961" dir="2700000">
              <a:schemeClr val="folHlink">
                <a:gamma/>
                <a:shade val="60000"/>
                <a:invGamma/>
              </a:schemeClr>
            </a:prstShdw>
          </a:effectLst>
        </p:spPr>
        <p:txBody>
          <a:bodyPr/>
          <a:lstStyle/>
          <a:p>
            <a:pPr fontAlgn="auto">
              <a:spcBef>
                <a:spcPts val="0"/>
              </a:spcBef>
              <a:spcAft>
                <a:spcPts val="0"/>
              </a:spcAft>
              <a:defRPr/>
            </a:pPr>
            <a:endParaRPr lang="en-US">
              <a:latin typeface="+mn-lt"/>
            </a:endParaRPr>
          </a:p>
        </p:txBody>
      </p:sp>
      <p:sp>
        <p:nvSpPr>
          <p:cNvPr id="70672" name="Rectangle 14"/>
          <p:cNvSpPr>
            <a:spLocks noChangeArrowheads="1"/>
          </p:cNvSpPr>
          <p:nvPr/>
        </p:nvSpPr>
        <p:spPr bwMode="auto">
          <a:xfrm>
            <a:off x="1295400" y="50292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HttpSession</a:t>
            </a:r>
          </a:p>
        </p:txBody>
      </p:sp>
      <p:sp>
        <p:nvSpPr>
          <p:cNvPr id="70673" name="Rectangle 15"/>
          <p:cNvSpPr>
            <a:spLocks noChangeArrowheads="1"/>
          </p:cNvSpPr>
          <p:nvPr/>
        </p:nvSpPr>
        <p:spPr bwMode="auto">
          <a:xfrm>
            <a:off x="803275" y="50292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4.</a:t>
            </a:r>
          </a:p>
        </p:txBody>
      </p:sp>
      <p:sp>
        <p:nvSpPr>
          <p:cNvPr id="70674" name="Slide Number Placeholder 15"/>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E24B2C62-1CCA-4EF1-BB54-B8A2E90FDA4D}" type="slidenum">
              <a:rPr lang="en-US" sz="1000">
                <a:solidFill>
                  <a:srgbClr val="FFFFFF"/>
                </a:solidFill>
                <a:latin typeface="Tahoma" pitchFamily="34" charset="0"/>
              </a:rPr>
              <a:pPr/>
              <a:t>62</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Cookies Methods</a:t>
            </a:r>
          </a:p>
        </p:txBody>
      </p:sp>
      <p:sp>
        <p:nvSpPr>
          <p:cNvPr id="71685" name="Text Box 3"/>
          <p:cNvSpPr txBox="1">
            <a:spLocks noChangeArrowheads="1"/>
          </p:cNvSpPr>
          <p:nvPr/>
        </p:nvSpPr>
        <p:spPr bwMode="auto">
          <a:xfrm>
            <a:off x="4038600" y="1524000"/>
            <a:ext cx="5029200" cy="4495800"/>
          </a:xfrm>
          <a:prstGeom prst="rect">
            <a:avLst/>
          </a:prstGeom>
          <a:solidFill>
            <a:schemeClr val="bg1"/>
          </a:solidFill>
          <a:ln w="12700">
            <a:noFill/>
            <a:miter lim="800000"/>
            <a:headEnd type="none" w="sm" len="sm"/>
            <a:tailEnd type="none" w="sm" len="sm"/>
          </a:ln>
        </p:spPr>
        <p:txBody>
          <a:bodyPr/>
          <a:lstStyle/>
          <a:p>
            <a:pPr marL="457200" indent="-457200">
              <a:buClr>
                <a:schemeClr val="accent1"/>
              </a:buClr>
              <a:buFont typeface="Wingdings" pitchFamily="2" charset="2"/>
              <a:buNone/>
            </a:pPr>
            <a:r>
              <a:rPr lang="en-US" dirty="0">
                <a:latin typeface="Tahoma" pitchFamily="34" charset="0"/>
              </a:rPr>
              <a:t>a)	</a:t>
            </a:r>
            <a:r>
              <a:rPr lang="en-US" sz="1600" dirty="0">
                <a:latin typeface="Courier New" pitchFamily="49" charset="0"/>
                <a:cs typeface="Courier New" pitchFamily="49" charset="0"/>
              </a:rPr>
              <a:t>public String </a:t>
            </a:r>
            <a:r>
              <a:rPr lang="en-US" sz="1600" dirty="0" err="1">
                <a:latin typeface="Courier New" pitchFamily="49" charset="0"/>
                <a:cs typeface="Courier New" pitchFamily="49" charset="0"/>
              </a:rPr>
              <a:t>getName</a:t>
            </a:r>
            <a:r>
              <a:rPr lang="en-US" sz="1600" dirty="0">
                <a:latin typeface="Courier New" pitchFamily="49" charset="0"/>
                <a:cs typeface="Courier New" pitchFamily="49" charset="0"/>
              </a:rPr>
              <a:t>()</a:t>
            </a:r>
            <a:endParaRPr lang="en-US" dirty="0">
              <a:latin typeface="Courier New" pitchFamily="49" charset="0"/>
              <a:cs typeface="Courier New" pitchFamily="49" charset="0"/>
            </a:endParaRPr>
          </a:p>
          <a:p>
            <a:pPr marL="457200" indent="-457200">
              <a:buClr>
                <a:schemeClr val="accent1"/>
              </a:buClr>
              <a:buFont typeface="Wingdings" pitchFamily="2" charset="2"/>
              <a:buNone/>
            </a:pPr>
            <a:r>
              <a:rPr lang="en-US" dirty="0">
                <a:latin typeface="Tahoma" pitchFamily="34" charset="0"/>
              </a:rPr>
              <a:t>	Returns the name of the cookie.</a:t>
            </a:r>
          </a:p>
          <a:p>
            <a:pPr marL="457200" indent="-457200">
              <a:buClr>
                <a:schemeClr val="accent1"/>
              </a:buClr>
              <a:buFont typeface="Wingdings" pitchFamily="2" charset="2"/>
              <a:buChar char="ü"/>
            </a:pPr>
            <a:endParaRPr lang="en-US" dirty="0">
              <a:latin typeface="Tahoma" pitchFamily="34" charset="0"/>
            </a:endParaRPr>
          </a:p>
          <a:p>
            <a:pPr marL="457200" indent="-457200">
              <a:buClr>
                <a:schemeClr val="accent1"/>
              </a:buClr>
              <a:buFont typeface="Wingdings" pitchFamily="2" charset="2"/>
              <a:buNone/>
            </a:pPr>
            <a:r>
              <a:rPr lang="en-US" dirty="0">
                <a:latin typeface="Tahoma" pitchFamily="34" charset="0"/>
              </a:rPr>
              <a:t>b)</a:t>
            </a:r>
            <a:r>
              <a:rPr lang="en-US" sz="1600" dirty="0">
                <a:latin typeface="Courier New" pitchFamily="49" charset="0"/>
                <a:cs typeface="Courier New" pitchFamily="49" charset="0"/>
              </a:rPr>
              <a:t>	public void </a:t>
            </a:r>
            <a:r>
              <a:rPr lang="en-US" sz="1600" dirty="0" err="1">
                <a:latin typeface="Courier New" pitchFamily="49" charset="0"/>
                <a:cs typeface="Courier New" pitchFamily="49" charset="0"/>
              </a:rPr>
              <a:t>setMaxAge</a:t>
            </a:r>
            <a:r>
              <a:rPr lang="en-US" sz="1600" dirty="0">
                <a:latin typeface="Courier New" pitchFamily="49" charset="0"/>
                <a:cs typeface="Courier New" pitchFamily="49" charset="0"/>
              </a:rPr>
              <a:t>(int expiry)</a:t>
            </a:r>
            <a:endParaRPr lang="en-US" dirty="0">
              <a:latin typeface="Courier New" pitchFamily="49" charset="0"/>
              <a:cs typeface="Courier New" pitchFamily="49" charset="0"/>
            </a:endParaRPr>
          </a:p>
          <a:p>
            <a:pPr marL="457200" indent="-457200">
              <a:buClr>
                <a:schemeClr val="accent1"/>
              </a:buClr>
              <a:buFont typeface="Wingdings" pitchFamily="2" charset="2"/>
              <a:buNone/>
            </a:pPr>
            <a:r>
              <a:rPr lang="en-US" dirty="0">
                <a:latin typeface="Tahoma" pitchFamily="34" charset="0"/>
              </a:rPr>
              <a:t>	Sets the maximum time for which the client browser retains the cookie value.</a:t>
            </a:r>
          </a:p>
          <a:p>
            <a:pPr marL="457200" indent="-457200">
              <a:buClr>
                <a:schemeClr val="accent1"/>
              </a:buClr>
              <a:buFont typeface="Wingdings" pitchFamily="2" charset="2"/>
              <a:buChar char="ü"/>
            </a:pPr>
            <a:endParaRPr lang="en-US" dirty="0">
              <a:latin typeface="Tahoma" pitchFamily="34" charset="0"/>
            </a:endParaRPr>
          </a:p>
          <a:p>
            <a:pPr marL="457200" indent="-457200">
              <a:buClr>
                <a:schemeClr val="accent1"/>
              </a:buClr>
              <a:buFont typeface="Wingdings" pitchFamily="2" charset="2"/>
              <a:buNone/>
            </a:pPr>
            <a:r>
              <a:rPr lang="en-US" dirty="0">
                <a:latin typeface="Tahoma" pitchFamily="34" charset="0"/>
              </a:rPr>
              <a:t>c)	</a:t>
            </a:r>
            <a:r>
              <a:rPr lang="en-US" sz="1600" dirty="0">
                <a:latin typeface="Courier New" pitchFamily="49" charset="0"/>
                <a:cs typeface="Courier New" pitchFamily="49" charset="0"/>
              </a:rPr>
              <a:t>public int </a:t>
            </a:r>
            <a:r>
              <a:rPr lang="en-US" sz="1600" dirty="0" err="1">
                <a:latin typeface="Courier New" pitchFamily="49" charset="0"/>
                <a:cs typeface="Courier New" pitchFamily="49" charset="0"/>
              </a:rPr>
              <a:t>getMaxAge</a:t>
            </a:r>
            <a:r>
              <a:rPr lang="en-US" sz="1600" dirty="0">
                <a:latin typeface="Courier New" pitchFamily="49" charset="0"/>
                <a:cs typeface="Courier New" pitchFamily="49" charset="0"/>
              </a:rPr>
              <a:t>()</a:t>
            </a:r>
          </a:p>
          <a:p>
            <a:pPr marL="457200" indent="-457200">
              <a:buClr>
                <a:schemeClr val="accent1"/>
              </a:buClr>
              <a:buFont typeface="Wingdings" pitchFamily="2" charset="2"/>
              <a:buNone/>
            </a:pPr>
            <a:r>
              <a:rPr lang="en-US" dirty="0">
                <a:latin typeface="Tahoma" pitchFamily="34" charset="0"/>
              </a:rPr>
              <a:t>	Returns the maximum age of the cookie in seconds.</a:t>
            </a:r>
          </a:p>
          <a:p>
            <a:pPr marL="457200" indent="-457200">
              <a:buClr>
                <a:schemeClr val="accent1"/>
              </a:buClr>
              <a:buFont typeface="Wingdings" pitchFamily="2" charset="2"/>
              <a:buChar char="ü"/>
            </a:pPr>
            <a:endParaRPr lang="en-US" dirty="0">
              <a:latin typeface="Tahoma" pitchFamily="34" charset="0"/>
            </a:endParaRPr>
          </a:p>
          <a:p>
            <a:pPr marL="457200" indent="-457200">
              <a:buClr>
                <a:schemeClr val="accent1"/>
              </a:buClr>
              <a:buFont typeface="Wingdings" pitchFamily="2" charset="2"/>
              <a:buNone/>
            </a:pPr>
            <a:r>
              <a:rPr lang="en-US" dirty="0">
                <a:latin typeface="Tahoma" pitchFamily="34" charset="0"/>
              </a:rPr>
              <a:t>d)	</a:t>
            </a:r>
            <a:r>
              <a:rPr lang="en-US" sz="1600" dirty="0">
                <a:latin typeface="Courier New" pitchFamily="49" charset="0"/>
                <a:cs typeface="Courier New" pitchFamily="49" charset="0"/>
              </a:rPr>
              <a:t>public void </a:t>
            </a:r>
            <a:r>
              <a:rPr lang="en-US" sz="1600" dirty="0" err="1">
                <a:latin typeface="Courier New" pitchFamily="49" charset="0"/>
                <a:cs typeface="Courier New" pitchFamily="49" charset="0"/>
              </a:rPr>
              <a:t>setValue</a:t>
            </a: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val</a:t>
            </a:r>
            <a:r>
              <a:rPr lang="en-US" sz="1600" dirty="0">
                <a:latin typeface="Courier New" pitchFamily="49" charset="0"/>
                <a:cs typeface="Courier New" pitchFamily="49" charset="0"/>
              </a:rPr>
              <a:t>)</a:t>
            </a:r>
          </a:p>
          <a:p>
            <a:pPr marL="457200" indent="-457200">
              <a:buClr>
                <a:schemeClr val="accent1"/>
              </a:buClr>
              <a:buFont typeface="Wingdings" pitchFamily="2" charset="2"/>
              <a:buNone/>
            </a:pPr>
            <a:r>
              <a:rPr lang="en-US" dirty="0">
                <a:latin typeface="Tahoma" pitchFamily="34" charset="0"/>
              </a:rPr>
              <a:t>	Sets a new value to the cookie.</a:t>
            </a:r>
          </a:p>
          <a:p>
            <a:pPr marL="457200" indent="-457200">
              <a:buClr>
                <a:schemeClr val="accent1"/>
              </a:buClr>
              <a:buFont typeface="Wingdings" pitchFamily="2" charset="2"/>
              <a:buChar char="ü"/>
            </a:pPr>
            <a:endParaRPr lang="en-US" dirty="0">
              <a:latin typeface="Tahoma" pitchFamily="34" charset="0"/>
            </a:endParaRPr>
          </a:p>
          <a:p>
            <a:pPr marL="457200" indent="-457200">
              <a:buClr>
                <a:schemeClr val="accent1"/>
              </a:buClr>
              <a:buFont typeface="Wingdings" pitchFamily="2" charset="2"/>
              <a:buNone/>
            </a:pPr>
            <a:r>
              <a:rPr lang="en-US" dirty="0">
                <a:latin typeface="Tahoma" pitchFamily="34" charset="0"/>
              </a:rPr>
              <a:t>e)	</a:t>
            </a:r>
            <a:r>
              <a:rPr lang="en-US" sz="1600" dirty="0">
                <a:latin typeface="Courier New" pitchFamily="49" charset="0"/>
                <a:cs typeface="Courier New" pitchFamily="49" charset="0"/>
              </a:rPr>
              <a:t>public String </a:t>
            </a:r>
            <a:r>
              <a:rPr lang="en-US" sz="1600" dirty="0" err="1">
                <a:latin typeface="Courier New" pitchFamily="49" charset="0"/>
                <a:cs typeface="Courier New" pitchFamily="49" charset="0"/>
              </a:rPr>
              <a:t>getValue</a:t>
            </a:r>
            <a:r>
              <a:rPr lang="en-US" sz="1600" dirty="0">
                <a:latin typeface="Courier New" pitchFamily="49" charset="0"/>
                <a:cs typeface="Courier New" pitchFamily="49" charset="0"/>
              </a:rPr>
              <a:t>()</a:t>
            </a:r>
          </a:p>
          <a:p>
            <a:pPr marL="457200" indent="-457200">
              <a:buClr>
                <a:schemeClr val="accent1"/>
              </a:buClr>
              <a:buFont typeface="Wingdings" pitchFamily="2" charset="2"/>
              <a:buNone/>
            </a:pPr>
            <a:r>
              <a:rPr lang="en-US" dirty="0">
                <a:latin typeface="Tahoma" pitchFamily="34" charset="0"/>
              </a:rPr>
              <a:t>	Returns the value of the String. </a:t>
            </a:r>
          </a:p>
        </p:txBody>
      </p:sp>
      <p:sp>
        <p:nvSpPr>
          <p:cNvPr id="71686" name="Rectangle 4"/>
          <p:cNvSpPr>
            <a:spLocks noChangeArrowheads="1"/>
          </p:cNvSpPr>
          <p:nvPr/>
        </p:nvSpPr>
        <p:spPr bwMode="auto">
          <a:xfrm>
            <a:off x="152400" y="1676400"/>
            <a:ext cx="3429000" cy="4800600"/>
          </a:xfrm>
          <a:prstGeom prst="rect">
            <a:avLst/>
          </a:prstGeom>
          <a:solidFill>
            <a:schemeClr val="bg1"/>
          </a:solidFill>
          <a:ln w="12700">
            <a:noFill/>
            <a:miter lim="800000"/>
            <a:headEnd type="none" w="sm" len="sm"/>
            <a:tailEnd type="none" w="sm" len="sm"/>
          </a:ln>
        </p:spPr>
        <p:txBody>
          <a:bodyPr wrap="none" anchor="ctr"/>
          <a:lstStyle/>
          <a:p>
            <a:endParaRPr lang="en-US">
              <a:latin typeface="Tahoma" pitchFamily="34" charset="0"/>
            </a:endParaRPr>
          </a:p>
        </p:txBody>
      </p:sp>
      <p:sp>
        <p:nvSpPr>
          <p:cNvPr id="71687" name="Rectangle 5"/>
          <p:cNvSpPr>
            <a:spLocks noChangeArrowheads="1"/>
          </p:cNvSpPr>
          <p:nvPr/>
        </p:nvSpPr>
        <p:spPr bwMode="auto">
          <a:xfrm>
            <a:off x="803275" y="2819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1.</a:t>
            </a:r>
          </a:p>
        </p:txBody>
      </p:sp>
      <p:sp>
        <p:nvSpPr>
          <p:cNvPr id="71688" name="Rectangle 6"/>
          <p:cNvSpPr>
            <a:spLocks noChangeArrowheads="1"/>
          </p:cNvSpPr>
          <p:nvPr/>
        </p:nvSpPr>
        <p:spPr bwMode="auto">
          <a:xfrm>
            <a:off x="803275" y="3581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2.</a:t>
            </a:r>
          </a:p>
        </p:txBody>
      </p:sp>
      <p:sp>
        <p:nvSpPr>
          <p:cNvPr id="71689" name="Rectangle 7"/>
          <p:cNvSpPr>
            <a:spLocks noChangeArrowheads="1"/>
          </p:cNvSpPr>
          <p:nvPr/>
        </p:nvSpPr>
        <p:spPr bwMode="auto">
          <a:xfrm>
            <a:off x="803275" y="4343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3.</a:t>
            </a:r>
          </a:p>
        </p:txBody>
      </p:sp>
      <p:sp>
        <p:nvSpPr>
          <p:cNvPr id="71690" name="Rectangle 8"/>
          <p:cNvSpPr>
            <a:spLocks noChangeArrowheads="1"/>
          </p:cNvSpPr>
          <p:nvPr/>
        </p:nvSpPr>
        <p:spPr bwMode="auto">
          <a:xfrm>
            <a:off x="1295400" y="2819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Hidden Form Fields</a:t>
            </a:r>
          </a:p>
        </p:txBody>
      </p:sp>
      <p:sp>
        <p:nvSpPr>
          <p:cNvPr id="71691" name="Rectangle 9"/>
          <p:cNvSpPr>
            <a:spLocks noChangeArrowheads="1"/>
          </p:cNvSpPr>
          <p:nvPr/>
        </p:nvSpPr>
        <p:spPr bwMode="auto">
          <a:xfrm>
            <a:off x="1295400" y="3581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Cookies</a:t>
            </a:r>
          </a:p>
        </p:txBody>
      </p:sp>
      <p:sp>
        <p:nvSpPr>
          <p:cNvPr id="71692" name="Rectangle 10"/>
          <p:cNvSpPr>
            <a:spLocks noChangeArrowheads="1"/>
          </p:cNvSpPr>
          <p:nvPr/>
        </p:nvSpPr>
        <p:spPr bwMode="auto">
          <a:xfrm>
            <a:off x="1295400" y="4343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URL Rewriting</a:t>
            </a:r>
          </a:p>
        </p:txBody>
      </p:sp>
      <p:sp>
        <p:nvSpPr>
          <p:cNvPr id="71693" name="AutoShape 11"/>
          <p:cNvSpPr>
            <a:spLocks noChangeArrowheads="1"/>
          </p:cNvSpPr>
          <p:nvPr/>
        </p:nvSpPr>
        <p:spPr bwMode="auto">
          <a:xfrm>
            <a:off x="152400" y="3657600"/>
            <a:ext cx="533400" cy="304800"/>
          </a:xfrm>
          <a:prstGeom prst="rightArrow">
            <a:avLst>
              <a:gd name="adj1" fmla="val 50000"/>
              <a:gd name="adj2" fmla="val 43750"/>
            </a:avLst>
          </a:prstGeom>
          <a:solidFill>
            <a:srgbClr val="333300"/>
          </a:solidFill>
          <a:ln w="12700">
            <a:solidFill>
              <a:srgbClr val="333300"/>
            </a:solidFill>
            <a:miter lim="800000"/>
            <a:headEnd type="none" w="sm" len="sm"/>
            <a:tailEnd type="none" w="sm" len="sm"/>
          </a:ln>
        </p:spPr>
        <p:txBody>
          <a:bodyPr wrap="none" anchor="ctr"/>
          <a:lstStyle/>
          <a:p>
            <a:endParaRPr lang="en-US">
              <a:latin typeface="Tahoma" pitchFamily="34" charset="0"/>
            </a:endParaRPr>
          </a:p>
        </p:txBody>
      </p:sp>
      <p:sp>
        <p:nvSpPr>
          <p:cNvPr id="71694" name="Text Box 12"/>
          <p:cNvSpPr txBox="1">
            <a:spLocks noChangeArrowheads="1"/>
          </p:cNvSpPr>
          <p:nvPr/>
        </p:nvSpPr>
        <p:spPr bwMode="auto">
          <a:xfrm>
            <a:off x="304800" y="1752600"/>
            <a:ext cx="3276600" cy="914400"/>
          </a:xfrm>
          <a:prstGeom prst="rect">
            <a:avLst/>
          </a:prstGeom>
          <a:solidFill>
            <a:schemeClr val="bg1"/>
          </a:solidFill>
          <a:ln w="12700">
            <a:noFill/>
            <a:miter lim="800000"/>
            <a:headEnd type="none" w="sm" len="sm"/>
            <a:tailEnd type="none" w="sm" len="sm"/>
          </a:ln>
        </p:spPr>
        <p:txBody>
          <a:bodyPr/>
          <a:lstStyle/>
          <a:p>
            <a:r>
              <a:rPr lang="en-US">
                <a:latin typeface="Tahoma" pitchFamily="34" charset="0"/>
              </a:rPr>
              <a:t>The solutions of the problem of HTTP’s statelessness are</a:t>
            </a:r>
          </a:p>
        </p:txBody>
      </p:sp>
      <p:sp>
        <p:nvSpPr>
          <p:cNvPr id="311309" name="Freeform 13"/>
          <p:cNvSpPr>
            <a:spLocks/>
          </p:cNvSpPr>
          <p:nvPr/>
        </p:nvSpPr>
        <p:spPr bwMode="auto">
          <a:xfrm>
            <a:off x="3708400" y="1371600"/>
            <a:ext cx="254000" cy="5156200"/>
          </a:xfrm>
          <a:custGeom>
            <a:avLst/>
            <a:gdLst/>
            <a:ahLst/>
            <a:cxnLst>
              <a:cxn ang="0">
                <a:pos x="16" y="0"/>
              </a:cxn>
              <a:cxn ang="0">
                <a:pos x="112" y="240"/>
              </a:cxn>
              <a:cxn ang="0">
                <a:pos x="16" y="480"/>
              </a:cxn>
              <a:cxn ang="0">
                <a:pos x="112" y="816"/>
              </a:cxn>
              <a:cxn ang="0">
                <a:pos x="16" y="1104"/>
              </a:cxn>
              <a:cxn ang="0">
                <a:pos x="112" y="1440"/>
              </a:cxn>
              <a:cxn ang="0">
                <a:pos x="16" y="1824"/>
              </a:cxn>
              <a:cxn ang="0">
                <a:pos x="160" y="2256"/>
              </a:cxn>
              <a:cxn ang="0">
                <a:pos x="16" y="2544"/>
              </a:cxn>
              <a:cxn ang="0">
                <a:pos x="112" y="2976"/>
              </a:cxn>
              <a:cxn ang="0">
                <a:pos x="16" y="3216"/>
              </a:cxn>
              <a:cxn ang="0">
                <a:pos x="16" y="3168"/>
              </a:cxn>
            </a:cxnLst>
            <a:rect l="0" t="0" r="r" b="b"/>
            <a:pathLst>
              <a:path w="160" h="3248">
                <a:moveTo>
                  <a:pt x="16" y="0"/>
                </a:moveTo>
                <a:cubicBezTo>
                  <a:pt x="64" y="80"/>
                  <a:pt x="112" y="160"/>
                  <a:pt x="112" y="240"/>
                </a:cubicBezTo>
                <a:cubicBezTo>
                  <a:pt x="112" y="320"/>
                  <a:pt x="16" y="384"/>
                  <a:pt x="16" y="480"/>
                </a:cubicBezTo>
                <a:cubicBezTo>
                  <a:pt x="16" y="576"/>
                  <a:pt x="112" y="712"/>
                  <a:pt x="112" y="816"/>
                </a:cubicBezTo>
                <a:cubicBezTo>
                  <a:pt x="112" y="920"/>
                  <a:pt x="16" y="1000"/>
                  <a:pt x="16" y="1104"/>
                </a:cubicBezTo>
                <a:cubicBezTo>
                  <a:pt x="16" y="1208"/>
                  <a:pt x="112" y="1320"/>
                  <a:pt x="112" y="1440"/>
                </a:cubicBezTo>
                <a:cubicBezTo>
                  <a:pt x="112" y="1560"/>
                  <a:pt x="8" y="1688"/>
                  <a:pt x="16" y="1824"/>
                </a:cubicBezTo>
                <a:cubicBezTo>
                  <a:pt x="24" y="1960"/>
                  <a:pt x="160" y="2136"/>
                  <a:pt x="160" y="2256"/>
                </a:cubicBezTo>
                <a:cubicBezTo>
                  <a:pt x="160" y="2376"/>
                  <a:pt x="24" y="2424"/>
                  <a:pt x="16" y="2544"/>
                </a:cubicBezTo>
                <a:cubicBezTo>
                  <a:pt x="8" y="2664"/>
                  <a:pt x="112" y="2864"/>
                  <a:pt x="112" y="2976"/>
                </a:cubicBezTo>
                <a:cubicBezTo>
                  <a:pt x="112" y="3088"/>
                  <a:pt x="32" y="3184"/>
                  <a:pt x="16" y="3216"/>
                </a:cubicBezTo>
                <a:cubicBezTo>
                  <a:pt x="0" y="3248"/>
                  <a:pt x="8" y="3208"/>
                  <a:pt x="16" y="3168"/>
                </a:cubicBezTo>
              </a:path>
            </a:pathLst>
          </a:custGeom>
          <a:noFill/>
          <a:ln w="12700" cap="flat" cmpd="sng">
            <a:solidFill>
              <a:schemeClr val="folHlink"/>
            </a:solidFill>
            <a:prstDash val="solid"/>
            <a:round/>
            <a:headEnd type="none" w="sm" len="sm"/>
            <a:tailEnd type="none" w="sm" len="sm"/>
          </a:ln>
          <a:effectLst>
            <a:prstShdw prst="shdw17" dist="17961" dir="2700000">
              <a:schemeClr val="folHlink">
                <a:gamma/>
                <a:shade val="60000"/>
                <a:invGamma/>
              </a:schemeClr>
            </a:prstShdw>
          </a:effectLst>
        </p:spPr>
        <p:txBody>
          <a:bodyPr/>
          <a:lstStyle/>
          <a:p>
            <a:pPr fontAlgn="auto">
              <a:spcBef>
                <a:spcPts val="0"/>
              </a:spcBef>
              <a:spcAft>
                <a:spcPts val="0"/>
              </a:spcAft>
              <a:defRPr/>
            </a:pPr>
            <a:endParaRPr lang="en-US">
              <a:latin typeface="+mn-lt"/>
            </a:endParaRPr>
          </a:p>
        </p:txBody>
      </p:sp>
      <p:sp>
        <p:nvSpPr>
          <p:cNvPr id="71696" name="Rectangle 14"/>
          <p:cNvSpPr>
            <a:spLocks noChangeArrowheads="1"/>
          </p:cNvSpPr>
          <p:nvPr/>
        </p:nvSpPr>
        <p:spPr bwMode="auto">
          <a:xfrm>
            <a:off x="1295400" y="50292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HttpSession</a:t>
            </a:r>
          </a:p>
        </p:txBody>
      </p:sp>
      <p:sp>
        <p:nvSpPr>
          <p:cNvPr id="71697" name="Rectangle 15"/>
          <p:cNvSpPr>
            <a:spLocks noChangeArrowheads="1"/>
          </p:cNvSpPr>
          <p:nvPr/>
        </p:nvSpPr>
        <p:spPr bwMode="auto">
          <a:xfrm>
            <a:off x="803275" y="50292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4.</a:t>
            </a:r>
          </a:p>
        </p:txBody>
      </p:sp>
      <p:sp>
        <p:nvSpPr>
          <p:cNvPr id="71698" name="Slide Number Placeholder 15"/>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D6858BA4-3B8A-48E7-87C2-69B8C6B029FA}" type="slidenum">
              <a:rPr lang="en-US" sz="1000">
                <a:solidFill>
                  <a:srgbClr val="FFFFFF"/>
                </a:solidFill>
                <a:latin typeface="Tahoma" pitchFamily="34" charset="0"/>
              </a:rPr>
              <a:pPr/>
              <a:t>63</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eaLnBrk="1" hangingPunct="1">
              <a:defRPr/>
            </a:pPr>
            <a:r>
              <a:rPr lang="en-US" smtClean="0"/>
              <a:t>Demonstration on Adding a Cookie</a:t>
            </a:r>
          </a:p>
        </p:txBody>
      </p:sp>
      <p:sp>
        <p:nvSpPr>
          <p:cNvPr id="72707"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96AF39C6-7F58-4911-AB17-60268033C739}" type="slidenum">
              <a:rPr lang="en-US" sz="1000">
                <a:solidFill>
                  <a:srgbClr val="FFFFFF"/>
                </a:solidFill>
                <a:latin typeface="Tahoma" pitchFamily="34" charset="0"/>
              </a:rPr>
              <a:pPr/>
              <a:t>64</a:t>
            </a:fld>
            <a:endParaRPr lang="en-US" sz="1000">
              <a:solidFill>
                <a:srgbClr val="FFFFFF"/>
              </a:solidFill>
              <a:latin typeface="Tahoma" pitchFamily="34" charset="0"/>
            </a:endParaRPr>
          </a:p>
        </p:txBody>
      </p:sp>
      <p:sp>
        <p:nvSpPr>
          <p:cNvPr id="5" name="Rectangle 4"/>
          <p:cNvSpPr/>
          <p:nvPr/>
        </p:nvSpPr>
        <p:spPr>
          <a:xfrm>
            <a:off x="1447800" y="2057400"/>
            <a:ext cx="2018501" cy="369332"/>
          </a:xfrm>
          <a:prstGeom prst="rect">
            <a:avLst/>
          </a:prstGeom>
        </p:spPr>
        <p:txBody>
          <a:bodyPr wrap="none">
            <a:spAutoFit/>
          </a:bodyPr>
          <a:lstStyle/>
          <a:p>
            <a:r>
              <a:rPr lang="en-US" dirty="0" smtClean="0"/>
              <a:t>Refer to </a:t>
            </a:r>
            <a:r>
              <a:rPr lang="en-US" dirty="0" smtClean="0">
                <a:hlinkClick r:id="rId3" action="ppaction://hlinkfile"/>
              </a:rPr>
              <a:t>Item.html</a:t>
            </a:r>
            <a:endParaRPr lang="en-US" dirty="0"/>
          </a:p>
        </p:txBody>
      </p:sp>
      <p:sp>
        <p:nvSpPr>
          <p:cNvPr id="6" name="Rectangle 5"/>
          <p:cNvSpPr/>
          <p:nvPr/>
        </p:nvSpPr>
        <p:spPr>
          <a:xfrm>
            <a:off x="1419776" y="2895600"/>
            <a:ext cx="3685624" cy="369332"/>
          </a:xfrm>
          <a:prstGeom prst="rect">
            <a:avLst/>
          </a:prstGeom>
        </p:spPr>
        <p:txBody>
          <a:bodyPr wrap="none">
            <a:spAutoFit/>
          </a:bodyPr>
          <a:lstStyle/>
          <a:p>
            <a:r>
              <a:rPr lang="en-US" dirty="0" smtClean="0"/>
              <a:t>Refer to </a:t>
            </a:r>
            <a:r>
              <a:rPr lang="en-US" dirty="0" smtClean="0">
                <a:hlinkClick r:id="rId4" action="ppaction://hlinkfile"/>
              </a:rPr>
              <a:t>CreateCookieServlet.java</a:t>
            </a:r>
            <a:endParaRPr lang="en-US" dirty="0"/>
          </a:p>
        </p:txBody>
      </p:sp>
      <p:sp>
        <p:nvSpPr>
          <p:cNvPr id="7" name="Rectangle 6"/>
          <p:cNvSpPr/>
          <p:nvPr/>
        </p:nvSpPr>
        <p:spPr>
          <a:xfrm>
            <a:off x="1415584" y="3669268"/>
            <a:ext cx="3852337" cy="369332"/>
          </a:xfrm>
          <a:prstGeom prst="rect">
            <a:avLst/>
          </a:prstGeom>
        </p:spPr>
        <p:txBody>
          <a:bodyPr wrap="none">
            <a:spAutoFit/>
          </a:bodyPr>
          <a:lstStyle/>
          <a:p>
            <a:r>
              <a:rPr lang="en-US" dirty="0" smtClean="0"/>
              <a:t>Refer to </a:t>
            </a:r>
            <a:r>
              <a:rPr lang="en-US" dirty="0" smtClean="0">
                <a:hlinkClick r:id="rId5" action="ppaction://hlinkfile"/>
              </a:rPr>
              <a:t>ReadingCookieServlet.java</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Session Management in Servlets (Contd.)</a:t>
            </a:r>
          </a:p>
        </p:txBody>
      </p:sp>
      <p:sp>
        <p:nvSpPr>
          <p:cNvPr id="73733" name="Text Box 3"/>
          <p:cNvSpPr txBox="1">
            <a:spLocks noChangeArrowheads="1"/>
          </p:cNvSpPr>
          <p:nvPr/>
        </p:nvSpPr>
        <p:spPr bwMode="auto">
          <a:xfrm>
            <a:off x="4038600" y="1676400"/>
            <a:ext cx="5029200" cy="4495800"/>
          </a:xfrm>
          <a:prstGeom prst="rect">
            <a:avLst/>
          </a:prstGeom>
          <a:solidFill>
            <a:schemeClr val="bg1"/>
          </a:solidFill>
          <a:ln w="12700">
            <a:noFill/>
            <a:miter lim="800000"/>
            <a:headEnd type="none" w="sm" len="sm"/>
            <a:tailEnd type="none" w="sm" len="sm"/>
          </a:ln>
        </p:spPr>
        <p:txBody>
          <a:bodyPr/>
          <a:lstStyle/>
          <a:p>
            <a:pPr marL="457200" indent="-457200">
              <a:buClr>
                <a:schemeClr val="accent1"/>
              </a:buClr>
              <a:buFont typeface="Wingdings" pitchFamily="2" charset="2"/>
              <a:buAutoNum type="alphaLcParenR"/>
            </a:pPr>
            <a:r>
              <a:rPr lang="en-US">
                <a:latin typeface="Tahoma" pitchFamily="34" charset="0"/>
              </a:rPr>
              <a:t>URL Rewriting is a solution in which extra data, including a session ID is appended to the end of each URL. So as the client browses through a site, the session id is passed from page to page.</a:t>
            </a:r>
          </a:p>
          <a:p>
            <a:pPr marL="457200" indent="-457200">
              <a:buClr>
                <a:schemeClr val="accent1"/>
              </a:buClr>
              <a:buFont typeface="Wingdings" pitchFamily="2" charset="2"/>
              <a:buAutoNum type="alphaLcParenR"/>
            </a:pPr>
            <a:endParaRPr lang="en-US">
              <a:latin typeface="Tahoma" pitchFamily="34" charset="0"/>
            </a:endParaRPr>
          </a:p>
          <a:p>
            <a:pPr marL="457200" indent="-457200">
              <a:buClr>
                <a:schemeClr val="accent1"/>
              </a:buClr>
              <a:buFont typeface="Wingdings" pitchFamily="2" charset="2"/>
              <a:buAutoNum type="alphaLcParenR"/>
            </a:pPr>
            <a:r>
              <a:rPr lang="en-US">
                <a:latin typeface="Tahoma" pitchFamily="34" charset="0"/>
              </a:rPr>
              <a:t>This solution works when the browser does not support cookies or user has disabled them.</a:t>
            </a:r>
          </a:p>
          <a:p>
            <a:pPr marL="457200" indent="-457200">
              <a:buClr>
                <a:schemeClr val="accent1"/>
              </a:buClr>
              <a:buFont typeface="Wingdings" pitchFamily="2" charset="2"/>
              <a:buAutoNum type="alphaLcParenR"/>
            </a:pPr>
            <a:endParaRPr lang="en-US">
              <a:latin typeface="Tahoma" pitchFamily="34" charset="0"/>
            </a:endParaRPr>
          </a:p>
          <a:p>
            <a:pPr marL="457200" indent="-457200">
              <a:buClr>
                <a:schemeClr val="accent1"/>
              </a:buClr>
              <a:buFont typeface="Wingdings" pitchFamily="2" charset="2"/>
              <a:buAutoNum type="alphaLcParenR"/>
            </a:pPr>
            <a:r>
              <a:rPr lang="en-US">
                <a:latin typeface="Tahoma" pitchFamily="34" charset="0"/>
              </a:rPr>
              <a:t>In URL Rewriting the server process has to ensure that the session ID is appended in the URL, if not redirection lead to session information being lost.</a:t>
            </a:r>
          </a:p>
        </p:txBody>
      </p:sp>
      <p:sp>
        <p:nvSpPr>
          <p:cNvPr id="73734" name="Rectangle 4"/>
          <p:cNvSpPr>
            <a:spLocks noChangeArrowheads="1"/>
          </p:cNvSpPr>
          <p:nvPr/>
        </p:nvSpPr>
        <p:spPr bwMode="auto">
          <a:xfrm>
            <a:off x="803275" y="2819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1.</a:t>
            </a:r>
          </a:p>
        </p:txBody>
      </p:sp>
      <p:sp>
        <p:nvSpPr>
          <p:cNvPr id="73735" name="Rectangle 5"/>
          <p:cNvSpPr>
            <a:spLocks noChangeArrowheads="1"/>
          </p:cNvSpPr>
          <p:nvPr/>
        </p:nvSpPr>
        <p:spPr bwMode="auto">
          <a:xfrm>
            <a:off x="803275" y="3581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2.</a:t>
            </a:r>
          </a:p>
        </p:txBody>
      </p:sp>
      <p:sp>
        <p:nvSpPr>
          <p:cNvPr id="73736" name="Rectangle 6"/>
          <p:cNvSpPr>
            <a:spLocks noChangeArrowheads="1"/>
          </p:cNvSpPr>
          <p:nvPr/>
        </p:nvSpPr>
        <p:spPr bwMode="auto">
          <a:xfrm>
            <a:off x="803275" y="4343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3.</a:t>
            </a:r>
          </a:p>
        </p:txBody>
      </p:sp>
      <p:sp>
        <p:nvSpPr>
          <p:cNvPr id="73737" name="Rectangle 7"/>
          <p:cNvSpPr>
            <a:spLocks noChangeArrowheads="1"/>
          </p:cNvSpPr>
          <p:nvPr/>
        </p:nvSpPr>
        <p:spPr bwMode="auto">
          <a:xfrm>
            <a:off x="1295400" y="2819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Hidden Form Fields</a:t>
            </a:r>
          </a:p>
        </p:txBody>
      </p:sp>
      <p:sp>
        <p:nvSpPr>
          <p:cNvPr id="73738" name="Rectangle 8"/>
          <p:cNvSpPr>
            <a:spLocks noChangeArrowheads="1"/>
          </p:cNvSpPr>
          <p:nvPr/>
        </p:nvSpPr>
        <p:spPr bwMode="auto">
          <a:xfrm>
            <a:off x="1295400" y="3581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Cookies</a:t>
            </a:r>
          </a:p>
        </p:txBody>
      </p:sp>
      <p:sp>
        <p:nvSpPr>
          <p:cNvPr id="73739" name="Rectangle 9"/>
          <p:cNvSpPr>
            <a:spLocks noChangeArrowheads="1"/>
          </p:cNvSpPr>
          <p:nvPr/>
        </p:nvSpPr>
        <p:spPr bwMode="auto">
          <a:xfrm>
            <a:off x="1295400" y="4343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URL Rewriting</a:t>
            </a:r>
          </a:p>
        </p:txBody>
      </p:sp>
      <p:sp>
        <p:nvSpPr>
          <p:cNvPr id="73740" name="AutoShape 10"/>
          <p:cNvSpPr>
            <a:spLocks noChangeArrowheads="1"/>
          </p:cNvSpPr>
          <p:nvPr/>
        </p:nvSpPr>
        <p:spPr bwMode="auto">
          <a:xfrm>
            <a:off x="152400" y="4419600"/>
            <a:ext cx="533400" cy="304800"/>
          </a:xfrm>
          <a:prstGeom prst="rightArrow">
            <a:avLst>
              <a:gd name="adj1" fmla="val 50000"/>
              <a:gd name="adj2" fmla="val 43750"/>
            </a:avLst>
          </a:prstGeom>
          <a:solidFill>
            <a:srgbClr val="333300"/>
          </a:solidFill>
          <a:ln w="12700">
            <a:solidFill>
              <a:srgbClr val="333300"/>
            </a:solidFill>
            <a:miter lim="800000"/>
            <a:headEnd type="none" w="sm" len="sm"/>
            <a:tailEnd type="none" w="sm" len="sm"/>
          </a:ln>
        </p:spPr>
        <p:txBody>
          <a:bodyPr wrap="none" anchor="ctr"/>
          <a:lstStyle/>
          <a:p>
            <a:endParaRPr lang="en-US">
              <a:latin typeface="Tahoma" pitchFamily="34" charset="0"/>
            </a:endParaRPr>
          </a:p>
        </p:txBody>
      </p:sp>
      <p:sp>
        <p:nvSpPr>
          <p:cNvPr id="326667" name="Freeform 11"/>
          <p:cNvSpPr>
            <a:spLocks/>
          </p:cNvSpPr>
          <p:nvPr/>
        </p:nvSpPr>
        <p:spPr bwMode="auto">
          <a:xfrm>
            <a:off x="3708400" y="1371600"/>
            <a:ext cx="254000" cy="5156200"/>
          </a:xfrm>
          <a:custGeom>
            <a:avLst/>
            <a:gdLst/>
            <a:ahLst/>
            <a:cxnLst>
              <a:cxn ang="0">
                <a:pos x="16" y="0"/>
              </a:cxn>
              <a:cxn ang="0">
                <a:pos x="112" y="240"/>
              </a:cxn>
              <a:cxn ang="0">
                <a:pos x="16" y="480"/>
              </a:cxn>
              <a:cxn ang="0">
                <a:pos x="112" y="816"/>
              </a:cxn>
              <a:cxn ang="0">
                <a:pos x="16" y="1104"/>
              </a:cxn>
              <a:cxn ang="0">
                <a:pos x="112" y="1440"/>
              </a:cxn>
              <a:cxn ang="0">
                <a:pos x="16" y="1824"/>
              </a:cxn>
              <a:cxn ang="0">
                <a:pos x="160" y="2256"/>
              </a:cxn>
              <a:cxn ang="0">
                <a:pos x="16" y="2544"/>
              </a:cxn>
              <a:cxn ang="0">
                <a:pos x="112" y="2976"/>
              </a:cxn>
              <a:cxn ang="0">
                <a:pos x="16" y="3216"/>
              </a:cxn>
              <a:cxn ang="0">
                <a:pos x="16" y="3168"/>
              </a:cxn>
            </a:cxnLst>
            <a:rect l="0" t="0" r="r" b="b"/>
            <a:pathLst>
              <a:path w="160" h="3248">
                <a:moveTo>
                  <a:pt x="16" y="0"/>
                </a:moveTo>
                <a:cubicBezTo>
                  <a:pt x="64" y="80"/>
                  <a:pt x="112" y="160"/>
                  <a:pt x="112" y="240"/>
                </a:cubicBezTo>
                <a:cubicBezTo>
                  <a:pt x="112" y="320"/>
                  <a:pt x="16" y="384"/>
                  <a:pt x="16" y="480"/>
                </a:cubicBezTo>
                <a:cubicBezTo>
                  <a:pt x="16" y="576"/>
                  <a:pt x="112" y="712"/>
                  <a:pt x="112" y="816"/>
                </a:cubicBezTo>
                <a:cubicBezTo>
                  <a:pt x="112" y="920"/>
                  <a:pt x="16" y="1000"/>
                  <a:pt x="16" y="1104"/>
                </a:cubicBezTo>
                <a:cubicBezTo>
                  <a:pt x="16" y="1208"/>
                  <a:pt x="112" y="1320"/>
                  <a:pt x="112" y="1440"/>
                </a:cubicBezTo>
                <a:cubicBezTo>
                  <a:pt x="112" y="1560"/>
                  <a:pt x="8" y="1688"/>
                  <a:pt x="16" y="1824"/>
                </a:cubicBezTo>
                <a:cubicBezTo>
                  <a:pt x="24" y="1960"/>
                  <a:pt x="160" y="2136"/>
                  <a:pt x="160" y="2256"/>
                </a:cubicBezTo>
                <a:cubicBezTo>
                  <a:pt x="160" y="2376"/>
                  <a:pt x="24" y="2424"/>
                  <a:pt x="16" y="2544"/>
                </a:cubicBezTo>
                <a:cubicBezTo>
                  <a:pt x="8" y="2664"/>
                  <a:pt x="112" y="2864"/>
                  <a:pt x="112" y="2976"/>
                </a:cubicBezTo>
                <a:cubicBezTo>
                  <a:pt x="112" y="3088"/>
                  <a:pt x="32" y="3184"/>
                  <a:pt x="16" y="3216"/>
                </a:cubicBezTo>
                <a:cubicBezTo>
                  <a:pt x="0" y="3248"/>
                  <a:pt x="8" y="3208"/>
                  <a:pt x="16" y="3168"/>
                </a:cubicBezTo>
              </a:path>
            </a:pathLst>
          </a:custGeom>
          <a:noFill/>
          <a:ln w="12700" cap="flat" cmpd="sng">
            <a:solidFill>
              <a:schemeClr val="folHlink"/>
            </a:solidFill>
            <a:prstDash val="solid"/>
            <a:round/>
            <a:headEnd type="none" w="sm" len="sm"/>
            <a:tailEnd type="none" w="sm" len="sm"/>
          </a:ln>
          <a:effectLst>
            <a:prstShdw prst="shdw17" dist="17961" dir="2700000">
              <a:schemeClr val="folHlink">
                <a:gamma/>
                <a:shade val="60000"/>
                <a:invGamma/>
              </a:schemeClr>
            </a:prstShdw>
          </a:effectLst>
        </p:spPr>
        <p:txBody>
          <a:bodyPr/>
          <a:lstStyle/>
          <a:p>
            <a:pPr fontAlgn="auto">
              <a:spcBef>
                <a:spcPts val="0"/>
              </a:spcBef>
              <a:spcAft>
                <a:spcPts val="0"/>
              </a:spcAft>
              <a:defRPr/>
            </a:pPr>
            <a:endParaRPr lang="en-US">
              <a:latin typeface="+mn-lt"/>
            </a:endParaRPr>
          </a:p>
        </p:txBody>
      </p:sp>
      <p:sp>
        <p:nvSpPr>
          <p:cNvPr id="73742" name="Text Box 12"/>
          <p:cNvSpPr txBox="1">
            <a:spLocks noChangeArrowheads="1"/>
          </p:cNvSpPr>
          <p:nvPr/>
        </p:nvSpPr>
        <p:spPr bwMode="auto">
          <a:xfrm>
            <a:off x="304800" y="1752600"/>
            <a:ext cx="3276600" cy="914400"/>
          </a:xfrm>
          <a:prstGeom prst="rect">
            <a:avLst/>
          </a:prstGeom>
          <a:solidFill>
            <a:schemeClr val="bg1"/>
          </a:solidFill>
          <a:ln w="12700">
            <a:noFill/>
            <a:miter lim="800000"/>
            <a:headEnd type="none" w="sm" len="sm"/>
            <a:tailEnd type="none" w="sm" len="sm"/>
          </a:ln>
        </p:spPr>
        <p:txBody>
          <a:bodyPr/>
          <a:lstStyle/>
          <a:p>
            <a:r>
              <a:rPr lang="en-US">
                <a:latin typeface="Tahoma" pitchFamily="34" charset="0"/>
              </a:rPr>
              <a:t>The solutions of the problem of HTTP’s statelessness are</a:t>
            </a:r>
          </a:p>
        </p:txBody>
      </p:sp>
      <p:sp>
        <p:nvSpPr>
          <p:cNvPr id="73743" name="Rectangle 13"/>
          <p:cNvSpPr>
            <a:spLocks noChangeArrowheads="1"/>
          </p:cNvSpPr>
          <p:nvPr/>
        </p:nvSpPr>
        <p:spPr bwMode="auto">
          <a:xfrm>
            <a:off x="1295400" y="50292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HttpSession</a:t>
            </a:r>
          </a:p>
        </p:txBody>
      </p:sp>
      <p:sp>
        <p:nvSpPr>
          <p:cNvPr id="73744" name="Rectangle 14"/>
          <p:cNvSpPr>
            <a:spLocks noChangeArrowheads="1"/>
          </p:cNvSpPr>
          <p:nvPr/>
        </p:nvSpPr>
        <p:spPr bwMode="auto">
          <a:xfrm>
            <a:off x="803275" y="50292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4.</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Demonstration on URL Rewriting – Login.htm</a:t>
            </a:r>
          </a:p>
        </p:txBody>
      </p:sp>
      <p:sp>
        <p:nvSpPr>
          <p:cNvPr id="74757" name="Text Box 3"/>
          <p:cNvSpPr txBox="1">
            <a:spLocks noChangeArrowheads="1"/>
          </p:cNvSpPr>
          <p:nvPr/>
        </p:nvSpPr>
        <p:spPr bwMode="auto">
          <a:xfrm>
            <a:off x="533400" y="1600200"/>
            <a:ext cx="8610600" cy="4648200"/>
          </a:xfrm>
          <a:prstGeom prst="rect">
            <a:avLst/>
          </a:prstGeom>
          <a:solidFill>
            <a:schemeClr val="bg1"/>
          </a:solidFill>
          <a:ln w="12700">
            <a:noFill/>
            <a:miter lim="800000"/>
            <a:headEnd type="none" w="sm" len="sm"/>
            <a:tailEnd type="none" w="sm" len="sm"/>
          </a:ln>
        </p:spPr>
        <p:txBody>
          <a:bodyPr/>
          <a:lstStyle/>
          <a:p>
            <a:pPr>
              <a:buClr>
                <a:schemeClr val="accent1"/>
              </a:buClr>
              <a:buFont typeface="Wingdings" pitchFamily="2" charset="2"/>
              <a:buNone/>
            </a:pPr>
            <a:r>
              <a:rPr lang="en-US" sz="2000" u="sng">
                <a:latin typeface="Courier New" pitchFamily="49" charset="0"/>
                <a:cs typeface="Courier New" pitchFamily="49" charset="0"/>
              </a:rPr>
              <a:t>Track User Demo Through URL Rewriting</a:t>
            </a:r>
          </a:p>
          <a:p>
            <a:pPr>
              <a:buClr>
                <a:schemeClr val="accent1"/>
              </a:buClr>
              <a:buFont typeface="Wingdings" pitchFamily="2" charset="2"/>
              <a:buNone/>
            </a:pPr>
            <a:endParaRPr lang="en-US" u="sng">
              <a:latin typeface="Courier New" pitchFamily="49" charset="0"/>
              <a:cs typeface="Courier New" pitchFamily="49" charset="0"/>
            </a:endParaRPr>
          </a:p>
          <a:p>
            <a:pPr>
              <a:buClr>
                <a:schemeClr val="accent1"/>
              </a:buClr>
              <a:buFont typeface="Wingdings" pitchFamily="2" charset="2"/>
              <a:buNone/>
            </a:pPr>
            <a:endParaRPr lang="en-US" u="sng">
              <a:latin typeface="Courier New" pitchFamily="49" charset="0"/>
              <a:cs typeface="Courier New" pitchFamily="49" charset="0"/>
            </a:endParaRPr>
          </a:p>
          <a:p>
            <a:pPr>
              <a:buClr>
                <a:schemeClr val="accent1"/>
              </a:buClr>
              <a:buFont typeface="Wingdings" pitchFamily="2" charset="2"/>
              <a:buNone/>
            </a:pPr>
            <a:r>
              <a:rPr lang="en-US">
                <a:latin typeface="Courier New" pitchFamily="49" charset="0"/>
                <a:cs typeface="Courier New" pitchFamily="49" charset="0"/>
              </a:rPr>
              <a:t>&lt;HTML&gt;</a:t>
            </a:r>
          </a:p>
          <a:p>
            <a:pPr>
              <a:buClr>
                <a:schemeClr val="accent1"/>
              </a:buClr>
              <a:buFont typeface="Wingdings" pitchFamily="2" charset="2"/>
              <a:buNone/>
            </a:pPr>
            <a:r>
              <a:rPr lang="en-US">
                <a:latin typeface="Courier New" pitchFamily="49" charset="0"/>
                <a:cs typeface="Courier New" pitchFamily="49" charset="0"/>
              </a:rPr>
              <a:t>&lt;TITLE&gt;ONLINE SHOPPING&lt;/TITLE&gt;</a:t>
            </a:r>
          </a:p>
          <a:p>
            <a:pPr>
              <a:buClr>
                <a:schemeClr val="accent1"/>
              </a:buClr>
              <a:buFont typeface="Wingdings" pitchFamily="2" charset="2"/>
              <a:buNone/>
            </a:pPr>
            <a:r>
              <a:rPr lang="en-US">
                <a:latin typeface="Courier New" pitchFamily="49" charset="0"/>
                <a:cs typeface="Courier New" pitchFamily="49" charset="0"/>
              </a:rPr>
              <a:t>&lt;BODY&gt;</a:t>
            </a:r>
          </a:p>
          <a:p>
            <a:pPr>
              <a:buClr>
                <a:schemeClr val="accent1"/>
              </a:buClr>
              <a:buFont typeface="Wingdings" pitchFamily="2" charset="2"/>
              <a:buNone/>
            </a:pPr>
            <a:r>
              <a:rPr lang="en-US">
                <a:latin typeface="Courier New" pitchFamily="49" charset="0"/>
                <a:cs typeface="Courier New" pitchFamily="49" charset="0"/>
              </a:rPr>
              <a:t>&lt;FORM ACTION=“http://localhost:9080/URLRewitingWorldProject/URLFirstWorld” METHOD=“POST”&gt;</a:t>
            </a:r>
          </a:p>
          <a:p>
            <a:pPr>
              <a:buClr>
                <a:schemeClr val="accent1"/>
              </a:buClr>
              <a:buFont typeface="Wingdings" pitchFamily="2" charset="2"/>
              <a:buNone/>
            </a:pPr>
            <a:endParaRPr lang="en-US">
              <a:latin typeface="Courier New" pitchFamily="49" charset="0"/>
              <a:cs typeface="Courier New" pitchFamily="49" charset="0"/>
            </a:endParaRPr>
          </a:p>
          <a:p>
            <a:pPr>
              <a:buClr>
                <a:schemeClr val="accent1"/>
              </a:buClr>
              <a:buFont typeface="Wingdings" pitchFamily="2" charset="2"/>
              <a:buNone/>
            </a:pPr>
            <a:r>
              <a:rPr lang="en-US">
                <a:latin typeface="Courier New" pitchFamily="49" charset="0"/>
                <a:cs typeface="Courier New" pitchFamily="49" charset="0"/>
              </a:rPr>
              <a:t>UserName &lt;INPUT Type=“Text” Name=“user”&gt;&lt;br&gt;</a:t>
            </a:r>
          </a:p>
          <a:p>
            <a:pPr>
              <a:buClr>
                <a:schemeClr val="accent1"/>
              </a:buClr>
              <a:buFont typeface="Wingdings" pitchFamily="2" charset="2"/>
              <a:buNone/>
            </a:pPr>
            <a:r>
              <a:rPr lang="en-US">
                <a:latin typeface="Courier New" pitchFamily="49" charset="0"/>
                <a:cs typeface="Courier New" pitchFamily="49" charset="0"/>
              </a:rPr>
              <a:t>&lt;INPUT Type=Submit value=“Login”&gt;</a:t>
            </a:r>
          </a:p>
          <a:p>
            <a:pPr>
              <a:buClr>
                <a:schemeClr val="accent1"/>
              </a:buClr>
              <a:buFont typeface="Wingdings" pitchFamily="2" charset="2"/>
              <a:buNone/>
            </a:pPr>
            <a:r>
              <a:rPr lang="en-US">
                <a:latin typeface="Courier New" pitchFamily="49" charset="0"/>
                <a:cs typeface="Courier New" pitchFamily="49" charset="0"/>
              </a:rPr>
              <a:t>&lt;/FORM&gt;</a:t>
            </a:r>
          </a:p>
          <a:p>
            <a:pPr>
              <a:buClr>
                <a:schemeClr val="accent1"/>
              </a:buClr>
              <a:buFont typeface="Wingdings" pitchFamily="2" charset="2"/>
              <a:buNone/>
            </a:pPr>
            <a:r>
              <a:rPr lang="en-US">
                <a:latin typeface="Courier New" pitchFamily="49" charset="0"/>
                <a:cs typeface="Courier New" pitchFamily="49" charset="0"/>
              </a:rPr>
              <a:t>&lt;/BODY&gt;</a:t>
            </a:r>
          </a:p>
          <a:p>
            <a:pPr>
              <a:buClr>
                <a:schemeClr val="accent1"/>
              </a:buClr>
              <a:buFont typeface="Wingdings" pitchFamily="2" charset="2"/>
              <a:buNone/>
            </a:pPr>
            <a:r>
              <a:rPr lang="en-US">
                <a:latin typeface="Courier New" pitchFamily="49" charset="0"/>
                <a:cs typeface="Courier New" pitchFamily="49" charset="0"/>
              </a:rPr>
              <a:t>&lt;/HTML&gt;</a:t>
            </a:r>
          </a:p>
        </p:txBody>
      </p:sp>
      <p:sp>
        <p:nvSpPr>
          <p:cNvPr id="74758" name="Rectangle 4"/>
          <p:cNvSpPr>
            <a:spLocks noChangeArrowheads="1"/>
          </p:cNvSpPr>
          <p:nvPr/>
        </p:nvSpPr>
        <p:spPr bwMode="auto">
          <a:xfrm>
            <a:off x="304800" y="1676400"/>
            <a:ext cx="3276600" cy="4724400"/>
          </a:xfrm>
          <a:prstGeom prst="rect">
            <a:avLst/>
          </a:prstGeom>
          <a:noFill/>
          <a:ln w="12700">
            <a:noFill/>
            <a:miter lim="800000"/>
            <a:headEnd type="none" w="sm" len="sm"/>
            <a:tailEnd type="none" w="sm" len="sm"/>
          </a:ln>
        </p:spPr>
        <p:txBody>
          <a:bodyPr wrap="none" anchor="ctr"/>
          <a:lstStyle/>
          <a:p>
            <a:endParaRPr lang="en-US">
              <a:latin typeface="Tahoma" pitchFamily="34" charset="0"/>
            </a:endParaRPr>
          </a:p>
        </p:txBody>
      </p:sp>
      <p:sp>
        <p:nvSpPr>
          <p:cNvPr id="74759"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860FC130-F4E3-42A7-A898-59277A0A71E4}" type="slidenum">
              <a:rPr lang="en-US" sz="1000">
                <a:solidFill>
                  <a:srgbClr val="FFFFFF"/>
                </a:solidFill>
                <a:latin typeface="Tahoma" pitchFamily="34" charset="0"/>
              </a:rPr>
              <a:pPr/>
              <a:t>66</a:t>
            </a:fld>
            <a:endParaRPr lang="en-US" sz="1000">
              <a:solidFill>
                <a:srgbClr val="FFFFFF"/>
              </a:solidFill>
              <a:latin typeface="Tahoma" pitchFamily="34" charset="0"/>
            </a:endParaRPr>
          </a:p>
        </p:txBody>
      </p:sp>
      <p:sp>
        <p:nvSpPr>
          <p:cNvPr id="6" name="Rectangle 5"/>
          <p:cNvSpPr/>
          <p:nvPr/>
        </p:nvSpPr>
        <p:spPr>
          <a:xfrm>
            <a:off x="6122075" y="6031468"/>
            <a:ext cx="2031325" cy="369332"/>
          </a:xfrm>
          <a:prstGeom prst="rect">
            <a:avLst/>
          </a:prstGeom>
        </p:spPr>
        <p:txBody>
          <a:bodyPr wrap="none">
            <a:spAutoFit/>
          </a:bodyPr>
          <a:lstStyle/>
          <a:p>
            <a:r>
              <a:rPr lang="en-US" dirty="0" smtClean="0"/>
              <a:t>Refer to </a:t>
            </a:r>
            <a:r>
              <a:rPr lang="en-US" dirty="0" smtClean="0">
                <a:hlinkClick r:id="rId3" action="ppaction://hlinkfile"/>
              </a:rPr>
              <a:t>URL.html</a:t>
            </a:r>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Demonstration on URL Rewriting – URLFirstWorld.java</a:t>
            </a:r>
          </a:p>
        </p:txBody>
      </p:sp>
      <p:sp>
        <p:nvSpPr>
          <p:cNvPr id="75781" name="Text Box 3"/>
          <p:cNvSpPr txBox="1">
            <a:spLocks noChangeArrowheads="1"/>
          </p:cNvSpPr>
          <p:nvPr/>
        </p:nvSpPr>
        <p:spPr bwMode="auto">
          <a:xfrm>
            <a:off x="304800" y="1447800"/>
            <a:ext cx="8839200" cy="5105400"/>
          </a:xfrm>
          <a:prstGeom prst="rect">
            <a:avLst/>
          </a:prstGeom>
          <a:solidFill>
            <a:schemeClr val="bg1"/>
          </a:solidFill>
          <a:ln w="12700">
            <a:noFill/>
            <a:miter lim="800000"/>
            <a:headEnd type="none" w="sm" len="sm"/>
            <a:tailEnd type="none" w="sm" len="sm"/>
          </a:ln>
        </p:spPr>
        <p:txBody>
          <a:bodyPr/>
          <a:lstStyle/>
          <a:p>
            <a:pPr marL="457200" indent="-457200">
              <a:buClr>
                <a:schemeClr val="accent1"/>
              </a:buClr>
              <a:buFont typeface="Wingdings" pitchFamily="2" charset="2"/>
              <a:buNone/>
            </a:pPr>
            <a:r>
              <a:rPr lang="en-US">
                <a:latin typeface="Courier New" pitchFamily="49" charset="0"/>
                <a:cs typeface="Courier New" pitchFamily="49" charset="0"/>
              </a:rPr>
              <a:t>package ibm.sample.session;</a:t>
            </a:r>
          </a:p>
          <a:p>
            <a:pPr marL="457200" indent="-457200">
              <a:buClr>
                <a:schemeClr val="accent1"/>
              </a:buClr>
              <a:buFont typeface="Wingdings" pitchFamily="2" charset="2"/>
              <a:buNone/>
            </a:pPr>
            <a:r>
              <a:rPr lang="en-US">
                <a:latin typeface="Courier New" pitchFamily="49" charset="0"/>
                <a:cs typeface="Courier New" pitchFamily="49" charset="0"/>
              </a:rPr>
              <a:t>import java.io.*;</a:t>
            </a:r>
          </a:p>
          <a:p>
            <a:pPr marL="457200" indent="-457200">
              <a:buClr>
                <a:schemeClr val="accent1"/>
              </a:buClr>
              <a:buFont typeface="Wingdings" pitchFamily="2" charset="2"/>
              <a:buNone/>
            </a:pPr>
            <a:r>
              <a:rPr lang="en-US">
                <a:latin typeface="Courier New" pitchFamily="49" charset="0"/>
                <a:cs typeface="Courier New" pitchFamily="49" charset="0"/>
              </a:rPr>
              <a:t>import javax.servlet.*;</a:t>
            </a:r>
          </a:p>
          <a:p>
            <a:pPr marL="457200" indent="-457200">
              <a:buClr>
                <a:schemeClr val="accent1"/>
              </a:buClr>
              <a:buFont typeface="Wingdings" pitchFamily="2" charset="2"/>
              <a:buNone/>
            </a:pPr>
            <a:r>
              <a:rPr lang="en-US">
                <a:latin typeface="Courier New" pitchFamily="49" charset="0"/>
                <a:cs typeface="Courier New" pitchFamily="49" charset="0"/>
              </a:rPr>
              <a:t>import javax.servlet.http.*;</a:t>
            </a:r>
          </a:p>
          <a:p>
            <a:pPr marL="457200" indent="-457200">
              <a:buClr>
                <a:schemeClr val="accent1"/>
              </a:buClr>
              <a:buFont typeface="Wingdings" pitchFamily="2" charset="2"/>
              <a:buNone/>
            </a:pPr>
            <a:r>
              <a:rPr lang="en-US">
                <a:latin typeface="Courier New" pitchFamily="49" charset="0"/>
                <a:cs typeface="Courier New" pitchFamily="49" charset="0"/>
              </a:rPr>
              <a:t>public class URLFirstWorld extends HttpServlet</a:t>
            </a:r>
          </a:p>
          <a:p>
            <a:pPr marL="457200" indent="-457200">
              <a:buClr>
                <a:schemeClr val="accent1"/>
              </a:buClr>
              <a:buFont typeface="Wingdings" pitchFamily="2" charset="2"/>
              <a:buNone/>
            </a:pPr>
            <a:r>
              <a:rPr lang="en-US">
                <a:latin typeface="Courier New" pitchFamily="49" charset="0"/>
                <a:cs typeface="Courier New" pitchFamily="49" charset="0"/>
              </a:rPr>
              <a:t>{</a:t>
            </a:r>
          </a:p>
          <a:p>
            <a:pPr marL="457200" indent="-457200">
              <a:buClr>
                <a:schemeClr val="accent1"/>
              </a:buClr>
              <a:buFont typeface="Wingdings" pitchFamily="2" charset="2"/>
              <a:buNone/>
            </a:pPr>
            <a:r>
              <a:rPr lang="en-US">
                <a:latin typeface="Courier New" pitchFamily="49" charset="0"/>
                <a:cs typeface="Courier New" pitchFamily="49" charset="0"/>
              </a:rPr>
              <a:t>  public void doPost(HttpServletRequest req, HttpServletResponse res)throws IOException, ServletException</a:t>
            </a:r>
          </a:p>
          <a:p>
            <a:pPr marL="457200" indent="-457200">
              <a:buClr>
                <a:schemeClr val="accent1"/>
              </a:buClr>
              <a:buFont typeface="Wingdings" pitchFamily="2" charset="2"/>
              <a:buNone/>
            </a:pPr>
            <a:r>
              <a:rPr lang="en-US">
                <a:latin typeface="Courier New" pitchFamily="49" charset="0"/>
                <a:cs typeface="Courier New" pitchFamily="49" charset="0"/>
              </a:rPr>
              <a:t>  {</a:t>
            </a:r>
          </a:p>
          <a:p>
            <a:pPr marL="457200" indent="-457200">
              <a:buClr>
                <a:schemeClr val="accent1"/>
              </a:buClr>
              <a:buFont typeface="Wingdings" pitchFamily="2" charset="2"/>
              <a:buNone/>
            </a:pPr>
            <a:r>
              <a:rPr lang="en-US">
                <a:latin typeface="Courier New" pitchFamily="49" charset="0"/>
                <a:cs typeface="Courier New" pitchFamily="49" charset="0"/>
              </a:rPr>
              <a:t>     String username = req.getParameter(“user”);</a:t>
            </a:r>
          </a:p>
          <a:p>
            <a:pPr marL="457200" indent="-457200">
              <a:buClr>
                <a:schemeClr val="accent1"/>
              </a:buClr>
              <a:buFont typeface="Wingdings" pitchFamily="2" charset="2"/>
              <a:buNone/>
            </a:pPr>
            <a:r>
              <a:rPr lang="en-US">
                <a:latin typeface="Courier New" pitchFamily="49" charset="0"/>
                <a:cs typeface="Courier New" pitchFamily="49" charset="0"/>
              </a:rPr>
              <a:t>     res.setContentType(“text/html”);</a:t>
            </a:r>
          </a:p>
          <a:p>
            <a:pPr marL="457200" indent="-457200">
              <a:buClr>
                <a:schemeClr val="accent1"/>
              </a:buClr>
              <a:buFont typeface="Wingdings" pitchFamily="2" charset="2"/>
              <a:buNone/>
            </a:pPr>
            <a:r>
              <a:rPr lang="en-US">
                <a:latin typeface="Courier New" pitchFamily="49" charset="0"/>
                <a:cs typeface="Courier New" pitchFamily="49" charset="0"/>
              </a:rPr>
              <a:t>     PrintWriter out = res.getWriter();</a:t>
            </a:r>
          </a:p>
          <a:p>
            <a:pPr marL="457200" indent="-457200">
              <a:buClr>
                <a:schemeClr val="accent1"/>
              </a:buClr>
              <a:buFont typeface="Wingdings" pitchFamily="2" charset="2"/>
              <a:buNone/>
            </a:pPr>
            <a:r>
              <a:rPr lang="en-US">
                <a:latin typeface="Courier New" pitchFamily="49" charset="0"/>
                <a:cs typeface="Courier New" pitchFamily="49" charset="0"/>
              </a:rPr>
              <a:t>     out.println(“Hello! &lt;a href=http://localhost:9080/URLRewitingWorldProject/URLSecondWorld?uname=“+username+”&gt; Click Here &lt;/a&gt; to proceed”);	</a:t>
            </a:r>
          </a:p>
          <a:p>
            <a:pPr marL="457200" indent="-457200">
              <a:buClr>
                <a:schemeClr val="accent1"/>
              </a:buClr>
              <a:buFont typeface="Wingdings" pitchFamily="2" charset="2"/>
              <a:buNone/>
            </a:pPr>
            <a:r>
              <a:rPr lang="en-US">
                <a:latin typeface="Courier New" pitchFamily="49" charset="0"/>
                <a:cs typeface="Courier New" pitchFamily="49" charset="0"/>
              </a:rPr>
              <a:t> }// end of doPost() method</a:t>
            </a:r>
          </a:p>
          <a:p>
            <a:pPr marL="457200" indent="-457200">
              <a:buClr>
                <a:schemeClr val="accent1"/>
              </a:buClr>
              <a:buFont typeface="Wingdings" pitchFamily="2" charset="2"/>
              <a:buNone/>
            </a:pPr>
            <a:r>
              <a:rPr lang="en-US">
                <a:latin typeface="Courier New" pitchFamily="49" charset="0"/>
                <a:cs typeface="Courier New" pitchFamily="49" charset="0"/>
              </a:rPr>
              <a:t>}// end of URLFirstWorld class</a:t>
            </a:r>
          </a:p>
          <a:p>
            <a:pPr marL="457200" indent="-457200">
              <a:buClr>
                <a:schemeClr val="accent1"/>
              </a:buClr>
              <a:buFont typeface="Wingdings" pitchFamily="2" charset="2"/>
              <a:buNone/>
            </a:pPr>
            <a:endParaRPr lang="en-US">
              <a:latin typeface="Courier New" pitchFamily="49" charset="0"/>
              <a:cs typeface="Courier New" pitchFamily="49" charset="0"/>
            </a:endParaRPr>
          </a:p>
          <a:p>
            <a:pPr marL="457200" indent="-457200">
              <a:buClr>
                <a:schemeClr val="accent1"/>
              </a:buClr>
              <a:buFont typeface="Wingdings" pitchFamily="2" charset="2"/>
              <a:buNone/>
            </a:pPr>
            <a:endParaRPr lang="en-US">
              <a:latin typeface="Courier New" pitchFamily="49" charset="0"/>
              <a:cs typeface="Courier New" pitchFamily="49" charset="0"/>
            </a:endParaRPr>
          </a:p>
        </p:txBody>
      </p:sp>
      <p:sp>
        <p:nvSpPr>
          <p:cNvPr id="7578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65C10612-1FC3-44A6-A440-D4DE82461E3F}" type="slidenum">
              <a:rPr lang="en-US" sz="1000">
                <a:solidFill>
                  <a:srgbClr val="FFFFFF"/>
                </a:solidFill>
                <a:latin typeface="Tahoma" pitchFamily="34" charset="0"/>
              </a:rPr>
              <a:pPr/>
              <a:t>67</a:t>
            </a:fld>
            <a:endParaRPr lang="en-US" sz="1000">
              <a:solidFill>
                <a:srgbClr val="FFFFFF"/>
              </a:solidFill>
              <a:latin typeface="Tahoma" pitchFamily="34" charset="0"/>
            </a:endParaRPr>
          </a:p>
        </p:txBody>
      </p:sp>
      <p:sp>
        <p:nvSpPr>
          <p:cNvPr id="5" name="Rectangle 4"/>
          <p:cNvSpPr/>
          <p:nvPr/>
        </p:nvSpPr>
        <p:spPr>
          <a:xfrm>
            <a:off x="5620896" y="6260068"/>
            <a:ext cx="3065904" cy="369332"/>
          </a:xfrm>
          <a:prstGeom prst="rect">
            <a:avLst/>
          </a:prstGeom>
        </p:spPr>
        <p:txBody>
          <a:bodyPr wrap="none">
            <a:spAutoFit/>
          </a:bodyPr>
          <a:lstStyle/>
          <a:p>
            <a:r>
              <a:rPr lang="en-US" dirty="0" smtClean="0"/>
              <a:t>Refer to </a:t>
            </a:r>
            <a:r>
              <a:rPr lang="en-US" dirty="0" smtClean="0">
                <a:hlinkClick r:id="rId3" action="ppaction://hlinkfile"/>
              </a:rPr>
              <a:t>URLFirstWorld.java</a:t>
            </a:r>
            <a:endParaRPr 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Demonstration on URL Rewriting – URLFirstWorld.java</a:t>
            </a:r>
          </a:p>
        </p:txBody>
      </p:sp>
      <p:pic>
        <p:nvPicPr>
          <p:cNvPr id="76805" name="Picture 3"/>
          <p:cNvPicPr>
            <a:picLocks noGrp="1" noChangeAspect="1" noChangeArrowheads="1"/>
          </p:cNvPicPr>
          <p:nvPr>
            <p:ph idx="1"/>
          </p:nvPr>
        </p:nvPicPr>
        <p:blipFill>
          <a:blip r:embed="rId3"/>
          <a:stretch>
            <a:fillRect/>
          </a:stretch>
        </p:blipFill>
        <p:spPr>
          <a:xfrm>
            <a:off x="1439333" y="1949185"/>
            <a:ext cx="6265333" cy="4301067"/>
          </a:xfrm>
          <a:noFill/>
        </p:spPr>
      </p:pic>
      <p:sp>
        <p:nvSpPr>
          <p:cNvPr id="76806" name="Text Box 4"/>
          <p:cNvSpPr txBox="1">
            <a:spLocks noChangeArrowheads="1"/>
          </p:cNvSpPr>
          <p:nvPr/>
        </p:nvSpPr>
        <p:spPr bwMode="auto">
          <a:xfrm>
            <a:off x="1295400" y="2590800"/>
            <a:ext cx="6477000" cy="228600"/>
          </a:xfrm>
          <a:prstGeom prst="rect">
            <a:avLst/>
          </a:prstGeom>
          <a:solidFill>
            <a:schemeClr val="bg1"/>
          </a:solidFill>
          <a:ln w="12700">
            <a:noFill/>
            <a:miter lim="800000"/>
            <a:headEnd type="none" w="sm" len="sm"/>
            <a:tailEnd type="none" w="sm" len="sm"/>
          </a:ln>
        </p:spPr>
        <p:txBody>
          <a:bodyPr anchor="ctr"/>
          <a:lstStyle/>
          <a:p>
            <a:r>
              <a:rPr lang="en-US" sz="1600">
                <a:latin typeface="Tahoma" pitchFamily="34" charset="0"/>
              </a:rPr>
              <a:t>http://localhost:8080/URLRewritingWorldProject/URLFirstWorld</a:t>
            </a:r>
          </a:p>
        </p:txBody>
      </p:sp>
      <p:sp>
        <p:nvSpPr>
          <p:cNvPr id="76807"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8C8C485A-32E5-40EC-ABFF-E3CB3339C997}" type="slidenum">
              <a:rPr lang="en-US" sz="1000">
                <a:solidFill>
                  <a:srgbClr val="FFFFFF"/>
                </a:solidFill>
                <a:latin typeface="Tahoma" pitchFamily="34" charset="0"/>
              </a:rPr>
              <a:pPr/>
              <a:t>68</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z="2400" dirty="0" smtClean="0"/>
              <a:t>Demonstration on URL Rewriting – URLSecondWorld.java</a:t>
            </a:r>
          </a:p>
        </p:txBody>
      </p:sp>
      <p:sp>
        <p:nvSpPr>
          <p:cNvPr id="77829" name="Text Box 3"/>
          <p:cNvSpPr txBox="1">
            <a:spLocks noChangeArrowheads="1"/>
          </p:cNvSpPr>
          <p:nvPr/>
        </p:nvSpPr>
        <p:spPr bwMode="auto">
          <a:xfrm>
            <a:off x="228600" y="1676400"/>
            <a:ext cx="8839200" cy="4495800"/>
          </a:xfrm>
          <a:prstGeom prst="rect">
            <a:avLst/>
          </a:prstGeom>
          <a:solidFill>
            <a:schemeClr val="bg1"/>
          </a:solidFill>
          <a:ln w="12700">
            <a:noFill/>
            <a:miter lim="800000"/>
            <a:headEnd type="none" w="sm" len="sm"/>
            <a:tailEnd type="none" w="sm" len="sm"/>
          </a:ln>
        </p:spPr>
        <p:txBody>
          <a:bodyPr/>
          <a:lstStyle/>
          <a:p>
            <a:pPr marL="457200" indent="-457200">
              <a:buClr>
                <a:schemeClr val="accent1"/>
              </a:buClr>
              <a:buFont typeface="Wingdings" pitchFamily="2" charset="2"/>
              <a:buNone/>
            </a:pPr>
            <a:r>
              <a:rPr lang="en-US">
                <a:latin typeface="Courier New" pitchFamily="49" charset="0"/>
                <a:cs typeface="Courier New" pitchFamily="49" charset="0"/>
              </a:rPr>
              <a:t>package ibm.sample.session;</a:t>
            </a:r>
          </a:p>
          <a:p>
            <a:pPr marL="457200" indent="-457200">
              <a:buClr>
                <a:schemeClr val="accent1"/>
              </a:buClr>
              <a:buFont typeface="Wingdings" pitchFamily="2" charset="2"/>
              <a:buNone/>
            </a:pPr>
            <a:r>
              <a:rPr lang="en-US">
                <a:latin typeface="Courier New" pitchFamily="49" charset="0"/>
                <a:cs typeface="Courier New" pitchFamily="49" charset="0"/>
              </a:rPr>
              <a:t>import java.io.*;</a:t>
            </a:r>
          </a:p>
          <a:p>
            <a:pPr marL="457200" indent="-457200">
              <a:buClr>
                <a:schemeClr val="accent1"/>
              </a:buClr>
              <a:buFont typeface="Wingdings" pitchFamily="2" charset="2"/>
              <a:buNone/>
            </a:pPr>
            <a:r>
              <a:rPr lang="en-US">
                <a:latin typeface="Courier New" pitchFamily="49" charset="0"/>
                <a:cs typeface="Courier New" pitchFamily="49" charset="0"/>
              </a:rPr>
              <a:t>import javax.servlet.*;</a:t>
            </a:r>
          </a:p>
          <a:p>
            <a:pPr marL="457200" indent="-457200">
              <a:buClr>
                <a:schemeClr val="accent1"/>
              </a:buClr>
              <a:buFont typeface="Wingdings" pitchFamily="2" charset="2"/>
              <a:buNone/>
            </a:pPr>
            <a:r>
              <a:rPr lang="en-US">
                <a:latin typeface="Courier New" pitchFamily="49" charset="0"/>
                <a:cs typeface="Courier New" pitchFamily="49" charset="0"/>
              </a:rPr>
              <a:t>import javax.servlet.http.*;</a:t>
            </a:r>
          </a:p>
          <a:p>
            <a:pPr marL="457200" indent="-457200">
              <a:buClr>
                <a:schemeClr val="accent1"/>
              </a:buClr>
              <a:buFont typeface="Wingdings" pitchFamily="2" charset="2"/>
              <a:buNone/>
            </a:pPr>
            <a:r>
              <a:rPr lang="en-US">
                <a:latin typeface="Courier New" pitchFamily="49" charset="0"/>
                <a:cs typeface="Courier New" pitchFamily="49" charset="0"/>
              </a:rPr>
              <a:t>public class URLSecondWorld extends HttpServlet</a:t>
            </a:r>
          </a:p>
          <a:p>
            <a:pPr marL="457200" indent="-457200">
              <a:buClr>
                <a:schemeClr val="accent1"/>
              </a:buClr>
              <a:buFont typeface="Wingdings" pitchFamily="2" charset="2"/>
              <a:buNone/>
            </a:pPr>
            <a:r>
              <a:rPr lang="en-US">
                <a:latin typeface="Courier New" pitchFamily="49" charset="0"/>
                <a:cs typeface="Courier New" pitchFamily="49" charset="0"/>
              </a:rPr>
              <a:t>{</a:t>
            </a:r>
          </a:p>
          <a:p>
            <a:pPr marL="457200" indent="-457200">
              <a:buClr>
                <a:schemeClr val="accent1"/>
              </a:buClr>
              <a:buFont typeface="Wingdings" pitchFamily="2" charset="2"/>
              <a:buNone/>
            </a:pPr>
            <a:r>
              <a:rPr lang="en-US">
                <a:latin typeface="Courier New" pitchFamily="49" charset="0"/>
                <a:cs typeface="Courier New" pitchFamily="49" charset="0"/>
              </a:rPr>
              <a:t>  public void doPost(HttpServletRequest req, HttpServletResponse res)throws IOException, ServletException</a:t>
            </a:r>
          </a:p>
          <a:p>
            <a:pPr marL="457200" indent="-457200">
              <a:buClr>
                <a:schemeClr val="accent1"/>
              </a:buClr>
              <a:buFont typeface="Wingdings" pitchFamily="2" charset="2"/>
              <a:buNone/>
            </a:pPr>
            <a:r>
              <a:rPr lang="en-US">
                <a:latin typeface="Courier New" pitchFamily="49" charset="0"/>
                <a:cs typeface="Courier New" pitchFamily="49" charset="0"/>
              </a:rPr>
              <a:t>  {</a:t>
            </a:r>
          </a:p>
          <a:p>
            <a:pPr marL="457200" indent="-457200">
              <a:buClr>
                <a:schemeClr val="accent1"/>
              </a:buClr>
              <a:buFont typeface="Wingdings" pitchFamily="2" charset="2"/>
              <a:buNone/>
            </a:pPr>
            <a:r>
              <a:rPr lang="en-US">
                <a:latin typeface="Courier New" pitchFamily="49" charset="0"/>
                <a:cs typeface="Courier New" pitchFamily="49" charset="0"/>
              </a:rPr>
              <a:t>     String username = req.getParameter(“uname”);</a:t>
            </a:r>
          </a:p>
          <a:p>
            <a:pPr marL="457200" indent="-457200">
              <a:buClr>
                <a:schemeClr val="accent1"/>
              </a:buClr>
              <a:buFont typeface="Wingdings" pitchFamily="2" charset="2"/>
              <a:buNone/>
            </a:pPr>
            <a:r>
              <a:rPr lang="en-US">
                <a:latin typeface="Courier New" pitchFamily="49" charset="0"/>
                <a:cs typeface="Courier New" pitchFamily="49" charset="0"/>
              </a:rPr>
              <a:t>     res.setContentType(“text/html”);</a:t>
            </a:r>
          </a:p>
          <a:p>
            <a:pPr marL="457200" indent="-457200">
              <a:buClr>
                <a:schemeClr val="accent1"/>
              </a:buClr>
              <a:buFont typeface="Wingdings" pitchFamily="2" charset="2"/>
              <a:buNone/>
            </a:pPr>
            <a:r>
              <a:rPr lang="en-US">
                <a:latin typeface="Courier New" pitchFamily="49" charset="0"/>
                <a:cs typeface="Courier New" pitchFamily="49" charset="0"/>
              </a:rPr>
              <a:t>     PrintWriter out = res.getWriter();</a:t>
            </a:r>
          </a:p>
          <a:p>
            <a:pPr marL="457200" indent="-457200">
              <a:buClr>
                <a:schemeClr val="accent1"/>
              </a:buClr>
              <a:buFont typeface="Wingdings" pitchFamily="2" charset="2"/>
              <a:buNone/>
            </a:pPr>
            <a:r>
              <a:rPr lang="en-US">
                <a:latin typeface="Courier New" pitchFamily="49" charset="0"/>
                <a:cs typeface="Courier New" pitchFamily="49" charset="0"/>
              </a:rPr>
              <a:t>     out.println(“Hello! ”+username);	</a:t>
            </a:r>
          </a:p>
          <a:p>
            <a:pPr marL="457200" indent="-457200">
              <a:buClr>
                <a:schemeClr val="accent1"/>
              </a:buClr>
              <a:buFont typeface="Wingdings" pitchFamily="2" charset="2"/>
              <a:buNone/>
            </a:pPr>
            <a:r>
              <a:rPr lang="en-US">
                <a:latin typeface="Courier New" pitchFamily="49" charset="0"/>
                <a:cs typeface="Courier New" pitchFamily="49" charset="0"/>
              </a:rPr>
              <a:t> }// end of doPost() method</a:t>
            </a:r>
          </a:p>
          <a:p>
            <a:pPr marL="457200" indent="-457200">
              <a:buClr>
                <a:schemeClr val="accent1"/>
              </a:buClr>
              <a:buFont typeface="Wingdings" pitchFamily="2" charset="2"/>
              <a:buNone/>
            </a:pPr>
            <a:r>
              <a:rPr lang="en-US">
                <a:latin typeface="Courier New" pitchFamily="49" charset="0"/>
                <a:cs typeface="Courier New" pitchFamily="49" charset="0"/>
              </a:rPr>
              <a:t>}// end of URLSecondWorld class</a:t>
            </a:r>
          </a:p>
          <a:p>
            <a:pPr marL="457200" indent="-457200">
              <a:buClr>
                <a:schemeClr val="accent1"/>
              </a:buClr>
              <a:buFont typeface="Wingdings" pitchFamily="2" charset="2"/>
              <a:buNone/>
            </a:pPr>
            <a:endParaRPr lang="en-US">
              <a:latin typeface="Courier New" pitchFamily="49" charset="0"/>
              <a:cs typeface="Courier New" pitchFamily="49" charset="0"/>
            </a:endParaRPr>
          </a:p>
          <a:p>
            <a:pPr marL="457200" indent="-457200">
              <a:buClr>
                <a:schemeClr val="accent1"/>
              </a:buClr>
              <a:buFont typeface="Wingdings" pitchFamily="2" charset="2"/>
              <a:buNone/>
            </a:pPr>
            <a:endParaRPr lang="en-US">
              <a:latin typeface="Courier New" pitchFamily="49" charset="0"/>
              <a:cs typeface="Courier New" pitchFamily="49" charset="0"/>
            </a:endParaRPr>
          </a:p>
        </p:txBody>
      </p:sp>
      <p:sp>
        <p:nvSpPr>
          <p:cNvPr id="7783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067B3170-EAF1-4E6F-A3AE-037289672788}" type="slidenum">
              <a:rPr lang="en-US" sz="1000">
                <a:solidFill>
                  <a:srgbClr val="FFFFFF"/>
                </a:solidFill>
                <a:latin typeface="Tahoma" pitchFamily="34" charset="0"/>
              </a:rPr>
              <a:pPr/>
              <a:t>69</a:t>
            </a:fld>
            <a:endParaRPr lang="en-US" sz="1000">
              <a:solidFill>
                <a:srgbClr val="FFFFFF"/>
              </a:solidFill>
              <a:latin typeface="Tahoma" pitchFamily="34" charset="0"/>
            </a:endParaRPr>
          </a:p>
        </p:txBody>
      </p:sp>
      <p:sp>
        <p:nvSpPr>
          <p:cNvPr id="5" name="Rectangle 4"/>
          <p:cNvSpPr/>
          <p:nvPr/>
        </p:nvSpPr>
        <p:spPr>
          <a:xfrm>
            <a:off x="4906471" y="6183868"/>
            <a:ext cx="3399329" cy="369332"/>
          </a:xfrm>
          <a:prstGeom prst="rect">
            <a:avLst/>
          </a:prstGeom>
        </p:spPr>
        <p:txBody>
          <a:bodyPr wrap="none">
            <a:spAutoFit/>
          </a:bodyPr>
          <a:lstStyle/>
          <a:p>
            <a:r>
              <a:rPr lang="en-US" dirty="0" smtClean="0"/>
              <a:t>Refer to </a:t>
            </a:r>
            <a:r>
              <a:rPr lang="en-US" dirty="0" smtClean="0">
                <a:hlinkClick r:id="rId3" action="ppaction://hlinkfile"/>
              </a:rPr>
              <a:t>URLSecondWorld.java</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3"/>
          <p:cNvSpPr>
            <a:spLocks noChangeArrowheads="1"/>
          </p:cNvSpPr>
          <p:nvPr/>
        </p:nvSpPr>
        <p:spPr bwMode="auto">
          <a:xfrm>
            <a:off x="304800" y="5294313"/>
            <a:ext cx="1676400" cy="1143000"/>
          </a:xfrm>
          <a:prstGeom prst="rect">
            <a:avLst/>
          </a:prstGeom>
          <a:gradFill rotWithShape="1">
            <a:gsLst>
              <a:gs pos="0">
                <a:srgbClr val="CBFFCB"/>
              </a:gs>
              <a:gs pos="50000">
                <a:srgbClr val="FFB9B9"/>
              </a:gs>
              <a:gs pos="100000">
                <a:srgbClr val="CBFFCB"/>
              </a:gs>
            </a:gsLst>
            <a:lin ang="5400000" scaled="1"/>
          </a:gradFill>
          <a:ln w="9525">
            <a:miter lim="800000"/>
            <a:headEnd/>
            <a:tailEnd/>
          </a:ln>
          <a:scene3d>
            <a:camera prst="legacyPerspectiveBottom"/>
            <a:lightRig rig="legacyFlat3" dir="t"/>
          </a:scene3d>
          <a:sp3d extrusionH="887400" prstMaterial="legacyMatte">
            <a:bevelT w="13500" h="13500" prst="angle"/>
            <a:bevelB w="13500" h="13500" prst="angle"/>
            <a:extrusionClr>
              <a:srgbClr val="CBFFCB"/>
            </a:extrusionClr>
          </a:sp3d>
        </p:spPr>
        <p:txBody>
          <a:bodyPr wrap="none">
            <a:flatTx/>
          </a:bodyPr>
          <a:lstStyle/>
          <a:p>
            <a:r>
              <a:rPr lang="en-US" sz="2000">
                <a:latin typeface="Tahoma" pitchFamily="34" charset="0"/>
              </a:rPr>
              <a:t>Other Device</a:t>
            </a:r>
          </a:p>
        </p:txBody>
      </p:sp>
      <p:sp>
        <p:nvSpPr>
          <p:cNvPr id="14339" name="Rectangle 12"/>
          <p:cNvSpPr>
            <a:spLocks noChangeArrowheads="1"/>
          </p:cNvSpPr>
          <p:nvPr/>
        </p:nvSpPr>
        <p:spPr bwMode="auto">
          <a:xfrm>
            <a:off x="304800" y="3970338"/>
            <a:ext cx="1676400" cy="1143000"/>
          </a:xfrm>
          <a:prstGeom prst="rect">
            <a:avLst/>
          </a:prstGeom>
          <a:gradFill rotWithShape="1">
            <a:gsLst>
              <a:gs pos="0">
                <a:srgbClr val="CBFFCB"/>
              </a:gs>
              <a:gs pos="50000">
                <a:srgbClr val="FFB9B9"/>
              </a:gs>
              <a:gs pos="100000">
                <a:srgbClr val="CBFFCB"/>
              </a:gs>
            </a:gsLst>
            <a:lin ang="5400000" scaled="1"/>
          </a:gradFill>
          <a:ln w="9525">
            <a:miter lim="800000"/>
            <a:headEnd/>
            <a:tailEnd/>
          </a:ln>
          <a:scene3d>
            <a:camera prst="legacyPerspectiveBottom"/>
            <a:lightRig rig="legacyFlat3" dir="t"/>
          </a:scene3d>
          <a:sp3d extrusionH="887400" prstMaterial="legacyMatte">
            <a:bevelT w="13500" h="13500" prst="angle"/>
            <a:bevelB w="13500" h="13500" prst="angle"/>
            <a:extrusionClr>
              <a:srgbClr val="CBFFCB"/>
            </a:extrusionClr>
          </a:sp3d>
        </p:spPr>
        <p:txBody>
          <a:bodyPr wrap="none">
            <a:flatTx/>
          </a:bodyPr>
          <a:lstStyle/>
          <a:p>
            <a:r>
              <a:rPr lang="en-US" sz="2000">
                <a:latin typeface="Tahoma" pitchFamily="34" charset="0"/>
              </a:rPr>
              <a:t>Desktop</a:t>
            </a:r>
          </a:p>
        </p:txBody>
      </p:sp>
      <p:sp>
        <p:nvSpPr>
          <p:cNvPr id="14340" name="Rectangle 6"/>
          <p:cNvSpPr>
            <a:spLocks noChangeArrowheads="1"/>
          </p:cNvSpPr>
          <p:nvPr/>
        </p:nvSpPr>
        <p:spPr bwMode="auto">
          <a:xfrm>
            <a:off x="304800" y="1941513"/>
            <a:ext cx="1676400" cy="1828800"/>
          </a:xfrm>
          <a:prstGeom prst="rect">
            <a:avLst/>
          </a:prstGeom>
          <a:gradFill rotWithShape="1">
            <a:gsLst>
              <a:gs pos="0">
                <a:srgbClr val="CBFFCB"/>
              </a:gs>
              <a:gs pos="50000">
                <a:srgbClr val="FFB9B9"/>
              </a:gs>
              <a:gs pos="100000">
                <a:srgbClr val="CBFFCB"/>
              </a:gs>
            </a:gsLst>
            <a:lin ang="5400000" scaled="1"/>
          </a:gradFill>
          <a:ln w="9525">
            <a:miter lim="800000"/>
            <a:headEnd/>
            <a:tailEnd/>
          </a:ln>
          <a:scene3d>
            <a:camera prst="legacyPerspectiveBottom"/>
            <a:lightRig rig="legacyFlat3" dir="t"/>
          </a:scene3d>
          <a:sp3d extrusionH="887400" prstMaterial="legacyMatte">
            <a:bevelT w="13500" h="13500" prst="angle"/>
            <a:bevelB w="13500" h="13500" prst="angle"/>
            <a:extrusionClr>
              <a:srgbClr val="CBFFCB"/>
            </a:extrusionClr>
          </a:sp3d>
        </p:spPr>
        <p:txBody>
          <a:bodyPr wrap="none">
            <a:flatTx/>
          </a:bodyPr>
          <a:lstStyle/>
          <a:p>
            <a:r>
              <a:rPr lang="en-US" sz="2000">
                <a:latin typeface="Tahoma" pitchFamily="34" charset="0"/>
              </a:rPr>
              <a:t>Browser</a:t>
            </a:r>
          </a:p>
        </p:txBody>
      </p:sp>
      <p:sp>
        <p:nvSpPr>
          <p:cNvPr id="14341" name="Rectangle 7"/>
          <p:cNvSpPr>
            <a:spLocks noChangeArrowheads="1"/>
          </p:cNvSpPr>
          <p:nvPr/>
        </p:nvSpPr>
        <p:spPr bwMode="auto">
          <a:xfrm>
            <a:off x="457200" y="2322513"/>
            <a:ext cx="1371600" cy="609600"/>
          </a:xfrm>
          <a:prstGeom prst="rect">
            <a:avLst/>
          </a:prstGeom>
          <a:gradFill rotWithShape="1">
            <a:gsLst>
              <a:gs pos="0">
                <a:srgbClr val="CBFFCB"/>
              </a:gs>
              <a:gs pos="50000">
                <a:srgbClr val="FFB9B9"/>
              </a:gs>
              <a:gs pos="100000">
                <a:srgbClr val="CBFFCB"/>
              </a:gs>
            </a:gsLst>
            <a:lin ang="5400000" scaled="1"/>
          </a:gradFill>
          <a:ln w="57150">
            <a:pattFill prst="sphere">
              <a:fgClr>
                <a:srgbClr val="000066"/>
              </a:fgClr>
              <a:bgClr>
                <a:srgbClr val="FFFFFF"/>
              </a:bgClr>
            </a:pattFill>
            <a:miter lim="800000"/>
            <a:headEnd type="none" w="sm" len="sm"/>
            <a:tailEnd type="none" w="sm" len="sm"/>
          </a:ln>
        </p:spPr>
        <p:txBody>
          <a:bodyPr anchor="ctr"/>
          <a:lstStyle/>
          <a:p>
            <a:r>
              <a:rPr lang="en-US">
                <a:latin typeface="Tahoma" pitchFamily="34" charset="0"/>
              </a:rPr>
              <a:t>Pure HTML</a:t>
            </a:r>
          </a:p>
        </p:txBody>
      </p:sp>
      <p:sp>
        <p:nvSpPr>
          <p:cNvPr id="14342" name="Rectangle 9"/>
          <p:cNvSpPr>
            <a:spLocks noChangeArrowheads="1"/>
          </p:cNvSpPr>
          <p:nvPr/>
        </p:nvSpPr>
        <p:spPr bwMode="auto">
          <a:xfrm>
            <a:off x="457200" y="4427538"/>
            <a:ext cx="1371600" cy="590550"/>
          </a:xfrm>
          <a:prstGeom prst="rect">
            <a:avLst/>
          </a:prstGeom>
          <a:gradFill rotWithShape="1">
            <a:gsLst>
              <a:gs pos="0">
                <a:srgbClr val="CBFFCB"/>
              </a:gs>
              <a:gs pos="50000">
                <a:srgbClr val="FFB9B9"/>
              </a:gs>
              <a:gs pos="100000">
                <a:srgbClr val="CBFFCB"/>
              </a:gs>
            </a:gsLst>
            <a:lin ang="5400000" scaled="1"/>
          </a:gradFill>
          <a:ln w="57150" algn="ctr">
            <a:pattFill prst="sphere">
              <a:fgClr>
                <a:srgbClr val="000066"/>
              </a:fgClr>
              <a:bgClr>
                <a:srgbClr val="FFFFFF"/>
              </a:bgClr>
            </a:pattFill>
            <a:miter lim="800000"/>
            <a:headEnd type="none" w="sm" len="sm"/>
            <a:tailEnd type="none" w="sm" len="sm"/>
          </a:ln>
        </p:spPr>
        <p:txBody>
          <a:bodyPr anchor="ctr"/>
          <a:lstStyle/>
          <a:p>
            <a:r>
              <a:rPr lang="en-US">
                <a:latin typeface="Tahoma" pitchFamily="34" charset="0"/>
              </a:rPr>
              <a:t>Java Application</a:t>
            </a:r>
          </a:p>
        </p:txBody>
      </p:sp>
      <p:sp>
        <p:nvSpPr>
          <p:cNvPr id="14343" name="Rectangle 10"/>
          <p:cNvSpPr>
            <a:spLocks noChangeArrowheads="1"/>
          </p:cNvSpPr>
          <p:nvPr/>
        </p:nvSpPr>
        <p:spPr bwMode="auto">
          <a:xfrm>
            <a:off x="457200" y="5675313"/>
            <a:ext cx="1371600" cy="609600"/>
          </a:xfrm>
          <a:prstGeom prst="rect">
            <a:avLst/>
          </a:prstGeom>
          <a:gradFill rotWithShape="1">
            <a:gsLst>
              <a:gs pos="0">
                <a:srgbClr val="CBFFCB"/>
              </a:gs>
              <a:gs pos="50000">
                <a:srgbClr val="FFB9B9"/>
              </a:gs>
              <a:gs pos="100000">
                <a:srgbClr val="CBFFCB"/>
              </a:gs>
            </a:gsLst>
            <a:lin ang="5400000" scaled="1"/>
          </a:gradFill>
          <a:ln w="57150" algn="ctr">
            <a:pattFill prst="sphere">
              <a:fgClr>
                <a:srgbClr val="000066"/>
              </a:fgClr>
              <a:bgClr>
                <a:srgbClr val="FFFFFF"/>
              </a:bgClr>
            </a:pattFill>
            <a:miter lim="800000"/>
            <a:headEnd type="none" w="sm" len="sm"/>
            <a:tailEnd type="none" w="sm" len="sm"/>
          </a:ln>
        </p:spPr>
        <p:txBody>
          <a:bodyPr anchor="ctr"/>
          <a:lstStyle/>
          <a:p>
            <a:r>
              <a:rPr lang="en-US">
                <a:latin typeface="Tahoma" pitchFamily="34" charset="0"/>
              </a:rPr>
              <a:t>J2EE Client</a:t>
            </a:r>
          </a:p>
        </p:txBody>
      </p:sp>
      <p:sp>
        <p:nvSpPr>
          <p:cNvPr id="14344" name="Rectangle 11"/>
          <p:cNvSpPr>
            <a:spLocks noChangeArrowheads="1"/>
          </p:cNvSpPr>
          <p:nvPr/>
        </p:nvSpPr>
        <p:spPr bwMode="auto">
          <a:xfrm>
            <a:off x="457200" y="3084513"/>
            <a:ext cx="1371600" cy="609600"/>
          </a:xfrm>
          <a:prstGeom prst="rect">
            <a:avLst/>
          </a:prstGeom>
          <a:gradFill rotWithShape="1">
            <a:gsLst>
              <a:gs pos="0">
                <a:srgbClr val="CBFFCB"/>
              </a:gs>
              <a:gs pos="50000">
                <a:srgbClr val="FFB9B9"/>
              </a:gs>
              <a:gs pos="100000">
                <a:srgbClr val="CBFFCB"/>
              </a:gs>
            </a:gsLst>
            <a:lin ang="5400000" scaled="1"/>
          </a:gradFill>
          <a:ln w="57150" algn="ctr">
            <a:pattFill prst="sphere">
              <a:fgClr>
                <a:srgbClr val="000066"/>
              </a:fgClr>
              <a:bgClr>
                <a:srgbClr val="FFFFFF"/>
              </a:bgClr>
            </a:pattFill>
            <a:miter lim="800000"/>
            <a:headEnd type="none" w="sm" len="sm"/>
            <a:tailEnd type="none" w="sm" len="sm"/>
          </a:ln>
        </p:spPr>
        <p:txBody>
          <a:bodyPr anchor="ctr"/>
          <a:lstStyle/>
          <a:p>
            <a:r>
              <a:rPr lang="en-US">
                <a:latin typeface="Tahoma" pitchFamily="34" charset="0"/>
              </a:rPr>
              <a:t>Java Applet</a:t>
            </a:r>
          </a:p>
        </p:txBody>
      </p:sp>
      <p:sp>
        <p:nvSpPr>
          <p:cNvPr id="14345" name="Rectangle 14"/>
          <p:cNvSpPr>
            <a:spLocks noChangeArrowheads="1"/>
          </p:cNvSpPr>
          <p:nvPr/>
        </p:nvSpPr>
        <p:spPr bwMode="auto">
          <a:xfrm>
            <a:off x="2819400" y="2170113"/>
            <a:ext cx="1524000" cy="3687762"/>
          </a:xfrm>
          <a:prstGeom prst="rect">
            <a:avLst/>
          </a:prstGeom>
          <a:gradFill rotWithShape="1">
            <a:gsLst>
              <a:gs pos="0">
                <a:srgbClr val="CBFFCB"/>
              </a:gs>
              <a:gs pos="50000">
                <a:srgbClr val="FFB9B9"/>
              </a:gs>
              <a:gs pos="100000">
                <a:srgbClr val="CBFFCB"/>
              </a:gs>
            </a:gsLst>
            <a:lin ang="5400000" scaled="1"/>
          </a:gradFill>
          <a:ln w="9525">
            <a:miter lim="800000"/>
            <a:headEnd/>
            <a:tailEnd/>
          </a:ln>
          <a:scene3d>
            <a:camera prst="legacyPerspectiveBottom"/>
            <a:lightRig rig="legacyFlat3" dir="t"/>
          </a:scene3d>
          <a:sp3d extrusionH="887400" prstMaterial="legacyMatte">
            <a:bevelT w="13500" h="13500" prst="angle"/>
            <a:bevelB w="13500" h="13500" prst="angle"/>
            <a:extrusionClr>
              <a:srgbClr val="CBFFCB"/>
            </a:extrusionClr>
          </a:sp3d>
        </p:spPr>
        <p:txBody>
          <a:bodyPr wrap="none">
            <a:flatTx/>
          </a:bodyPr>
          <a:lstStyle/>
          <a:p>
            <a:r>
              <a:rPr lang="en-US" sz="2000">
                <a:latin typeface="Tahoma" pitchFamily="34" charset="0"/>
              </a:rPr>
              <a:t>Web Server</a:t>
            </a:r>
          </a:p>
        </p:txBody>
      </p:sp>
      <p:sp>
        <p:nvSpPr>
          <p:cNvPr id="14346" name="Rectangle 15"/>
          <p:cNvSpPr>
            <a:spLocks noChangeArrowheads="1"/>
          </p:cNvSpPr>
          <p:nvPr/>
        </p:nvSpPr>
        <p:spPr bwMode="auto">
          <a:xfrm>
            <a:off x="2971800" y="2703513"/>
            <a:ext cx="1184275" cy="609600"/>
          </a:xfrm>
          <a:prstGeom prst="rect">
            <a:avLst/>
          </a:prstGeom>
          <a:gradFill rotWithShape="1">
            <a:gsLst>
              <a:gs pos="0">
                <a:srgbClr val="CBFFCB"/>
              </a:gs>
              <a:gs pos="50000">
                <a:srgbClr val="FFB9B9"/>
              </a:gs>
              <a:gs pos="100000">
                <a:srgbClr val="CBFFCB"/>
              </a:gs>
            </a:gsLst>
            <a:lin ang="5400000" scaled="1"/>
          </a:gradFill>
          <a:ln w="57150" algn="ctr">
            <a:pattFill prst="sphere">
              <a:fgClr>
                <a:srgbClr val="000066"/>
              </a:fgClr>
              <a:bgClr>
                <a:srgbClr val="FFFFFF"/>
              </a:bgClr>
            </a:pattFill>
            <a:miter lim="800000"/>
            <a:headEnd type="none" w="sm" len="sm"/>
            <a:tailEnd type="none" w="sm" len="sm"/>
          </a:ln>
        </p:spPr>
        <p:txBody>
          <a:bodyPr anchor="ctr"/>
          <a:lstStyle/>
          <a:p>
            <a:r>
              <a:rPr lang="en-US">
                <a:latin typeface="Tahoma" pitchFamily="34" charset="0"/>
              </a:rPr>
              <a:t>JSP</a:t>
            </a:r>
          </a:p>
        </p:txBody>
      </p:sp>
      <p:sp>
        <p:nvSpPr>
          <p:cNvPr id="14347" name="Rectangle 17"/>
          <p:cNvSpPr>
            <a:spLocks noChangeArrowheads="1"/>
          </p:cNvSpPr>
          <p:nvPr/>
        </p:nvSpPr>
        <p:spPr bwMode="auto">
          <a:xfrm>
            <a:off x="2971800" y="3694113"/>
            <a:ext cx="1184275" cy="609600"/>
          </a:xfrm>
          <a:prstGeom prst="rect">
            <a:avLst/>
          </a:prstGeom>
          <a:gradFill rotWithShape="1">
            <a:gsLst>
              <a:gs pos="0">
                <a:srgbClr val="CBFFCB"/>
              </a:gs>
              <a:gs pos="50000">
                <a:srgbClr val="FFB9B9"/>
              </a:gs>
              <a:gs pos="100000">
                <a:srgbClr val="CBFFCB"/>
              </a:gs>
            </a:gsLst>
            <a:lin ang="5400000" scaled="1"/>
          </a:gradFill>
          <a:ln w="57150" algn="ctr">
            <a:pattFill prst="sphere">
              <a:fgClr>
                <a:srgbClr val="000066"/>
              </a:fgClr>
              <a:bgClr>
                <a:srgbClr val="FFFFFF"/>
              </a:bgClr>
            </a:pattFill>
            <a:miter lim="800000"/>
            <a:headEnd type="none" w="sm" len="sm"/>
            <a:tailEnd type="none" w="sm" len="sm"/>
          </a:ln>
        </p:spPr>
        <p:txBody>
          <a:bodyPr anchor="ctr"/>
          <a:lstStyle/>
          <a:p>
            <a:r>
              <a:rPr lang="en-US">
                <a:latin typeface="Tahoma" pitchFamily="34" charset="0"/>
              </a:rPr>
              <a:t>Java Servlet</a:t>
            </a:r>
          </a:p>
        </p:txBody>
      </p:sp>
      <p:sp>
        <p:nvSpPr>
          <p:cNvPr id="14348" name="Rectangle 18"/>
          <p:cNvSpPr>
            <a:spLocks noChangeArrowheads="1"/>
          </p:cNvSpPr>
          <p:nvPr/>
        </p:nvSpPr>
        <p:spPr bwMode="auto">
          <a:xfrm>
            <a:off x="2971800" y="4714875"/>
            <a:ext cx="1184275" cy="762000"/>
          </a:xfrm>
          <a:prstGeom prst="rect">
            <a:avLst/>
          </a:prstGeom>
          <a:gradFill rotWithShape="1">
            <a:gsLst>
              <a:gs pos="0">
                <a:srgbClr val="CBFFCB"/>
              </a:gs>
              <a:gs pos="50000">
                <a:srgbClr val="FFB9B9"/>
              </a:gs>
              <a:gs pos="100000">
                <a:srgbClr val="CBFFCB"/>
              </a:gs>
            </a:gsLst>
            <a:lin ang="5400000" scaled="1"/>
          </a:gradFill>
          <a:ln w="57150" algn="ctr">
            <a:pattFill prst="sphere">
              <a:fgClr>
                <a:srgbClr val="000066"/>
              </a:fgClr>
              <a:bgClr>
                <a:srgbClr val="FFFFFF"/>
              </a:bgClr>
            </a:pattFill>
            <a:miter lim="800000"/>
            <a:headEnd type="none" w="sm" len="sm"/>
            <a:tailEnd type="none" w="sm" len="sm"/>
          </a:ln>
        </p:spPr>
        <p:txBody>
          <a:bodyPr anchor="ctr"/>
          <a:lstStyle/>
          <a:p>
            <a:r>
              <a:rPr lang="en-US" sz="1600">
                <a:latin typeface="Tahoma" pitchFamily="34" charset="0"/>
              </a:rPr>
              <a:t>J2EE Platforms</a:t>
            </a:r>
          </a:p>
        </p:txBody>
      </p:sp>
      <p:sp>
        <p:nvSpPr>
          <p:cNvPr id="14349" name="Rectangle 20"/>
          <p:cNvSpPr>
            <a:spLocks noChangeArrowheads="1"/>
          </p:cNvSpPr>
          <p:nvPr/>
        </p:nvSpPr>
        <p:spPr bwMode="auto">
          <a:xfrm>
            <a:off x="5040313" y="2176463"/>
            <a:ext cx="1600200" cy="3651250"/>
          </a:xfrm>
          <a:prstGeom prst="rect">
            <a:avLst/>
          </a:prstGeom>
          <a:gradFill rotWithShape="1">
            <a:gsLst>
              <a:gs pos="0">
                <a:srgbClr val="CBFFCB"/>
              </a:gs>
              <a:gs pos="50000">
                <a:srgbClr val="FFB9B9"/>
              </a:gs>
              <a:gs pos="100000">
                <a:srgbClr val="CBFFCB"/>
              </a:gs>
            </a:gsLst>
            <a:lin ang="5400000" scaled="1"/>
          </a:gradFill>
          <a:ln w="9525">
            <a:miter lim="800000"/>
            <a:headEnd/>
            <a:tailEnd/>
          </a:ln>
          <a:scene3d>
            <a:camera prst="legacyPerspectiveBottom"/>
            <a:lightRig rig="legacyFlat3" dir="t"/>
          </a:scene3d>
          <a:sp3d extrusionH="887400" prstMaterial="legacyMatte">
            <a:bevelT w="13500" h="13500" prst="angle"/>
            <a:bevelB w="13500" h="13500" prst="angle"/>
            <a:extrusionClr>
              <a:srgbClr val="CBFFCB"/>
            </a:extrusionClr>
          </a:sp3d>
        </p:spPr>
        <p:txBody>
          <a:bodyPr wrap="none">
            <a:flatTx/>
          </a:bodyPr>
          <a:lstStyle/>
          <a:p>
            <a:r>
              <a:rPr lang="en-US" sz="2000">
                <a:latin typeface="Tahoma" pitchFamily="34" charset="0"/>
              </a:rPr>
              <a:t>EJB </a:t>
            </a:r>
          </a:p>
          <a:p>
            <a:r>
              <a:rPr lang="en-US" sz="2000">
                <a:latin typeface="Tahoma" pitchFamily="34" charset="0"/>
              </a:rPr>
              <a:t>Container</a:t>
            </a:r>
          </a:p>
        </p:txBody>
      </p:sp>
      <p:sp>
        <p:nvSpPr>
          <p:cNvPr id="14350" name="Rectangle 21"/>
          <p:cNvSpPr>
            <a:spLocks noChangeArrowheads="1"/>
          </p:cNvSpPr>
          <p:nvPr/>
        </p:nvSpPr>
        <p:spPr bwMode="auto">
          <a:xfrm>
            <a:off x="5227638" y="2932113"/>
            <a:ext cx="1184275" cy="609600"/>
          </a:xfrm>
          <a:prstGeom prst="rect">
            <a:avLst/>
          </a:prstGeom>
          <a:gradFill rotWithShape="1">
            <a:gsLst>
              <a:gs pos="0">
                <a:srgbClr val="CBFFCB"/>
              </a:gs>
              <a:gs pos="50000">
                <a:srgbClr val="FFB9B9"/>
              </a:gs>
              <a:gs pos="100000">
                <a:srgbClr val="CBFFCB"/>
              </a:gs>
            </a:gsLst>
            <a:lin ang="5400000" scaled="1"/>
          </a:gradFill>
          <a:ln w="57150" algn="ctr">
            <a:pattFill prst="sphere">
              <a:fgClr>
                <a:srgbClr val="000066"/>
              </a:fgClr>
              <a:bgClr>
                <a:srgbClr val="FFFFFF"/>
              </a:bgClr>
            </a:pattFill>
            <a:miter lim="800000"/>
            <a:headEnd type="none" w="sm" len="sm"/>
            <a:tailEnd type="none" w="sm" len="sm"/>
          </a:ln>
        </p:spPr>
        <p:txBody>
          <a:bodyPr anchor="ctr"/>
          <a:lstStyle/>
          <a:p>
            <a:r>
              <a:rPr lang="en-US">
                <a:latin typeface="Tahoma" pitchFamily="34" charset="0"/>
              </a:rPr>
              <a:t>EJB</a:t>
            </a:r>
          </a:p>
        </p:txBody>
      </p:sp>
      <p:sp>
        <p:nvSpPr>
          <p:cNvPr id="14351" name="Rectangle 22"/>
          <p:cNvSpPr>
            <a:spLocks noChangeArrowheads="1"/>
          </p:cNvSpPr>
          <p:nvPr/>
        </p:nvSpPr>
        <p:spPr bwMode="auto">
          <a:xfrm>
            <a:off x="5227638" y="3770313"/>
            <a:ext cx="1184275" cy="609600"/>
          </a:xfrm>
          <a:prstGeom prst="rect">
            <a:avLst/>
          </a:prstGeom>
          <a:gradFill rotWithShape="1">
            <a:gsLst>
              <a:gs pos="0">
                <a:srgbClr val="CBFFCB"/>
              </a:gs>
              <a:gs pos="50000">
                <a:srgbClr val="FFB9B9"/>
              </a:gs>
              <a:gs pos="100000">
                <a:srgbClr val="CBFFCB"/>
              </a:gs>
            </a:gsLst>
            <a:lin ang="5400000" scaled="1"/>
          </a:gradFill>
          <a:ln w="57150" algn="ctr">
            <a:pattFill prst="sphere">
              <a:fgClr>
                <a:srgbClr val="000066"/>
              </a:fgClr>
              <a:bgClr>
                <a:srgbClr val="FFFFFF"/>
              </a:bgClr>
            </a:pattFill>
            <a:miter lim="800000"/>
            <a:headEnd type="none" w="sm" len="sm"/>
            <a:tailEnd type="none" w="sm" len="sm"/>
          </a:ln>
        </p:spPr>
        <p:txBody>
          <a:bodyPr anchor="ctr"/>
          <a:lstStyle/>
          <a:p>
            <a:r>
              <a:rPr lang="en-US">
                <a:latin typeface="Tahoma" pitchFamily="34" charset="0"/>
              </a:rPr>
              <a:t>EJB</a:t>
            </a:r>
          </a:p>
        </p:txBody>
      </p:sp>
      <p:sp>
        <p:nvSpPr>
          <p:cNvPr id="14352" name="Rectangle 24"/>
          <p:cNvSpPr>
            <a:spLocks noChangeArrowheads="1"/>
          </p:cNvSpPr>
          <p:nvPr/>
        </p:nvSpPr>
        <p:spPr bwMode="auto">
          <a:xfrm>
            <a:off x="5227638" y="4837113"/>
            <a:ext cx="1184275" cy="609600"/>
          </a:xfrm>
          <a:prstGeom prst="rect">
            <a:avLst/>
          </a:prstGeom>
          <a:gradFill rotWithShape="1">
            <a:gsLst>
              <a:gs pos="0">
                <a:srgbClr val="CBFFCB"/>
              </a:gs>
              <a:gs pos="50000">
                <a:srgbClr val="FFB9B9"/>
              </a:gs>
              <a:gs pos="100000">
                <a:srgbClr val="CBFFCB"/>
              </a:gs>
            </a:gsLst>
            <a:lin ang="5400000" scaled="1"/>
          </a:gradFill>
          <a:ln w="57150" algn="ctr">
            <a:pattFill prst="sphere">
              <a:fgClr>
                <a:srgbClr val="000066"/>
              </a:fgClr>
              <a:bgClr>
                <a:srgbClr val="FFFFFF"/>
              </a:bgClr>
            </a:pattFill>
            <a:miter lim="800000"/>
            <a:headEnd type="none" w="sm" len="sm"/>
            <a:tailEnd type="none" w="sm" len="sm"/>
          </a:ln>
        </p:spPr>
        <p:txBody>
          <a:bodyPr anchor="ctr"/>
          <a:lstStyle/>
          <a:p>
            <a:r>
              <a:rPr lang="en-US" sz="1600">
                <a:latin typeface="Tahoma" pitchFamily="34" charset="0"/>
              </a:rPr>
              <a:t>J2EE Platforms</a:t>
            </a:r>
          </a:p>
        </p:txBody>
      </p:sp>
      <p:sp>
        <p:nvSpPr>
          <p:cNvPr id="14353" name="Rectangle 25"/>
          <p:cNvSpPr>
            <a:spLocks noChangeArrowheads="1"/>
          </p:cNvSpPr>
          <p:nvPr/>
        </p:nvSpPr>
        <p:spPr bwMode="auto">
          <a:xfrm>
            <a:off x="7391400" y="2176463"/>
            <a:ext cx="1600200" cy="3956050"/>
          </a:xfrm>
          <a:prstGeom prst="rect">
            <a:avLst/>
          </a:prstGeom>
          <a:gradFill rotWithShape="1">
            <a:gsLst>
              <a:gs pos="0">
                <a:srgbClr val="CBFFCB"/>
              </a:gs>
              <a:gs pos="50000">
                <a:srgbClr val="FFB9B9"/>
              </a:gs>
              <a:gs pos="100000">
                <a:srgbClr val="CBFFCB"/>
              </a:gs>
            </a:gsLst>
            <a:lin ang="5400000" scaled="1"/>
          </a:gradFill>
          <a:ln w="9525">
            <a:miter lim="800000"/>
            <a:headEnd/>
            <a:tailEnd/>
          </a:ln>
          <a:scene3d>
            <a:camera prst="legacyPerspectiveBottom"/>
            <a:lightRig rig="legacyFlat3" dir="t"/>
          </a:scene3d>
          <a:sp3d extrusionH="887400" prstMaterial="legacyMatte">
            <a:bevelT w="13500" h="13500" prst="angle"/>
            <a:bevelB w="13500" h="13500" prst="angle"/>
            <a:extrusionClr>
              <a:srgbClr val="CBFFCB"/>
            </a:extrusionClr>
          </a:sp3d>
        </p:spPr>
        <p:txBody>
          <a:bodyPr wrap="none">
            <a:flatTx/>
          </a:bodyPr>
          <a:lstStyle/>
          <a:p>
            <a:endParaRPr lang="en-US" sz="2000">
              <a:latin typeface="Tahoma" pitchFamily="34" charset="0"/>
            </a:endParaRPr>
          </a:p>
        </p:txBody>
      </p:sp>
      <p:sp>
        <p:nvSpPr>
          <p:cNvPr id="14354" name="Rectangle 27"/>
          <p:cNvSpPr>
            <a:spLocks noChangeArrowheads="1"/>
          </p:cNvSpPr>
          <p:nvPr/>
        </p:nvSpPr>
        <p:spPr bwMode="auto">
          <a:xfrm>
            <a:off x="7772400" y="2322513"/>
            <a:ext cx="838200" cy="1143000"/>
          </a:xfrm>
          <a:prstGeom prst="rect">
            <a:avLst/>
          </a:prstGeom>
          <a:noFill/>
          <a:ln w="12700">
            <a:solidFill>
              <a:schemeClr val="hlink"/>
            </a:solidFill>
            <a:miter lim="800000"/>
            <a:headEnd type="none" w="sm" len="sm"/>
            <a:tailEnd type="none" w="sm" len="sm"/>
          </a:ln>
        </p:spPr>
        <p:txBody>
          <a:bodyPr wrap="none" anchor="ctr"/>
          <a:lstStyle/>
          <a:p>
            <a:endParaRPr lang="en-US">
              <a:latin typeface="Tahoma" pitchFamily="34" charset="0"/>
            </a:endParaRPr>
          </a:p>
        </p:txBody>
      </p:sp>
      <p:sp>
        <p:nvSpPr>
          <p:cNvPr id="14355" name="AutoShape 28"/>
          <p:cNvSpPr>
            <a:spLocks noChangeArrowheads="1"/>
          </p:cNvSpPr>
          <p:nvPr/>
        </p:nvSpPr>
        <p:spPr bwMode="auto">
          <a:xfrm>
            <a:off x="7924800" y="3770313"/>
            <a:ext cx="533400" cy="838200"/>
          </a:xfrm>
          <a:prstGeom prst="can">
            <a:avLst>
              <a:gd name="adj" fmla="val 39286"/>
            </a:avLst>
          </a:prstGeom>
          <a:gradFill rotWithShape="0">
            <a:gsLst>
              <a:gs pos="0">
                <a:srgbClr val="FF6699"/>
              </a:gs>
              <a:gs pos="100000">
                <a:srgbClr val="762F47"/>
              </a:gs>
            </a:gsLst>
            <a:lin ang="5400000" scaled="1"/>
          </a:gradFill>
          <a:ln w="38100">
            <a:pattFill prst="sphere">
              <a:fgClr>
                <a:schemeClr val="hlink"/>
              </a:fgClr>
              <a:bgClr>
                <a:srgbClr val="FFFFFF"/>
              </a:bgClr>
            </a:pattFill>
            <a:round/>
            <a:headEnd type="none" w="sm" len="sm"/>
            <a:tailEnd type="none" w="sm" len="sm"/>
          </a:ln>
        </p:spPr>
        <p:txBody>
          <a:bodyPr wrap="none" anchor="ctr"/>
          <a:lstStyle/>
          <a:p>
            <a:endParaRPr lang="en-US">
              <a:latin typeface="Tahoma" pitchFamily="34" charset="0"/>
            </a:endParaRPr>
          </a:p>
        </p:txBody>
      </p:sp>
      <p:sp>
        <p:nvSpPr>
          <p:cNvPr id="14356" name="Rectangle 29"/>
          <p:cNvSpPr>
            <a:spLocks noChangeArrowheads="1"/>
          </p:cNvSpPr>
          <p:nvPr/>
        </p:nvSpPr>
        <p:spPr bwMode="auto">
          <a:xfrm>
            <a:off x="7772400" y="3617913"/>
            <a:ext cx="838200" cy="1143000"/>
          </a:xfrm>
          <a:prstGeom prst="rect">
            <a:avLst/>
          </a:prstGeom>
          <a:noFill/>
          <a:ln w="12700">
            <a:solidFill>
              <a:schemeClr val="hlink"/>
            </a:solidFill>
            <a:miter lim="800000"/>
            <a:headEnd type="none" w="sm" len="sm"/>
            <a:tailEnd type="none" w="sm" len="sm"/>
          </a:ln>
        </p:spPr>
        <p:txBody>
          <a:bodyPr wrap="none" anchor="ctr"/>
          <a:lstStyle/>
          <a:p>
            <a:endParaRPr lang="en-US">
              <a:latin typeface="Tahoma" pitchFamily="34" charset="0"/>
            </a:endParaRPr>
          </a:p>
        </p:txBody>
      </p:sp>
      <p:grpSp>
        <p:nvGrpSpPr>
          <p:cNvPr id="14357" name="Group 44"/>
          <p:cNvGrpSpPr>
            <a:grpSpLocks/>
          </p:cNvGrpSpPr>
          <p:nvPr/>
        </p:nvGrpSpPr>
        <p:grpSpPr bwMode="auto">
          <a:xfrm>
            <a:off x="7772400" y="4913313"/>
            <a:ext cx="838200" cy="1143000"/>
            <a:chOff x="4512" y="3024"/>
            <a:chExt cx="528" cy="720"/>
          </a:xfrm>
        </p:grpSpPr>
        <p:sp>
          <p:nvSpPr>
            <p:cNvPr id="14380" name="AutoShape 30"/>
            <p:cNvSpPr>
              <a:spLocks noChangeArrowheads="1"/>
            </p:cNvSpPr>
            <p:nvPr/>
          </p:nvSpPr>
          <p:spPr bwMode="auto">
            <a:xfrm>
              <a:off x="4608" y="3120"/>
              <a:ext cx="336" cy="528"/>
            </a:xfrm>
            <a:prstGeom prst="can">
              <a:avLst>
                <a:gd name="adj" fmla="val 39286"/>
              </a:avLst>
            </a:prstGeom>
            <a:gradFill rotWithShape="0">
              <a:gsLst>
                <a:gs pos="0">
                  <a:srgbClr val="FF6699"/>
                </a:gs>
                <a:gs pos="100000">
                  <a:srgbClr val="762F47"/>
                </a:gs>
              </a:gsLst>
              <a:lin ang="5400000" scaled="1"/>
            </a:gradFill>
            <a:ln w="38100">
              <a:pattFill prst="sphere">
                <a:fgClr>
                  <a:schemeClr val="hlink"/>
                </a:fgClr>
                <a:bgClr>
                  <a:srgbClr val="FFFFFF"/>
                </a:bgClr>
              </a:pattFill>
              <a:round/>
              <a:headEnd type="none" w="sm" len="sm"/>
              <a:tailEnd type="none" w="sm" len="sm"/>
            </a:ln>
          </p:spPr>
          <p:txBody>
            <a:bodyPr wrap="none" anchor="ctr"/>
            <a:lstStyle/>
            <a:p>
              <a:endParaRPr lang="en-US">
                <a:latin typeface="Tahoma" pitchFamily="34" charset="0"/>
              </a:endParaRPr>
            </a:p>
          </p:txBody>
        </p:sp>
        <p:sp>
          <p:nvSpPr>
            <p:cNvPr id="14381" name="Rectangle 31"/>
            <p:cNvSpPr>
              <a:spLocks noChangeArrowheads="1"/>
            </p:cNvSpPr>
            <p:nvPr/>
          </p:nvSpPr>
          <p:spPr bwMode="auto">
            <a:xfrm>
              <a:off x="4512" y="3024"/>
              <a:ext cx="528" cy="720"/>
            </a:xfrm>
            <a:prstGeom prst="rect">
              <a:avLst/>
            </a:prstGeom>
            <a:noFill/>
            <a:ln w="12700">
              <a:solidFill>
                <a:schemeClr val="hlink"/>
              </a:solidFill>
              <a:miter lim="800000"/>
              <a:headEnd type="none" w="sm" len="sm"/>
              <a:tailEnd type="none" w="sm" len="sm"/>
            </a:ln>
          </p:spPr>
          <p:txBody>
            <a:bodyPr wrap="none" anchor="ctr"/>
            <a:lstStyle/>
            <a:p>
              <a:endParaRPr lang="en-US">
                <a:latin typeface="Tahoma" pitchFamily="34" charset="0"/>
              </a:endParaRPr>
            </a:p>
          </p:txBody>
        </p:sp>
      </p:grpSp>
      <p:sp>
        <p:nvSpPr>
          <p:cNvPr id="14358" name="Text Box 32"/>
          <p:cNvSpPr txBox="1">
            <a:spLocks noChangeArrowheads="1"/>
          </p:cNvSpPr>
          <p:nvPr/>
        </p:nvSpPr>
        <p:spPr bwMode="auto">
          <a:xfrm>
            <a:off x="2809875" y="1343025"/>
            <a:ext cx="1609725" cy="701675"/>
          </a:xfrm>
          <a:prstGeom prst="rect">
            <a:avLst/>
          </a:prstGeom>
          <a:noFill/>
          <a:ln w="12700">
            <a:noFill/>
            <a:miter lim="800000"/>
            <a:headEnd type="none" w="sm" len="sm"/>
            <a:tailEnd type="none" w="sm" len="sm"/>
          </a:ln>
        </p:spPr>
        <p:txBody>
          <a:bodyPr wrap="none">
            <a:spAutoFit/>
          </a:bodyPr>
          <a:lstStyle/>
          <a:p>
            <a:r>
              <a:rPr lang="en-US" sz="2000">
                <a:latin typeface="Tahoma" pitchFamily="34" charset="0"/>
              </a:rPr>
              <a:t>Server-Side </a:t>
            </a:r>
          </a:p>
          <a:p>
            <a:r>
              <a:rPr lang="en-US" sz="2000">
                <a:latin typeface="Tahoma" pitchFamily="34" charset="0"/>
              </a:rPr>
              <a:t>Presentation</a:t>
            </a:r>
          </a:p>
        </p:txBody>
      </p:sp>
      <p:sp>
        <p:nvSpPr>
          <p:cNvPr id="14359" name="Text Box 33"/>
          <p:cNvSpPr txBox="1">
            <a:spLocks noChangeArrowheads="1"/>
          </p:cNvSpPr>
          <p:nvPr/>
        </p:nvSpPr>
        <p:spPr bwMode="auto">
          <a:xfrm>
            <a:off x="2819400" y="6056313"/>
            <a:ext cx="1470025" cy="457200"/>
          </a:xfrm>
          <a:prstGeom prst="rect">
            <a:avLst/>
          </a:prstGeom>
          <a:gradFill rotWithShape="1">
            <a:gsLst>
              <a:gs pos="0">
                <a:srgbClr val="CBFFCB"/>
              </a:gs>
              <a:gs pos="50000">
                <a:srgbClr val="FFB9B9"/>
              </a:gs>
              <a:gs pos="100000">
                <a:srgbClr val="CBFFCB"/>
              </a:gs>
            </a:gsLst>
            <a:lin ang="5400000" scaled="1"/>
          </a:gradFill>
          <a:ln w="12700" algn="ctr">
            <a:noFill/>
            <a:miter lim="800000"/>
            <a:headEnd type="none" w="sm" len="sm"/>
            <a:tailEnd type="none" w="sm" len="sm"/>
          </a:ln>
        </p:spPr>
        <p:txBody>
          <a:bodyPr wrap="none"/>
          <a:lstStyle/>
          <a:p>
            <a:r>
              <a:rPr lang="en-US" sz="2000">
                <a:latin typeface="Tahoma" pitchFamily="34" charset="0"/>
              </a:rPr>
              <a:t>Web Tier</a:t>
            </a:r>
          </a:p>
        </p:txBody>
      </p:sp>
      <p:sp>
        <p:nvSpPr>
          <p:cNvPr id="14360" name="Text Box 34"/>
          <p:cNvSpPr txBox="1">
            <a:spLocks noChangeArrowheads="1"/>
          </p:cNvSpPr>
          <p:nvPr/>
        </p:nvSpPr>
        <p:spPr bwMode="auto">
          <a:xfrm>
            <a:off x="4887913" y="1392238"/>
            <a:ext cx="1893887" cy="701675"/>
          </a:xfrm>
          <a:prstGeom prst="rect">
            <a:avLst/>
          </a:prstGeom>
          <a:noFill/>
          <a:ln w="12700">
            <a:noFill/>
            <a:miter lim="800000"/>
            <a:headEnd type="none" w="sm" len="sm"/>
            <a:tailEnd type="none" w="sm" len="sm"/>
          </a:ln>
        </p:spPr>
        <p:txBody>
          <a:bodyPr wrap="none">
            <a:spAutoFit/>
          </a:bodyPr>
          <a:lstStyle/>
          <a:p>
            <a:r>
              <a:rPr lang="en-US" sz="2000">
                <a:latin typeface="Tahoma" pitchFamily="34" charset="0"/>
              </a:rPr>
              <a:t>Server-Side </a:t>
            </a:r>
          </a:p>
          <a:p>
            <a:r>
              <a:rPr lang="en-US" sz="2000">
                <a:latin typeface="Tahoma" pitchFamily="34" charset="0"/>
              </a:rPr>
              <a:t>Business Logic</a:t>
            </a:r>
          </a:p>
        </p:txBody>
      </p:sp>
      <p:sp>
        <p:nvSpPr>
          <p:cNvPr id="14361" name="Text Box 35"/>
          <p:cNvSpPr txBox="1">
            <a:spLocks noChangeArrowheads="1"/>
          </p:cNvSpPr>
          <p:nvPr/>
        </p:nvSpPr>
        <p:spPr bwMode="auto">
          <a:xfrm>
            <a:off x="7391400" y="1408113"/>
            <a:ext cx="1752600" cy="1016000"/>
          </a:xfrm>
          <a:prstGeom prst="rect">
            <a:avLst/>
          </a:prstGeom>
          <a:noFill/>
          <a:ln w="12700">
            <a:noFill/>
            <a:miter lim="800000"/>
            <a:headEnd type="none" w="sm" len="sm"/>
            <a:tailEnd type="none" w="sm" len="sm"/>
          </a:ln>
        </p:spPr>
        <p:txBody>
          <a:bodyPr>
            <a:spAutoFit/>
          </a:bodyPr>
          <a:lstStyle/>
          <a:p>
            <a:r>
              <a:rPr lang="en-US" sz="2000">
                <a:latin typeface="Tahoma" pitchFamily="34" charset="0"/>
              </a:rPr>
              <a:t>Enterprise </a:t>
            </a:r>
          </a:p>
          <a:p>
            <a:r>
              <a:rPr lang="en-US" sz="2000">
                <a:latin typeface="Tahoma" pitchFamily="34" charset="0"/>
              </a:rPr>
              <a:t>Information</a:t>
            </a:r>
          </a:p>
          <a:p>
            <a:r>
              <a:rPr lang="en-US" sz="2000">
                <a:latin typeface="Tahoma" pitchFamily="34" charset="0"/>
              </a:rPr>
              <a:t>System</a:t>
            </a:r>
          </a:p>
        </p:txBody>
      </p:sp>
      <p:sp>
        <p:nvSpPr>
          <p:cNvPr id="14362" name="Text Box 36"/>
          <p:cNvSpPr txBox="1">
            <a:spLocks noChangeArrowheads="1"/>
          </p:cNvSpPr>
          <p:nvPr/>
        </p:nvSpPr>
        <p:spPr bwMode="auto">
          <a:xfrm>
            <a:off x="5041900" y="6056313"/>
            <a:ext cx="1587500" cy="457200"/>
          </a:xfrm>
          <a:prstGeom prst="rect">
            <a:avLst/>
          </a:prstGeom>
          <a:gradFill rotWithShape="1">
            <a:gsLst>
              <a:gs pos="0">
                <a:srgbClr val="CBFFCB"/>
              </a:gs>
              <a:gs pos="50000">
                <a:srgbClr val="FFB9B9"/>
              </a:gs>
              <a:gs pos="100000">
                <a:srgbClr val="CBFFCB"/>
              </a:gs>
            </a:gsLst>
            <a:lin ang="5400000" scaled="1"/>
          </a:gradFill>
          <a:ln w="12700" algn="ctr">
            <a:noFill/>
            <a:miter lim="800000"/>
            <a:headEnd type="none" w="sm" len="sm"/>
            <a:tailEnd type="none" w="sm" len="sm"/>
          </a:ln>
        </p:spPr>
        <p:txBody>
          <a:bodyPr wrap="none"/>
          <a:lstStyle/>
          <a:p>
            <a:r>
              <a:rPr lang="en-US" sz="2000">
                <a:latin typeface="Tahoma" pitchFamily="34" charset="0"/>
              </a:rPr>
              <a:t>EJB Tier</a:t>
            </a:r>
          </a:p>
        </p:txBody>
      </p:sp>
      <p:sp>
        <p:nvSpPr>
          <p:cNvPr id="1199141" name="AutoShape 37"/>
          <p:cNvSpPr>
            <a:spLocks noChangeArrowheads="1"/>
          </p:cNvSpPr>
          <p:nvPr/>
        </p:nvSpPr>
        <p:spPr bwMode="auto">
          <a:xfrm>
            <a:off x="2133600" y="3008312"/>
            <a:ext cx="533400" cy="381000"/>
          </a:xfrm>
          <a:prstGeom prst="leftRightArrow">
            <a:avLst>
              <a:gd name="adj1" fmla="val 50000"/>
              <a:gd name="adj2" fmla="val 28000"/>
            </a:avLst>
          </a:prstGeom>
          <a:gradFill rotWithShape="1">
            <a:gsLst>
              <a:gs pos="0">
                <a:srgbClr val="CBFFCB">
                  <a:alpha val="50000"/>
                </a:srgbClr>
              </a:gs>
              <a:gs pos="50000">
                <a:srgbClr val="FFB9B9"/>
              </a:gs>
              <a:gs pos="100000">
                <a:srgbClr val="CBFFCB">
                  <a:alpha val="50000"/>
                </a:srgbClr>
              </a:gs>
            </a:gsLst>
            <a:lin ang="5400000" scaled="1"/>
          </a:gradFill>
          <a:ln w="12700">
            <a:noFill/>
            <a:miter lim="800000"/>
            <a:headEnd type="none" w="sm" len="sm"/>
            <a:tailEnd type="none" w="sm" len="sm"/>
          </a:ln>
          <a:effectLst>
            <a:prstShdw prst="shdw17" dist="17961" dir="2700000">
              <a:srgbClr val="CBFFCB">
                <a:gamma/>
                <a:shade val="60000"/>
                <a:invGamma/>
              </a:srgbClr>
            </a:prstShdw>
          </a:effectLst>
        </p:spPr>
        <p:txBody>
          <a:bodyPr wrap="none" anchor="ctr"/>
          <a:lstStyle/>
          <a:p>
            <a:pPr fontAlgn="auto">
              <a:spcBef>
                <a:spcPts val="0"/>
              </a:spcBef>
              <a:spcAft>
                <a:spcPts val="0"/>
              </a:spcAft>
              <a:defRPr/>
            </a:pPr>
            <a:endParaRPr lang="en-US" sz="2400">
              <a:cs typeface="Arial" pitchFamily="34" charset="0"/>
            </a:endParaRPr>
          </a:p>
        </p:txBody>
      </p:sp>
      <p:sp>
        <p:nvSpPr>
          <p:cNvPr id="1199142" name="AutoShape 38"/>
          <p:cNvSpPr>
            <a:spLocks noChangeArrowheads="1"/>
          </p:cNvSpPr>
          <p:nvPr/>
        </p:nvSpPr>
        <p:spPr bwMode="auto">
          <a:xfrm>
            <a:off x="2133600" y="4456112"/>
            <a:ext cx="533400" cy="381000"/>
          </a:xfrm>
          <a:prstGeom prst="leftRightArrow">
            <a:avLst>
              <a:gd name="adj1" fmla="val 50000"/>
              <a:gd name="adj2" fmla="val 28000"/>
            </a:avLst>
          </a:prstGeom>
          <a:gradFill rotWithShape="1">
            <a:gsLst>
              <a:gs pos="0">
                <a:srgbClr val="CBFFCB">
                  <a:alpha val="50000"/>
                </a:srgbClr>
              </a:gs>
              <a:gs pos="50000">
                <a:srgbClr val="FFB9B9"/>
              </a:gs>
              <a:gs pos="100000">
                <a:srgbClr val="CBFFCB">
                  <a:alpha val="50000"/>
                </a:srgbClr>
              </a:gs>
            </a:gsLst>
            <a:lin ang="5400000" scaled="1"/>
          </a:gradFill>
          <a:ln w="12700">
            <a:noFill/>
            <a:miter lim="800000"/>
            <a:headEnd type="none" w="sm" len="sm"/>
            <a:tailEnd type="none" w="sm" len="sm"/>
          </a:ln>
          <a:effectLst>
            <a:prstShdw prst="shdw17" dist="17961" dir="2700000">
              <a:srgbClr val="CBFFCB">
                <a:gamma/>
                <a:shade val="60000"/>
                <a:invGamma/>
              </a:srgbClr>
            </a:prstShdw>
          </a:effectLst>
        </p:spPr>
        <p:txBody>
          <a:bodyPr wrap="none" anchor="ctr"/>
          <a:lstStyle/>
          <a:p>
            <a:pPr fontAlgn="auto">
              <a:spcBef>
                <a:spcPts val="0"/>
              </a:spcBef>
              <a:spcAft>
                <a:spcPts val="0"/>
              </a:spcAft>
              <a:defRPr/>
            </a:pPr>
            <a:endParaRPr lang="en-US" sz="2400">
              <a:cs typeface="Arial" pitchFamily="34" charset="0"/>
            </a:endParaRPr>
          </a:p>
        </p:txBody>
      </p:sp>
      <p:sp>
        <p:nvSpPr>
          <p:cNvPr id="1199143" name="AutoShape 39"/>
          <p:cNvSpPr>
            <a:spLocks noChangeArrowheads="1"/>
          </p:cNvSpPr>
          <p:nvPr/>
        </p:nvSpPr>
        <p:spPr bwMode="auto">
          <a:xfrm>
            <a:off x="4419600" y="3846512"/>
            <a:ext cx="533400" cy="381000"/>
          </a:xfrm>
          <a:prstGeom prst="leftRightArrow">
            <a:avLst>
              <a:gd name="adj1" fmla="val 50000"/>
              <a:gd name="adj2" fmla="val 28000"/>
            </a:avLst>
          </a:prstGeom>
          <a:gradFill rotWithShape="1">
            <a:gsLst>
              <a:gs pos="0">
                <a:srgbClr val="CBFFCB">
                  <a:alpha val="50000"/>
                </a:srgbClr>
              </a:gs>
              <a:gs pos="50000">
                <a:srgbClr val="FFB9B9"/>
              </a:gs>
              <a:gs pos="100000">
                <a:srgbClr val="CBFFCB">
                  <a:alpha val="50000"/>
                </a:srgbClr>
              </a:gs>
            </a:gsLst>
            <a:lin ang="5400000" scaled="1"/>
          </a:gradFill>
          <a:ln w="12700">
            <a:noFill/>
            <a:miter lim="800000"/>
            <a:headEnd type="none" w="sm" len="sm"/>
            <a:tailEnd type="none" w="sm" len="sm"/>
          </a:ln>
          <a:effectLst>
            <a:prstShdw prst="shdw17" dist="17961" dir="2700000">
              <a:srgbClr val="CBFFCB">
                <a:gamma/>
                <a:shade val="60000"/>
                <a:invGamma/>
              </a:srgbClr>
            </a:prstShdw>
          </a:effectLst>
        </p:spPr>
        <p:txBody>
          <a:bodyPr wrap="none" anchor="ctr"/>
          <a:lstStyle/>
          <a:p>
            <a:pPr fontAlgn="auto">
              <a:spcBef>
                <a:spcPts val="0"/>
              </a:spcBef>
              <a:spcAft>
                <a:spcPts val="0"/>
              </a:spcAft>
              <a:defRPr/>
            </a:pPr>
            <a:endParaRPr lang="en-US" sz="2400">
              <a:cs typeface="Arial" pitchFamily="34" charset="0"/>
            </a:endParaRPr>
          </a:p>
        </p:txBody>
      </p:sp>
      <p:sp>
        <p:nvSpPr>
          <p:cNvPr id="1199144" name="AutoShape 40"/>
          <p:cNvSpPr>
            <a:spLocks noChangeArrowheads="1"/>
          </p:cNvSpPr>
          <p:nvPr/>
        </p:nvSpPr>
        <p:spPr bwMode="auto">
          <a:xfrm>
            <a:off x="6705600" y="3084512"/>
            <a:ext cx="533400" cy="381000"/>
          </a:xfrm>
          <a:prstGeom prst="leftRightArrow">
            <a:avLst>
              <a:gd name="adj1" fmla="val 50000"/>
              <a:gd name="adj2" fmla="val 28000"/>
            </a:avLst>
          </a:prstGeom>
          <a:gradFill rotWithShape="1">
            <a:gsLst>
              <a:gs pos="0">
                <a:srgbClr val="CBFFCB">
                  <a:alpha val="50000"/>
                </a:srgbClr>
              </a:gs>
              <a:gs pos="50000">
                <a:srgbClr val="FFB9B9"/>
              </a:gs>
              <a:gs pos="100000">
                <a:srgbClr val="CBFFCB">
                  <a:alpha val="50000"/>
                </a:srgbClr>
              </a:gs>
            </a:gsLst>
            <a:lin ang="5400000" scaled="1"/>
          </a:gradFill>
          <a:ln w="12700">
            <a:noFill/>
            <a:miter lim="800000"/>
            <a:headEnd type="none" w="sm" len="sm"/>
            <a:tailEnd type="none" w="sm" len="sm"/>
          </a:ln>
          <a:effectLst>
            <a:prstShdw prst="shdw17" dist="17961" dir="2700000">
              <a:srgbClr val="CBFFCB">
                <a:gamma/>
                <a:shade val="60000"/>
                <a:invGamma/>
              </a:srgbClr>
            </a:prstShdw>
          </a:effectLst>
        </p:spPr>
        <p:txBody>
          <a:bodyPr wrap="none" anchor="ctr"/>
          <a:lstStyle/>
          <a:p>
            <a:pPr fontAlgn="auto">
              <a:spcBef>
                <a:spcPts val="0"/>
              </a:spcBef>
              <a:spcAft>
                <a:spcPts val="0"/>
              </a:spcAft>
              <a:defRPr/>
            </a:pPr>
            <a:endParaRPr lang="en-US" sz="2400">
              <a:cs typeface="Arial" pitchFamily="34" charset="0"/>
            </a:endParaRPr>
          </a:p>
        </p:txBody>
      </p:sp>
      <p:sp>
        <p:nvSpPr>
          <p:cNvPr id="1199145" name="AutoShape 41"/>
          <p:cNvSpPr>
            <a:spLocks noChangeArrowheads="1"/>
          </p:cNvSpPr>
          <p:nvPr/>
        </p:nvSpPr>
        <p:spPr bwMode="auto">
          <a:xfrm>
            <a:off x="6705600" y="4456112"/>
            <a:ext cx="533400" cy="381000"/>
          </a:xfrm>
          <a:prstGeom prst="leftRightArrow">
            <a:avLst>
              <a:gd name="adj1" fmla="val 50000"/>
              <a:gd name="adj2" fmla="val 28000"/>
            </a:avLst>
          </a:prstGeom>
          <a:gradFill rotWithShape="1">
            <a:gsLst>
              <a:gs pos="0">
                <a:srgbClr val="CBFFCB">
                  <a:alpha val="50000"/>
                </a:srgbClr>
              </a:gs>
              <a:gs pos="50000">
                <a:srgbClr val="FFB9B9"/>
              </a:gs>
              <a:gs pos="100000">
                <a:srgbClr val="CBFFCB">
                  <a:alpha val="50000"/>
                </a:srgbClr>
              </a:gs>
            </a:gsLst>
            <a:lin ang="5400000" scaled="1"/>
          </a:gradFill>
          <a:ln w="12700">
            <a:noFill/>
            <a:miter lim="800000"/>
            <a:headEnd type="none" w="sm" len="sm"/>
            <a:tailEnd type="none" w="sm" len="sm"/>
          </a:ln>
          <a:effectLst>
            <a:prstShdw prst="shdw17" dist="17961" dir="2700000">
              <a:srgbClr val="CBFFCB">
                <a:gamma/>
                <a:shade val="60000"/>
                <a:invGamma/>
              </a:srgbClr>
            </a:prstShdw>
          </a:effectLst>
        </p:spPr>
        <p:txBody>
          <a:bodyPr wrap="none" anchor="ctr"/>
          <a:lstStyle/>
          <a:p>
            <a:pPr fontAlgn="auto">
              <a:spcBef>
                <a:spcPts val="0"/>
              </a:spcBef>
              <a:spcAft>
                <a:spcPts val="0"/>
              </a:spcAft>
              <a:defRPr/>
            </a:pPr>
            <a:endParaRPr lang="en-US" sz="2400">
              <a:cs typeface="Arial" pitchFamily="34" charset="0"/>
            </a:endParaRPr>
          </a:p>
        </p:txBody>
      </p:sp>
      <p:sp>
        <p:nvSpPr>
          <p:cNvPr id="14378" name="AutoShape 26"/>
          <p:cNvSpPr>
            <a:spLocks noChangeArrowheads="1"/>
          </p:cNvSpPr>
          <p:nvPr/>
        </p:nvSpPr>
        <p:spPr bwMode="auto">
          <a:xfrm>
            <a:off x="7924800" y="2474913"/>
            <a:ext cx="533400" cy="838200"/>
          </a:xfrm>
          <a:prstGeom prst="can">
            <a:avLst>
              <a:gd name="adj" fmla="val 39286"/>
            </a:avLst>
          </a:prstGeom>
          <a:gradFill rotWithShape="0">
            <a:gsLst>
              <a:gs pos="0">
                <a:srgbClr val="FF6699"/>
              </a:gs>
              <a:gs pos="100000">
                <a:srgbClr val="762F47"/>
              </a:gs>
            </a:gsLst>
            <a:lin ang="5400000" scaled="1"/>
          </a:gradFill>
          <a:ln w="38100">
            <a:pattFill prst="sphere">
              <a:fgClr>
                <a:schemeClr val="hlink"/>
              </a:fgClr>
              <a:bgClr>
                <a:srgbClr val="FFFFFF"/>
              </a:bgClr>
            </a:pattFill>
            <a:round/>
            <a:headEnd type="none" w="sm" len="sm"/>
            <a:tailEnd type="none" w="sm" len="sm"/>
          </a:ln>
        </p:spPr>
        <p:txBody>
          <a:bodyPr wrap="none" anchor="ctr"/>
          <a:lstStyle/>
          <a:p>
            <a:endParaRPr lang="en-US">
              <a:latin typeface="Tahoma" pitchFamily="34" charset="0"/>
            </a:endParaRPr>
          </a:p>
        </p:txBody>
      </p:sp>
      <p:sp>
        <p:nvSpPr>
          <p:cNvPr id="662574" name="Rectangle 46"/>
          <p:cNvSpPr>
            <a:spLocks noGrp="1" noChangeArrowheads="1"/>
          </p:cNvSpPr>
          <p:nvPr>
            <p:ph type="title"/>
          </p:nvPr>
        </p:nvSpPr>
        <p:spPr/>
        <p:txBody>
          <a:bodyPr/>
          <a:lstStyle/>
          <a:p>
            <a:pPr eaLnBrk="1" hangingPunct="1">
              <a:defRPr/>
            </a:pPr>
            <a:r>
              <a:rPr lang="en-US" smtClean="0"/>
              <a:t>Building a Servlet</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Session Management in Servlets (Contd.)</a:t>
            </a:r>
          </a:p>
        </p:txBody>
      </p:sp>
      <p:sp>
        <p:nvSpPr>
          <p:cNvPr id="78853" name="Rectangle 4"/>
          <p:cNvSpPr>
            <a:spLocks noChangeArrowheads="1"/>
          </p:cNvSpPr>
          <p:nvPr/>
        </p:nvSpPr>
        <p:spPr bwMode="auto">
          <a:xfrm>
            <a:off x="803275" y="2819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1.</a:t>
            </a:r>
          </a:p>
        </p:txBody>
      </p:sp>
      <p:sp>
        <p:nvSpPr>
          <p:cNvPr id="78854" name="Rectangle 5"/>
          <p:cNvSpPr>
            <a:spLocks noChangeArrowheads="1"/>
          </p:cNvSpPr>
          <p:nvPr/>
        </p:nvSpPr>
        <p:spPr bwMode="auto">
          <a:xfrm>
            <a:off x="803275" y="3581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2.</a:t>
            </a:r>
          </a:p>
        </p:txBody>
      </p:sp>
      <p:sp>
        <p:nvSpPr>
          <p:cNvPr id="78855" name="Rectangle 6"/>
          <p:cNvSpPr>
            <a:spLocks noChangeArrowheads="1"/>
          </p:cNvSpPr>
          <p:nvPr/>
        </p:nvSpPr>
        <p:spPr bwMode="auto">
          <a:xfrm>
            <a:off x="803275" y="43434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3.</a:t>
            </a:r>
          </a:p>
        </p:txBody>
      </p:sp>
      <p:sp>
        <p:nvSpPr>
          <p:cNvPr id="78856" name="Rectangle 7"/>
          <p:cNvSpPr>
            <a:spLocks noChangeArrowheads="1"/>
          </p:cNvSpPr>
          <p:nvPr/>
        </p:nvSpPr>
        <p:spPr bwMode="auto">
          <a:xfrm>
            <a:off x="1295400" y="2819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Hidden Form Fields</a:t>
            </a:r>
          </a:p>
        </p:txBody>
      </p:sp>
      <p:sp>
        <p:nvSpPr>
          <p:cNvPr id="78857" name="Rectangle 8"/>
          <p:cNvSpPr>
            <a:spLocks noChangeArrowheads="1"/>
          </p:cNvSpPr>
          <p:nvPr/>
        </p:nvSpPr>
        <p:spPr bwMode="auto">
          <a:xfrm>
            <a:off x="1295400" y="3581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Cookies</a:t>
            </a:r>
          </a:p>
        </p:txBody>
      </p:sp>
      <p:sp>
        <p:nvSpPr>
          <p:cNvPr id="78858" name="Rectangle 9"/>
          <p:cNvSpPr>
            <a:spLocks noChangeArrowheads="1"/>
          </p:cNvSpPr>
          <p:nvPr/>
        </p:nvSpPr>
        <p:spPr bwMode="auto">
          <a:xfrm>
            <a:off x="1295400" y="43434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URL Rewriting</a:t>
            </a:r>
          </a:p>
        </p:txBody>
      </p:sp>
      <p:sp>
        <p:nvSpPr>
          <p:cNvPr id="78859" name="AutoShape 10"/>
          <p:cNvSpPr>
            <a:spLocks noChangeArrowheads="1"/>
          </p:cNvSpPr>
          <p:nvPr/>
        </p:nvSpPr>
        <p:spPr bwMode="auto">
          <a:xfrm>
            <a:off x="152400" y="5029200"/>
            <a:ext cx="533400" cy="304800"/>
          </a:xfrm>
          <a:prstGeom prst="rightArrow">
            <a:avLst>
              <a:gd name="adj1" fmla="val 50000"/>
              <a:gd name="adj2" fmla="val 43750"/>
            </a:avLst>
          </a:prstGeom>
          <a:solidFill>
            <a:srgbClr val="333300"/>
          </a:solidFill>
          <a:ln w="12700">
            <a:solidFill>
              <a:srgbClr val="333300"/>
            </a:solidFill>
            <a:miter lim="800000"/>
            <a:headEnd type="none" w="sm" len="sm"/>
            <a:tailEnd type="none" w="sm" len="sm"/>
          </a:ln>
        </p:spPr>
        <p:txBody>
          <a:bodyPr wrap="none" anchor="ctr"/>
          <a:lstStyle/>
          <a:p>
            <a:endParaRPr lang="en-US">
              <a:latin typeface="Tahoma" pitchFamily="34" charset="0"/>
            </a:endParaRPr>
          </a:p>
        </p:txBody>
      </p:sp>
      <p:sp>
        <p:nvSpPr>
          <p:cNvPr id="326667" name="Freeform 11"/>
          <p:cNvSpPr>
            <a:spLocks/>
          </p:cNvSpPr>
          <p:nvPr/>
        </p:nvSpPr>
        <p:spPr bwMode="auto">
          <a:xfrm>
            <a:off x="3708400" y="1371600"/>
            <a:ext cx="254000" cy="5156200"/>
          </a:xfrm>
          <a:custGeom>
            <a:avLst/>
            <a:gdLst/>
            <a:ahLst/>
            <a:cxnLst>
              <a:cxn ang="0">
                <a:pos x="16" y="0"/>
              </a:cxn>
              <a:cxn ang="0">
                <a:pos x="112" y="240"/>
              </a:cxn>
              <a:cxn ang="0">
                <a:pos x="16" y="480"/>
              </a:cxn>
              <a:cxn ang="0">
                <a:pos x="112" y="816"/>
              </a:cxn>
              <a:cxn ang="0">
                <a:pos x="16" y="1104"/>
              </a:cxn>
              <a:cxn ang="0">
                <a:pos x="112" y="1440"/>
              </a:cxn>
              <a:cxn ang="0">
                <a:pos x="16" y="1824"/>
              </a:cxn>
              <a:cxn ang="0">
                <a:pos x="160" y="2256"/>
              </a:cxn>
              <a:cxn ang="0">
                <a:pos x="16" y="2544"/>
              </a:cxn>
              <a:cxn ang="0">
                <a:pos x="112" y="2976"/>
              </a:cxn>
              <a:cxn ang="0">
                <a:pos x="16" y="3216"/>
              </a:cxn>
              <a:cxn ang="0">
                <a:pos x="16" y="3168"/>
              </a:cxn>
            </a:cxnLst>
            <a:rect l="0" t="0" r="r" b="b"/>
            <a:pathLst>
              <a:path w="160" h="3248">
                <a:moveTo>
                  <a:pt x="16" y="0"/>
                </a:moveTo>
                <a:cubicBezTo>
                  <a:pt x="64" y="80"/>
                  <a:pt x="112" y="160"/>
                  <a:pt x="112" y="240"/>
                </a:cubicBezTo>
                <a:cubicBezTo>
                  <a:pt x="112" y="320"/>
                  <a:pt x="16" y="384"/>
                  <a:pt x="16" y="480"/>
                </a:cubicBezTo>
                <a:cubicBezTo>
                  <a:pt x="16" y="576"/>
                  <a:pt x="112" y="712"/>
                  <a:pt x="112" y="816"/>
                </a:cubicBezTo>
                <a:cubicBezTo>
                  <a:pt x="112" y="920"/>
                  <a:pt x="16" y="1000"/>
                  <a:pt x="16" y="1104"/>
                </a:cubicBezTo>
                <a:cubicBezTo>
                  <a:pt x="16" y="1208"/>
                  <a:pt x="112" y="1320"/>
                  <a:pt x="112" y="1440"/>
                </a:cubicBezTo>
                <a:cubicBezTo>
                  <a:pt x="112" y="1560"/>
                  <a:pt x="8" y="1688"/>
                  <a:pt x="16" y="1824"/>
                </a:cubicBezTo>
                <a:cubicBezTo>
                  <a:pt x="24" y="1960"/>
                  <a:pt x="160" y="2136"/>
                  <a:pt x="160" y="2256"/>
                </a:cubicBezTo>
                <a:cubicBezTo>
                  <a:pt x="160" y="2376"/>
                  <a:pt x="24" y="2424"/>
                  <a:pt x="16" y="2544"/>
                </a:cubicBezTo>
                <a:cubicBezTo>
                  <a:pt x="8" y="2664"/>
                  <a:pt x="112" y="2864"/>
                  <a:pt x="112" y="2976"/>
                </a:cubicBezTo>
                <a:cubicBezTo>
                  <a:pt x="112" y="3088"/>
                  <a:pt x="32" y="3184"/>
                  <a:pt x="16" y="3216"/>
                </a:cubicBezTo>
                <a:cubicBezTo>
                  <a:pt x="0" y="3248"/>
                  <a:pt x="8" y="3208"/>
                  <a:pt x="16" y="3168"/>
                </a:cubicBezTo>
              </a:path>
            </a:pathLst>
          </a:custGeom>
          <a:noFill/>
          <a:ln w="12700" cap="flat" cmpd="sng">
            <a:solidFill>
              <a:schemeClr val="folHlink"/>
            </a:solidFill>
            <a:prstDash val="solid"/>
            <a:round/>
            <a:headEnd type="none" w="sm" len="sm"/>
            <a:tailEnd type="none" w="sm" len="sm"/>
          </a:ln>
          <a:effectLst>
            <a:prstShdw prst="shdw17" dist="17961" dir="2700000">
              <a:schemeClr val="folHlink">
                <a:gamma/>
                <a:shade val="60000"/>
                <a:invGamma/>
              </a:schemeClr>
            </a:prstShdw>
          </a:effectLst>
        </p:spPr>
        <p:txBody>
          <a:bodyPr/>
          <a:lstStyle/>
          <a:p>
            <a:pPr fontAlgn="auto">
              <a:spcBef>
                <a:spcPts val="0"/>
              </a:spcBef>
              <a:spcAft>
                <a:spcPts val="0"/>
              </a:spcAft>
              <a:defRPr/>
            </a:pPr>
            <a:endParaRPr lang="en-US">
              <a:latin typeface="+mn-lt"/>
            </a:endParaRPr>
          </a:p>
        </p:txBody>
      </p:sp>
      <p:sp>
        <p:nvSpPr>
          <p:cNvPr id="78861" name="Text Box 12"/>
          <p:cNvSpPr txBox="1">
            <a:spLocks noChangeArrowheads="1"/>
          </p:cNvSpPr>
          <p:nvPr/>
        </p:nvSpPr>
        <p:spPr bwMode="auto">
          <a:xfrm>
            <a:off x="304800" y="1752600"/>
            <a:ext cx="3276600" cy="914400"/>
          </a:xfrm>
          <a:prstGeom prst="rect">
            <a:avLst/>
          </a:prstGeom>
          <a:solidFill>
            <a:schemeClr val="bg1"/>
          </a:solidFill>
          <a:ln w="12700">
            <a:noFill/>
            <a:miter lim="800000"/>
            <a:headEnd type="none" w="sm" len="sm"/>
            <a:tailEnd type="none" w="sm" len="sm"/>
          </a:ln>
        </p:spPr>
        <p:txBody>
          <a:bodyPr/>
          <a:lstStyle/>
          <a:p>
            <a:r>
              <a:rPr lang="en-US">
                <a:latin typeface="Tahoma" pitchFamily="34" charset="0"/>
              </a:rPr>
              <a:t>The solutions of the problem of HTTP’s statelessness are</a:t>
            </a:r>
          </a:p>
        </p:txBody>
      </p:sp>
      <p:sp>
        <p:nvSpPr>
          <p:cNvPr id="78862" name="Rectangle 13"/>
          <p:cNvSpPr>
            <a:spLocks noChangeArrowheads="1"/>
          </p:cNvSpPr>
          <p:nvPr/>
        </p:nvSpPr>
        <p:spPr bwMode="auto">
          <a:xfrm>
            <a:off x="1295400" y="5029200"/>
            <a:ext cx="2362200" cy="457200"/>
          </a:xfrm>
          <a:prstGeom prst="rect">
            <a:avLst/>
          </a:prstGeom>
          <a:gradFill rotWithShape="1">
            <a:gsLst>
              <a:gs pos="0">
                <a:srgbClr val="6600CC"/>
              </a:gs>
              <a:gs pos="50000">
                <a:srgbClr val="FFFFFF"/>
              </a:gs>
              <a:gs pos="100000">
                <a:srgbClr val="6600CC"/>
              </a:gs>
            </a:gsLst>
            <a:lin ang="189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HttpSession</a:t>
            </a:r>
          </a:p>
        </p:txBody>
      </p:sp>
      <p:sp>
        <p:nvSpPr>
          <p:cNvPr id="78863" name="Rectangle 14"/>
          <p:cNvSpPr>
            <a:spLocks noChangeArrowheads="1"/>
          </p:cNvSpPr>
          <p:nvPr/>
        </p:nvSpPr>
        <p:spPr bwMode="auto">
          <a:xfrm>
            <a:off x="803275" y="5029200"/>
            <a:ext cx="492125" cy="457200"/>
          </a:xfrm>
          <a:prstGeom prst="rect">
            <a:avLst/>
          </a:prstGeom>
          <a:gradFill rotWithShape="1">
            <a:gsLst>
              <a:gs pos="0">
                <a:schemeClr val="bg1"/>
              </a:gs>
              <a:gs pos="100000">
                <a:srgbClr val="6600CC"/>
              </a:gs>
            </a:gsLst>
            <a:lin ang="5400000" scaled="1"/>
          </a:gradFill>
          <a:ln w="12700" algn="ctr">
            <a:noFill/>
            <a:miter lim="800000"/>
            <a:headEnd type="none" w="sm" len="sm"/>
            <a:tailEnd type="none" w="sm" len="sm"/>
          </a:ln>
          <a:effectLst>
            <a:prstShdw prst="shdw17" dist="17961" dir="2700000">
              <a:srgbClr val="3D007A"/>
            </a:prstShdw>
          </a:effectLst>
        </p:spPr>
        <p:txBody>
          <a:bodyPr wrap="none" anchor="ctr"/>
          <a:lstStyle/>
          <a:p>
            <a:r>
              <a:rPr lang="en-US" sz="2000">
                <a:latin typeface="Tahoma" pitchFamily="34" charset="0"/>
              </a:rPr>
              <a:t>4.</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8947"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Session Management in Servlets: Using </a:t>
            </a:r>
            <a:r>
              <a:rPr lang="en-US" dirty="0" err="1" smtClean="0"/>
              <a:t>HttpSession</a:t>
            </a:r>
            <a:endParaRPr lang="en-US" dirty="0" smtClean="0"/>
          </a:p>
        </p:txBody>
      </p:sp>
      <p:sp>
        <p:nvSpPr>
          <p:cNvPr id="79881" name="Slide Number Placeholder 6"/>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59567B40-DBE8-477D-8FED-8011F23EAD53}" type="slidenum">
              <a:rPr lang="en-US" sz="1000">
                <a:solidFill>
                  <a:srgbClr val="FFFFFF"/>
                </a:solidFill>
                <a:latin typeface="Tahoma" pitchFamily="34" charset="0"/>
              </a:rPr>
              <a:pPr/>
              <a:t>71</a:t>
            </a:fld>
            <a:endParaRPr lang="en-US" sz="1000">
              <a:solidFill>
                <a:srgbClr val="FFFFFF"/>
              </a:solidFill>
              <a:latin typeface="Tahoma" pitchFamily="34" charset="0"/>
            </a:endParaRPr>
          </a:p>
        </p:txBody>
      </p:sp>
      <p:sp>
        <p:nvSpPr>
          <p:cNvPr id="8" name="Content Placeholder 7"/>
          <p:cNvSpPr>
            <a:spLocks noGrp="1"/>
          </p:cNvSpPr>
          <p:nvPr>
            <p:ph idx="1"/>
          </p:nvPr>
        </p:nvSpPr>
        <p:spPr/>
        <p:txBody>
          <a:bodyPr/>
          <a:lstStyle/>
          <a:p>
            <a:r>
              <a:rPr lang="en-US" dirty="0" smtClean="0">
                <a:latin typeface="Tahoma" pitchFamily="34" charset="0"/>
              </a:rPr>
              <a:t>Java Servlets can maintain session information by using a built-in session tracking mechanism that provides objects that represent a user’s session.</a:t>
            </a:r>
          </a:p>
          <a:p>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3044" name="Rectangle 4"/>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z="2400" dirty="0" smtClean="0"/>
              <a:t>Session Management in Servlets: Using </a:t>
            </a:r>
            <a:r>
              <a:rPr lang="en-US" sz="2400" dirty="0" err="1" smtClean="0"/>
              <a:t>HttpSession</a:t>
            </a:r>
            <a:r>
              <a:rPr lang="en-US" sz="2400" dirty="0" smtClean="0"/>
              <a:t> (Contd.)</a:t>
            </a:r>
          </a:p>
        </p:txBody>
      </p:sp>
      <p:sp>
        <p:nvSpPr>
          <p:cNvPr id="80904" name="Slide Number Placeholder 5"/>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93920F78-C28D-4D56-A712-38DA05210E82}" type="slidenum">
              <a:rPr lang="en-US" sz="1000">
                <a:solidFill>
                  <a:srgbClr val="FFFFFF"/>
                </a:solidFill>
                <a:latin typeface="Tahoma" pitchFamily="34" charset="0"/>
              </a:rPr>
              <a:pPr/>
              <a:t>72</a:t>
            </a:fld>
            <a:endParaRPr lang="en-US" sz="1000">
              <a:solidFill>
                <a:srgbClr val="FFFFFF"/>
              </a:solidFill>
              <a:latin typeface="Tahoma" pitchFamily="34" charset="0"/>
            </a:endParaRPr>
          </a:p>
        </p:txBody>
      </p:sp>
      <p:sp>
        <p:nvSpPr>
          <p:cNvPr id="7" name="Content Placeholder 6"/>
          <p:cNvSpPr>
            <a:spLocks noGrp="1"/>
          </p:cNvSpPr>
          <p:nvPr>
            <p:ph idx="1"/>
          </p:nvPr>
        </p:nvSpPr>
        <p:spPr/>
        <p:txBody>
          <a:bodyPr/>
          <a:lstStyle/>
          <a:p>
            <a:r>
              <a:rPr lang="en-US" dirty="0" smtClean="0">
                <a:latin typeface="Tahoma" pitchFamily="34" charset="0"/>
              </a:rPr>
              <a:t>Each client that uses a servlet for the first time is assigned a new session object. The servlet generates a unique ID for each session and its this session ID that is stored in the client browser as a cookie</a:t>
            </a:r>
          </a:p>
          <a:p>
            <a:endParaRPr lang="en-US" dirty="0" smtClean="0">
              <a:latin typeface="Tahoma" pitchFamily="34" charset="0"/>
            </a:endParaRPr>
          </a:p>
          <a:p>
            <a:r>
              <a:rPr lang="en-US" dirty="0" smtClean="0">
                <a:latin typeface="Tahoma" pitchFamily="34" charset="0"/>
              </a:rPr>
              <a:t>When a client makes a subsequent request to the server, the servlet receives that client’s session ID cookie. It uses this cookie as a key to find the session object associated with that request.</a:t>
            </a:r>
          </a:p>
          <a:p>
            <a:endParaRPr lang="en-US" dirty="0" smtClean="0">
              <a:latin typeface="Tahoma" pitchFamily="34" charset="0"/>
            </a:endParaRPr>
          </a:p>
          <a:p>
            <a:endParaRPr lang="en-US"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2019"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z="2400" dirty="0" smtClean="0"/>
              <a:t>Session Management in Servlets: Using </a:t>
            </a:r>
            <a:r>
              <a:rPr lang="en-US" sz="2400" dirty="0" err="1" smtClean="0"/>
              <a:t>HttpSession</a:t>
            </a:r>
            <a:r>
              <a:rPr lang="en-US" sz="2400" dirty="0" smtClean="0"/>
              <a:t> (Contd.)</a:t>
            </a:r>
          </a:p>
        </p:txBody>
      </p:sp>
      <p:sp>
        <p:nvSpPr>
          <p:cNvPr id="81926" name="Rectangle 4"/>
          <p:cNvSpPr>
            <a:spLocks noChangeArrowheads="1"/>
          </p:cNvSpPr>
          <p:nvPr/>
        </p:nvSpPr>
        <p:spPr bwMode="auto">
          <a:xfrm>
            <a:off x="228600" y="1752600"/>
            <a:ext cx="3352800" cy="2057400"/>
          </a:xfrm>
          <a:prstGeom prst="rect">
            <a:avLst/>
          </a:prstGeom>
          <a:solidFill>
            <a:schemeClr val="bg1"/>
          </a:solidFill>
          <a:ln w="12700">
            <a:noFill/>
            <a:miter lim="800000"/>
            <a:headEnd type="none" w="sm" len="sm"/>
            <a:tailEnd type="none" w="sm" len="sm"/>
          </a:ln>
        </p:spPr>
        <p:txBody>
          <a:bodyPr wrap="none" anchor="ctr"/>
          <a:lstStyle/>
          <a:p>
            <a:endParaRPr lang="en-US">
              <a:latin typeface="Tahoma" pitchFamily="34" charset="0"/>
            </a:endParaRPr>
          </a:p>
        </p:txBody>
      </p:sp>
      <p:sp>
        <p:nvSpPr>
          <p:cNvPr id="81927" name="AutoShape 5"/>
          <p:cNvSpPr>
            <a:spLocks noChangeArrowheads="1"/>
          </p:cNvSpPr>
          <p:nvPr/>
        </p:nvSpPr>
        <p:spPr bwMode="auto">
          <a:xfrm>
            <a:off x="76200" y="1600200"/>
            <a:ext cx="3733800" cy="2590800"/>
          </a:xfrm>
          <a:prstGeom prst="cloudCallout">
            <a:avLst>
              <a:gd name="adj1" fmla="val -1065"/>
              <a:gd name="adj2" fmla="val 64463"/>
            </a:avLst>
          </a:prstGeom>
          <a:solidFill>
            <a:schemeClr val="bg1"/>
          </a:solidFill>
          <a:ln w="12700">
            <a:solidFill>
              <a:schemeClr val="tx1"/>
            </a:solidFill>
            <a:round/>
            <a:headEnd type="none" w="sm" len="sm"/>
            <a:tailEnd type="none" w="sm" len="sm"/>
          </a:ln>
        </p:spPr>
        <p:txBody>
          <a:bodyPr anchor="ctr"/>
          <a:lstStyle/>
          <a:p>
            <a:r>
              <a:rPr lang="en-US" sz="2000">
                <a:latin typeface="Tahoma" pitchFamily="34" charset="0"/>
              </a:rPr>
              <a:t>How To Manage multiple client Access to the Servlet?</a:t>
            </a:r>
          </a:p>
        </p:txBody>
      </p:sp>
      <p:sp>
        <p:nvSpPr>
          <p:cNvPr id="81928" name="Text Box 6"/>
          <p:cNvSpPr txBox="1">
            <a:spLocks noChangeArrowheads="1"/>
          </p:cNvSpPr>
          <p:nvPr/>
        </p:nvSpPr>
        <p:spPr bwMode="auto">
          <a:xfrm>
            <a:off x="228600" y="4662488"/>
            <a:ext cx="8153400" cy="1128712"/>
          </a:xfrm>
          <a:prstGeom prst="rect">
            <a:avLst/>
          </a:prstGeom>
          <a:noFill/>
          <a:ln w="12700">
            <a:noFill/>
            <a:miter lim="800000"/>
            <a:headEnd type="none" w="sm" len="sm"/>
            <a:tailEnd type="none" w="sm" len="sm"/>
          </a:ln>
        </p:spPr>
        <p:txBody>
          <a:bodyPr/>
          <a:lstStyle/>
          <a:p>
            <a:r>
              <a:rPr lang="en-US" sz="2400" dirty="0">
                <a:latin typeface="Tahoma" pitchFamily="34" charset="0"/>
              </a:rPr>
              <a:t>Obtain an </a:t>
            </a:r>
            <a:r>
              <a:rPr lang="en-US" sz="2400" dirty="0" err="1">
                <a:latin typeface="Tahoma" pitchFamily="34" charset="0"/>
              </a:rPr>
              <a:t>HttpSession</a:t>
            </a:r>
            <a:r>
              <a:rPr lang="en-US" sz="2400" dirty="0">
                <a:latin typeface="Tahoma" pitchFamily="34" charset="0"/>
              </a:rPr>
              <a:t> object for each client and store this object on the server</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118" name="Rectangle 6"/>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z="2400" dirty="0" smtClean="0"/>
              <a:t>Session Management in Servlets: Using </a:t>
            </a:r>
            <a:r>
              <a:rPr lang="en-US" sz="2400" dirty="0" err="1" smtClean="0"/>
              <a:t>HttpSession</a:t>
            </a:r>
            <a:r>
              <a:rPr lang="en-US" sz="2400" dirty="0" smtClean="0"/>
              <a:t> (Contd.)</a:t>
            </a:r>
          </a:p>
        </p:txBody>
      </p:sp>
      <p:sp>
        <p:nvSpPr>
          <p:cNvPr id="82952" name="Slide Number Placeholder 6"/>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FCBB1CCD-DDE6-4D21-BD4E-E31FB242A973}" type="slidenum">
              <a:rPr lang="en-US" sz="1000">
                <a:solidFill>
                  <a:srgbClr val="FFFFFF"/>
                </a:solidFill>
                <a:latin typeface="Tahoma" pitchFamily="34" charset="0"/>
              </a:rPr>
              <a:pPr/>
              <a:t>74</a:t>
            </a:fld>
            <a:endParaRPr lang="en-US" sz="1000">
              <a:solidFill>
                <a:srgbClr val="FFFFFF"/>
              </a:solidFill>
              <a:latin typeface="Tahoma" pitchFamily="34" charset="0"/>
            </a:endParaRPr>
          </a:p>
        </p:txBody>
      </p:sp>
      <p:sp>
        <p:nvSpPr>
          <p:cNvPr id="7" name="Content Placeholder 6"/>
          <p:cNvSpPr>
            <a:spLocks noGrp="1"/>
          </p:cNvSpPr>
          <p:nvPr>
            <p:ph idx="1"/>
          </p:nvPr>
        </p:nvSpPr>
        <p:spPr/>
        <p:txBody>
          <a:bodyPr/>
          <a:lstStyle/>
          <a:p>
            <a:r>
              <a:rPr lang="en-US" dirty="0" smtClean="0">
                <a:latin typeface="Tahoma" pitchFamily="34" charset="0"/>
              </a:rPr>
              <a:t>Each session id corresponds to an instance of </a:t>
            </a:r>
            <a:r>
              <a:rPr lang="en-US" dirty="0" err="1" smtClean="0">
                <a:latin typeface="Tahoma" pitchFamily="34" charset="0"/>
              </a:rPr>
              <a:t>HttpSession</a:t>
            </a:r>
            <a:r>
              <a:rPr lang="en-US" dirty="0" smtClean="0">
                <a:latin typeface="Tahoma" pitchFamily="34" charset="0"/>
              </a:rPr>
              <a:t>. And each of these instances stores all the data for the relevant client. </a:t>
            </a:r>
          </a:p>
          <a:p>
            <a:r>
              <a:rPr lang="en-US" dirty="0" smtClean="0">
                <a:latin typeface="Tahoma" pitchFamily="34" charset="0"/>
              </a:rPr>
              <a:t>The session object stores the state information in the form of name/value pairs.</a:t>
            </a:r>
          </a:p>
          <a:p>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7143" name="Rectangle 7"/>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z="2400" dirty="0" smtClean="0"/>
              <a:t>Session Management in Servlets: Using </a:t>
            </a:r>
            <a:r>
              <a:rPr lang="en-US" sz="2400" dirty="0" err="1" smtClean="0"/>
              <a:t>HttpSession</a:t>
            </a:r>
            <a:r>
              <a:rPr lang="en-US" sz="2400" dirty="0" smtClean="0"/>
              <a:t> (Contd.)</a:t>
            </a:r>
          </a:p>
        </p:txBody>
      </p:sp>
      <p:sp>
        <p:nvSpPr>
          <p:cNvPr id="347140" name="Oval 4"/>
          <p:cNvSpPr>
            <a:spLocks noChangeArrowheads="1"/>
          </p:cNvSpPr>
          <p:nvPr/>
        </p:nvSpPr>
        <p:spPr bwMode="auto">
          <a:xfrm>
            <a:off x="4876800" y="4724400"/>
            <a:ext cx="1143000" cy="685800"/>
          </a:xfrm>
          <a:prstGeom prst="ellipse">
            <a:avLst/>
          </a:prstGeom>
          <a:noFill/>
          <a:ln w="28575">
            <a:pattFill prst="trellis">
              <a:fgClr>
                <a:srgbClr val="CCFF33"/>
              </a:fgClr>
              <a:bgClr>
                <a:schemeClr val="tx1"/>
              </a:bgClr>
            </a:pattFill>
            <a:round/>
            <a:headEnd type="none" w="sm" len="sm"/>
            <a:tailEnd type="none" w="sm" len="sm"/>
          </a:ln>
          <a:scene3d>
            <a:camera prst="legacyPerspectiveBottom">
              <a:rot lat="600000" lon="0" rev="0"/>
            </a:camera>
            <a:lightRig rig="legacyFlat3" dir="t"/>
          </a:scene3d>
          <a:sp3d extrusionH="887400" prstMaterial="legacyMatte">
            <a:bevelT w="13500" h="13500" prst="angle"/>
            <a:bevelB w="13500" h="13500" prst="angle"/>
            <a:extrusionClr>
              <a:srgbClr val="CCFF33"/>
            </a:extrusionClr>
          </a:sp3d>
        </p:spPr>
        <p:txBody>
          <a:bodyPr wrap="none" anchor="ctr">
            <a:flatTx/>
          </a:bodyPr>
          <a:lstStyle/>
          <a:p>
            <a:endParaRPr lang="en-US">
              <a:latin typeface="Tahoma" pitchFamily="34" charset="0"/>
            </a:endParaRPr>
          </a:p>
        </p:txBody>
      </p:sp>
      <p:sp>
        <p:nvSpPr>
          <p:cNvPr id="347141" name="Oval 5"/>
          <p:cNvSpPr>
            <a:spLocks noChangeArrowheads="1"/>
          </p:cNvSpPr>
          <p:nvPr/>
        </p:nvSpPr>
        <p:spPr bwMode="auto">
          <a:xfrm>
            <a:off x="5943600" y="4724400"/>
            <a:ext cx="1143000" cy="685800"/>
          </a:xfrm>
          <a:prstGeom prst="ellipse">
            <a:avLst/>
          </a:prstGeom>
          <a:noFill/>
          <a:ln w="28575">
            <a:pattFill prst="trellis">
              <a:fgClr>
                <a:srgbClr val="CCFF33"/>
              </a:fgClr>
              <a:bgClr>
                <a:schemeClr val="tx1"/>
              </a:bgClr>
            </a:pattFill>
            <a:round/>
            <a:headEnd type="none" w="sm" len="sm"/>
            <a:tailEnd type="none" w="sm" len="sm"/>
          </a:ln>
          <a:scene3d>
            <a:camera prst="legacyPerspectiveBottom">
              <a:rot lat="600000" lon="0" rev="0"/>
            </a:camera>
            <a:lightRig rig="legacyFlat3" dir="t"/>
          </a:scene3d>
          <a:sp3d extrusionH="887400" prstMaterial="legacyMatte">
            <a:bevelT w="13500" h="13500" prst="angle"/>
            <a:bevelB w="13500" h="13500" prst="angle"/>
            <a:extrusionClr>
              <a:srgbClr val="CCFF33"/>
            </a:extrusionClr>
          </a:sp3d>
        </p:spPr>
        <p:txBody>
          <a:bodyPr wrap="none" anchor="ctr">
            <a:flatTx/>
          </a:bodyPr>
          <a:lstStyle/>
          <a:p>
            <a:endParaRPr lang="en-US">
              <a:latin typeface="Tahoma" pitchFamily="34" charset="0"/>
            </a:endParaRPr>
          </a:p>
        </p:txBody>
      </p:sp>
      <p:sp>
        <p:nvSpPr>
          <p:cNvPr id="347142" name="AutoShape 6"/>
          <p:cNvSpPr>
            <a:spLocks noChangeArrowheads="1"/>
          </p:cNvSpPr>
          <p:nvPr/>
        </p:nvSpPr>
        <p:spPr bwMode="auto">
          <a:xfrm rot="-2874478">
            <a:off x="2036763" y="2495550"/>
            <a:ext cx="2228850" cy="5197475"/>
          </a:xfrm>
          <a:prstGeom prst="curvedRightArrow">
            <a:avLst>
              <a:gd name="adj1" fmla="val 16550"/>
              <a:gd name="adj2" fmla="val 56668"/>
              <a:gd name="adj3" fmla="val 33333"/>
            </a:avLst>
          </a:prstGeom>
          <a:gradFill rotWithShape="1">
            <a:gsLst>
              <a:gs pos="0">
                <a:schemeClr val="bg1"/>
              </a:gs>
              <a:gs pos="50000">
                <a:srgbClr val="D581FF"/>
              </a:gs>
              <a:gs pos="100000">
                <a:schemeClr val="bg1"/>
              </a:gs>
            </a:gsLst>
            <a:lin ang="5400000" scaled="1"/>
          </a:gradFill>
          <a:ln w="12700">
            <a:noFill/>
            <a:miter lim="800000"/>
            <a:headEnd type="none" w="sm" len="sm"/>
            <a:tailEnd type="none" w="sm" len="sm"/>
          </a:ln>
          <a:effectLst>
            <a:prstShdw prst="shdw18" dist="17961" dir="13500000">
              <a:srgbClr val="D581FF">
                <a:gamma/>
                <a:shade val="60000"/>
                <a:invGamma/>
              </a:srgbClr>
            </a:prstShdw>
          </a:effectLst>
        </p:spPr>
        <p:txBody>
          <a:bodyPr wrap="none" anchor="ctr"/>
          <a:lstStyle/>
          <a:p>
            <a:pPr fontAlgn="auto">
              <a:spcBef>
                <a:spcPts val="0"/>
              </a:spcBef>
              <a:spcAft>
                <a:spcPts val="0"/>
              </a:spcAft>
              <a:defRPr/>
            </a:pPr>
            <a:endParaRPr lang="en-US">
              <a:latin typeface="+mn-lt"/>
            </a:endParaRPr>
          </a:p>
        </p:txBody>
      </p:sp>
      <p:sp>
        <p:nvSpPr>
          <p:cNvPr id="83978" name="Slide Number Placeholder 7"/>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0F58FD30-248F-4EFA-8ED0-27DBBD690DD3}" type="slidenum">
              <a:rPr lang="en-US" sz="1000">
                <a:solidFill>
                  <a:srgbClr val="FFFFFF"/>
                </a:solidFill>
                <a:latin typeface="Tahoma" pitchFamily="34" charset="0"/>
              </a:rPr>
              <a:pPr/>
              <a:t>75</a:t>
            </a:fld>
            <a:endParaRPr lang="en-US" sz="1000">
              <a:solidFill>
                <a:srgbClr val="FFFFFF"/>
              </a:solidFill>
              <a:latin typeface="Tahoma" pitchFamily="34" charset="0"/>
            </a:endParaRPr>
          </a:p>
        </p:txBody>
      </p:sp>
      <p:sp>
        <p:nvSpPr>
          <p:cNvPr id="9" name="Content Placeholder 8"/>
          <p:cNvSpPr>
            <a:spLocks noGrp="1"/>
          </p:cNvSpPr>
          <p:nvPr>
            <p:ph idx="1"/>
          </p:nvPr>
        </p:nvSpPr>
        <p:spPr/>
        <p:txBody>
          <a:bodyPr/>
          <a:lstStyle/>
          <a:p>
            <a:r>
              <a:rPr lang="en-US" dirty="0" smtClean="0">
                <a:latin typeface="Tahoma" pitchFamily="34" charset="0"/>
              </a:rPr>
              <a:t>User-specific information can be stored as attributes in the session object using </a:t>
            </a:r>
          </a:p>
          <a:p>
            <a:endParaRPr lang="en-US" dirty="0" smtClean="0">
              <a:latin typeface="Tahoma" pitchFamily="34" charset="0"/>
            </a:endParaRP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7142"/>
                                        </p:tgtEl>
                                        <p:attrNameLst>
                                          <p:attrName>style.visibility</p:attrName>
                                        </p:attrNameLst>
                                      </p:cBhvr>
                                      <p:to>
                                        <p:strVal val="visible"/>
                                      </p:to>
                                    </p:set>
                                    <p:animEffect transition="in" filter="wipe(left)">
                                      <p:cBhvr>
                                        <p:cTn id="7" dur="1000"/>
                                        <p:tgtEl>
                                          <p:spTgt spid="347142"/>
                                        </p:tgtEl>
                                      </p:cBhvr>
                                    </p:animEffect>
                                  </p:childTnLst>
                                </p:cTn>
                              </p:par>
                            </p:childTnLst>
                          </p:cTn>
                        </p:par>
                        <p:par>
                          <p:cTn id="8" fill="hold">
                            <p:stCondLst>
                              <p:cond delay="1000"/>
                            </p:stCondLst>
                            <p:childTnLst>
                              <p:par>
                                <p:cTn id="9" presetID="17" presetClass="entr" presetSubtype="10" fill="hold" grpId="0" nodeType="afterEffect">
                                  <p:stCondLst>
                                    <p:cond delay="0"/>
                                  </p:stCondLst>
                                  <p:childTnLst>
                                    <p:set>
                                      <p:cBhvr>
                                        <p:cTn id="10" dur="1" fill="hold">
                                          <p:stCondLst>
                                            <p:cond delay="0"/>
                                          </p:stCondLst>
                                        </p:cTn>
                                        <p:tgtEl>
                                          <p:spTgt spid="347140"/>
                                        </p:tgtEl>
                                        <p:attrNameLst>
                                          <p:attrName>style.visibility</p:attrName>
                                        </p:attrNameLst>
                                      </p:cBhvr>
                                      <p:to>
                                        <p:strVal val="visible"/>
                                      </p:to>
                                    </p:set>
                                    <p:anim calcmode="lin" valueType="num">
                                      <p:cBhvr>
                                        <p:cTn id="11" dur="1000" fill="hold"/>
                                        <p:tgtEl>
                                          <p:spTgt spid="347140"/>
                                        </p:tgtEl>
                                        <p:attrNameLst>
                                          <p:attrName>ppt_w</p:attrName>
                                        </p:attrNameLst>
                                      </p:cBhvr>
                                      <p:tavLst>
                                        <p:tav tm="0">
                                          <p:val>
                                            <p:fltVal val="0"/>
                                          </p:val>
                                        </p:tav>
                                        <p:tav tm="100000">
                                          <p:val>
                                            <p:strVal val="#ppt_w"/>
                                          </p:val>
                                        </p:tav>
                                      </p:tavLst>
                                    </p:anim>
                                    <p:anim calcmode="lin" valueType="num">
                                      <p:cBhvr>
                                        <p:cTn id="12" dur="1000" fill="hold"/>
                                        <p:tgtEl>
                                          <p:spTgt spid="347140"/>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347141"/>
                                        </p:tgtEl>
                                        <p:attrNameLst>
                                          <p:attrName>style.visibility</p:attrName>
                                        </p:attrNameLst>
                                      </p:cBhvr>
                                      <p:to>
                                        <p:strVal val="visible"/>
                                      </p:to>
                                    </p:set>
                                    <p:anim calcmode="lin" valueType="num">
                                      <p:cBhvr>
                                        <p:cTn id="15" dur="1000" fill="hold"/>
                                        <p:tgtEl>
                                          <p:spTgt spid="347141"/>
                                        </p:tgtEl>
                                        <p:attrNameLst>
                                          <p:attrName>ppt_w</p:attrName>
                                        </p:attrNameLst>
                                      </p:cBhvr>
                                      <p:tavLst>
                                        <p:tav tm="0">
                                          <p:val>
                                            <p:fltVal val="0"/>
                                          </p:val>
                                        </p:tav>
                                        <p:tav tm="100000">
                                          <p:val>
                                            <p:strVal val="#ppt_w"/>
                                          </p:val>
                                        </p:tav>
                                      </p:tavLst>
                                    </p:anim>
                                    <p:anim calcmode="lin" valueType="num">
                                      <p:cBhvr>
                                        <p:cTn id="16" dur="1000" fill="hold"/>
                                        <p:tgtEl>
                                          <p:spTgt spid="3471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0" grpId="0" animBg="1"/>
      <p:bldP spid="347141" grpId="0" animBg="1"/>
      <p:bldP spid="347142"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381000" y="1447800"/>
            <a:ext cx="8305800" cy="5105400"/>
          </a:xfrm>
          <a:prstGeom prst="rect">
            <a:avLst/>
          </a:prstGeom>
          <a:solidFill>
            <a:schemeClr val="bg1"/>
          </a:solidFill>
          <a:ln w="12700">
            <a:noFill/>
            <a:miter lim="800000"/>
            <a:headEnd type="none" w="sm" len="sm"/>
            <a:tailEnd type="none" w="sm" len="sm"/>
          </a:ln>
        </p:spPr>
        <p:txBody>
          <a:bodyPr/>
          <a:lstStyle/>
          <a:p>
            <a:endParaRPr lang="en-US" sz="1600">
              <a:latin typeface="Courier New" pitchFamily="49" charset="0"/>
              <a:cs typeface="Courier New" pitchFamily="49" charset="0"/>
            </a:endParaRPr>
          </a:p>
        </p:txBody>
      </p:sp>
      <p:sp>
        <p:nvSpPr>
          <p:cNvPr id="353283"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dirty="0" smtClean="0"/>
              <a:t>Demonstration on </a:t>
            </a:r>
            <a:r>
              <a:rPr lang="en-US" dirty="0" err="1" smtClean="0"/>
              <a:t>HttpSession</a:t>
            </a:r>
            <a:r>
              <a:rPr lang="en-US" dirty="0" smtClean="0"/>
              <a:t>: UserSession.java</a:t>
            </a:r>
          </a:p>
        </p:txBody>
      </p:sp>
      <p:sp>
        <p:nvSpPr>
          <p:cNvPr id="6" name="Content Placeholder 5"/>
          <p:cNvSpPr>
            <a:spLocks noGrp="1"/>
          </p:cNvSpPr>
          <p:nvPr>
            <p:ph idx="1"/>
          </p:nvPr>
        </p:nvSpPr>
        <p:spPr/>
        <p:txBody>
          <a:bodyPr/>
          <a:lstStyle/>
          <a:p>
            <a:r>
              <a:rPr lang="en-US" dirty="0" smtClean="0"/>
              <a:t>Refer to </a:t>
            </a:r>
            <a:r>
              <a:rPr lang="en-US" dirty="0" smtClean="0">
                <a:hlinkClick r:id="rId3" action="ppaction://hlinkfile"/>
              </a:rPr>
              <a:t>UserSession.java</a:t>
            </a:r>
            <a:endParaRPr lang="en-US" dirty="0"/>
          </a:p>
        </p:txBody>
      </p:sp>
      <p:sp>
        <p:nvSpPr>
          <p:cNvPr id="1031"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285EC8E5-3D3C-4926-897D-9B29B6A8D960}" type="slidenum">
              <a:rPr lang="en-US" sz="1000">
                <a:solidFill>
                  <a:srgbClr val="FFFFFF"/>
                </a:solidFill>
                <a:latin typeface="Tahoma" pitchFamily="34" charset="0"/>
              </a:rPr>
              <a:pPr/>
              <a:t>76</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6355"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mtClean="0"/>
              <a:t>Demonstration on HttpSession: UserSession.java</a:t>
            </a:r>
          </a:p>
        </p:txBody>
      </p:sp>
      <p:pic>
        <p:nvPicPr>
          <p:cNvPr id="84994" name="Picture 2"/>
          <p:cNvPicPr>
            <a:picLocks noGrp="1" noChangeAspect="1" noChangeArrowheads="1"/>
          </p:cNvPicPr>
          <p:nvPr>
            <p:ph idx="1"/>
          </p:nvPr>
        </p:nvPicPr>
        <p:blipFill>
          <a:blip r:embed="rId3"/>
          <a:stretch>
            <a:fillRect/>
          </a:stretch>
        </p:blipFill>
        <p:spPr>
          <a:xfrm>
            <a:off x="1156271" y="1576388"/>
            <a:ext cx="6831457" cy="5046662"/>
          </a:xfrm>
          <a:noFill/>
        </p:spPr>
      </p:pic>
      <p:sp>
        <p:nvSpPr>
          <p:cNvPr id="8499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2785B178-CD75-4366-9BC2-DE46470F663B}" type="slidenum">
              <a:rPr lang="en-US" sz="1000">
                <a:solidFill>
                  <a:srgbClr val="FFFFFF"/>
                </a:solidFill>
                <a:latin typeface="Tahoma" pitchFamily="34" charset="0"/>
              </a:rPr>
              <a:pPr/>
              <a:t>77</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127125" y="3505200"/>
            <a:ext cx="7102475" cy="954088"/>
          </a:xfrm>
          <a:prstGeom prst="rect">
            <a:avLst/>
          </a:prstGeom>
          <a:solidFill>
            <a:schemeClr val="bg1"/>
          </a:solidFill>
          <a:ln w="12700">
            <a:solidFill>
              <a:srgbClr val="0000FF"/>
            </a:solidFill>
            <a:miter lim="800000"/>
            <a:headEnd type="none" w="sm" len="sm"/>
            <a:tailEnd type="none" w="sm" len="sm"/>
          </a:ln>
        </p:spPr>
        <p:txBody>
          <a:bodyPr/>
          <a:lstStyle/>
          <a:p>
            <a:pPr algn="just"/>
            <a:r>
              <a:rPr lang="en-US" sz="2000">
                <a:latin typeface="Tahoma" pitchFamily="34" charset="0"/>
              </a:rPr>
              <a:t>public void setMaxInactiveInterval(int interval) - </a:t>
            </a:r>
            <a:r>
              <a:rPr lang="en-US">
                <a:latin typeface="Tahoma" pitchFamily="34" charset="0"/>
              </a:rPr>
              <a:t>When Session timeout occurs any objects bound to the HttpSession object are automatically unbound.</a:t>
            </a:r>
            <a:endParaRPr lang="en-US" sz="2000">
              <a:latin typeface="Tahoma" pitchFamily="34" charset="0"/>
            </a:endParaRPr>
          </a:p>
          <a:p>
            <a:endParaRPr lang="en-US" sz="2000">
              <a:latin typeface="Tahoma" pitchFamily="34" charset="0"/>
            </a:endParaRPr>
          </a:p>
          <a:p>
            <a:endParaRPr lang="en-US" sz="2000">
              <a:latin typeface="Tahoma" pitchFamily="34" charset="0"/>
            </a:endParaRPr>
          </a:p>
        </p:txBody>
      </p:sp>
      <p:sp>
        <p:nvSpPr>
          <p:cNvPr id="86019" name="AutoShape 3"/>
          <p:cNvSpPr>
            <a:spLocks noChangeArrowheads="1"/>
          </p:cNvSpPr>
          <p:nvPr/>
        </p:nvSpPr>
        <p:spPr bwMode="auto">
          <a:xfrm>
            <a:off x="2057400" y="1371600"/>
            <a:ext cx="4684713" cy="1676400"/>
          </a:xfrm>
          <a:prstGeom prst="cloudCallout">
            <a:avLst>
              <a:gd name="adj1" fmla="val -2083"/>
              <a:gd name="adj2" fmla="val 74620"/>
            </a:avLst>
          </a:prstGeom>
          <a:noFill/>
          <a:ln w="12700">
            <a:solidFill>
              <a:srgbClr val="0000FF"/>
            </a:solidFill>
            <a:round/>
            <a:headEnd type="none" w="sm" len="sm"/>
            <a:tailEnd type="none" w="sm" len="sm"/>
          </a:ln>
        </p:spPr>
        <p:txBody>
          <a:bodyPr anchor="ctr"/>
          <a:lstStyle/>
          <a:p>
            <a:r>
              <a:rPr lang="en-US" sz="2000">
                <a:latin typeface="Tahoma" pitchFamily="34" charset="0"/>
              </a:rPr>
              <a:t>How To Make Session InActive or Terminate</a:t>
            </a:r>
          </a:p>
        </p:txBody>
      </p:sp>
      <p:sp>
        <p:nvSpPr>
          <p:cNvPr id="86020" name="AutoShape 4"/>
          <p:cNvSpPr>
            <a:spLocks noChangeArrowheads="1"/>
          </p:cNvSpPr>
          <p:nvPr/>
        </p:nvSpPr>
        <p:spPr bwMode="auto">
          <a:xfrm>
            <a:off x="381000" y="4724400"/>
            <a:ext cx="3276600" cy="1676400"/>
          </a:xfrm>
          <a:prstGeom prst="cloudCallout">
            <a:avLst>
              <a:gd name="adj1" fmla="val 77181"/>
              <a:gd name="adj2" fmla="val -2366"/>
            </a:avLst>
          </a:prstGeom>
          <a:noFill/>
          <a:ln w="12700">
            <a:solidFill>
              <a:srgbClr val="0000FF"/>
            </a:solidFill>
            <a:round/>
            <a:headEnd type="none" w="sm" len="sm"/>
            <a:tailEnd type="none" w="sm" len="sm"/>
          </a:ln>
        </p:spPr>
        <p:txBody>
          <a:bodyPr anchor="ctr"/>
          <a:lstStyle/>
          <a:p>
            <a:r>
              <a:rPr lang="en-US" sz="2000">
                <a:latin typeface="Tahoma" pitchFamily="34" charset="0"/>
              </a:rPr>
              <a:t>To retrieve Inactive interval</a:t>
            </a:r>
          </a:p>
        </p:txBody>
      </p:sp>
      <p:sp>
        <p:nvSpPr>
          <p:cNvPr id="86021" name="Rectangle 5"/>
          <p:cNvSpPr>
            <a:spLocks noChangeArrowheads="1"/>
          </p:cNvSpPr>
          <p:nvPr/>
        </p:nvSpPr>
        <p:spPr bwMode="auto">
          <a:xfrm>
            <a:off x="4654550" y="5334000"/>
            <a:ext cx="3879850" cy="379413"/>
          </a:xfrm>
          <a:prstGeom prst="rect">
            <a:avLst/>
          </a:prstGeom>
          <a:noFill/>
          <a:ln w="12700">
            <a:solidFill>
              <a:srgbClr val="0000FF"/>
            </a:solidFill>
            <a:miter lim="800000"/>
            <a:headEnd type="none" w="sm" len="sm"/>
            <a:tailEnd type="none" w="sm" len="sm"/>
          </a:ln>
        </p:spPr>
        <p:txBody>
          <a:bodyPr wrap="none">
            <a:spAutoFit/>
          </a:bodyPr>
          <a:lstStyle/>
          <a:p>
            <a:r>
              <a:rPr lang="en-US">
                <a:latin typeface="Tahoma" pitchFamily="34" charset="0"/>
              </a:rPr>
              <a:t>public int getMaxInactiveInterval()</a:t>
            </a:r>
          </a:p>
        </p:txBody>
      </p:sp>
      <p:sp>
        <p:nvSpPr>
          <p:cNvPr id="359430" name="Rectangle 6"/>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z="2400" dirty="0" smtClean="0"/>
              <a:t>Session Management in Servlets: Using </a:t>
            </a:r>
            <a:r>
              <a:rPr lang="en-US" sz="2400" dirty="0" err="1" smtClean="0"/>
              <a:t>HttpSession</a:t>
            </a:r>
            <a:r>
              <a:rPr lang="en-US" sz="2400" dirty="0" smtClean="0"/>
              <a:t> (Contd.)</a:t>
            </a:r>
          </a:p>
        </p:txBody>
      </p:sp>
      <p:sp>
        <p:nvSpPr>
          <p:cNvPr id="86025" name="Slide Number Placeholder 6"/>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71E10125-1720-4AF1-A449-8DF4500687E6}" type="slidenum">
              <a:rPr lang="en-US" sz="1000">
                <a:solidFill>
                  <a:srgbClr val="FFFFFF"/>
                </a:solidFill>
                <a:latin typeface="Tahoma" pitchFamily="34" charset="0"/>
              </a:rPr>
              <a:pPr/>
              <a:t>78</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685800" y="3581400"/>
            <a:ext cx="7543800" cy="2209800"/>
          </a:xfrm>
          <a:prstGeom prst="rect">
            <a:avLst/>
          </a:prstGeom>
          <a:solidFill>
            <a:schemeClr val="bg1"/>
          </a:solidFill>
          <a:ln w="12700">
            <a:solidFill>
              <a:srgbClr val="0000FF"/>
            </a:solidFill>
            <a:miter lim="800000"/>
            <a:headEnd type="none" w="sm" len="sm"/>
            <a:tailEnd type="none" w="sm" len="sm"/>
          </a:ln>
        </p:spPr>
        <p:txBody>
          <a:bodyPr anchor="ctr"/>
          <a:lstStyle/>
          <a:p>
            <a:pPr algn="just"/>
            <a:r>
              <a:rPr lang="en-US" sz="2000" u="sng">
                <a:latin typeface="Tahoma" pitchFamily="34" charset="0"/>
              </a:rPr>
              <a:t>public void invalidate() method</a:t>
            </a:r>
          </a:p>
          <a:p>
            <a:pPr algn="just"/>
            <a:r>
              <a:rPr lang="en-US">
                <a:latin typeface="Tahoma" pitchFamily="34" charset="0"/>
              </a:rPr>
              <a:t>This method explicitly ends the session and unbinds all objects associated with it. It should be used with care to prevent destroying data being used by another servlet or JSP page.</a:t>
            </a:r>
          </a:p>
          <a:p>
            <a:pPr algn="just"/>
            <a:endParaRPr lang="en-US">
              <a:latin typeface="Tahoma" pitchFamily="34" charset="0"/>
            </a:endParaRPr>
          </a:p>
        </p:txBody>
      </p:sp>
      <p:sp>
        <p:nvSpPr>
          <p:cNvPr id="87043" name="AutoShape 3"/>
          <p:cNvSpPr>
            <a:spLocks noChangeArrowheads="1"/>
          </p:cNvSpPr>
          <p:nvPr/>
        </p:nvSpPr>
        <p:spPr bwMode="auto">
          <a:xfrm>
            <a:off x="2667000" y="1524000"/>
            <a:ext cx="3276600" cy="1600200"/>
          </a:xfrm>
          <a:prstGeom prst="cloudCallout">
            <a:avLst>
              <a:gd name="adj1" fmla="val -2954"/>
              <a:gd name="adj2" fmla="val 75296"/>
            </a:avLst>
          </a:prstGeom>
          <a:noFill/>
          <a:ln w="12700">
            <a:solidFill>
              <a:srgbClr val="0000FF"/>
            </a:solidFill>
            <a:round/>
            <a:headEnd type="none" w="sm" len="sm"/>
            <a:tailEnd type="none" w="sm" len="sm"/>
          </a:ln>
        </p:spPr>
        <p:txBody>
          <a:bodyPr anchor="ctr"/>
          <a:lstStyle/>
          <a:p>
            <a:r>
              <a:rPr lang="en-US" sz="2400">
                <a:latin typeface="Tahoma" pitchFamily="34" charset="0"/>
              </a:rPr>
              <a:t>To deactivate a session - use</a:t>
            </a:r>
          </a:p>
        </p:txBody>
      </p:sp>
      <p:sp>
        <p:nvSpPr>
          <p:cNvPr id="87044"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F2D57E25-6542-44CA-AD53-E310B46BC4AD}" type="slidenum">
              <a:rPr lang="en-US" sz="1000">
                <a:solidFill>
                  <a:srgbClr val="FFFFFF"/>
                </a:solidFill>
                <a:latin typeface="Tahoma" pitchFamily="34" charset="0"/>
              </a:rPr>
              <a:pPr/>
              <a:t>79</a:t>
            </a:fld>
            <a:endParaRPr lang="en-US" sz="1000">
              <a:solidFill>
                <a:srgbClr val="FFFFFF"/>
              </a:solidFill>
              <a:latin typeface="Tahoma" pitchFamily="34" charset="0"/>
            </a:endParaRPr>
          </a:p>
        </p:txBody>
      </p:sp>
      <p:sp>
        <p:nvSpPr>
          <p:cNvPr id="7" name="Rectangle 6"/>
          <p:cNvSpPr txBox="1">
            <a:spLocks noChangeArrowheads="1"/>
          </p:cNvSpPr>
          <p:nvPr/>
        </p:nvSpPr>
        <p:spPr bwMode="auto">
          <a:xfrm>
            <a:off x="457200" y="457200"/>
            <a:ext cx="7772400" cy="960438"/>
          </a:xfrm>
          <a:prstGeom prst="rect">
            <a:avLst/>
          </a:prstGeom>
          <a:solidFill>
            <a:srgbClr val="562469">
              <a:alpha val="94902"/>
            </a:srgbClr>
          </a:solidFill>
          <a:ln w="9525">
            <a:noFill/>
            <a:miter lim="800000"/>
            <a:headEnd/>
            <a:tailEnd/>
          </a:ln>
          <a:effectLst>
            <a:outerShdw dist="17961" dir="2700000" algn="ctr" rotWithShape="0">
              <a:srgbClr val="ACB6FC">
                <a:gamma/>
                <a:shade val="60000"/>
                <a:invGamma/>
              </a:srgbClr>
            </a:outerShdw>
          </a:effectLst>
          <a:scene3d>
            <a:camera prst="orthographicFront">
              <a:rot lat="0" lon="0" rev="0"/>
            </a:camera>
            <a:lightRig rig="contrasting" dir="t">
              <a:rot lat="0" lon="0" rev="7800000"/>
            </a:lightRig>
          </a:scene3d>
          <a:sp3d>
            <a:bevelT w="139700" h="139700"/>
          </a:sp3d>
        </p:spPr>
        <p:txBody>
          <a:bodyPr tIns="0"/>
          <a:lstStyle/>
          <a:p>
            <a:pPr>
              <a:lnSpc>
                <a:spcPct val="105000"/>
              </a:lnSpc>
              <a:defRPr/>
            </a:pPr>
            <a:r>
              <a:rPr lang="en-US" sz="2400" kern="0">
                <a:solidFill>
                  <a:schemeClr val="bg1"/>
                </a:solidFill>
                <a:latin typeface="+mj-lt"/>
                <a:ea typeface="+mj-ea"/>
                <a:cs typeface="+mj-cs"/>
              </a:rPr>
              <a:t>Session Management in Servlets: Using HttpSession (Contd.)</a:t>
            </a:r>
            <a:endParaRPr lang="en-US" sz="2400" kern="0" dirty="0">
              <a:solidFill>
                <a:schemeClr val="bg1"/>
              </a:solidFill>
              <a:latin typeface="+mj-lt"/>
              <a:ea typeface="+mj-ea"/>
              <a:cs typeface="+mj-cs"/>
            </a:endParaRPr>
          </a:p>
        </p:txBody>
      </p:sp>
      <p:sp>
        <p:nvSpPr>
          <p:cNvPr id="6" name="Title 5"/>
          <p:cNvSpPr>
            <a:spLocks noGrp="1"/>
          </p:cNvSpPr>
          <p:nvPr>
            <p:ph type="title"/>
          </p:nvPr>
        </p:nvSpPr>
        <p:spPr/>
        <p:txBody>
          <a:bodyPr/>
          <a:lstStyle/>
          <a:p>
            <a:r>
              <a:rPr lang="en-US" dirty="0" smtClean="0"/>
              <a:t> </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07747E9C-0699-44E6-BEBB-8790B6ADBE22}" type="slidenum">
              <a:rPr lang="en-US" sz="1000">
                <a:solidFill>
                  <a:srgbClr val="FFFFFF"/>
                </a:solidFill>
                <a:latin typeface="Tahoma" pitchFamily="34" charset="0"/>
              </a:rPr>
              <a:pPr/>
              <a:t>8</a:t>
            </a:fld>
            <a:endParaRPr lang="en-US" sz="1000">
              <a:solidFill>
                <a:srgbClr val="FFFFFF"/>
              </a:solidFill>
              <a:latin typeface="Tahoma" pitchFamily="34" charset="0"/>
            </a:endParaRPr>
          </a:p>
        </p:txBody>
      </p:sp>
      <p:sp>
        <p:nvSpPr>
          <p:cNvPr id="664579" name="Rectangle 2"/>
          <p:cNvSpPr>
            <a:spLocks noGrp="1" noChangeArrowheads="1"/>
          </p:cNvSpPr>
          <p:nvPr>
            <p:ph type="title"/>
          </p:nvPr>
        </p:nvSpPr>
        <p:spPr/>
        <p:txBody>
          <a:bodyPr>
            <a:normAutofit/>
          </a:bodyPr>
          <a:lstStyle/>
          <a:p>
            <a:pPr eaLnBrk="1" hangingPunct="1">
              <a:defRPr/>
            </a:pPr>
            <a:r>
              <a:rPr lang="en-US" sz="2400" dirty="0" smtClean="0"/>
              <a:t>HTTP Basics</a:t>
            </a:r>
            <a:br>
              <a:rPr lang="en-US" sz="2400" dirty="0" smtClean="0"/>
            </a:br>
            <a:endParaRPr lang="en-US" sz="2400" dirty="0" smtClean="0"/>
          </a:p>
        </p:txBody>
      </p:sp>
      <p:sp>
        <p:nvSpPr>
          <p:cNvPr id="15364" name="Rectangle 3"/>
          <p:cNvSpPr>
            <a:spLocks noGrp="1" noChangeArrowheads="1"/>
          </p:cNvSpPr>
          <p:nvPr>
            <p:ph idx="1"/>
          </p:nvPr>
        </p:nvSpPr>
        <p:spPr/>
        <p:txBody>
          <a:bodyPr/>
          <a:lstStyle/>
          <a:p>
            <a:pPr marL="742950" lvl="1" indent="-285750" eaLnBrk="1" hangingPunct="1"/>
            <a:r>
              <a:rPr lang="en-US" sz="2400" dirty="0" smtClean="0"/>
              <a:t>The Hypertext Transfer Protocol (HTTP) is an application-level protocol with the lightness and speed necessary for distributed, collaborative, hypermedia information systems. </a:t>
            </a:r>
          </a:p>
          <a:p>
            <a:pPr marL="742950" lvl="1" indent="-285750" eaLnBrk="1" hangingPunct="1"/>
            <a:r>
              <a:rPr lang="en-US" sz="2400" dirty="0" smtClean="0"/>
              <a:t>It is a </a:t>
            </a:r>
            <a:r>
              <a:rPr lang="en-US" sz="2400" b="1" dirty="0" smtClean="0"/>
              <a:t>generic</a:t>
            </a:r>
            <a:r>
              <a:rPr lang="en-US" sz="2400" dirty="0" smtClean="0"/>
              <a:t>, </a:t>
            </a:r>
            <a:r>
              <a:rPr lang="en-US" sz="2400" b="1" dirty="0" smtClean="0"/>
              <a:t>stateless</a:t>
            </a:r>
            <a:r>
              <a:rPr lang="en-US" sz="2400" dirty="0" smtClean="0"/>
              <a:t>, </a:t>
            </a:r>
            <a:r>
              <a:rPr lang="en-US" sz="2400" b="1" dirty="0" smtClean="0"/>
              <a:t>object-oriented</a:t>
            </a:r>
            <a:r>
              <a:rPr lang="en-US" sz="2400" dirty="0" smtClean="0"/>
              <a:t> protocol which can be used for many tasks, such as name servers and distributed object management systems, through extension of its request methods (commands).</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6"/>
          <p:cNvSpPr txBox="1">
            <a:spLocks noChangeArrowheads="1"/>
          </p:cNvSpPr>
          <p:nvPr/>
        </p:nvSpPr>
        <p:spPr bwMode="auto">
          <a:xfrm>
            <a:off x="457200" y="457200"/>
            <a:ext cx="7772400" cy="960438"/>
          </a:xfrm>
          <a:prstGeom prst="rect">
            <a:avLst/>
          </a:prstGeom>
          <a:solidFill>
            <a:srgbClr val="562469">
              <a:alpha val="94902"/>
            </a:srgbClr>
          </a:solidFill>
          <a:ln w="9525">
            <a:noFill/>
            <a:miter lim="800000"/>
            <a:headEnd/>
            <a:tailEnd/>
          </a:ln>
          <a:effectLst>
            <a:outerShdw dist="17961" dir="2700000" algn="ctr" rotWithShape="0">
              <a:srgbClr val="ACB6FC">
                <a:gamma/>
                <a:shade val="60000"/>
                <a:invGamma/>
              </a:srgbClr>
            </a:outerShdw>
          </a:effectLst>
          <a:scene3d>
            <a:camera prst="orthographicFront">
              <a:rot lat="0" lon="0" rev="0"/>
            </a:camera>
            <a:lightRig rig="contrasting" dir="t">
              <a:rot lat="0" lon="0" rev="7800000"/>
            </a:lightRig>
          </a:scene3d>
          <a:sp3d>
            <a:bevelT w="139700" h="139700"/>
          </a:sp3d>
        </p:spPr>
        <p:txBody>
          <a:bodyPr tIns="0"/>
          <a:lstStyle/>
          <a:p>
            <a:pPr>
              <a:lnSpc>
                <a:spcPct val="105000"/>
              </a:lnSpc>
              <a:defRPr/>
            </a:pPr>
            <a:r>
              <a:rPr lang="en-US" sz="2400" kern="0">
                <a:solidFill>
                  <a:schemeClr val="bg1"/>
                </a:solidFill>
                <a:latin typeface="+mj-lt"/>
                <a:ea typeface="+mj-ea"/>
                <a:cs typeface="+mj-cs"/>
              </a:rPr>
              <a:t>Session Management in Servlets: Using HttpSession (Contd.)</a:t>
            </a:r>
            <a:endParaRPr lang="en-US" sz="2400" kern="0" dirty="0">
              <a:solidFill>
                <a:schemeClr val="bg1"/>
              </a:solidFill>
              <a:latin typeface="+mj-lt"/>
              <a:ea typeface="+mj-ea"/>
              <a:cs typeface="+mj-cs"/>
            </a:endParaRPr>
          </a:p>
        </p:txBody>
      </p:sp>
      <p:sp>
        <p:nvSpPr>
          <p:cNvPr id="3" name="Rectangle 2"/>
          <p:cNvSpPr/>
          <p:nvPr/>
        </p:nvSpPr>
        <p:spPr>
          <a:xfrm>
            <a:off x="1905000" y="1981200"/>
            <a:ext cx="3300968" cy="369332"/>
          </a:xfrm>
          <a:prstGeom prst="rect">
            <a:avLst/>
          </a:prstGeom>
        </p:spPr>
        <p:txBody>
          <a:bodyPr wrap="none">
            <a:spAutoFit/>
          </a:bodyPr>
          <a:lstStyle/>
          <a:p>
            <a:r>
              <a:rPr lang="en-US" dirty="0" smtClean="0"/>
              <a:t>Refer to </a:t>
            </a:r>
            <a:r>
              <a:rPr lang="en-US" dirty="0" smtClean="0">
                <a:hlinkClick r:id="rId3" action="ppaction://hlinkfile"/>
              </a:rPr>
              <a:t>SessionProducer.java</a:t>
            </a:r>
            <a:endParaRPr lang="en-US" dirty="0"/>
          </a:p>
        </p:txBody>
      </p:sp>
      <p:sp>
        <p:nvSpPr>
          <p:cNvPr id="4" name="Rectangle 3"/>
          <p:cNvSpPr/>
          <p:nvPr/>
        </p:nvSpPr>
        <p:spPr>
          <a:xfrm>
            <a:off x="1905000" y="2819400"/>
            <a:ext cx="3429208" cy="369332"/>
          </a:xfrm>
          <a:prstGeom prst="rect">
            <a:avLst/>
          </a:prstGeom>
        </p:spPr>
        <p:txBody>
          <a:bodyPr wrap="none">
            <a:spAutoFit/>
          </a:bodyPr>
          <a:lstStyle/>
          <a:p>
            <a:r>
              <a:rPr lang="en-US" dirty="0" smtClean="0"/>
              <a:t>Refer to </a:t>
            </a:r>
            <a:r>
              <a:rPr lang="en-US" dirty="0" smtClean="0">
                <a:hlinkClick r:id="rId4" action="ppaction://hlinkfile"/>
              </a:rPr>
              <a:t>SessionConsumer.java</a:t>
            </a:r>
            <a:endParaRPr lang="en-US" dirty="0"/>
          </a:p>
        </p:txBody>
      </p:sp>
      <p:sp>
        <p:nvSpPr>
          <p:cNvPr id="5" name="Rectangle 4"/>
          <p:cNvSpPr/>
          <p:nvPr/>
        </p:nvSpPr>
        <p:spPr>
          <a:xfrm>
            <a:off x="1905000" y="3505200"/>
            <a:ext cx="2980303" cy="369332"/>
          </a:xfrm>
          <a:prstGeom prst="rect">
            <a:avLst/>
          </a:prstGeom>
        </p:spPr>
        <p:txBody>
          <a:bodyPr wrap="none">
            <a:spAutoFit/>
          </a:bodyPr>
          <a:lstStyle/>
          <a:p>
            <a:r>
              <a:rPr lang="en-US" dirty="0" smtClean="0"/>
              <a:t>Refer to </a:t>
            </a:r>
            <a:r>
              <a:rPr lang="en-US" dirty="0" smtClean="0">
                <a:hlinkClick r:id="rId5" action="ppaction://hlinkfile"/>
              </a:rPr>
              <a:t>LogoutServlet.java</a:t>
            </a:r>
            <a:endParaRPr lang="en-US" dirty="0"/>
          </a:p>
        </p:txBody>
      </p:sp>
      <p:sp>
        <p:nvSpPr>
          <p:cNvPr id="6" name="Title 5"/>
          <p:cNvSpPr>
            <a:spLocks noGrp="1"/>
          </p:cNvSpPr>
          <p:nvPr>
            <p:ph type="title"/>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pPr eaLnBrk="1" hangingPunct="1">
              <a:defRPr/>
            </a:pPr>
            <a:r>
              <a:rPr lang="en-US" dirty="0" smtClean="0"/>
              <a:t>Inter-Servlet Communication</a:t>
            </a:r>
          </a:p>
        </p:txBody>
      </p:sp>
      <p:sp>
        <p:nvSpPr>
          <p:cNvPr id="88067" name="TextBox 5"/>
          <p:cNvSpPr txBox="1">
            <a:spLocks noChangeArrowheads="1"/>
          </p:cNvSpPr>
          <p:nvPr/>
        </p:nvSpPr>
        <p:spPr bwMode="auto">
          <a:xfrm>
            <a:off x="457200" y="1600200"/>
            <a:ext cx="8382000" cy="2308324"/>
          </a:xfrm>
          <a:prstGeom prst="rect">
            <a:avLst/>
          </a:prstGeom>
          <a:noFill/>
          <a:ln w="9525">
            <a:noFill/>
            <a:miter lim="800000"/>
            <a:headEnd/>
            <a:tailEnd/>
          </a:ln>
        </p:spPr>
        <p:txBody>
          <a:bodyPr>
            <a:spAutoFit/>
          </a:bodyPr>
          <a:lstStyle/>
          <a:p>
            <a:pPr algn="just">
              <a:buFont typeface="Arial" pitchFamily="34" charset="0"/>
              <a:buChar char="•"/>
            </a:pPr>
            <a:r>
              <a:rPr lang="en-US" sz="2400" dirty="0">
                <a:latin typeface="Tahoma" pitchFamily="34" charset="0"/>
              </a:rPr>
              <a:t> A process where two or more servlets communicates with each other to  process the client request.</a:t>
            </a:r>
          </a:p>
          <a:p>
            <a:pPr algn="just">
              <a:buFont typeface="Arial" pitchFamily="34" charset="0"/>
              <a:buChar char="•"/>
            </a:pPr>
            <a:r>
              <a:rPr lang="en-US" sz="2400" dirty="0">
                <a:latin typeface="Tahoma" pitchFamily="34" charset="0"/>
              </a:rPr>
              <a:t> A servlet can forward the request to another servlet to the process the client request.</a:t>
            </a:r>
          </a:p>
          <a:p>
            <a:pPr algn="just">
              <a:buFont typeface="Arial" pitchFamily="34" charset="0"/>
              <a:buChar char="•"/>
            </a:pPr>
            <a:r>
              <a:rPr lang="en-US" sz="2400" dirty="0">
                <a:latin typeface="Tahoma" pitchFamily="34" charset="0"/>
              </a:rPr>
              <a:t> A servlet can include the output of another servlet to process the client request.</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pPr eaLnBrk="1" hangingPunct="1">
              <a:defRPr/>
            </a:pPr>
            <a:r>
              <a:rPr lang="en-US" dirty="0" smtClean="0"/>
              <a:t>Inter-Servlet Communication (Contd.)</a:t>
            </a:r>
          </a:p>
        </p:txBody>
      </p:sp>
      <p:sp>
        <p:nvSpPr>
          <p:cNvPr id="89091"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51BA469B-7E86-4A4B-A222-9C56E77001B6}" type="slidenum">
              <a:rPr lang="en-US" sz="1000">
                <a:solidFill>
                  <a:srgbClr val="FFFFFF"/>
                </a:solidFill>
                <a:latin typeface="Tahoma" pitchFamily="34" charset="0"/>
              </a:rPr>
              <a:pPr/>
              <a:t>82</a:t>
            </a:fld>
            <a:endParaRPr lang="en-US" sz="1000">
              <a:solidFill>
                <a:srgbClr val="FFFFFF"/>
              </a:solidFill>
              <a:latin typeface="Tahoma" pitchFamily="34" charset="0"/>
            </a:endParaRPr>
          </a:p>
        </p:txBody>
      </p:sp>
      <p:sp>
        <p:nvSpPr>
          <p:cNvPr id="5" name="TextBox 4"/>
          <p:cNvSpPr txBox="1"/>
          <p:nvPr/>
        </p:nvSpPr>
        <p:spPr>
          <a:xfrm>
            <a:off x="228600" y="1676400"/>
            <a:ext cx="8534400" cy="1969770"/>
          </a:xfrm>
          <a:prstGeom prst="rect">
            <a:avLst/>
          </a:prstGeom>
          <a:noFill/>
        </p:spPr>
        <p:txBody>
          <a:bodyPr>
            <a:spAutoFit/>
          </a:bodyPr>
          <a:lstStyle/>
          <a:p>
            <a:pPr fontAlgn="auto">
              <a:spcBef>
                <a:spcPts val="0"/>
              </a:spcBef>
              <a:spcAft>
                <a:spcPts val="0"/>
              </a:spcAft>
              <a:defRPr/>
            </a:pPr>
            <a:r>
              <a:rPr lang="en-US" sz="2800" dirty="0">
                <a:latin typeface="+mn-lt"/>
              </a:rPr>
              <a:t>Inter-Servlet Communication can be implemented in the following two ways:</a:t>
            </a:r>
          </a:p>
          <a:p>
            <a:pPr marL="971550" lvl="1" indent="-514350" fontAlgn="auto">
              <a:spcBef>
                <a:spcPts val="0"/>
              </a:spcBef>
              <a:spcAft>
                <a:spcPts val="0"/>
              </a:spcAft>
              <a:buFont typeface="+mj-lt"/>
              <a:buAutoNum type="arabicPeriod"/>
              <a:defRPr/>
            </a:pPr>
            <a:r>
              <a:rPr lang="en-US" sz="2400" dirty="0">
                <a:latin typeface="+mn-lt"/>
              </a:rPr>
              <a:t> </a:t>
            </a:r>
            <a:r>
              <a:rPr lang="en-US" sz="2400" dirty="0" err="1">
                <a:latin typeface="+mn-lt"/>
              </a:rPr>
              <a:t>RequestDispatcher</a:t>
            </a:r>
            <a:endParaRPr lang="en-US" sz="2400" dirty="0">
              <a:latin typeface="+mn-lt"/>
            </a:endParaRPr>
          </a:p>
          <a:p>
            <a:pPr marL="971550" lvl="1" indent="-514350" fontAlgn="auto">
              <a:spcBef>
                <a:spcPts val="0"/>
              </a:spcBef>
              <a:spcAft>
                <a:spcPts val="0"/>
              </a:spcAft>
              <a:buFont typeface="+mj-lt"/>
              <a:buAutoNum type="arabicPeriod"/>
              <a:defRPr/>
            </a:pPr>
            <a:r>
              <a:rPr lang="en-US" sz="2400" dirty="0">
                <a:latin typeface="+mn-lt"/>
              </a:rPr>
              <a:t> </a:t>
            </a:r>
            <a:r>
              <a:rPr lang="en-US" sz="2400" dirty="0" err="1" smtClean="0">
                <a:latin typeface="+mn-lt"/>
              </a:rPr>
              <a:t>ServletRequest</a:t>
            </a:r>
            <a:r>
              <a:rPr lang="en-US" sz="2400" dirty="0" smtClean="0">
                <a:latin typeface="+mn-lt"/>
              </a:rPr>
              <a:t> </a:t>
            </a:r>
            <a:r>
              <a:rPr lang="en-US" sz="2400" dirty="0">
                <a:latin typeface="+mn-lt"/>
              </a:rPr>
              <a:t>object</a:t>
            </a:r>
          </a:p>
          <a:p>
            <a:pPr fontAlgn="auto">
              <a:spcBef>
                <a:spcPts val="0"/>
              </a:spcBef>
              <a:spcAft>
                <a:spcPts val="0"/>
              </a:spcAft>
              <a:defRPr/>
            </a:pPr>
            <a:endParaRPr lang="en-US" dirty="0">
              <a:latin typeface="+mn-lt"/>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9667"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mtClean="0"/>
              <a:t>Inter-Servlet Communication (Contd.)</a:t>
            </a:r>
          </a:p>
        </p:txBody>
      </p:sp>
      <p:sp>
        <p:nvSpPr>
          <p:cNvPr id="90117"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ABCFA79D-E078-4E8A-B455-F73074D547EE}" type="slidenum">
              <a:rPr lang="en-US" sz="1000">
                <a:solidFill>
                  <a:srgbClr val="FFFFFF"/>
                </a:solidFill>
                <a:latin typeface="Tahoma" pitchFamily="34" charset="0"/>
              </a:rPr>
              <a:pPr/>
              <a:t>83</a:t>
            </a:fld>
            <a:endParaRPr lang="en-US" sz="1000">
              <a:solidFill>
                <a:srgbClr val="FFFFFF"/>
              </a:solidFill>
              <a:latin typeface="Tahoma" pitchFamily="34" charset="0"/>
            </a:endParaRPr>
          </a:p>
        </p:txBody>
      </p:sp>
      <p:sp>
        <p:nvSpPr>
          <p:cNvPr id="90118" name="TextBox 4"/>
          <p:cNvSpPr txBox="1">
            <a:spLocks noChangeArrowheads="1"/>
          </p:cNvSpPr>
          <p:nvPr/>
        </p:nvSpPr>
        <p:spPr bwMode="auto">
          <a:xfrm>
            <a:off x="457200" y="1600200"/>
            <a:ext cx="8305800" cy="3293209"/>
          </a:xfrm>
          <a:prstGeom prst="rect">
            <a:avLst/>
          </a:prstGeom>
          <a:noFill/>
          <a:ln w="9525">
            <a:noFill/>
            <a:miter lim="800000"/>
            <a:headEnd/>
            <a:tailEnd/>
          </a:ln>
        </p:spPr>
        <p:txBody>
          <a:bodyPr>
            <a:spAutoFit/>
          </a:bodyPr>
          <a:lstStyle/>
          <a:p>
            <a:r>
              <a:rPr lang="en-US" sz="2400" dirty="0">
                <a:solidFill>
                  <a:srgbClr val="FF0000"/>
                </a:solidFill>
                <a:latin typeface="Tahoma" pitchFamily="34" charset="0"/>
              </a:rPr>
              <a:t>1. Inter-Servlet Communication Using </a:t>
            </a:r>
            <a:r>
              <a:rPr lang="en-US" sz="2400" dirty="0" err="1">
                <a:solidFill>
                  <a:srgbClr val="FF0000"/>
                </a:solidFill>
                <a:latin typeface="Tahoma" pitchFamily="34" charset="0"/>
              </a:rPr>
              <a:t>RequestDispatcher</a:t>
            </a:r>
            <a:endParaRPr lang="en-US" sz="2400" dirty="0">
              <a:solidFill>
                <a:srgbClr val="FF0000"/>
              </a:solidFill>
              <a:latin typeface="Tahoma" pitchFamily="34" charset="0"/>
            </a:endParaRPr>
          </a:p>
          <a:p>
            <a:pPr lvl="1">
              <a:buFont typeface="Wingdings" pitchFamily="2" charset="2"/>
              <a:buChar char="§"/>
            </a:pPr>
            <a:r>
              <a:rPr lang="en-US" sz="2000" dirty="0">
                <a:latin typeface="Tahoma" pitchFamily="34" charset="0"/>
              </a:rPr>
              <a:t>  </a:t>
            </a:r>
            <a:r>
              <a:rPr lang="en-US" sz="2000" dirty="0" err="1">
                <a:latin typeface="Tahoma" pitchFamily="34" charset="0"/>
              </a:rPr>
              <a:t>RequestDispatcher</a:t>
            </a:r>
            <a:r>
              <a:rPr lang="en-US" sz="2000" dirty="0">
                <a:latin typeface="Tahoma" pitchFamily="34" charset="0"/>
              </a:rPr>
              <a:t> is an object of </a:t>
            </a:r>
            <a:r>
              <a:rPr lang="en-US" sz="2000" dirty="0" err="1">
                <a:latin typeface="Tahoma" pitchFamily="34" charset="0"/>
              </a:rPr>
              <a:t>javax.servlet.RequestDispatcher</a:t>
            </a:r>
            <a:r>
              <a:rPr lang="en-US" sz="2000" dirty="0">
                <a:latin typeface="Tahoma" pitchFamily="34" charset="0"/>
              </a:rPr>
              <a:t> Interface that allows inter-servlet communication.</a:t>
            </a:r>
          </a:p>
          <a:p>
            <a:pPr lvl="1">
              <a:buFont typeface="Wingdings" pitchFamily="2" charset="2"/>
              <a:buChar char="§"/>
            </a:pPr>
            <a:r>
              <a:rPr lang="en-US" sz="2000" dirty="0">
                <a:latin typeface="Tahoma" pitchFamily="34" charset="0"/>
              </a:rPr>
              <a:t>  Object is used to include the content of another servlet.</a:t>
            </a:r>
          </a:p>
          <a:p>
            <a:pPr lvl="1">
              <a:buFont typeface="Wingdings" pitchFamily="2" charset="2"/>
              <a:buChar char="§"/>
            </a:pPr>
            <a:r>
              <a:rPr lang="en-US" sz="2000" dirty="0">
                <a:latin typeface="Tahoma" pitchFamily="34" charset="0"/>
              </a:rPr>
              <a:t>  Implemented using include() method of </a:t>
            </a:r>
            <a:r>
              <a:rPr lang="en-US" sz="2000" dirty="0" err="1">
                <a:latin typeface="Tahoma" pitchFamily="34" charset="0"/>
              </a:rPr>
              <a:t>RequestDispatcher</a:t>
            </a:r>
            <a:r>
              <a:rPr lang="en-US" sz="2000" dirty="0">
                <a:latin typeface="Tahoma" pitchFamily="34" charset="0"/>
              </a:rPr>
              <a:t> interface.</a:t>
            </a:r>
          </a:p>
          <a:p>
            <a:pPr lvl="1">
              <a:buFont typeface="Wingdings" pitchFamily="2" charset="2"/>
              <a:buChar char="§"/>
            </a:pPr>
            <a:r>
              <a:rPr lang="en-US" sz="2000" dirty="0">
                <a:latin typeface="Tahoma" pitchFamily="34" charset="0"/>
              </a:rPr>
              <a:t>  Object is used to forward the request to another servlet.</a:t>
            </a:r>
          </a:p>
          <a:p>
            <a:pPr lvl="1">
              <a:buFont typeface="Wingdings" pitchFamily="2" charset="2"/>
              <a:buChar char="§"/>
            </a:pPr>
            <a:r>
              <a:rPr lang="en-US" sz="2000" dirty="0">
                <a:latin typeface="Tahoma" pitchFamily="34" charset="0"/>
              </a:rPr>
              <a:t>  Implemented using forward() method of </a:t>
            </a:r>
            <a:r>
              <a:rPr lang="en-US" sz="2000" dirty="0" err="1">
                <a:latin typeface="Tahoma" pitchFamily="34" charset="0"/>
              </a:rPr>
              <a:t>RequestDispatcher</a:t>
            </a:r>
            <a:r>
              <a:rPr lang="en-US" sz="2000" dirty="0">
                <a:latin typeface="Tahoma" pitchFamily="34" charset="0"/>
              </a:rPr>
              <a:t> interface.</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1715" name="Rectangle 3"/>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mtClean="0"/>
              <a:t>Inter-Servlet Communication (Contd.)</a:t>
            </a:r>
          </a:p>
        </p:txBody>
      </p:sp>
      <p:sp>
        <p:nvSpPr>
          <p:cNvPr id="91141"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3CFFDF83-F9BF-41B7-BCD0-BD25EFED530A}" type="slidenum">
              <a:rPr lang="en-US" sz="1000">
                <a:solidFill>
                  <a:srgbClr val="FFFFFF"/>
                </a:solidFill>
                <a:latin typeface="Tahoma" pitchFamily="34" charset="0"/>
              </a:rPr>
              <a:pPr/>
              <a:t>84</a:t>
            </a:fld>
            <a:endParaRPr lang="en-US" sz="1000">
              <a:solidFill>
                <a:srgbClr val="FFFFFF"/>
              </a:solidFill>
              <a:latin typeface="Tahoma" pitchFamily="34" charset="0"/>
            </a:endParaRPr>
          </a:p>
        </p:txBody>
      </p:sp>
      <p:sp>
        <p:nvSpPr>
          <p:cNvPr id="5" name="TextBox 4"/>
          <p:cNvSpPr txBox="1"/>
          <p:nvPr/>
        </p:nvSpPr>
        <p:spPr>
          <a:xfrm>
            <a:off x="457200" y="1676400"/>
            <a:ext cx="8305800" cy="2832100"/>
          </a:xfrm>
          <a:prstGeom prst="rect">
            <a:avLst/>
          </a:prstGeom>
          <a:noFill/>
        </p:spPr>
        <p:txBody>
          <a:bodyPr>
            <a:spAutoFit/>
          </a:bodyPr>
          <a:lstStyle/>
          <a:p>
            <a:pPr marL="457200" indent="-457200" algn="just" fontAlgn="auto">
              <a:spcBef>
                <a:spcPts val="0"/>
              </a:spcBef>
              <a:spcAft>
                <a:spcPts val="0"/>
              </a:spcAft>
              <a:buClr>
                <a:schemeClr val="accent1"/>
              </a:buClr>
              <a:buFontTx/>
              <a:buAutoNum type="arabicPeriod" startAt="2"/>
              <a:defRPr/>
            </a:pPr>
            <a:r>
              <a:rPr lang="en-US" sz="2000" u="sng" dirty="0">
                <a:solidFill>
                  <a:srgbClr val="0000FF"/>
                </a:solidFill>
                <a:latin typeface="+mn-lt"/>
              </a:rPr>
              <a:t>Inter-Servlet Communication </a:t>
            </a:r>
            <a:r>
              <a:rPr lang="en-US" sz="2000" u="sng" dirty="0">
                <a:solidFill>
                  <a:schemeClr val="folHlink"/>
                </a:solidFill>
                <a:latin typeface="+mn-lt"/>
              </a:rPr>
              <a:t>Using Servlet Request Object</a:t>
            </a:r>
          </a:p>
          <a:p>
            <a:pPr marL="914400" lvl="1" indent="-457200" fontAlgn="auto">
              <a:spcBef>
                <a:spcPts val="0"/>
              </a:spcBef>
              <a:spcAft>
                <a:spcPts val="0"/>
              </a:spcAft>
              <a:buClr>
                <a:schemeClr val="accent1"/>
              </a:buClr>
              <a:buFont typeface="Wingdings" pitchFamily="2" charset="2"/>
              <a:buChar char="ü"/>
              <a:defRPr/>
            </a:pPr>
            <a:r>
              <a:rPr lang="en-US" sz="2000" dirty="0">
                <a:latin typeface="+mn-lt"/>
              </a:rPr>
              <a:t>Stores the calculated data as attribute to the request object in the servlet.</a:t>
            </a:r>
          </a:p>
          <a:p>
            <a:pPr marL="914400" lvl="1" indent="-457200" fontAlgn="auto">
              <a:spcBef>
                <a:spcPts val="0"/>
              </a:spcBef>
              <a:spcAft>
                <a:spcPts val="0"/>
              </a:spcAft>
              <a:buClr>
                <a:schemeClr val="accent1"/>
              </a:buClr>
              <a:buFont typeface="Wingdings" pitchFamily="2" charset="2"/>
              <a:buChar char="ü"/>
              <a:defRPr/>
            </a:pPr>
            <a:r>
              <a:rPr lang="en-US" sz="2000" dirty="0">
                <a:latin typeface="+mn-lt"/>
              </a:rPr>
              <a:t>Forwards the request to the second servlet using the </a:t>
            </a:r>
            <a:r>
              <a:rPr lang="en-US" sz="2000" dirty="0" err="1">
                <a:latin typeface="+mn-lt"/>
              </a:rPr>
              <a:t>RequestDisptacher</a:t>
            </a:r>
            <a:r>
              <a:rPr lang="en-US" sz="2000" dirty="0">
                <a:latin typeface="+mn-lt"/>
              </a:rPr>
              <a:t>.</a:t>
            </a:r>
          </a:p>
          <a:p>
            <a:pPr marL="914400" lvl="1" indent="-457200" fontAlgn="auto">
              <a:spcBef>
                <a:spcPts val="0"/>
              </a:spcBef>
              <a:spcAft>
                <a:spcPts val="0"/>
              </a:spcAft>
              <a:buClr>
                <a:schemeClr val="accent1"/>
              </a:buClr>
              <a:buFont typeface="Wingdings" pitchFamily="2" charset="2"/>
              <a:buChar char="ü"/>
              <a:defRPr/>
            </a:pPr>
            <a:r>
              <a:rPr lang="en-US" sz="2000" dirty="0">
                <a:latin typeface="+mn-lt"/>
              </a:rPr>
              <a:t>Retrieves the data from the request object and displays the result using the second servlet.</a:t>
            </a:r>
            <a:endParaRPr lang="en-US" dirty="0">
              <a:latin typeface="+mn-lt"/>
            </a:endParaRPr>
          </a:p>
          <a:p>
            <a:pPr marL="457200" indent="-457200" algn="just" fontAlgn="auto">
              <a:spcBef>
                <a:spcPts val="0"/>
              </a:spcBef>
              <a:spcAft>
                <a:spcPts val="0"/>
              </a:spcAft>
              <a:buClr>
                <a:schemeClr val="accent1"/>
              </a:buClr>
              <a:buFont typeface="Wingdings" pitchFamily="2" charset="2"/>
              <a:buChar char="ü"/>
              <a:defRPr/>
            </a:pPr>
            <a:endParaRPr lang="en-US" sz="2000" dirty="0">
              <a:latin typeface="+mn-lt"/>
            </a:endParaRPr>
          </a:p>
          <a:p>
            <a:pPr fontAlgn="auto">
              <a:spcBef>
                <a:spcPts val="0"/>
              </a:spcBef>
              <a:spcAft>
                <a:spcPts val="0"/>
              </a:spcAft>
              <a:defRPr/>
            </a:pPr>
            <a:endParaRPr lang="en-US" dirty="0">
              <a:latin typeface="+mn-lt"/>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pPr eaLnBrk="1" hangingPunct="1">
              <a:defRPr/>
            </a:pPr>
            <a:r>
              <a:rPr lang="en-US" sz="2400" dirty="0" smtClean="0"/>
              <a:t>Inter-Servlet Communication: Request Dispatcher Object Methods</a:t>
            </a:r>
          </a:p>
        </p:txBody>
      </p:sp>
      <p:sp>
        <p:nvSpPr>
          <p:cNvPr id="92164" name="Text Box 4"/>
          <p:cNvSpPr txBox="1">
            <a:spLocks noChangeArrowheads="1"/>
          </p:cNvSpPr>
          <p:nvPr/>
        </p:nvSpPr>
        <p:spPr bwMode="auto">
          <a:xfrm>
            <a:off x="152400" y="2133600"/>
            <a:ext cx="4419600" cy="4114800"/>
          </a:xfrm>
          <a:prstGeom prst="rect">
            <a:avLst/>
          </a:prstGeom>
          <a:solidFill>
            <a:schemeClr val="bg1"/>
          </a:solidFill>
          <a:ln w="12700">
            <a:noFill/>
            <a:miter lim="800000"/>
            <a:headEnd type="none" w="sm" len="sm"/>
            <a:tailEnd type="none" w="sm" len="sm"/>
          </a:ln>
        </p:spPr>
        <p:txBody>
          <a:bodyPr/>
          <a:lstStyle/>
          <a:p>
            <a:pPr algn="just"/>
            <a:endParaRPr lang="en-US" sz="2000">
              <a:latin typeface="Tahoma" pitchFamily="34" charset="0"/>
            </a:endParaRPr>
          </a:p>
          <a:p>
            <a:pPr algn="just"/>
            <a:r>
              <a:rPr lang="en-US" sz="2000">
                <a:latin typeface="Tahoma" pitchFamily="34" charset="0"/>
              </a:rPr>
              <a:t>When you wish to include content from another web resource within your own web resource before returning a response – Use include() method.</a:t>
            </a:r>
          </a:p>
          <a:p>
            <a:pPr algn="just"/>
            <a:endParaRPr lang="en-US" sz="2000">
              <a:latin typeface="Tahoma" pitchFamily="34" charset="0"/>
            </a:endParaRPr>
          </a:p>
          <a:p>
            <a:pPr algn="just"/>
            <a:r>
              <a:rPr lang="en-US" sz="2000" u="sng">
                <a:latin typeface="Tahoma" pitchFamily="34" charset="0"/>
              </a:rPr>
              <a:t>Example</a:t>
            </a:r>
            <a:r>
              <a:rPr lang="en-US" sz="2000">
                <a:latin typeface="Tahoma" pitchFamily="34" charset="0"/>
              </a:rPr>
              <a:t>:</a:t>
            </a:r>
          </a:p>
          <a:p>
            <a:pPr algn="just"/>
            <a:r>
              <a:rPr lang="en-US" sz="2000">
                <a:latin typeface="Tahoma" pitchFamily="34" charset="0"/>
              </a:rPr>
              <a:t>Including a banner with every page returned.</a:t>
            </a:r>
          </a:p>
          <a:p>
            <a:pPr algn="just"/>
            <a:endParaRPr lang="en-US" sz="2000">
              <a:latin typeface="Tahoma" pitchFamily="34" charset="0"/>
            </a:endParaRPr>
          </a:p>
        </p:txBody>
      </p:sp>
      <p:sp>
        <p:nvSpPr>
          <p:cNvPr id="92165" name="Line 5"/>
          <p:cNvSpPr>
            <a:spLocks noChangeShapeType="1"/>
          </p:cNvSpPr>
          <p:nvPr/>
        </p:nvSpPr>
        <p:spPr bwMode="auto">
          <a:xfrm flipV="1">
            <a:off x="4572000" y="4876800"/>
            <a:ext cx="2438400" cy="457200"/>
          </a:xfrm>
          <a:prstGeom prst="line">
            <a:avLst/>
          </a:prstGeom>
          <a:noFill/>
          <a:ln w="19050">
            <a:solidFill>
              <a:schemeClr val="tx1"/>
            </a:solidFill>
            <a:prstDash val="dash"/>
            <a:round/>
            <a:headEnd type="none" w="sm" len="sm"/>
            <a:tailEnd type="stealth" w="lg" len="med"/>
          </a:ln>
        </p:spPr>
        <p:txBody>
          <a:bodyPr/>
          <a:lstStyle/>
          <a:p>
            <a:endParaRPr lang="en-US"/>
          </a:p>
        </p:txBody>
      </p:sp>
      <p:sp>
        <p:nvSpPr>
          <p:cNvPr id="92166" name="Text Box 6"/>
          <p:cNvSpPr txBox="1">
            <a:spLocks noChangeArrowheads="1"/>
          </p:cNvSpPr>
          <p:nvPr/>
        </p:nvSpPr>
        <p:spPr bwMode="auto">
          <a:xfrm>
            <a:off x="685800" y="1690688"/>
            <a:ext cx="3048000" cy="595312"/>
          </a:xfrm>
          <a:prstGeom prst="rect">
            <a:avLst/>
          </a:prstGeom>
          <a:gradFill rotWithShape="1">
            <a:gsLst>
              <a:gs pos="0">
                <a:srgbClr val="7BDFDD"/>
              </a:gs>
              <a:gs pos="100000">
                <a:schemeClr val="bg1"/>
              </a:gs>
            </a:gsLst>
            <a:lin ang="5400000" scaled="1"/>
          </a:gradFill>
          <a:ln w="12700">
            <a:noFill/>
            <a:miter lim="800000"/>
            <a:headEnd type="none" w="sm" len="sm"/>
            <a:tailEnd type="none" w="sm" len="sm"/>
          </a:ln>
          <a:effectLst>
            <a:prstShdw prst="shdw17" dist="17961" dir="2700000">
              <a:srgbClr val="4A8685"/>
            </a:prstShdw>
          </a:effectLst>
        </p:spPr>
        <p:txBody>
          <a:bodyPr anchor="ctr"/>
          <a:lstStyle/>
          <a:p>
            <a:r>
              <a:rPr lang="en-US" sz="2000">
                <a:latin typeface="Tahoma" pitchFamily="34" charset="0"/>
              </a:rPr>
              <a:t>include() method</a:t>
            </a:r>
          </a:p>
        </p:txBody>
      </p:sp>
      <p:sp>
        <p:nvSpPr>
          <p:cNvPr id="92167" name="Text Box 7"/>
          <p:cNvSpPr txBox="1">
            <a:spLocks noChangeArrowheads="1"/>
          </p:cNvSpPr>
          <p:nvPr/>
        </p:nvSpPr>
        <p:spPr bwMode="auto">
          <a:xfrm>
            <a:off x="228600" y="1690688"/>
            <a:ext cx="457200" cy="595312"/>
          </a:xfrm>
          <a:prstGeom prst="rect">
            <a:avLst/>
          </a:prstGeom>
          <a:gradFill rotWithShape="1">
            <a:gsLst>
              <a:gs pos="0">
                <a:srgbClr val="7BDFDD"/>
              </a:gs>
              <a:gs pos="100000">
                <a:schemeClr val="bg1"/>
              </a:gs>
            </a:gsLst>
            <a:lin ang="5400000" scaled="1"/>
          </a:gradFill>
          <a:ln w="12700">
            <a:noFill/>
            <a:miter lim="800000"/>
            <a:headEnd type="none" w="sm" len="sm"/>
            <a:tailEnd type="none" w="sm" len="sm"/>
          </a:ln>
          <a:effectLst>
            <a:prstShdw prst="shdw17" dist="17961" dir="2700000">
              <a:srgbClr val="4A8685"/>
            </a:prstShdw>
          </a:effectLst>
        </p:spPr>
        <p:txBody>
          <a:bodyPr anchor="ctr"/>
          <a:lstStyle/>
          <a:p>
            <a:r>
              <a:rPr lang="en-US" sz="2000">
                <a:latin typeface="Tahoma" pitchFamily="34" charset="0"/>
              </a:rPr>
              <a:t>1.</a:t>
            </a:r>
          </a:p>
        </p:txBody>
      </p:sp>
      <p:sp>
        <p:nvSpPr>
          <p:cNvPr id="92168" name="Slide Number Placeholder 7"/>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E8D3C56D-0785-41E1-B3FF-0501A3F49CE7}" type="slidenum">
              <a:rPr lang="en-US" sz="1000">
                <a:solidFill>
                  <a:srgbClr val="FFFFFF"/>
                </a:solidFill>
                <a:latin typeface="Tahoma" pitchFamily="34" charset="0"/>
              </a:rPr>
              <a:pPr/>
              <a:t>85</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4788" name="Rectangle 4"/>
          <p:cNvSpPr>
            <a:spLocks noGrp="1" noChangeArrowheads="1"/>
          </p:cNvSpPr>
          <p:nvPr>
            <p:ph type="title"/>
          </p:nvPr>
        </p:nvSpPr>
        <p:spPr>
          <a:effectLst>
            <a:outerShdw dist="17961" dir="2700000" algn="ctr" rotWithShape="0">
              <a:srgbClr val="ACB6FC">
                <a:gamma/>
                <a:shade val="60000"/>
                <a:invGamma/>
              </a:srgbClr>
            </a:outerShdw>
          </a:effectLst>
        </p:spPr>
        <p:txBody>
          <a:bodyPr/>
          <a:lstStyle/>
          <a:p>
            <a:pPr eaLnBrk="1" hangingPunct="1">
              <a:defRPr/>
            </a:pPr>
            <a:r>
              <a:rPr lang="en-US" smtClean="0"/>
              <a:t>Request Dispatcher Object Methods</a:t>
            </a:r>
          </a:p>
        </p:txBody>
      </p:sp>
      <p:sp>
        <p:nvSpPr>
          <p:cNvPr id="93190" name="Text Box 3"/>
          <p:cNvSpPr txBox="1">
            <a:spLocks noChangeArrowheads="1"/>
          </p:cNvSpPr>
          <p:nvPr/>
        </p:nvSpPr>
        <p:spPr bwMode="auto">
          <a:xfrm>
            <a:off x="141288" y="1766888"/>
            <a:ext cx="8697912" cy="4252912"/>
          </a:xfrm>
          <a:prstGeom prst="rect">
            <a:avLst/>
          </a:prstGeom>
          <a:solidFill>
            <a:schemeClr val="bg1"/>
          </a:solidFill>
          <a:ln w="12700">
            <a:noFill/>
            <a:miter lim="800000"/>
            <a:headEnd type="none" w="sm" len="sm"/>
            <a:tailEnd type="none" w="sm" len="sm"/>
          </a:ln>
        </p:spPr>
        <p:txBody>
          <a:bodyPr/>
          <a:lstStyle/>
          <a:p>
            <a:r>
              <a:rPr lang="en-US" sz="2000" dirty="0">
                <a:latin typeface="Tahoma" pitchFamily="34" charset="0"/>
              </a:rPr>
              <a:t>The </a:t>
            </a:r>
            <a:r>
              <a:rPr lang="en-US" sz="2000" dirty="0" err="1">
                <a:latin typeface="Tahoma" pitchFamily="34" charset="0"/>
              </a:rPr>
              <a:t>RequestDispatcher</a:t>
            </a:r>
            <a:r>
              <a:rPr lang="en-US" sz="2000" dirty="0">
                <a:latin typeface="Tahoma" pitchFamily="34" charset="0"/>
              </a:rPr>
              <a:t> object uses the include() method to include a specified resource in the response at the point at which it is called. </a:t>
            </a:r>
          </a:p>
          <a:p>
            <a:endParaRPr lang="en-US" sz="2000" dirty="0">
              <a:latin typeface="Tahoma" pitchFamily="34" charset="0"/>
            </a:endParaRPr>
          </a:p>
          <a:p>
            <a:r>
              <a:rPr lang="en-US" sz="2000" dirty="0">
                <a:latin typeface="Tahoma" pitchFamily="34" charset="0"/>
              </a:rPr>
              <a:t>The user is unaware that any such call was made – it will seem as though only one resource, such as JSP page, was generated.</a:t>
            </a:r>
          </a:p>
        </p:txBody>
      </p:sp>
      <p:sp>
        <p:nvSpPr>
          <p:cNvPr id="93191"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1EAD41B7-2F34-412C-9157-74045B5F97BF}" type="slidenum">
              <a:rPr lang="en-US" sz="1000">
                <a:solidFill>
                  <a:srgbClr val="FFFFFF"/>
                </a:solidFill>
                <a:latin typeface="Tahoma" pitchFamily="34" charset="0"/>
              </a:rPr>
              <a:pPr/>
              <a:t>86</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pPr eaLnBrk="1" hangingPunct="1">
              <a:defRPr/>
            </a:pPr>
            <a:r>
              <a:rPr lang="en-US" smtClean="0"/>
              <a:t>Demonstration: Using Include</a:t>
            </a:r>
          </a:p>
        </p:txBody>
      </p:sp>
      <p:sp>
        <p:nvSpPr>
          <p:cNvPr id="94211"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149402D4-43A5-471F-A146-E51BC01AB72D}" type="slidenum">
              <a:rPr lang="en-US" sz="1000">
                <a:solidFill>
                  <a:srgbClr val="FFFFFF"/>
                </a:solidFill>
                <a:latin typeface="Tahoma" pitchFamily="34" charset="0"/>
              </a:rPr>
              <a:pPr/>
              <a:t>87</a:t>
            </a:fld>
            <a:endParaRPr lang="en-US" sz="1000">
              <a:solidFill>
                <a:srgbClr val="FFFFFF"/>
              </a:solidFill>
              <a:latin typeface="Tahoma" pitchFamily="34" charset="0"/>
            </a:endParaRPr>
          </a:p>
        </p:txBody>
      </p:sp>
      <p:sp>
        <p:nvSpPr>
          <p:cNvPr id="94212" name="TextBox 4"/>
          <p:cNvSpPr txBox="1">
            <a:spLocks noChangeArrowheads="1"/>
          </p:cNvSpPr>
          <p:nvPr/>
        </p:nvSpPr>
        <p:spPr bwMode="auto">
          <a:xfrm>
            <a:off x="457200" y="1676400"/>
            <a:ext cx="8077200" cy="2246313"/>
          </a:xfrm>
          <a:prstGeom prst="rect">
            <a:avLst/>
          </a:prstGeom>
          <a:noFill/>
          <a:ln w="9525">
            <a:noFill/>
            <a:miter lim="800000"/>
            <a:headEnd/>
            <a:tailEnd/>
          </a:ln>
        </p:spPr>
        <p:txBody>
          <a:bodyPr>
            <a:spAutoFit/>
          </a:bodyPr>
          <a:lstStyle/>
          <a:p>
            <a:pPr algn="just"/>
            <a:r>
              <a:rPr lang="en-US" sz="2800" dirty="0"/>
              <a:t>Write a servlet that will include the contact information of the web administrator from an another Servlet in the footer section and in the body section it will greet the user with a welcome message.</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eaLnBrk="1" hangingPunct="1">
              <a:defRPr/>
            </a:pPr>
            <a:r>
              <a:rPr lang="en-US" smtClean="0"/>
              <a:t>Login Page – Login.html</a:t>
            </a:r>
          </a:p>
        </p:txBody>
      </p:sp>
      <p:sp>
        <p:nvSpPr>
          <p:cNvPr id="95235" name="Rectangle 3"/>
          <p:cNvSpPr>
            <a:spLocks noGrp="1" noChangeArrowheads="1"/>
          </p:cNvSpPr>
          <p:nvPr>
            <p:ph idx="1"/>
          </p:nvPr>
        </p:nvSpPr>
        <p:spPr/>
        <p:txBody>
          <a:bodyPr/>
          <a:lstStyle/>
          <a:p>
            <a:pPr eaLnBrk="1" hangingPunct="1">
              <a:lnSpc>
                <a:spcPct val="80000"/>
              </a:lnSpc>
              <a:spcBef>
                <a:spcPct val="0"/>
              </a:spcBef>
              <a:buFontTx/>
              <a:buNone/>
            </a:pPr>
            <a:r>
              <a:rPr lang="en-US" sz="1600" dirty="0" smtClean="0">
                <a:latin typeface="Courier New" pitchFamily="49" charset="0"/>
                <a:cs typeface="Courier New" pitchFamily="49" charset="0"/>
              </a:rPr>
              <a:t>		</a:t>
            </a:r>
          </a:p>
          <a:p>
            <a:pPr eaLnBrk="1" hangingPunct="1">
              <a:lnSpc>
                <a:spcPct val="80000"/>
              </a:lnSpc>
              <a:spcBef>
                <a:spcPct val="0"/>
              </a:spcBef>
              <a:buFontTx/>
              <a:buNone/>
            </a:pPr>
            <a:r>
              <a:rPr lang="en-US" sz="1600" dirty="0" smtClean="0">
                <a:latin typeface="Courier New" pitchFamily="49" charset="0"/>
                <a:cs typeface="Courier New" pitchFamily="49" charset="0"/>
              </a:rPr>
              <a:t>&lt;HTML&gt;</a:t>
            </a:r>
          </a:p>
          <a:p>
            <a:pPr eaLnBrk="1" hangingPunct="1">
              <a:lnSpc>
                <a:spcPct val="80000"/>
              </a:lnSpc>
              <a:spcBef>
                <a:spcPct val="0"/>
              </a:spcBef>
              <a:buFontTx/>
              <a:buNone/>
            </a:pPr>
            <a:r>
              <a:rPr lang="en-US" sz="1600" dirty="0" smtClean="0">
                <a:latin typeface="Courier New" pitchFamily="49" charset="0"/>
                <a:cs typeface="Courier New" pitchFamily="49" charset="0"/>
              </a:rPr>
              <a:t>&lt;BODY&gt;</a:t>
            </a:r>
          </a:p>
          <a:p>
            <a:pPr eaLnBrk="1" hangingPunct="1">
              <a:lnSpc>
                <a:spcPct val="80000"/>
              </a:lnSpc>
              <a:spcBef>
                <a:spcPct val="0"/>
              </a:spcBef>
              <a:buFontTx/>
              <a:buNone/>
            </a:pPr>
            <a:r>
              <a:rPr lang="en-US" sz="1600" dirty="0" smtClean="0">
                <a:latin typeface="Courier New" pitchFamily="49" charset="0"/>
                <a:cs typeface="Courier New" pitchFamily="49" charset="0"/>
              </a:rPr>
              <a:t>&lt;FORM ACTION =</a:t>
            </a:r>
            <a:r>
              <a:rPr lang="en-US" sz="1600" b="1" dirty="0" smtClean="0">
                <a:latin typeface="Courier New" pitchFamily="49" charset="0"/>
                <a:cs typeface="Courier New" pitchFamily="49" charset="0"/>
              </a:rPr>
              <a:t>"http://localhost:9080/IncludeServletProject/UserLoginServlet"</a:t>
            </a:r>
            <a:r>
              <a:rPr lang="en-US" sz="1600" dirty="0" smtClean="0">
                <a:latin typeface="Courier New" pitchFamily="49" charset="0"/>
                <a:cs typeface="Courier New" pitchFamily="49" charset="0"/>
              </a:rPr>
              <a:t>&gt;</a:t>
            </a:r>
          </a:p>
          <a:p>
            <a:pPr eaLnBrk="1" hangingPunct="1">
              <a:lnSpc>
                <a:spcPct val="80000"/>
              </a:lnSpc>
              <a:spcBef>
                <a:spcPct val="0"/>
              </a:spcBef>
              <a:buFontTx/>
              <a:buNone/>
            </a:pPr>
            <a:r>
              <a:rPr lang="en-US" sz="1600" dirty="0" smtClean="0">
                <a:latin typeface="Courier New" pitchFamily="49" charset="0"/>
                <a:cs typeface="Courier New" pitchFamily="49" charset="0"/>
              </a:rPr>
              <a:t>&lt;TABLE ALIGN = "CENTER"&gt;</a:t>
            </a:r>
          </a:p>
          <a:p>
            <a:pPr eaLnBrk="1" hangingPunct="1">
              <a:lnSpc>
                <a:spcPct val="80000"/>
              </a:lnSpc>
              <a:spcBef>
                <a:spcPct val="0"/>
              </a:spcBef>
              <a:buFontTx/>
              <a:buNone/>
            </a:pPr>
            <a:r>
              <a:rPr lang="en-US" sz="1600" dirty="0" smtClean="0">
                <a:latin typeface="Courier New" pitchFamily="49" charset="0"/>
                <a:cs typeface="Courier New" pitchFamily="49" charset="0"/>
              </a:rPr>
              <a:t>&lt;TR&gt;</a:t>
            </a:r>
          </a:p>
          <a:p>
            <a:pPr eaLnBrk="1" hangingPunct="1">
              <a:lnSpc>
                <a:spcPct val="80000"/>
              </a:lnSpc>
              <a:spcBef>
                <a:spcPct val="0"/>
              </a:spcBef>
              <a:buFontTx/>
              <a:buNone/>
            </a:pPr>
            <a:r>
              <a:rPr lang="en-US" sz="1600" dirty="0" smtClean="0">
                <a:latin typeface="Courier New" pitchFamily="49" charset="0"/>
                <a:cs typeface="Courier New" pitchFamily="49" charset="0"/>
              </a:rPr>
              <a:t>	&lt;TD ALIGN = "RIGHT"&gt;User Name &lt;/TD&gt;</a:t>
            </a:r>
          </a:p>
          <a:p>
            <a:pPr eaLnBrk="1" hangingPunct="1">
              <a:lnSpc>
                <a:spcPct val="80000"/>
              </a:lnSpc>
              <a:spcBef>
                <a:spcPct val="0"/>
              </a:spcBef>
              <a:buFontTx/>
              <a:buNone/>
            </a:pPr>
            <a:r>
              <a:rPr lang="en-US" sz="1600" dirty="0" smtClean="0">
                <a:latin typeface="Courier New" pitchFamily="49" charset="0"/>
                <a:cs typeface="Courier New" pitchFamily="49" charset="0"/>
              </a:rPr>
              <a:t>	&lt;TD&gt; &lt;INPUT TYPE = "TEXT" NAME="</a:t>
            </a:r>
            <a:r>
              <a:rPr lang="en-US" sz="1600" dirty="0" err="1" smtClean="0">
                <a:latin typeface="Courier New" pitchFamily="49" charset="0"/>
                <a:cs typeface="Courier New" pitchFamily="49" charset="0"/>
              </a:rPr>
              <a:t>uname</a:t>
            </a:r>
            <a:r>
              <a:rPr lang="en-US" sz="1600" dirty="0" smtClean="0">
                <a:latin typeface="Courier New" pitchFamily="49" charset="0"/>
                <a:cs typeface="Courier New" pitchFamily="49" charset="0"/>
              </a:rPr>
              <a:t>"&gt; &lt;/TD&gt;</a:t>
            </a:r>
          </a:p>
          <a:p>
            <a:pPr eaLnBrk="1" hangingPunct="1">
              <a:lnSpc>
                <a:spcPct val="80000"/>
              </a:lnSpc>
              <a:spcBef>
                <a:spcPct val="0"/>
              </a:spcBef>
              <a:buFontTx/>
              <a:buNone/>
            </a:pPr>
            <a:r>
              <a:rPr lang="en-US" sz="1600" dirty="0" smtClean="0">
                <a:latin typeface="Courier New" pitchFamily="49" charset="0"/>
                <a:cs typeface="Courier New" pitchFamily="49" charset="0"/>
              </a:rPr>
              <a:t>&lt;/TR&gt;</a:t>
            </a:r>
          </a:p>
          <a:p>
            <a:pPr eaLnBrk="1" hangingPunct="1">
              <a:lnSpc>
                <a:spcPct val="80000"/>
              </a:lnSpc>
              <a:spcBef>
                <a:spcPct val="0"/>
              </a:spcBef>
              <a:buFontTx/>
              <a:buNone/>
            </a:pPr>
            <a:r>
              <a:rPr lang="en-US" sz="1600" dirty="0" smtClean="0">
                <a:latin typeface="Courier New" pitchFamily="49" charset="0"/>
                <a:cs typeface="Courier New" pitchFamily="49" charset="0"/>
              </a:rPr>
              <a:t>&lt;TR&gt;</a:t>
            </a:r>
          </a:p>
          <a:p>
            <a:pPr eaLnBrk="1" hangingPunct="1">
              <a:lnSpc>
                <a:spcPct val="80000"/>
              </a:lnSpc>
              <a:spcBef>
                <a:spcPct val="0"/>
              </a:spcBef>
              <a:buFontTx/>
              <a:buNone/>
            </a:pPr>
            <a:r>
              <a:rPr lang="en-US" sz="1600" dirty="0" smtClean="0">
                <a:latin typeface="Courier New" pitchFamily="49" charset="0"/>
                <a:cs typeface="Courier New" pitchFamily="49" charset="0"/>
              </a:rPr>
              <a:t>	&lt;TD ALIGN = "RIGHT"&gt;Password &lt;/TD&gt;</a:t>
            </a:r>
          </a:p>
          <a:p>
            <a:pPr eaLnBrk="1" hangingPunct="1">
              <a:lnSpc>
                <a:spcPct val="80000"/>
              </a:lnSpc>
              <a:spcBef>
                <a:spcPct val="0"/>
              </a:spcBef>
              <a:buFontTx/>
              <a:buNone/>
            </a:pPr>
            <a:r>
              <a:rPr lang="en-US" sz="1600" dirty="0" smtClean="0">
                <a:latin typeface="Courier New" pitchFamily="49" charset="0"/>
                <a:cs typeface="Courier New" pitchFamily="49" charset="0"/>
              </a:rPr>
              <a:t>	&lt;TD&gt; &lt;INPUT TYPE = "PASSWORD" NAME=“password"&gt; &lt;/TD&gt;</a:t>
            </a:r>
          </a:p>
          <a:p>
            <a:pPr eaLnBrk="1" hangingPunct="1">
              <a:lnSpc>
                <a:spcPct val="80000"/>
              </a:lnSpc>
              <a:spcBef>
                <a:spcPct val="0"/>
              </a:spcBef>
              <a:buFontTx/>
              <a:buNone/>
            </a:pPr>
            <a:r>
              <a:rPr lang="en-US" sz="1600" dirty="0" smtClean="0">
                <a:latin typeface="Courier New" pitchFamily="49" charset="0"/>
                <a:cs typeface="Courier New" pitchFamily="49" charset="0"/>
              </a:rPr>
              <a:t>&lt;/TR&gt;</a:t>
            </a:r>
          </a:p>
          <a:p>
            <a:pPr eaLnBrk="1" hangingPunct="1">
              <a:lnSpc>
                <a:spcPct val="80000"/>
              </a:lnSpc>
              <a:spcBef>
                <a:spcPct val="0"/>
              </a:spcBef>
              <a:buFontTx/>
              <a:buNone/>
            </a:pPr>
            <a:r>
              <a:rPr lang="en-US" sz="1600" dirty="0" smtClean="0">
                <a:latin typeface="Courier New" pitchFamily="49" charset="0"/>
                <a:cs typeface="Courier New" pitchFamily="49" charset="0"/>
              </a:rPr>
              <a:t>&lt;TR&gt;</a:t>
            </a:r>
          </a:p>
          <a:p>
            <a:pPr eaLnBrk="1" hangingPunct="1">
              <a:lnSpc>
                <a:spcPct val="80000"/>
              </a:lnSpc>
              <a:spcBef>
                <a:spcPct val="0"/>
              </a:spcBef>
              <a:buFontTx/>
              <a:buNone/>
            </a:pPr>
            <a:r>
              <a:rPr lang="en-US" sz="1600" dirty="0" smtClean="0">
                <a:latin typeface="Courier New" pitchFamily="49" charset="0"/>
                <a:cs typeface="Courier New" pitchFamily="49" charset="0"/>
              </a:rPr>
              <a:t> &lt;TD ALIGN = "RIGHT"&gt; &lt;/TD&gt;</a:t>
            </a:r>
          </a:p>
          <a:p>
            <a:pPr eaLnBrk="1" hangingPunct="1">
              <a:lnSpc>
                <a:spcPct val="80000"/>
              </a:lnSpc>
              <a:spcBef>
                <a:spcPct val="0"/>
              </a:spcBef>
              <a:buFontTx/>
              <a:buNone/>
            </a:pPr>
            <a:r>
              <a:rPr lang="en-US" sz="1600" dirty="0" smtClean="0">
                <a:latin typeface="Courier New" pitchFamily="49" charset="0"/>
                <a:cs typeface="Courier New" pitchFamily="49" charset="0"/>
              </a:rPr>
              <a:t> &lt;TD ALIGN = "RIGHT"&gt; &lt;INPUT TYPE = "SUBMIT" NAME="SUBMIT" VALUE = "Login"&gt; &lt;/TD&gt;</a:t>
            </a:r>
          </a:p>
          <a:p>
            <a:pPr eaLnBrk="1" hangingPunct="1">
              <a:lnSpc>
                <a:spcPct val="80000"/>
              </a:lnSpc>
              <a:spcBef>
                <a:spcPct val="0"/>
              </a:spcBef>
              <a:buFontTx/>
              <a:buNone/>
            </a:pPr>
            <a:r>
              <a:rPr lang="en-US" sz="1600" dirty="0" smtClean="0">
                <a:latin typeface="Courier New" pitchFamily="49" charset="0"/>
                <a:cs typeface="Courier New" pitchFamily="49" charset="0"/>
              </a:rPr>
              <a:t>&lt;/TR&gt;</a:t>
            </a:r>
          </a:p>
          <a:p>
            <a:pPr eaLnBrk="1" hangingPunct="1">
              <a:lnSpc>
                <a:spcPct val="80000"/>
              </a:lnSpc>
              <a:spcBef>
                <a:spcPct val="0"/>
              </a:spcBef>
              <a:buFontTx/>
              <a:buNone/>
            </a:pPr>
            <a:r>
              <a:rPr lang="en-US" sz="1600" dirty="0" smtClean="0">
                <a:latin typeface="Courier New" pitchFamily="49" charset="0"/>
                <a:cs typeface="Courier New" pitchFamily="49" charset="0"/>
              </a:rPr>
              <a:t>&lt;/TABLE&gt;</a:t>
            </a:r>
          </a:p>
          <a:p>
            <a:pPr eaLnBrk="1" hangingPunct="1">
              <a:lnSpc>
                <a:spcPct val="80000"/>
              </a:lnSpc>
              <a:spcBef>
                <a:spcPct val="0"/>
              </a:spcBef>
              <a:buFontTx/>
              <a:buNone/>
            </a:pPr>
            <a:r>
              <a:rPr lang="en-US" sz="1600" dirty="0" smtClean="0">
                <a:latin typeface="Courier New" pitchFamily="49" charset="0"/>
                <a:cs typeface="Courier New" pitchFamily="49" charset="0"/>
              </a:rPr>
              <a:t>&lt;/FORM&gt;</a:t>
            </a:r>
          </a:p>
          <a:p>
            <a:pPr eaLnBrk="1" hangingPunct="1">
              <a:lnSpc>
                <a:spcPct val="80000"/>
              </a:lnSpc>
              <a:spcBef>
                <a:spcPct val="0"/>
              </a:spcBef>
              <a:buFontTx/>
              <a:buNone/>
            </a:pPr>
            <a:r>
              <a:rPr lang="en-US" sz="1600" dirty="0" smtClean="0">
                <a:latin typeface="Courier New" pitchFamily="49" charset="0"/>
                <a:cs typeface="Courier New" pitchFamily="49" charset="0"/>
              </a:rPr>
              <a:t>&lt;/BODY&gt;</a:t>
            </a:r>
          </a:p>
          <a:p>
            <a:pPr eaLnBrk="1" hangingPunct="1">
              <a:lnSpc>
                <a:spcPct val="80000"/>
              </a:lnSpc>
              <a:spcBef>
                <a:spcPct val="0"/>
              </a:spcBef>
              <a:buFontTx/>
              <a:buNone/>
            </a:pPr>
            <a:r>
              <a:rPr lang="en-US" sz="1600" dirty="0" smtClean="0">
                <a:latin typeface="Courier New" pitchFamily="49" charset="0"/>
                <a:cs typeface="Courier New" pitchFamily="49" charset="0"/>
              </a:rPr>
              <a:t>&lt;/HTML&gt;</a:t>
            </a:r>
          </a:p>
        </p:txBody>
      </p:sp>
      <p:sp>
        <p:nvSpPr>
          <p:cNvPr id="9523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293FFC66-3812-466D-A092-B13ED25793BD}" type="slidenum">
              <a:rPr lang="en-US" sz="1000">
                <a:solidFill>
                  <a:srgbClr val="FFFFFF"/>
                </a:solidFill>
                <a:latin typeface="Tahoma" pitchFamily="34" charset="0"/>
              </a:rPr>
              <a:pPr/>
              <a:t>88</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pPr eaLnBrk="1" hangingPunct="1">
              <a:defRPr/>
            </a:pPr>
            <a:r>
              <a:rPr lang="en-US" smtClean="0"/>
              <a:t>Servlet-1: ContactServlet.java</a:t>
            </a:r>
          </a:p>
        </p:txBody>
      </p:sp>
      <p:sp>
        <p:nvSpPr>
          <p:cNvPr id="96259" name="Rectangle 3"/>
          <p:cNvSpPr>
            <a:spLocks noGrp="1" noChangeArrowheads="1"/>
          </p:cNvSpPr>
          <p:nvPr>
            <p:ph idx="1"/>
          </p:nvPr>
        </p:nvSpPr>
        <p:spPr>
          <a:noFill/>
        </p:spPr>
        <p:txBody>
          <a:bodyPr anchor="ctr"/>
          <a:lstStyle/>
          <a:p>
            <a:pPr eaLnBrk="1" hangingPunct="1">
              <a:lnSpc>
                <a:spcPct val="80000"/>
              </a:lnSpc>
              <a:spcBef>
                <a:spcPct val="0"/>
              </a:spcBef>
              <a:buFontTx/>
              <a:buNone/>
            </a:pPr>
            <a:r>
              <a:rPr lang="en-US" sz="2000" dirty="0" smtClean="0">
                <a:latin typeface="Courier New" pitchFamily="49" charset="0"/>
                <a:cs typeface="Courier New" pitchFamily="49" charset="0"/>
              </a:rPr>
              <a:t>package </a:t>
            </a:r>
            <a:r>
              <a:rPr lang="en-US" sz="2000" dirty="0" err="1" smtClean="0">
                <a:latin typeface="Courier New" pitchFamily="49" charset="0"/>
                <a:cs typeface="Courier New" pitchFamily="49" charset="0"/>
              </a:rPr>
              <a:t>ibm.sample.include</a:t>
            </a:r>
            <a:r>
              <a:rPr lang="en-US" sz="2000" dirty="0" smtClean="0">
                <a:latin typeface="Courier New" pitchFamily="49" charset="0"/>
                <a:cs typeface="Courier New" pitchFamily="49" charset="0"/>
              </a:rPr>
              <a:t>;</a:t>
            </a:r>
          </a:p>
          <a:p>
            <a:pPr eaLnBrk="1" hangingPunct="1">
              <a:lnSpc>
                <a:spcPct val="80000"/>
              </a:lnSpc>
              <a:spcBef>
                <a:spcPct val="0"/>
              </a:spcBef>
              <a:buFontTx/>
              <a:buNone/>
            </a:pPr>
            <a:r>
              <a:rPr lang="en-US" sz="2000" dirty="0" smtClean="0">
                <a:latin typeface="Courier New" pitchFamily="49" charset="0"/>
                <a:cs typeface="Courier New" pitchFamily="49" charset="0"/>
              </a:rPr>
              <a:t>import </a:t>
            </a:r>
            <a:r>
              <a:rPr lang="en-US" sz="2000" dirty="0" err="1" smtClean="0">
                <a:latin typeface="Courier New" pitchFamily="49" charset="0"/>
                <a:cs typeface="Courier New" pitchFamily="49" charset="0"/>
              </a:rPr>
              <a:t>javax.servlet</a:t>
            </a:r>
            <a:r>
              <a:rPr lang="en-US" sz="2000" dirty="0" smtClean="0">
                <a:latin typeface="Courier New" pitchFamily="49" charset="0"/>
                <a:cs typeface="Courier New" pitchFamily="49" charset="0"/>
              </a:rPr>
              <a:t>.*;</a:t>
            </a:r>
          </a:p>
          <a:p>
            <a:pPr eaLnBrk="1" hangingPunct="1">
              <a:lnSpc>
                <a:spcPct val="80000"/>
              </a:lnSpc>
              <a:spcBef>
                <a:spcPct val="0"/>
              </a:spcBef>
              <a:buFontTx/>
              <a:buNone/>
            </a:pPr>
            <a:r>
              <a:rPr lang="en-US" sz="2000" dirty="0" smtClean="0">
                <a:latin typeface="Courier New" pitchFamily="49" charset="0"/>
                <a:cs typeface="Courier New" pitchFamily="49" charset="0"/>
              </a:rPr>
              <a:t>import </a:t>
            </a:r>
            <a:r>
              <a:rPr lang="en-US" sz="2000" dirty="0" err="1" smtClean="0">
                <a:latin typeface="Courier New" pitchFamily="49" charset="0"/>
                <a:cs typeface="Courier New" pitchFamily="49" charset="0"/>
              </a:rPr>
              <a:t>javax.servlet.http</a:t>
            </a:r>
            <a:r>
              <a:rPr lang="en-US" sz="2000" dirty="0" smtClean="0">
                <a:latin typeface="Courier New" pitchFamily="49" charset="0"/>
                <a:cs typeface="Courier New" pitchFamily="49" charset="0"/>
              </a:rPr>
              <a:t>.*;</a:t>
            </a:r>
          </a:p>
          <a:p>
            <a:pPr eaLnBrk="1" hangingPunct="1">
              <a:lnSpc>
                <a:spcPct val="80000"/>
              </a:lnSpc>
              <a:spcBef>
                <a:spcPct val="0"/>
              </a:spcBef>
              <a:buFontTx/>
              <a:buNone/>
            </a:pPr>
            <a:r>
              <a:rPr lang="en-US" sz="2000" dirty="0" smtClean="0">
                <a:latin typeface="Courier New" pitchFamily="49" charset="0"/>
                <a:cs typeface="Courier New" pitchFamily="49" charset="0"/>
              </a:rPr>
              <a:t>import java.io.*;</a:t>
            </a:r>
          </a:p>
          <a:p>
            <a:pPr eaLnBrk="1" hangingPunct="1">
              <a:lnSpc>
                <a:spcPct val="80000"/>
              </a:lnSpc>
              <a:spcBef>
                <a:spcPct val="0"/>
              </a:spcBef>
              <a:buFontTx/>
              <a:buNone/>
            </a:pPr>
            <a:endParaRPr lang="en-US" sz="2000" dirty="0" smtClean="0">
              <a:latin typeface="Courier New" pitchFamily="49" charset="0"/>
              <a:cs typeface="Courier New" pitchFamily="49" charset="0"/>
            </a:endParaRPr>
          </a:p>
          <a:p>
            <a:pPr eaLnBrk="1" hangingPunct="1">
              <a:lnSpc>
                <a:spcPct val="80000"/>
              </a:lnSpc>
              <a:spcBef>
                <a:spcPct val="0"/>
              </a:spcBef>
              <a:buFontTx/>
              <a:buNone/>
            </a:pPr>
            <a:r>
              <a:rPr lang="en-US" sz="2000" dirty="0" smtClean="0">
                <a:latin typeface="Courier New" pitchFamily="49" charset="0"/>
                <a:cs typeface="Courier New" pitchFamily="49" charset="0"/>
              </a:rPr>
              <a:t>public class </a:t>
            </a:r>
            <a:r>
              <a:rPr lang="en-US" sz="2000" b="1" dirty="0" err="1" smtClean="0">
                <a:latin typeface="Courier New" pitchFamily="49" charset="0"/>
                <a:cs typeface="Courier New" pitchFamily="49" charset="0"/>
              </a:rPr>
              <a:t>ContactServlet</a:t>
            </a:r>
            <a:r>
              <a:rPr lang="en-US" sz="2000" dirty="0" smtClean="0">
                <a:latin typeface="Courier New" pitchFamily="49" charset="0"/>
                <a:cs typeface="Courier New" pitchFamily="49" charset="0"/>
              </a:rPr>
              <a:t> extends </a:t>
            </a:r>
            <a:r>
              <a:rPr lang="en-US" sz="2000" b="1" dirty="0" err="1" smtClean="0">
                <a:latin typeface="Courier New" pitchFamily="49" charset="0"/>
                <a:cs typeface="Courier New" pitchFamily="49" charset="0"/>
              </a:rPr>
              <a:t>HttpServlet</a:t>
            </a:r>
            <a:endParaRPr lang="en-US" sz="2000" b="1" dirty="0" smtClean="0">
              <a:latin typeface="Courier New" pitchFamily="49" charset="0"/>
              <a:cs typeface="Courier New" pitchFamily="49" charset="0"/>
            </a:endParaRPr>
          </a:p>
          <a:p>
            <a:pPr eaLnBrk="1" hangingPunct="1">
              <a:lnSpc>
                <a:spcPct val="80000"/>
              </a:lnSpc>
              <a:spcBef>
                <a:spcPct val="0"/>
              </a:spcBef>
              <a:buFontTx/>
              <a:buNone/>
            </a:pPr>
            <a:r>
              <a:rPr lang="en-US" sz="2000" dirty="0" smtClean="0">
                <a:latin typeface="Courier New" pitchFamily="49" charset="0"/>
                <a:cs typeface="Courier New" pitchFamily="49" charset="0"/>
              </a:rPr>
              <a:t>{</a:t>
            </a:r>
          </a:p>
          <a:p>
            <a:pPr eaLnBrk="1" hangingPunct="1">
              <a:lnSpc>
                <a:spcPct val="80000"/>
              </a:lnSpc>
              <a:spcBef>
                <a:spcPct val="0"/>
              </a:spcBef>
              <a:buFontTx/>
              <a:buNone/>
            </a:pPr>
            <a:r>
              <a:rPr lang="en-US" sz="2000" dirty="0" smtClean="0">
                <a:latin typeface="Courier New" pitchFamily="49" charset="0"/>
                <a:cs typeface="Courier New" pitchFamily="49" charset="0"/>
              </a:rPr>
              <a:t>	public void </a:t>
            </a:r>
            <a:r>
              <a:rPr lang="en-US" sz="2000" b="1" dirty="0" err="1" smtClean="0">
                <a:latin typeface="Courier New" pitchFamily="49" charset="0"/>
                <a:cs typeface="Courier New" pitchFamily="49" charset="0"/>
              </a:rPr>
              <a:t>doGet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HttpServletRequest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req</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HttpServletResponse</a:t>
            </a:r>
            <a:r>
              <a:rPr lang="en-US" sz="2000" dirty="0" smtClean="0">
                <a:latin typeface="Courier New" pitchFamily="49" charset="0"/>
                <a:cs typeface="Courier New" pitchFamily="49" charset="0"/>
              </a:rPr>
              <a:t> res) throws </a:t>
            </a:r>
            <a:r>
              <a:rPr lang="en-US" sz="2000" dirty="0" err="1" smtClean="0">
                <a:latin typeface="Courier New" pitchFamily="49" charset="0"/>
                <a:cs typeface="Courier New" pitchFamily="49" charset="0"/>
              </a:rPr>
              <a:t>ServletException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IOException</a:t>
            </a:r>
            <a:endParaRPr lang="en-US" sz="2000" dirty="0" smtClean="0">
              <a:latin typeface="Courier New" pitchFamily="49" charset="0"/>
              <a:cs typeface="Courier New" pitchFamily="49" charset="0"/>
            </a:endParaRPr>
          </a:p>
          <a:p>
            <a:pPr eaLnBrk="1" hangingPunct="1">
              <a:lnSpc>
                <a:spcPct val="80000"/>
              </a:lnSpc>
              <a:spcBef>
                <a:spcPct val="0"/>
              </a:spcBef>
              <a:buFontTx/>
              <a:buNone/>
            </a:pPr>
            <a:r>
              <a:rPr lang="en-US" sz="2000" dirty="0" smtClean="0">
                <a:latin typeface="Courier New" pitchFamily="49" charset="0"/>
                <a:cs typeface="Courier New" pitchFamily="49" charset="0"/>
              </a:rPr>
              <a:t>	{</a:t>
            </a:r>
          </a:p>
          <a:p>
            <a:pPr eaLnBrk="1" hangingPunct="1">
              <a:lnSpc>
                <a:spcPct val="80000"/>
              </a:lnSpc>
              <a:spcBef>
                <a:spcPct val="0"/>
              </a:spcBef>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PrintWriter</a:t>
            </a:r>
            <a:r>
              <a:rPr lang="en-US" sz="2000" dirty="0" smtClean="0">
                <a:latin typeface="Courier New" pitchFamily="49" charset="0"/>
                <a:cs typeface="Courier New" pitchFamily="49" charset="0"/>
              </a:rPr>
              <a:t> out=</a:t>
            </a:r>
            <a:r>
              <a:rPr lang="en-US" sz="2000" dirty="0" err="1" smtClean="0">
                <a:latin typeface="Courier New" pitchFamily="49" charset="0"/>
                <a:cs typeface="Courier New" pitchFamily="49" charset="0"/>
              </a:rPr>
              <a:t>res.getWriter</a:t>
            </a:r>
            <a:r>
              <a:rPr lang="en-US" sz="2000" dirty="0" smtClean="0">
                <a:latin typeface="Courier New" pitchFamily="49" charset="0"/>
                <a:cs typeface="Courier New" pitchFamily="49" charset="0"/>
              </a:rPr>
              <a:t>();</a:t>
            </a:r>
          </a:p>
          <a:p>
            <a:pPr eaLnBrk="1" hangingPunct="1">
              <a:lnSpc>
                <a:spcPct val="80000"/>
              </a:lnSpc>
              <a:spcBef>
                <a:spcPct val="0"/>
              </a:spcBef>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res.setContentType</a:t>
            </a:r>
            <a:r>
              <a:rPr lang="en-US" sz="2000" dirty="0" smtClean="0">
                <a:latin typeface="Courier New" pitchFamily="49" charset="0"/>
                <a:cs typeface="Courier New" pitchFamily="49" charset="0"/>
              </a:rPr>
              <a:t>("text/html");</a:t>
            </a:r>
          </a:p>
          <a:p>
            <a:pPr eaLnBrk="1" hangingPunct="1">
              <a:lnSpc>
                <a:spcPct val="80000"/>
              </a:lnSpc>
              <a:spcBef>
                <a:spcPct val="0"/>
              </a:spcBef>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out.println</a:t>
            </a:r>
            <a:r>
              <a:rPr lang="en-US" sz="2000" dirty="0" smtClean="0">
                <a:latin typeface="Courier New" pitchFamily="49" charset="0"/>
                <a:cs typeface="Courier New" pitchFamily="49" charset="0"/>
              </a:rPr>
              <a:t>(“&lt;address&gt;Web Admin Name : </a:t>
            </a:r>
            <a:r>
              <a:rPr lang="en-US" sz="2000" dirty="0" err="1" smtClean="0">
                <a:latin typeface="Courier New" pitchFamily="49" charset="0"/>
                <a:cs typeface="Courier New" pitchFamily="49" charset="0"/>
              </a:rPr>
              <a:t>GoodJava</a:t>
            </a:r>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br</a:t>
            </a:r>
            <a:r>
              <a:rPr lang="en-US" sz="2000" dirty="0" smtClean="0">
                <a:latin typeface="Courier New" pitchFamily="49" charset="0"/>
                <a:cs typeface="Courier New" pitchFamily="49" charset="0"/>
              </a:rPr>
              <a:t>&gt;");</a:t>
            </a:r>
          </a:p>
          <a:p>
            <a:pPr eaLnBrk="1" hangingPunct="1">
              <a:lnSpc>
                <a:spcPct val="80000"/>
              </a:lnSpc>
              <a:spcBef>
                <a:spcPct val="0"/>
              </a:spcBef>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out.println</a:t>
            </a:r>
            <a:r>
              <a:rPr lang="en-US" sz="2000" dirty="0" smtClean="0">
                <a:latin typeface="Courier New" pitchFamily="49" charset="0"/>
                <a:cs typeface="Courier New" pitchFamily="49" charset="0"/>
              </a:rPr>
              <a:t>("Email Address : goodname@goodjava.com&lt;/address&gt;&lt;</a:t>
            </a:r>
            <a:r>
              <a:rPr lang="en-US" sz="2000" dirty="0" err="1" smtClean="0">
                <a:latin typeface="Courier New" pitchFamily="49" charset="0"/>
                <a:cs typeface="Courier New" pitchFamily="49" charset="0"/>
              </a:rPr>
              <a:t>br</a:t>
            </a:r>
            <a:r>
              <a:rPr lang="en-US" sz="2000" dirty="0" smtClean="0">
                <a:latin typeface="Courier New" pitchFamily="49" charset="0"/>
                <a:cs typeface="Courier New" pitchFamily="49" charset="0"/>
              </a:rPr>
              <a:t>&gt;");		</a:t>
            </a:r>
          </a:p>
          <a:p>
            <a:pPr eaLnBrk="1" hangingPunct="1">
              <a:lnSpc>
                <a:spcPct val="80000"/>
              </a:lnSpc>
              <a:spcBef>
                <a:spcPct val="0"/>
              </a:spcBef>
              <a:buFontTx/>
              <a:buNone/>
            </a:pPr>
            <a:r>
              <a:rPr lang="en-US" sz="2000" dirty="0" smtClean="0">
                <a:latin typeface="Courier New" pitchFamily="49" charset="0"/>
                <a:cs typeface="Courier New" pitchFamily="49" charset="0"/>
              </a:rPr>
              <a:t>	}</a:t>
            </a:r>
          </a:p>
          <a:p>
            <a:pPr eaLnBrk="1" hangingPunct="1">
              <a:lnSpc>
                <a:spcPct val="80000"/>
              </a:lnSpc>
              <a:spcBef>
                <a:spcPct val="0"/>
              </a:spcBef>
              <a:buFontTx/>
              <a:buNone/>
            </a:pPr>
            <a:r>
              <a:rPr lang="en-US" sz="2000" dirty="0" smtClean="0">
                <a:latin typeface="Courier New" pitchFamily="49" charset="0"/>
                <a:cs typeface="Courier New" pitchFamily="49" charset="0"/>
              </a:rPr>
              <a:t>}</a:t>
            </a:r>
          </a:p>
        </p:txBody>
      </p:sp>
      <p:sp>
        <p:nvSpPr>
          <p:cNvPr id="96260"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6B1E3FC4-14BD-42E2-BA5A-2120D1C52C6F}" type="slidenum">
              <a:rPr lang="en-US" sz="1000">
                <a:solidFill>
                  <a:srgbClr val="FFFFFF"/>
                </a:solidFill>
                <a:latin typeface="Tahoma" pitchFamily="34" charset="0"/>
              </a:rPr>
              <a:pPr/>
              <a:t>89</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A31540A9-F251-4353-8F61-AF99361C9453}" type="slidenum">
              <a:rPr lang="en-US" sz="1000">
                <a:solidFill>
                  <a:srgbClr val="FFFFFF"/>
                </a:solidFill>
                <a:latin typeface="Tahoma" pitchFamily="34" charset="0"/>
              </a:rPr>
              <a:pPr/>
              <a:t>9</a:t>
            </a:fld>
            <a:endParaRPr lang="en-US" sz="1000">
              <a:solidFill>
                <a:srgbClr val="FFFFFF"/>
              </a:solidFill>
              <a:latin typeface="Tahoma" pitchFamily="34" charset="0"/>
            </a:endParaRPr>
          </a:p>
        </p:txBody>
      </p:sp>
      <p:sp>
        <p:nvSpPr>
          <p:cNvPr id="666627" name="Rectangle 2"/>
          <p:cNvSpPr>
            <a:spLocks noGrp="1" noChangeArrowheads="1"/>
          </p:cNvSpPr>
          <p:nvPr>
            <p:ph type="title"/>
          </p:nvPr>
        </p:nvSpPr>
        <p:spPr/>
        <p:txBody>
          <a:bodyPr/>
          <a:lstStyle/>
          <a:p>
            <a:pPr eaLnBrk="1" hangingPunct="1">
              <a:defRPr/>
            </a:pPr>
            <a:r>
              <a:rPr lang="en-US" dirty="0" smtClean="0"/>
              <a:t>HTTP Basics ( … </a:t>
            </a:r>
            <a:r>
              <a:rPr lang="en-US" dirty="0" err="1" smtClean="0"/>
              <a:t>contd</a:t>
            </a:r>
            <a:r>
              <a:rPr lang="en-US" dirty="0" smtClean="0"/>
              <a:t>)</a:t>
            </a:r>
          </a:p>
        </p:txBody>
      </p:sp>
      <p:sp>
        <p:nvSpPr>
          <p:cNvPr id="16388" name="Rectangle 3"/>
          <p:cNvSpPr>
            <a:spLocks noGrp="1" noChangeArrowheads="1"/>
          </p:cNvSpPr>
          <p:nvPr>
            <p:ph idx="1"/>
          </p:nvPr>
        </p:nvSpPr>
        <p:spPr/>
        <p:txBody>
          <a:bodyPr/>
          <a:lstStyle/>
          <a:p>
            <a:pPr marL="742950" lvl="1" indent="-285750" eaLnBrk="1" hangingPunct="1"/>
            <a:r>
              <a:rPr lang="en-US" sz="2400" dirty="0" smtClean="0"/>
              <a:t>HTTP (Hyper Text Transfer Protocol) is one of the numerous protocols, which computers use, to talk to each other (just the same way two human beings need a common language to communicate). </a:t>
            </a:r>
          </a:p>
          <a:p>
            <a:pPr marL="742950" lvl="1" indent="-285750" eaLnBrk="1" hangingPunct="1"/>
            <a:r>
              <a:rPr lang="en-US" sz="2400" dirty="0" smtClean="0"/>
              <a:t>When a computer initiates a connection to another computer, in HTTP jargon, it is a </a:t>
            </a:r>
            <a:r>
              <a:rPr lang="en-US" sz="2400" b="1" i="1" dirty="0" smtClean="0">
                <a:solidFill>
                  <a:srgbClr val="FF0000"/>
                </a:solidFill>
              </a:rPr>
              <a:t>request</a:t>
            </a:r>
            <a:r>
              <a:rPr lang="en-US" sz="2400" dirty="0" smtClean="0"/>
              <a:t>. </a:t>
            </a:r>
          </a:p>
          <a:p>
            <a:pPr marL="742950" lvl="1" indent="-285750" eaLnBrk="1" hangingPunct="1"/>
            <a:r>
              <a:rPr lang="en-US" sz="2400" dirty="0" smtClean="0"/>
              <a:t>When the server computer sends data back, it is a </a:t>
            </a:r>
            <a:r>
              <a:rPr lang="en-US" sz="2400" b="1" i="1" dirty="0" smtClean="0">
                <a:solidFill>
                  <a:srgbClr val="FF0000"/>
                </a:solidFill>
              </a:rPr>
              <a:t>response</a:t>
            </a:r>
            <a:r>
              <a:rPr lang="en-US" sz="2400" dirty="0" smtClean="0"/>
              <a:t>. </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pPr eaLnBrk="1" hangingPunct="1">
              <a:defRPr/>
            </a:pPr>
            <a:r>
              <a:rPr lang="en-US" dirty="0" smtClean="0"/>
              <a:t>Servlet-2: UserLoginServlet.java</a:t>
            </a:r>
          </a:p>
        </p:txBody>
      </p:sp>
      <p:sp>
        <p:nvSpPr>
          <p:cNvPr id="97283" name="Rectangle 3"/>
          <p:cNvSpPr>
            <a:spLocks noGrp="1" noChangeArrowheads="1"/>
          </p:cNvSpPr>
          <p:nvPr>
            <p:ph idx="1"/>
          </p:nvPr>
        </p:nvSpPr>
        <p:spPr/>
        <p:txBody>
          <a:bodyPr/>
          <a:lstStyle/>
          <a:p>
            <a:pPr eaLnBrk="1" hangingPunct="1">
              <a:lnSpc>
                <a:spcPct val="80000"/>
              </a:lnSpc>
              <a:spcBef>
                <a:spcPct val="0"/>
              </a:spcBef>
              <a:buFontTx/>
              <a:buNone/>
            </a:pPr>
            <a:r>
              <a:rPr lang="en-US" sz="1800" smtClean="0">
                <a:latin typeface="Courier New" pitchFamily="49" charset="0"/>
                <a:cs typeface="Courier New" pitchFamily="49" charset="0"/>
              </a:rPr>
              <a:t>		</a:t>
            </a:r>
          </a:p>
          <a:p>
            <a:pPr eaLnBrk="1" hangingPunct="1">
              <a:lnSpc>
                <a:spcPct val="80000"/>
              </a:lnSpc>
              <a:spcBef>
                <a:spcPct val="0"/>
              </a:spcBef>
              <a:buFontTx/>
              <a:buNone/>
            </a:pPr>
            <a:endParaRPr lang="en-US" sz="1800" smtClean="0">
              <a:latin typeface="Courier New" pitchFamily="49" charset="0"/>
              <a:cs typeface="Courier New" pitchFamily="49" charset="0"/>
            </a:endParaRPr>
          </a:p>
          <a:p>
            <a:pPr eaLnBrk="1" hangingPunct="1">
              <a:lnSpc>
                <a:spcPct val="80000"/>
              </a:lnSpc>
              <a:spcBef>
                <a:spcPct val="0"/>
              </a:spcBef>
              <a:buFontTx/>
              <a:buNone/>
            </a:pPr>
            <a:r>
              <a:rPr lang="en-US" sz="1800" smtClean="0">
                <a:latin typeface="Courier New" pitchFamily="49" charset="0"/>
                <a:cs typeface="Courier New" pitchFamily="49" charset="0"/>
              </a:rPr>
              <a:t>package ibm.sample.include;</a:t>
            </a:r>
          </a:p>
          <a:p>
            <a:pPr eaLnBrk="1" hangingPunct="1">
              <a:lnSpc>
                <a:spcPct val="80000"/>
              </a:lnSpc>
              <a:spcBef>
                <a:spcPct val="0"/>
              </a:spcBef>
              <a:buFontTx/>
              <a:buNone/>
            </a:pPr>
            <a:r>
              <a:rPr lang="en-US" sz="1800" smtClean="0">
                <a:latin typeface="Courier New" pitchFamily="49" charset="0"/>
                <a:cs typeface="Courier New" pitchFamily="49" charset="0"/>
              </a:rPr>
              <a:t>import javax.servlet.*;</a:t>
            </a:r>
          </a:p>
          <a:p>
            <a:pPr eaLnBrk="1" hangingPunct="1">
              <a:lnSpc>
                <a:spcPct val="80000"/>
              </a:lnSpc>
              <a:spcBef>
                <a:spcPct val="0"/>
              </a:spcBef>
              <a:buFontTx/>
              <a:buNone/>
            </a:pPr>
            <a:r>
              <a:rPr lang="en-US" sz="1800" smtClean="0">
                <a:latin typeface="Courier New" pitchFamily="49" charset="0"/>
                <a:cs typeface="Courier New" pitchFamily="49" charset="0"/>
              </a:rPr>
              <a:t>import javax.servlet.http.*;</a:t>
            </a:r>
          </a:p>
          <a:p>
            <a:pPr eaLnBrk="1" hangingPunct="1">
              <a:lnSpc>
                <a:spcPct val="80000"/>
              </a:lnSpc>
              <a:spcBef>
                <a:spcPct val="0"/>
              </a:spcBef>
              <a:buFontTx/>
              <a:buNone/>
            </a:pPr>
            <a:r>
              <a:rPr lang="en-US" sz="1800" smtClean="0">
                <a:latin typeface="Courier New" pitchFamily="49" charset="0"/>
                <a:cs typeface="Courier New" pitchFamily="49" charset="0"/>
              </a:rPr>
              <a:t>import java.io.*;</a:t>
            </a:r>
          </a:p>
          <a:p>
            <a:pPr eaLnBrk="1" hangingPunct="1">
              <a:lnSpc>
                <a:spcPct val="80000"/>
              </a:lnSpc>
              <a:spcBef>
                <a:spcPct val="0"/>
              </a:spcBef>
              <a:buFontTx/>
              <a:buNone/>
            </a:pPr>
            <a:r>
              <a:rPr lang="en-US" sz="1800" smtClean="0">
                <a:latin typeface="Courier New" pitchFamily="49" charset="0"/>
                <a:cs typeface="Courier New" pitchFamily="49" charset="0"/>
              </a:rPr>
              <a:t>public class </a:t>
            </a:r>
            <a:r>
              <a:rPr lang="en-US" sz="1800" b="1" smtClean="0">
                <a:latin typeface="Courier New" pitchFamily="49" charset="0"/>
                <a:cs typeface="Courier New" pitchFamily="49" charset="0"/>
              </a:rPr>
              <a:t>UserLoginServlet</a:t>
            </a:r>
            <a:r>
              <a:rPr lang="en-US" sz="1800" smtClean="0">
                <a:latin typeface="Courier New" pitchFamily="49" charset="0"/>
                <a:cs typeface="Courier New" pitchFamily="49" charset="0"/>
              </a:rPr>
              <a:t> extends </a:t>
            </a:r>
            <a:r>
              <a:rPr lang="en-US" sz="1800" b="1" smtClean="0">
                <a:latin typeface="Courier New" pitchFamily="49" charset="0"/>
                <a:cs typeface="Courier New" pitchFamily="49" charset="0"/>
              </a:rPr>
              <a:t>HttpServlet </a:t>
            </a:r>
            <a:r>
              <a:rPr lang="en-US" sz="1800" smtClean="0">
                <a:latin typeface="Courier New" pitchFamily="49" charset="0"/>
                <a:cs typeface="Courier New" pitchFamily="49" charset="0"/>
              </a:rPr>
              <a:t>{</a:t>
            </a:r>
          </a:p>
          <a:p>
            <a:pPr eaLnBrk="1" hangingPunct="1">
              <a:lnSpc>
                <a:spcPct val="80000"/>
              </a:lnSpc>
              <a:spcBef>
                <a:spcPct val="0"/>
              </a:spcBef>
              <a:buFontTx/>
              <a:buNone/>
            </a:pPr>
            <a:r>
              <a:rPr lang="en-US" sz="1800" smtClean="0">
                <a:latin typeface="Courier New" pitchFamily="49" charset="0"/>
                <a:cs typeface="Courier New" pitchFamily="49" charset="0"/>
              </a:rPr>
              <a:t>	public void </a:t>
            </a:r>
            <a:r>
              <a:rPr lang="en-US" sz="1800" b="1" smtClean="0">
                <a:latin typeface="Courier New" pitchFamily="49" charset="0"/>
                <a:cs typeface="Courier New" pitchFamily="49" charset="0"/>
              </a:rPr>
              <a:t>doGet</a:t>
            </a:r>
            <a:r>
              <a:rPr lang="en-US" sz="1800" smtClean="0">
                <a:latin typeface="Courier New" pitchFamily="49" charset="0"/>
                <a:cs typeface="Courier New" pitchFamily="49" charset="0"/>
              </a:rPr>
              <a:t>(HttpServletRequest req, HttpServletResponse res) throws ServletException, IOException 	{</a:t>
            </a:r>
          </a:p>
          <a:p>
            <a:pPr eaLnBrk="1" hangingPunct="1">
              <a:lnSpc>
                <a:spcPct val="80000"/>
              </a:lnSpc>
              <a:spcBef>
                <a:spcPct val="0"/>
              </a:spcBef>
              <a:buFontTx/>
              <a:buNone/>
            </a:pPr>
            <a:r>
              <a:rPr lang="en-US" sz="1800" smtClean="0">
                <a:latin typeface="Courier New" pitchFamily="49" charset="0"/>
                <a:cs typeface="Courier New" pitchFamily="49" charset="0"/>
              </a:rPr>
              <a:t>		PrintWriter out=res.getWriter();</a:t>
            </a:r>
          </a:p>
          <a:p>
            <a:pPr eaLnBrk="1" hangingPunct="1">
              <a:lnSpc>
                <a:spcPct val="80000"/>
              </a:lnSpc>
              <a:spcBef>
                <a:spcPct val="0"/>
              </a:spcBef>
              <a:buFontTx/>
              <a:buNone/>
            </a:pPr>
            <a:r>
              <a:rPr lang="en-US" sz="1800" smtClean="0">
                <a:latin typeface="Courier New" pitchFamily="49" charset="0"/>
                <a:cs typeface="Courier New" pitchFamily="49" charset="0"/>
              </a:rPr>
              <a:t>		/* Set content type to text/html */</a:t>
            </a:r>
          </a:p>
          <a:p>
            <a:pPr eaLnBrk="1" hangingPunct="1">
              <a:lnSpc>
                <a:spcPct val="80000"/>
              </a:lnSpc>
              <a:spcBef>
                <a:spcPct val="0"/>
              </a:spcBef>
              <a:buFontTx/>
              <a:buNone/>
            </a:pPr>
            <a:r>
              <a:rPr lang="en-US" sz="1800" smtClean="0">
                <a:latin typeface="Courier New" pitchFamily="49" charset="0"/>
                <a:cs typeface="Courier New" pitchFamily="49" charset="0"/>
              </a:rPr>
              <a:t>		res.setContentType("text/html");</a:t>
            </a:r>
          </a:p>
          <a:p>
            <a:pPr eaLnBrk="1" hangingPunct="1">
              <a:lnSpc>
                <a:spcPct val="80000"/>
              </a:lnSpc>
              <a:spcBef>
                <a:spcPct val="0"/>
              </a:spcBef>
              <a:buFontTx/>
              <a:buNone/>
            </a:pPr>
            <a:r>
              <a:rPr lang="en-US" sz="1800" smtClean="0">
                <a:latin typeface="Courier New" pitchFamily="49" charset="0"/>
                <a:cs typeface="Courier New" pitchFamily="49" charset="0"/>
              </a:rPr>
              <a:t>		String user_name=req.getParameter("uname");</a:t>
            </a:r>
          </a:p>
          <a:p>
            <a:pPr eaLnBrk="1" hangingPunct="1">
              <a:lnSpc>
                <a:spcPct val="80000"/>
              </a:lnSpc>
              <a:spcBef>
                <a:spcPct val="0"/>
              </a:spcBef>
              <a:buFontTx/>
              <a:buNone/>
            </a:pPr>
            <a:r>
              <a:rPr lang="en-US" sz="1800" smtClean="0">
                <a:latin typeface="Courier New" pitchFamily="49" charset="0"/>
                <a:cs typeface="Courier New" pitchFamily="49" charset="0"/>
              </a:rPr>
              <a:t>		out.println(“&lt;pre&gt;&lt;h3&gt; Hello &amp;nbsp;" + uname +"! &amp;nbsp;Welcome to the Inter-Servlet Communication&lt;/h3&gt;");</a:t>
            </a:r>
          </a:p>
          <a:p>
            <a:pPr eaLnBrk="1" hangingPunct="1">
              <a:lnSpc>
                <a:spcPct val="80000"/>
              </a:lnSpc>
              <a:spcBef>
                <a:spcPct val="0"/>
              </a:spcBef>
              <a:buFontTx/>
              <a:buNone/>
            </a:pPr>
            <a:r>
              <a:rPr lang="en-US" sz="1800" smtClean="0">
                <a:latin typeface="Courier New" pitchFamily="49" charset="0"/>
                <a:cs typeface="Courier New" pitchFamily="49" charset="0"/>
              </a:rPr>
              <a:t>		out.println("&lt;b&gt;Contact information of Application Administrator is&lt;/b&gt;&lt;br&gt;");</a:t>
            </a:r>
          </a:p>
          <a:p>
            <a:pPr eaLnBrk="1" hangingPunct="1">
              <a:lnSpc>
                <a:spcPct val="80000"/>
              </a:lnSpc>
              <a:spcBef>
                <a:spcPct val="0"/>
              </a:spcBef>
              <a:buFontTx/>
              <a:buNone/>
            </a:pPr>
            <a:r>
              <a:rPr lang="en-US" sz="1800" smtClean="0">
                <a:latin typeface="Courier New" pitchFamily="49" charset="0"/>
                <a:cs typeface="Courier New" pitchFamily="49" charset="0"/>
              </a:rPr>
              <a:t>		/* Forward request to ContactServlet servlet */</a:t>
            </a:r>
          </a:p>
          <a:p>
            <a:pPr eaLnBrk="1" hangingPunct="1">
              <a:lnSpc>
                <a:spcPct val="80000"/>
              </a:lnSpc>
              <a:spcBef>
                <a:spcPct val="0"/>
              </a:spcBef>
              <a:buFontTx/>
              <a:buNone/>
            </a:pPr>
            <a:r>
              <a:rPr lang="en-US" sz="1800" smtClean="0">
                <a:latin typeface="Courier New" pitchFamily="49" charset="0"/>
                <a:cs typeface="Courier New" pitchFamily="49" charset="0"/>
              </a:rPr>
              <a:t>		RequestDispatcher disp = req.getRequestDispatcher(</a:t>
            </a:r>
            <a:r>
              <a:rPr lang="en-US" sz="1800" b="1" smtClean="0">
                <a:latin typeface="Courier New" pitchFamily="49" charset="0"/>
                <a:cs typeface="Courier New" pitchFamily="49" charset="0"/>
              </a:rPr>
              <a:t>“</a:t>
            </a:r>
            <a:r>
              <a:rPr lang="en-US" sz="1800" b="1" i="1" smtClean="0">
                <a:latin typeface="Courier New" pitchFamily="49" charset="0"/>
                <a:cs typeface="Courier New" pitchFamily="49" charset="0"/>
              </a:rPr>
              <a:t>ContactServlet”</a:t>
            </a:r>
            <a:r>
              <a:rPr lang="en-US" sz="1800" smtClean="0">
                <a:latin typeface="Courier New" pitchFamily="49" charset="0"/>
                <a:cs typeface="Courier New" pitchFamily="49" charset="0"/>
              </a:rPr>
              <a:t>);</a:t>
            </a:r>
          </a:p>
          <a:p>
            <a:pPr eaLnBrk="1" hangingPunct="1">
              <a:lnSpc>
                <a:spcPct val="80000"/>
              </a:lnSpc>
              <a:spcBef>
                <a:spcPct val="0"/>
              </a:spcBef>
              <a:buFontTx/>
              <a:buNone/>
            </a:pPr>
            <a:r>
              <a:rPr lang="en-US" sz="1800" b="1" smtClean="0">
                <a:solidFill>
                  <a:srgbClr val="0000FF"/>
                </a:solidFill>
                <a:latin typeface="Courier New" pitchFamily="49" charset="0"/>
                <a:cs typeface="Courier New" pitchFamily="49" charset="0"/>
              </a:rPr>
              <a:t>		disp.include(req, res);</a:t>
            </a:r>
          </a:p>
          <a:p>
            <a:pPr eaLnBrk="1" hangingPunct="1">
              <a:lnSpc>
                <a:spcPct val="80000"/>
              </a:lnSpc>
              <a:spcBef>
                <a:spcPct val="0"/>
              </a:spcBef>
              <a:buFontTx/>
              <a:buNone/>
            </a:pPr>
            <a:r>
              <a:rPr lang="en-US" sz="1800" smtClean="0">
                <a:latin typeface="Courier New" pitchFamily="49" charset="0"/>
                <a:cs typeface="Courier New" pitchFamily="49" charset="0"/>
              </a:rPr>
              <a:t>	}</a:t>
            </a:r>
          </a:p>
          <a:p>
            <a:pPr eaLnBrk="1" hangingPunct="1">
              <a:lnSpc>
                <a:spcPct val="80000"/>
              </a:lnSpc>
              <a:spcBef>
                <a:spcPct val="0"/>
              </a:spcBef>
              <a:buFontTx/>
              <a:buNone/>
            </a:pPr>
            <a:r>
              <a:rPr lang="en-US" sz="1800" smtClean="0">
                <a:latin typeface="Courier New" pitchFamily="49" charset="0"/>
                <a:cs typeface="Courier New" pitchFamily="49" charset="0"/>
              </a:rPr>
              <a:t>}</a:t>
            </a:r>
          </a:p>
        </p:txBody>
      </p:sp>
      <p:sp>
        <p:nvSpPr>
          <p:cNvPr id="9728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534D5466-73CB-445C-AC87-6224288CD2C6}" type="slidenum">
              <a:rPr lang="en-US" sz="1000">
                <a:solidFill>
                  <a:srgbClr val="FFFFFF"/>
                </a:solidFill>
                <a:latin typeface="Tahoma" pitchFamily="34" charset="0"/>
              </a:rPr>
              <a:pPr/>
              <a:t>90</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p:txBody>
          <a:bodyPr/>
          <a:lstStyle/>
          <a:p>
            <a:pPr eaLnBrk="1" hangingPunct="1">
              <a:defRPr/>
            </a:pPr>
            <a:r>
              <a:rPr lang="en-US" smtClean="0"/>
              <a:t>Request Dispatcher Object Methods</a:t>
            </a:r>
          </a:p>
        </p:txBody>
      </p:sp>
      <p:pic>
        <p:nvPicPr>
          <p:cNvPr id="98307" name="Picture 6"/>
          <p:cNvPicPr>
            <a:picLocks noGrp="1" noChangeAspect="1" noChangeArrowheads="1"/>
          </p:cNvPicPr>
          <p:nvPr>
            <p:ph idx="1"/>
          </p:nvPr>
        </p:nvPicPr>
        <p:blipFill>
          <a:blip r:embed="rId3"/>
          <a:stretch>
            <a:fillRect/>
          </a:stretch>
        </p:blipFill>
        <p:spPr>
          <a:xfrm>
            <a:off x="2236343" y="1576388"/>
            <a:ext cx="6831457" cy="5046662"/>
          </a:xfrm>
          <a:noFill/>
        </p:spPr>
      </p:pic>
      <p:sp>
        <p:nvSpPr>
          <p:cNvPr id="98308" name="Text Box 3"/>
          <p:cNvSpPr txBox="1">
            <a:spLocks noChangeArrowheads="1"/>
          </p:cNvSpPr>
          <p:nvPr/>
        </p:nvSpPr>
        <p:spPr bwMode="auto">
          <a:xfrm>
            <a:off x="152400" y="2133600"/>
            <a:ext cx="3962400" cy="4114800"/>
          </a:xfrm>
          <a:prstGeom prst="rect">
            <a:avLst/>
          </a:prstGeom>
          <a:solidFill>
            <a:schemeClr val="bg1"/>
          </a:solidFill>
          <a:ln w="12700">
            <a:noFill/>
            <a:miter lim="800000"/>
            <a:headEnd type="none" w="sm" len="sm"/>
            <a:tailEnd type="none" w="sm" len="sm"/>
          </a:ln>
        </p:spPr>
        <p:txBody>
          <a:bodyPr/>
          <a:lstStyle/>
          <a:p>
            <a:pPr algn="just"/>
            <a:endParaRPr lang="en-US" sz="2000">
              <a:latin typeface="Tahoma" pitchFamily="34" charset="0"/>
            </a:endParaRPr>
          </a:p>
          <a:p>
            <a:pPr algn="just"/>
            <a:r>
              <a:rPr lang="en-US" sz="2000">
                <a:latin typeface="Tahoma" pitchFamily="34" charset="0"/>
              </a:rPr>
              <a:t>When you wish to forward the request and response to another servlet for further processing or final output</a:t>
            </a:r>
          </a:p>
          <a:p>
            <a:pPr algn="just"/>
            <a:r>
              <a:rPr lang="en-US" sz="2000">
                <a:latin typeface="Tahoma" pitchFamily="34" charset="0"/>
              </a:rPr>
              <a:t>– Use forward() method.</a:t>
            </a:r>
          </a:p>
          <a:p>
            <a:pPr algn="just"/>
            <a:endParaRPr lang="en-US" sz="2000">
              <a:latin typeface="Tahoma" pitchFamily="34" charset="0"/>
            </a:endParaRPr>
          </a:p>
          <a:p>
            <a:pPr algn="just"/>
            <a:r>
              <a:rPr lang="en-US" sz="2000" u="sng">
                <a:latin typeface="Tahoma" pitchFamily="34" charset="0"/>
              </a:rPr>
              <a:t>Example</a:t>
            </a:r>
            <a:r>
              <a:rPr lang="en-US" sz="2000">
                <a:latin typeface="Tahoma" pitchFamily="34" charset="0"/>
              </a:rPr>
              <a:t>:</a:t>
            </a:r>
          </a:p>
          <a:p>
            <a:pPr algn="just"/>
            <a:r>
              <a:rPr lang="en-US" sz="2000">
                <a:latin typeface="Tahoma" pitchFamily="34" charset="0"/>
              </a:rPr>
              <a:t>Processing a catalog request and forwarding the request to designated servlet page.</a:t>
            </a:r>
          </a:p>
          <a:p>
            <a:pPr algn="just"/>
            <a:endParaRPr lang="en-US" sz="2000">
              <a:latin typeface="Tahoma" pitchFamily="34" charset="0"/>
            </a:endParaRPr>
          </a:p>
        </p:txBody>
      </p:sp>
      <p:sp>
        <p:nvSpPr>
          <p:cNvPr id="98309" name="Text Box 4"/>
          <p:cNvSpPr txBox="1">
            <a:spLocks noChangeArrowheads="1"/>
          </p:cNvSpPr>
          <p:nvPr/>
        </p:nvSpPr>
        <p:spPr bwMode="auto">
          <a:xfrm>
            <a:off x="685800" y="1690688"/>
            <a:ext cx="3048000" cy="595312"/>
          </a:xfrm>
          <a:prstGeom prst="rect">
            <a:avLst/>
          </a:prstGeom>
          <a:gradFill rotWithShape="1">
            <a:gsLst>
              <a:gs pos="0">
                <a:srgbClr val="7BDFDD"/>
              </a:gs>
              <a:gs pos="100000">
                <a:schemeClr val="bg1"/>
              </a:gs>
            </a:gsLst>
            <a:lin ang="5400000" scaled="1"/>
          </a:gradFill>
          <a:ln w="12700">
            <a:noFill/>
            <a:miter lim="800000"/>
            <a:headEnd type="none" w="sm" len="sm"/>
            <a:tailEnd type="none" w="sm" len="sm"/>
          </a:ln>
          <a:effectLst>
            <a:prstShdw prst="shdw17" dist="17961" dir="2700000">
              <a:srgbClr val="4A8685"/>
            </a:prstShdw>
          </a:effectLst>
        </p:spPr>
        <p:txBody>
          <a:bodyPr anchor="ctr"/>
          <a:lstStyle/>
          <a:p>
            <a:r>
              <a:rPr lang="en-US" sz="2000">
                <a:latin typeface="Tahoma" pitchFamily="34" charset="0"/>
              </a:rPr>
              <a:t>forward() method</a:t>
            </a:r>
          </a:p>
        </p:txBody>
      </p:sp>
      <p:sp>
        <p:nvSpPr>
          <p:cNvPr id="98310" name="Text Box 5"/>
          <p:cNvSpPr txBox="1">
            <a:spLocks noChangeArrowheads="1"/>
          </p:cNvSpPr>
          <p:nvPr/>
        </p:nvSpPr>
        <p:spPr bwMode="auto">
          <a:xfrm>
            <a:off x="228600" y="1690688"/>
            <a:ext cx="457200" cy="595312"/>
          </a:xfrm>
          <a:prstGeom prst="rect">
            <a:avLst/>
          </a:prstGeom>
          <a:gradFill rotWithShape="1">
            <a:gsLst>
              <a:gs pos="0">
                <a:srgbClr val="7BDFDD"/>
              </a:gs>
              <a:gs pos="100000">
                <a:schemeClr val="bg1"/>
              </a:gs>
            </a:gsLst>
            <a:lin ang="5400000" scaled="1"/>
          </a:gradFill>
          <a:ln w="12700">
            <a:noFill/>
            <a:miter lim="800000"/>
            <a:headEnd type="none" w="sm" len="sm"/>
            <a:tailEnd type="none" w="sm" len="sm"/>
          </a:ln>
          <a:effectLst>
            <a:prstShdw prst="shdw17" dist="17961" dir="2700000">
              <a:srgbClr val="4A8685"/>
            </a:prstShdw>
          </a:effectLst>
        </p:spPr>
        <p:txBody>
          <a:bodyPr anchor="ctr"/>
          <a:lstStyle/>
          <a:p>
            <a:r>
              <a:rPr lang="en-US" sz="2000">
                <a:latin typeface="Tahoma" pitchFamily="34" charset="0"/>
              </a:rPr>
              <a:t>2.</a:t>
            </a:r>
          </a:p>
        </p:txBody>
      </p:sp>
      <p:sp>
        <p:nvSpPr>
          <p:cNvPr id="98311" name="Line 7"/>
          <p:cNvSpPr>
            <a:spLocks noChangeShapeType="1"/>
          </p:cNvSpPr>
          <p:nvPr/>
        </p:nvSpPr>
        <p:spPr bwMode="auto">
          <a:xfrm flipV="1">
            <a:off x="4191000" y="3810000"/>
            <a:ext cx="1371600" cy="1600200"/>
          </a:xfrm>
          <a:prstGeom prst="line">
            <a:avLst/>
          </a:prstGeom>
          <a:noFill/>
          <a:ln w="19050">
            <a:solidFill>
              <a:schemeClr val="tx1"/>
            </a:solidFill>
            <a:prstDash val="dash"/>
            <a:round/>
            <a:headEnd type="none" w="sm" len="sm"/>
            <a:tailEnd type="stealth" w="lg" len="med"/>
          </a:ln>
        </p:spPr>
        <p:txBody>
          <a:bodyPr/>
          <a:lstStyle/>
          <a:p>
            <a:endParaRPr lang="en-US"/>
          </a:p>
        </p:txBody>
      </p:sp>
      <p:sp>
        <p:nvSpPr>
          <p:cNvPr id="98312" name="Slide Number Placeholder 7"/>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A1D68314-1F81-4127-BE4E-F67288C080CA}" type="slidenum">
              <a:rPr lang="en-US" sz="1000">
                <a:solidFill>
                  <a:srgbClr val="FFFFFF"/>
                </a:solidFill>
                <a:latin typeface="Tahoma" pitchFamily="34" charset="0"/>
              </a:rPr>
              <a:pPr/>
              <a:t>91</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pPr eaLnBrk="1" hangingPunct="1">
              <a:defRPr/>
            </a:pPr>
            <a:r>
              <a:rPr lang="en-US" dirty="0" smtClean="0"/>
              <a:t>Demonstration: Using forward</a:t>
            </a:r>
          </a:p>
        </p:txBody>
      </p:sp>
      <p:sp>
        <p:nvSpPr>
          <p:cNvPr id="99331" name="Slide Number Placeholder 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8FD636BA-63B0-4219-A9F2-EE8418F55545}" type="slidenum">
              <a:rPr lang="en-US" sz="1000">
                <a:solidFill>
                  <a:srgbClr val="FFFFFF"/>
                </a:solidFill>
                <a:latin typeface="Tahoma" pitchFamily="34" charset="0"/>
              </a:rPr>
              <a:pPr/>
              <a:t>92</a:t>
            </a:fld>
            <a:endParaRPr lang="en-US" sz="1000">
              <a:solidFill>
                <a:srgbClr val="FFFFFF"/>
              </a:solidFill>
              <a:latin typeface="Tahoma" pitchFamily="34" charset="0"/>
            </a:endParaRPr>
          </a:p>
        </p:txBody>
      </p:sp>
      <p:sp>
        <p:nvSpPr>
          <p:cNvPr id="99332" name="TextBox 4"/>
          <p:cNvSpPr txBox="1">
            <a:spLocks noChangeArrowheads="1"/>
          </p:cNvSpPr>
          <p:nvPr/>
        </p:nvSpPr>
        <p:spPr bwMode="auto">
          <a:xfrm>
            <a:off x="609600" y="1676400"/>
            <a:ext cx="7391400" cy="1384300"/>
          </a:xfrm>
          <a:prstGeom prst="rect">
            <a:avLst/>
          </a:prstGeom>
          <a:noFill/>
          <a:ln w="9525">
            <a:noFill/>
            <a:miter lim="800000"/>
            <a:headEnd/>
            <a:tailEnd/>
          </a:ln>
        </p:spPr>
        <p:txBody>
          <a:bodyPr>
            <a:spAutoFit/>
          </a:bodyPr>
          <a:lstStyle/>
          <a:p>
            <a:pPr algn="just"/>
            <a:r>
              <a:rPr lang="en-US" sz="2800"/>
              <a:t>Write a servlet that will dispatch the request to designated servlet based on the choice made in the </a:t>
            </a:r>
            <a:r>
              <a:rPr lang="en-US" sz="2800" b="1" i="1"/>
              <a:t>Catalog </a:t>
            </a:r>
            <a:r>
              <a:rPr lang="en-US" sz="2800" i="1"/>
              <a:t>page.</a:t>
            </a:r>
            <a:endParaRPr lang="en-US" sz="280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pPr eaLnBrk="1" hangingPunct="1">
              <a:defRPr/>
            </a:pPr>
            <a:r>
              <a:rPr lang="en-US" dirty="0" smtClean="0"/>
              <a:t>Catalog Page – Catalog.html</a:t>
            </a:r>
          </a:p>
        </p:txBody>
      </p:sp>
      <p:sp>
        <p:nvSpPr>
          <p:cNvPr id="100355" name="Rectangle 3"/>
          <p:cNvSpPr>
            <a:spLocks noGrp="1" noChangeArrowheads="1"/>
          </p:cNvSpPr>
          <p:nvPr>
            <p:ph idx="1"/>
          </p:nvPr>
        </p:nvSpPr>
        <p:spPr/>
        <p:txBody>
          <a:bodyPr/>
          <a:lstStyle/>
          <a:p>
            <a:pPr eaLnBrk="1" hangingPunct="1">
              <a:lnSpc>
                <a:spcPct val="80000"/>
              </a:lnSpc>
              <a:spcBef>
                <a:spcPct val="0"/>
              </a:spcBef>
              <a:buFontTx/>
              <a:buNone/>
            </a:pPr>
            <a:r>
              <a:rPr lang="en-US" sz="1600" smtClean="0">
                <a:latin typeface="Courier New" pitchFamily="49" charset="0"/>
                <a:cs typeface="Courier New" pitchFamily="49" charset="0"/>
              </a:rPr>
              <a:t>&lt;html&gt;</a:t>
            </a:r>
          </a:p>
          <a:p>
            <a:pPr eaLnBrk="1" hangingPunct="1">
              <a:lnSpc>
                <a:spcPct val="80000"/>
              </a:lnSpc>
              <a:spcBef>
                <a:spcPct val="0"/>
              </a:spcBef>
              <a:buFontTx/>
              <a:buNone/>
            </a:pPr>
            <a:r>
              <a:rPr lang="en-US" sz="1600" smtClean="0">
                <a:latin typeface="Courier New" pitchFamily="49" charset="0"/>
                <a:cs typeface="Courier New" pitchFamily="49" charset="0"/>
              </a:rPr>
              <a:t>&lt;title&gt;Catalog&lt;/title&gt;</a:t>
            </a:r>
          </a:p>
          <a:p>
            <a:pPr eaLnBrk="1" hangingPunct="1">
              <a:lnSpc>
                <a:spcPct val="80000"/>
              </a:lnSpc>
              <a:spcBef>
                <a:spcPct val="0"/>
              </a:spcBef>
              <a:buFontTx/>
              <a:buNone/>
            </a:pPr>
            <a:r>
              <a:rPr lang="en-US" sz="1600" smtClean="0">
                <a:latin typeface="Courier New" pitchFamily="49" charset="0"/>
                <a:cs typeface="Courier New" pitchFamily="49" charset="0"/>
              </a:rPr>
              <a:t>&lt;body&gt;</a:t>
            </a:r>
          </a:p>
          <a:p>
            <a:pPr eaLnBrk="1" hangingPunct="1">
              <a:lnSpc>
                <a:spcPct val="80000"/>
              </a:lnSpc>
              <a:spcBef>
                <a:spcPct val="0"/>
              </a:spcBef>
              <a:buFontTx/>
              <a:buNone/>
            </a:pPr>
            <a:r>
              <a:rPr lang="en-US" sz="1600" smtClean="0">
                <a:latin typeface="Courier New" pitchFamily="49" charset="0"/>
                <a:cs typeface="Courier New" pitchFamily="49" charset="0"/>
              </a:rPr>
              <a:t>&lt;center&gt;</a:t>
            </a:r>
          </a:p>
          <a:p>
            <a:pPr eaLnBrk="1" hangingPunct="1">
              <a:lnSpc>
                <a:spcPct val="80000"/>
              </a:lnSpc>
              <a:spcBef>
                <a:spcPct val="0"/>
              </a:spcBef>
              <a:buFontTx/>
              <a:buNone/>
            </a:pPr>
            <a:r>
              <a:rPr lang="en-US" sz="1600" smtClean="0">
                <a:latin typeface="Courier New" pitchFamily="49" charset="0"/>
                <a:cs typeface="Courier New" pitchFamily="49" charset="0"/>
              </a:rPr>
              <a:t>&lt;form action=</a:t>
            </a:r>
            <a:r>
              <a:rPr lang="en-US" sz="1600" b="1" smtClean="0">
                <a:latin typeface="Courier New" pitchFamily="49" charset="0"/>
                <a:cs typeface="Courier New" pitchFamily="49" charset="0"/>
              </a:rPr>
              <a:t>"http://localhost:9080/ForwardServletProject/ChoiceServlet</a:t>
            </a:r>
            <a:r>
              <a:rPr lang="en-US" sz="1600" smtClean="0">
                <a:latin typeface="Courier New" pitchFamily="49" charset="0"/>
                <a:cs typeface="Courier New" pitchFamily="49" charset="0"/>
              </a:rPr>
              <a:t>"&gt;</a:t>
            </a:r>
          </a:p>
          <a:p>
            <a:pPr eaLnBrk="1" hangingPunct="1">
              <a:lnSpc>
                <a:spcPct val="80000"/>
              </a:lnSpc>
              <a:spcBef>
                <a:spcPct val="0"/>
              </a:spcBef>
              <a:buFontTx/>
              <a:buNone/>
            </a:pPr>
            <a:r>
              <a:rPr lang="en-US" sz="1600" smtClean="0">
                <a:latin typeface="Courier New" pitchFamily="49" charset="0"/>
                <a:cs typeface="Courier New" pitchFamily="49" charset="0"/>
              </a:rPr>
              <a:t>&lt;h2&gt;Choose Your Area of Interest&lt;/h2&gt;</a:t>
            </a:r>
          </a:p>
          <a:p>
            <a:pPr eaLnBrk="1" hangingPunct="1">
              <a:lnSpc>
                <a:spcPct val="80000"/>
              </a:lnSpc>
              <a:spcBef>
                <a:spcPct val="0"/>
              </a:spcBef>
              <a:buFontTx/>
              <a:buNone/>
            </a:pPr>
            <a:r>
              <a:rPr lang="en-US" sz="1600" smtClean="0">
                <a:latin typeface="Courier New" pitchFamily="49" charset="0"/>
                <a:cs typeface="Courier New" pitchFamily="49" charset="0"/>
              </a:rPr>
              <a:t>&lt;table cellspacing =10 cellpadding=10 border=1&gt;</a:t>
            </a:r>
          </a:p>
          <a:p>
            <a:pPr eaLnBrk="1" hangingPunct="1">
              <a:lnSpc>
                <a:spcPct val="80000"/>
              </a:lnSpc>
              <a:spcBef>
                <a:spcPct val="0"/>
              </a:spcBef>
              <a:buFontTx/>
              <a:buNone/>
            </a:pPr>
            <a:r>
              <a:rPr lang="en-US" sz="1600" smtClean="0">
                <a:latin typeface="Courier New" pitchFamily="49" charset="0"/>
                <a:cs typeface="Courier New" pitchFamily="49" charset="0"/>
              </a:rPr>
              <a:t>&lt;tr&gt;&lt;td&gt;&lt;input type="radio" name="r1" value="Tourist"&gt;Tourist Information&lt;/td&gt;</a:t>
            </a:r>
          </a:p>
          <a:p>
            <a:pPr eaLnBrk="1" hangingPunct="1">
              <a:lnSpc>
                <a:spcPct val="80000"/>
              </a:lnSpc>
              <a:spcBef>
                <a:spcPct val="0"/>
              </a:spcBef>
              <a:buFontTx/>
              <a:buNone/>
            </a:pPr>
            <a:r>
              <a:rPr lang="en-US" sz="1600" smtClean="0">
                <a:latin typeface="Courier New" pitchFamily="49" charset="0"/>
                <a:cs typeface="Courier New" pitchFamily="49" charset="0"/>
              </a:rPr>
              <a:t>&lt;td&gt;&lt;input type="radio" name="r1" value="Flight"&gt;Flight Information&lt;/td&gt;&lt;/tr&gt;</a:t>
            </a:r>
          </a:p>
          <a:p>
            <a:pPr eaLnBrk="1" hangingPunct="1">
              <a:lnSpc>
                <a:spcPct val="80000"/>
              </a:lnSpc>
              <a:spcBef>
                <a:spcPct val="0"/>
              </a:spcBef>
              <a:buFontTx/>
              <a:buNone/>
            </a:pPr>
            <a:r>
              <a:rPr lang="en-US" sz="1600" smtClean="0">
                <a:latin typeface="Courier New" pitchFamily="49" charset="0"/>
                <a:cs typeface="Courier New" pitchFamily="49" charset="0"/>
              </a:rPr>
              <a:t>&lt;tr&gt;</a:t>
            </a:r>
          </a:p>
          <a:p>
            <a:pPr eaLnBrk="1" hangingPunct="1">
              <a:lnSpc>
                <a:spcPct val="80000"/>
              </a:lnSpc>
              <a:spcBef>
                <a:spcPct val="0"/>
              </a:spcBef>
              <a:buFontTx/>
              <a:buNone/>
            </a:pPr>
            <a:r>
              <a:rPr lang="en-US" sz="1600" smtClean="0">
                <a:latin typeface="Courier New" pitchFamily="49" charset="0"/>
                <a:cs typeface="Courier New" pitchFamily="49" charset="0"/>
              </a:rPr>
              <a:t>&lt;td&gt;&lt;input type="radio" name="r1" value="Hotel"&gt;Hotel Information&lt;/td&gt;</a:t>
            </a:r>
          </a:p>
          <a:p>
            <a:pPr eaLnBrk="1" hangingPunct="1">
              <a:lnSpc>
                <a:spcPct val="80000"/>
              </a:lnSpc>
              <a:spcBef>
                <a:spcPct val="0"/>
              </a:spcBef>
              <a:buFontTx/>
              <a:buNone/>
            </a:pPr>
            <a:r>
              <a:rPr lang="en-US" sz="1600" smtClean="0">
                <a:latin typeface="Courier New" pitchFamily="49" charset="0"/>
                <a:cs typeface="Courier New" pitchFamily="49" charset="0"/>
              </a:rPr>
              <a:t>&lt;td&gt;&lt;input type="radio" name="r1" value="Railway"&gt;Railway Information&lt;/td&gt;</a:t>
            </a:r>
          </a:p>
          <a:p>
            <a:pPr eaLnBrk="1" hangingPunct="1">
              <a:lnSpc>
                <a:spcPct val="80000"/>
              </a:lnSpc>
              <a:spcBef>
                <a:spcPct val="0"/>
              </a:spcBef>
              <a:buFontTx/>
              <a:buNone/>
            </a:pPr>
            <a:r>
              <a:rPr lang="en-US" sz="1600" smtClean="0">
                <a:latin typeface="Courier New" pitchFamily="49" charset="0"/>
                <a:cs typeface="Courier New" pitchFamily="49" charset="0"/>
              </a:rPr>
              <a:t>&lt;/td&gt;</a:t>
            </a:r>
          </a:p>
          <a:p>
            <a:pPr eaLnBrk="1" hangingPunct="1">
              <a:lnSpc>
                <a:spcPct val="80000"/>
              </a:lnSpc>
              <a:spcBef>
                <a:spcPct val="0"/>
              </a:spcBef>
              <a:buFontTx/>
              <a:buNone/>
            </a:pPr>
            <a:r>
              <a:rPr lang="en-US" sz="1600" smtClean="0">
                <a:latin typeface="Courier New" pitchFamily="49" charset="0"/>
                <a:cs typeface="Courier New" pitchFamily="49" charset="0"/>
              </a:rPr>
              <a:t>&lt;/tr&gt;</a:t>
            </a:r>
          </a:p>
          <a:p>
            <a:pPr eaLnBrk="1" hangingPunct="1">
              <a:lnSpc>
                <a:spcPct val="80000"/>
              </a:lnSpc>
              <a:spcBef>
                <a:spcPct val="0"/>
              </a:spcBef>
              <a:buFontTx/>
              <a:buNone/>
            </a:pPr>
            <a:r>
              <a:rPr lang="en-US" sz="1600" smtClean="0">
                <a:latin typeface="Courier New" pitchFamily="49" charset="0"/>
                <a:cs typeface="Courier New" pitchFamily="49" charset="0"/>
              </a:rPr>
              <a:t>&lt;tr&gt;&lt;td&gt;&lt;input type="submit" value="submit"&gt;&lt;/td&gt;&lt;td&gt;&lt;input type="reset" value="Clear"&gt;&lt;/td&gt;&lt;/tr&gt;</a:t>
            </a:r>
          </a:p>
          <a:p>
            <a:pPr eaLnBrk="1" hangingPunct="1">
              <a:lnSpc>
                <a:spcPct val="80000"/>
              </a:lnSpc>
              <a:spcBef>
                <a:spcPct val="0"/>
              </a:spcBef>
              <a:buFontTx/>
              <a:buNone/>
            </a:pPr>
            <a:r>
              <a:rPr lang="en-US" sz="1600" smtClean="0">
                <a:latin typeface="Courier New" pitchFamily="49" charset="0"/>
                <a:cs typeface="Courier New" pitchFamily="49" charset="0"/>
              </a:rPr>
              <a:t>&lt;/table&gt;</a:t>
            </a:r>
          </a:p>
          <a:p>
            <a:pPr eaLnBrk="1" hangingPunct="1">
              <a:lnSpc>
                <a:spcPct val="80000"/>
              </a:lnSpc>
              <a:spcBef>
                <a:spcPct val="0"/>
              </a:spcBef>
              <a:buFontTx/>
              <a:buNone/>
            </a:pPr>
            <a:r>
              <a:rPr lang="en-US" sz="1600" smtClean="0">
                <a:latin typeface="Courier New" pitchFamily="49" charset="0"/>
                <a:cs typeface="Courier New" pitchFamily="49" charset="0"/>
              </a:rPr>
              <a:t>&lt;/form&gt;</a:t>
            </a:r>
          </a:p>
          <a:p>
            <a:pPr eaLnBrk="1" hangingPunct="1">
              <a:lnSpc>
                <a:spcPct val="80000"/>
              </a:lnSpc>
              <a:spcBef>
                <a:spcPct val="0"/>
              </a:spcBef>
              <a:buFontTx/>
              <a:buNone/>
            </a:pPr>
            <a:r>
              <a:rPr lang="en-US" sz="1600" smtClean="0">
                <a:latin typeface="Courier New" pitchFamily="49" charset="0"/>
                <a:cs typeface="Courier New" pitchFamily="49" charset="0"/>
              </a:rPr>
              <a:t>&lt;/center&gt;</a:t>
            </a:r>
          </a:p>
          <a:p>
            <a:pPr eaLnBrk="1" hangingPunct="1">
              <a:lnSpc>
                <a:spcPct val="80000"/>
              </a:lnSpc>
              <a:spcBef>
                <a:spcPct val="0"/>
              </a:spcBef>
              <a:buFontTx/>
              <a:buNone/>
            </a:pPr>
            <a:r>
              <a:rPr lang="en-US" sz="1600" smtClean="0">
                <a:latin typeface="Courier New" pitchFamily="49" charset="0"/>
                <a:cs typeface="Courier New" pitchFamily="49" charset="0"/>
              </a:rPr>
              <a:t>&lt;/body&gt;</a:t>
            </a:r>
          </a:p>
          <a:p>
            <a:pPr eaLnBrk="1" hangingPunct="1">
              <a:lnSpc>
                <a:spcPct val="80000"/>
              </a:lnSpc>
              <a:spcBef>
                <a:spcPct val="0"/>
              </a:spcBef>
              <a:buFontTx/>
              <a:buNone/>
            </a:pPr>
            <a:r>
              <a:rPr lang="en-US" sz="1600" smtClean="0">
                <a:latin typeface="Courier New" pitchFamily="49" charset="0"/>
                <a:cs typeface="Courier New" pitchFamily="49" charset="0"/>
              </a:rPr>
              <a:t>&lt;/html&gt;</a:t>
            </a:r>
          </a:p>
        </p:txBody>
      </p:sp>
      <p:sp>
        <p:nvSpPr>
          <p:cNvPr id="100356"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C6524D44-2EB8-4451-ADC6-30FB014A8A43}" type="slidenum">
              <a:rPr lang="en-US" sz="1000">
                <a:solidFill>
                  <a:srgbClr val="FFFFFF"/>
                </a:solidFill>
                <a:latin typeface="Tahoma" pitchFamily="34" charset="0"/>
              </a:rPr>
              <a:pPr/>
              <a:t>93</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pPr eaLnBrk="1" hangingPunct="1">
              <a:defRPr/>
            </a:pPr>
            <a:r>
              <a:rPr lang="en-US" smtClean="0"/>
              <a:t>Choice Servlet– ChoiceServlet.java</a:t>
            </a:r>
          </a:p>
        </p:txBody>
      </p:sp>
      <p:sp>
        <p:nvSpPr>
          <p:cNvPr id="5" name="Content Placeholder 4"/>
          <p:cNvSpPr>
            <a:spLocks noGrp="1"/>
          </p:cNvSpPr>
          <p:nvPr>
            <p:ph idx="1"/>
          </p:nvPr>
        </p:nvSpPr>
        <p:spPr/>
        <p:txBody>
          <a:bodyPr/>
          <a:lstStyle/>
          <a:p>
            <a:pPr>
              <a:buNone/>
            </a:pPr>
            <a:r>
              <a:rPr lang="en-US" sz="1050" dirty="0" smtClean="0">
                <a:latin typeface="Courier New" pitchFamily="49" charset="0"/>
                <a:cs typeface="Courier New" pitchFamily="49" charset="0"/>
              </a:rPr>
              <a:t>import java.io.*;</a:t>
            </a:r>
          </a:p>
          <a:p>
            <a:pPr>
              <a:buNone/>
            </a:pPr>
            <a:r>
              <a:rPr lang="en-US" sz="1050" dirty="0" smtClean="0">
                <a:latin typeface="Courier New" pitchFamily="49" charset="0"/>
                <a:cs typeface="Courier New" pitchFamily="49" charset="0"/>
              </a:rPr>
              <a:t>import </a:t>
            </a:r>
            <a:r>
              <a:rPr lang="en-US" sz="1050" dirty="0" err="1" smtClean="0">
                <a:latin typeface="Courier New" pitchFamily="49" charset="0"/>
                <a:cs typeface="Courier New" pitchFamily="49" charset="0"/>
              </a:rPr>
              <a:t>javax.servlet</a:t>
            </a:r>
            <a:r>
              <a:rPr lang="en-US" sz="1050" dirty="0" smtClean="0">
                <a:latin typeface="Courier New" pitchFamily="49" charset="0"/>
                <a:cs typeface="Courier New" pitchFamily="49" charset="0"/>
              </a:rPr>
              <a:t>.*;</a:t>
            </a:r>
          </a:p>
          <a:p>
            <a:pPr>
              <a:buNone/>
            </a:pPr>
            <a:r>
              <a:rPr lang="en-US" sz="1050" dirty="0" smtClean="0">
                <a:latin typeface="Courier New" pitchFamily="49" charset="0"/>
                <a:cs typeface="Courier New" pitchFamily="49" charset="0"/>
              </a:rPr>
              <a:t>import </a:t>
            </a:r>
            <a:r>
              <a:rPr lang="en-US" sz="1050" dirty="0" err="1" smtClean="0">
                <a:latin typeface="Courier New" pitchFamily="49" charset="0"/>
                <a:cs typeface="Courier New" pitchFamily="49" charset="0"/>
              </a:rPr>
              <a:t>javax.servlet.http</a:t>
            </a:r>
            <a:r>
              <a:rPr lang="en-US" sz="1050" dirty="0" smtClean="0">
                <a:latin typeface="Courier New" pitchFamily="49" charset="0"/>
                <a:cs typeface="Courier New" pitchFamily="49" charset="0"/>
              </a:rPr>
              <a:t>.*;</a:t>
            </a:r>
          </a:p>
          <a:p>
            <a:pPr>
              <a:buNone/>
            </a:pPr>
            <a:endParaRPr lang="en-US" sz="1050" dirty="0" smtClean="0">
              <a:latin typeface="Courier New" pitchFamily="49" charset="0"/>
              <a:cs typeface="Courier New" pitchFamily="49" charset="0"/>
            </a:endParaRPr>
          </a:p>
          <a:p>
            <a:pPr>
              <a:buNone/>
            </a:pPr>
            <a:r>
              <a:rPr lang="en-US" sz="1050" dirty="0" smtClean="0">
                <a:latin typeface="Courier New" pitchFamily="49" charset="0"/>
                <a:cs typeface="Courier New" pitchFamily="49" charset="0"/>
              </a:rPr>
              <a:t>public class </a:t>
            </a:r>
            <a:r>
              <a:rPr lang="en-US" sz="1050" dirty="0" err="1" smtClean="0">
                <a:latin typeface="Courier New" pitchFamily="49" charset="0"/>
                <a:cs typeface="Courier New" pitchFamily="49" charset="0"/>
              </a:rPr>
              <a:t>ChoiceServlet</a:t>
            </a:r>
            <a:r>
              <a:rPr lang="en-US" sz="1050" dirty="0" smtClean="0">
                <a:latin typeface="Courier New" pitchFamily="49" charset="0"/>
                <a:cs typeface="Courier New" pitchFamily="49" charset="0"/>
              </a:rPr>
              <a:t> extends </a:t>
            </a:r>
            <a:r>
              <a:rPr lang="en-US" sz="1050" dirty="0" err="1" smtClean="0">
                <a:latin typeface="Courier New" pitchFamily="49" charset="0"/>
                <a:cs typeface="Courier New" pitchFamily="49" charset="0"/>
              </a:rPr>
              <a:t>HttpServlet</a:t>
            </a:r>
            <a:r>
              <a:rPr lang="en-US" sz="1050" dirty="0" smtClean="0">
                <a:latin typeface="Courier New" pitchFamily="49" charset="0"/>
                <a:cs typeface="Courier New" pitchFamily="49" charset="0"/>
              </a:rPr>
              <a:t> {</a:t>
            </a:r>
          </a:p>
          <a:p>
            <a:pPr>
              <a:buNone/>
            </a:pPr>
            <a:r>
              <a:rPr lang="en-US" sz="1050" dirty="0" smtClean="0">
                <a:latin typeface="Courier New" pitchFamily="49" charset="0"/>
                <a:cs typeface="Courier New" pitchFamily="49" charset="0"/>
              </a:rPr>
              <a:t>    public void </a:t>
            </a:r>
            <a:r>
              <a:rPr lang="en-US" sz="1050" dirty="0" err="1" smtClean="0">
                <a:latin typeface="Courier New" pitchFamily="49" charset="0"/>
                <a:cs typeface="Courier New" pitchFamily="49" charset="0"/>
              </a:rPr>
              <a:t>doGet</a:t>
            </a:r>
            <a:r>
              <a:rPr lang="en-US" sz="1050" dirty="0" smtClean="0">
                <a:latin typeface="Courier New" pitchFamily="49" charset="0"/>
                <a:cs typeface="Courier New" pitchFamily="49" charset="0"/>
              </a:rPr>
              <a:t>(</a:t>
            </a:r>
            <a:r>
              <a:rPr lang="en-US" sz="1050" dirty="0" err="1" smtClean="0">
                <a:latin typeface="Courier New" pitchFamily="49" charset="0"/>
                <a:cs typeface="Courier New" pitchFamily="49" charset="0"/>
              </a:rPr>
              <a:t>HttpServletRequest</a:t>
            </a:r>
            <a:r>
              <a:rPr lang="en-US" sz="1050" dirty="0" smtClean="0">
                <a:latin typeface="Courier New" pitchFamily="49" charset="0"/>
                <a:cs typeface="Courier New" pitchFamily="49" charset="0"/>
              </a:rPr>
              <a:t> request, </a:t>
            </a:r>
            <a:r>
              <a:rPr lang="en-US" sz="1050" dirty="0" err="1" smtClean="0">
                <a:latin typeface="Courier New" pitchFamily="49" charset="0"/>
                <a:cs typeface="Courier New" pitchFamily="49" charset="0"/>
              </a:rPr>
              <a:t>HttpServletResponse</a:t>
            </a:r>
            <a:r>
              <a:rPr lang="en-US" sz="1050" dirty="0" smtClean="0">
                <a:latin typeface="Courier New" pitchFamily="49" charset="0"/>
                <a:cs typeface="Courier New" pitchFamily="49" charset="0"/>
              </a:rPr>
              <a:t> response) throws </a:t>
            </a:r>
            <a:r>
              <a:rPr lang="en-US" sz="1050" dirty="0" err="1" smtClean="0">
                <a:latin typeface="Courier New" pitchFamily="49" charset="0"/>
                <a:cs typeface="Courier New" pitchFamily="49" charset="0"/>
              </a:rPr>
              <a:t>IOException</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ServletException</a:t>
            </a:r>
            <a:r>
              <a:rPr lang="en-US" sz="1050" dirty="0" smtClean="0">
                <a:latin typeface="Courier New" pitchFamily="49" charset="0"/>
                <a:cs typeface="Courier New" pitchFamily="49" charset="0"/>
              </a:rPr>
              <a:t>  {</a:t>
            </a:r>
          </a:p>
          <a:p>
            <a:pPr>
              <a:buNone/>
            </a:pPr>
            <a:r>
              <a:rPr lang="en-US" sz="1050" dirty="0" smtClean="0">
                <a:latin typeface="Courier New" pitchFamily="49" charset="0"/>
                <a:cs typeface="Courier New" pitchFamily="49" charset="0"/>
              </a:rPr>
              <a:t>		String type = </a:t>
            </a:r>
            <a:r>
              <a:rPr lang="en-US" sz="1050" dirty="0" err="1" smtClean="0">
                <a:latin typeface="Courier New" pitchFamily="49" charset="0"/>
                <a:cs typeface="Courier New" pitchFamily="49" charset="0"/>
              </a:rPr>
              <a:t>request.getParameter</a:t>
            </a:r>
            <a:r>
              <a:rPr lang="en-US" sz="1050" dirty="0" smtClean="0">
                <a:latin typeface="Courier New" pitchFamily="49" charset="0"/>
                <a:cs typeface="Courier New" pitchFamily="49" charset="0"/>
              </a:rPr>
              <a:t>("r1");</a:t>
            </a:r>
          </a:p>
          <a:p>
            <a:pPr>
              <a:buNone/>
            </a:pPr>
            <a:r>
              <a:rPr lang="en-US" sz="1050" dirty="0" smtClean="0">
                <a:latin typeface="Courier New" pitchFamily="49" charset="0"/>
                <a:cs typeface="Courier New" pitchFamily="49" charset="0"/>
              </a:rPr>
              <a:t>		if(</a:t>
            </a:r>
            <a:r>
              <a:rPr lang="en-US" sz="1050" dirty="0" err="1" smtClean="0">
                <a:latin typeface="Courier New" pitchFamily="49" charset="0"/>
                <a:cs typeface="Courier New" pitchFamily="49" charset="0"/>
              </a:rPr>
              <a:t>type.equals</a:t>
            </a:r>
            <a:r>
              <a:rPr lang="en-US" sz="1050" dirty="0" smtClean="0">
                <a:latin typeface="Courier New" pitchFamily="49" charset="0"/>
                <a:cs typeface="Courier New" pitchFamily="49" charset="0"/>
              </a:rPr>
              <a:t>("Tourist"))	{</a:t>
            </a:r>
          </a:p>
          <a:p>
            <a:pPr>
              <a:buNone/>
            </a:pP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RequestDispatcher</a:t>
            </a:r>
            <a:r>
              <a:rPr lang="en-US" sz="1050" dirty="0" smtClean="0">
                <a:latin typeface="Courier New" pitchFamily="49" charset="0"/>
                <a:cs typeface="Courier New" pitchFamily="49" charset="0"/>
              </a:rPr>
              <a:t> rd = </a:t>
            </a:r>
            <a:r>
              <a:rPr lang="en-US" sz="1050" dirty="0" err="1" smtClean="0">
                <a:latin typeface="Courier New" pitchFamily="49" charset="0"/>
                <a:cs typeface="Courier New" pitchFamily="49" charset="0"/>
              </a:rPr>
              <a:t>getServletContext</a:t>
            </a:r>
            <a:r>
              <a:rPr lang="en-US" sz="1050" dirty="0" smtClean="0">
                <a:latin typeface="Courier New" pitchFamily="49" charset="0"/>
                <a:cs typeface="Courier New" pitchFamily="49" charset="0"/>
              </a:rPr>
              <a:t>().</a:t>
            </a:r>
            <a:r>
              <a:rPr lang="en-US" sz="1050" dirty="0" err="1" smtClean="0">
                <a:latin typeface="Courier New" pitchFamily="49" charset="0"/>
                <a:cs typeface="Courier New" pitchFamily="49" charset="0"/>
              </a:rPr>
              <a:t>getRequestDispatcher</a:t>
            </a:r>
            <a:r>
              <a:rPr lang="en-US" sz="1050" dirty="0" smtClean="0">
                <a:latin typeface="Courier New" pitchFamily="49" charset="0"/>
                <a:cs typeface="Courier New" pitchFamily="49" charset="0"/>
              </a:rPr>
              <a:t>("/Tourist");</a:t>
            </a:r>
          </a:p>
          <a:p>
            <a:pPr>
              <a:buNone/>
            </a:pP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rd.forward</a:t>
            </a:r>
            <a:r>
              <a:rPr lang="en-US" sz="1050" dirty="0" smtClean="0">
                <a:latin typeface="Courier New" pitchFamily="49" charset="0"/>
                <a:cs typeface="Courier New" pitchFamily="49" charset="0"/>
              </a:rPr>
              <a:t>(</a:t>
            </a:r>
            <a:r>
              <a:rPr lang="en-US" sz="1050" dirty="0" err="1" smtClean="0">
                <a:latin typeface="Courier New" pitchFamily="49" charset="0"/>
                <a:cs typeface="Courier New" pitchFamily="49" charset="0"/>
              </a:rPr>
              <a:t>request,response</a:t>
            </a:r>
            <a:r>
              <a:rPr lang="en-US" sz="1050" dirty="0" smtClean="0">
                <a:latin typeface="Courier New" pitchFamily="49" charset="0"/>
                <a:cs typeface="Courier New" pitchFamily="49" charset="0"/>
              </a:rPr>
              <a:t>);</a:t>
            </a:r>
          </a:p>
          <a:p>
            <a:pPr>
              <a:buNone/>
            </a:pPr>
            <a:r>
              <a:rPr lang="en-US" sz="1050" dirty="0" smtClean="0">
                <a:latin typeface="Courier New" pitchFamily="49" charset="0"/>
                <a:cs typeface="Courier New" pitchFamily="49" charset="0"/>
              </a:rPr>
              <a:t>		}</a:t>
            </a:r>
          </a:p>
          <a:p>
            <a:pPr>
              <a:buNone/>
            </a:pPr>
            <a:r>
              <a:rPr lang="en-US" sz="1050" dirty="0" smtClean="0">
                <a:latin typeface="Courier New" pitchFamily="49" charset="0"/>
                <a:cs typeface="Courier New" pitchFamily="49" charset="0"/>
              </a:rPr>
              <a:t>		if(</a:t>
            </a:r>
            <a:r>
              <a:rPr lang="en-US" sz="1050" dirty="0" err="1" smtClean="0">
                <a:latin typeface="Courier New" pitchFamily="49" charset="0"/>
                <a:cs typeface="Courier New" pitchFamily="49" charset="0"/>
              </a:rPr>
              <a:t>type.equals</a:t>
            </a:r>
            <a:r>
              <a:rPr lang="en-US" sz="1050" dirty="0" smtClean="0">
                <a:latin typeface="Courier New" pitchFamily="49" charset="0"/>
                <a:cs typeface="Courier New" pitchFamily="49" charset="0"/>
              </a:rPr>
              <a:t>("Flight")) {</a:t>
            </a:r>
          </a:p>
          <a:p>
            <a:pPr>
              <a:buNone/>
            </a:pP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RequestDispatcher</a:t>
            </a:r>
            <a:r>
              <a:rPr lang="en-US" sz="1050" dirty="0" smtClean="0">
                <a:latin typeface="Courier New" pitchFamily="49" charset="0"/>
                <a:cs typeface="Courier New" pitchFamily="49" charset="0"/>
              </a:rPr>
              <a:t> rd = </a:t>
            </a:r>
            <a:r>
              <a:rPr lang="en-US" sz="1050" dirty="0" err="1" smtClean="0">
                <a:latin typeface="Courier New" pitchFamily="49" charset="0"/>
                <a:cs typeface="Courier New" pitchFamily="49" charset="0"/>
              </a:rPr>
              <a:t>getServletContext</a:t>
            </a:r>
            <a:r>
              <a:rPr lang="en-US" sz="1050" dirty="0" smtClean="0">
                <a:latin typeface="Courier New" pitchFamily="49" charset="0"/>
                <a:cs typeface="Courier New" pitchFamily="49" charset="0"/>
              </a:rPr>
              <a:t>().</a:t>
            </a:r>
            <a:r>
              <a:rPr lang="en-US" sz="1050" dirty="0" err="1" smtClean="0">
                <a:latin typeface="Courier New" pitchFamily="49" charset="0"/>
                <a:cs typeface="Courier New" pitchFamily="49" charset="0"/>
              </a:rPr>
              <a:t>getRequestDispatcher</a:t>
            </a:r>
            <a:r>
              <a:rPr lang="en-US" sz="1050" dirty="0" smtClean="0">
                <a:latin typeface="Courier New" pitchFamily="49" charset="0"/>
                <a:cs typeface="Courier New" pitchFamily="49" charset="0"/>
              </a:rPr>
              <a:t>("/Flight");</a:t>
            </a:r>
          </a:p>
          <a:p>
            <a:pPr>
              <a:buNone/>
            </a:pP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rd.forward</a:t>
            </a:r>
            <a:r>
              <a:rPr lang="en-US" sz="1050" dirty="0" smtClean="0">
                <a:latin typeface="Courier New" pitchFamily="49" charset="0"/>
                <a:cs typeface="Courier New" pitchFamily="49" charset="0"/>
              </a:rPr>
              <a:t>(</a:t>
            </a:r>
            <a:r>
              <a:rPr lang="en-US" sz="1050" dirty="0" err="1" smtClean="0">
                <a:latin typeface="Courier New" pitchFamily="49" charset="0"/>
                <a:cs typeface="Courier New" pitchFamily="49" charset="0"/>
              </a:rPr>
              <a:t>request,response</a:t>
            </a:r>
            <a:r>
              <a:rPr lang="en-US" sz="1050" dirty="0" smtClean="0">
                <a:latin typeface="Courier New" pitchFamily="49" charset="0"/>
                <a:cs typeface="Courier New" pitchFamily="49" charset="0"/>
              </a:rPr>
              <a:t>);</a:t>
            </a:r>
          </a:p>
          <a:p>
            <a:pPr>
              <a:buNone/>
            </a:pPr>
            <a:r>
              <a:rPr lang="en-US" sz="1050" dirty="0" smtClean="0">
                <a:latin typeface="Courier New" pitchFamily="49" charset="0"/>
                <a:cs typeface="Courier New" pitchFamily="49" charset="0"/>
              </a:rPr>
              <a:t>		}</a:t>
            </a:r>
          </a:p>
          <a:p>
            <a:pPr>
              <a:buNone/>
            </a:pPr>
            <a:r>
              <a:rPr lang="en-US" sz="1050" dirty="0" smtClean="0">
                <a:latin typeface="Courier New" pitchFamily="49" charset="0"/>
                <a:cs typeface="Courier New" pitchFamily="49" charset="0"/>
              </a:rPr>
              <a:t>		if(</a:t>
            </a:r>
            <a:r>
              <a:rPr lang="en-US" sz="1050" dirty="0" err="1" smtClean="0">
                <a:latin typeface="Courier New" pitchFamily="49" charset="0"/>
                <a:cs typeface="Courier New" pitchFamily="49" charset="0"/>
              </a:rPr>
              <a:t>type.equals</a:t>
            </a:r>
            <a:r>
              <a:rPr lang="en-US" sz="1050" dirty="0" smtClean="0">
                <a:latin typeface="Courier New" pitchFamily="49" charset="0"/>
                <a:cs typeface="Courier New" pitchFamily="49" charset="0"/>
              </a:rPr>
              <a:t>("Hotel")) {</a:t>
            </a:r>
          </a:p>
          <a:p>
            <a:pPr>
              <a:buNone/>
            </a:pP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RequestDispatcher</a:t>
            </a:r>
            <a:r>
              <a:rPr lang="en-US" sz="1050" dirty="0" smtClean="0">
                <a:latin typeface="Courier New" pitchFamily="49" charset="0"/>
                <a:cs typeface="Courier New" pitchFamily="49" charset="0"/>
              </a:rPr>
              <a:t> rd = </a:t>
            </a:r>
            <a:r>
              <a:rPr lang="en-US" sz="1050" dirty="0" err="1" smtClean="0">
                <a:latin typeface="Courier New" pitchFamily="49" charset="0"/>
                <a:cs typeface="Courier New" pitchFamily="49" charset="0"/>
              </a:rPr>
              <a:t>getServletContext</a:t>
            </a:r>
            <a:r>
              <a:rPr lang="en-US" sz="1050" dirty="0" smtClean="0">
                <a:latin typeface="Courier New" pitchFamily="49" charset="0"/>
                <a:cs typeface="Courier New" pitchFamily="49" charset="0"/>
              </a:rPr>
              <a:t>().</a:t>
            </a:r>
            <a:r>
              <a:rPr lang="en-US" sz="1050" dirty="0" err="1" smtClean="0">
                <a:latin typeface="Courier New" pitchFamily="49" charset="0"/>
                <a:cs typeface="Courier New" pitchFamily="49" charset="0"/>
              </a:rPr>
              <a:t>getRequestDispatcher</a:t>
            </a:r>
            <a:r>
              <a:rPr lang="en-US" sz="1050" dirty="0" smtClean="0">
                <a:latin typeface="Courier New" pitchFamily="49" charset="0"/>
                <a:cs typeface="Courier New" pitchFamily="49" charset="0"/>
              </a:rPr>
              <a:t>("/Hotel");</a:t>
            </a:r>
          </a:p>
          <a:p>
            <a:pPr>
              <a:buNone/>
            </a:pP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rd.forward</a:t>
            </a:r>
            <a:r>
              <a:rPr lang="en-US" sz="1050" dirty="0" smtClean="0">
                <a:latin typeface="Courier New" pitchFamily="49" charset="0"/>
                <a:cs typeface="Courier New" pitchFamily="49" charset="0"/>
              </a:rPr>
              <a:t>(</a:t>
            </a:r>
            <a:r>
              <a:rPr lang="en-US" sz="1050" dirty="0" err="1" smtClean="0">
                <a:latin typeface="Courier New" pitchFamily="49" charset="0"/>
                <a:cs typeface="Courier New" pitchFamily="49" charset="0"/>
              </a:rPr>
              <a:t>request,response</a:t>
            </a:r>
            <a:r>
              <a:rPr lang="en-US" sz="1050" dirty="0" smtClean="0">
                <a:latin typeface="Courier New" pitchFamily="49" charset="0"/>
                <a:cs typeface="Courier New" pitchFamily="49" charset="0"/>
              </a:rPr>
              <a:t>);</a:t>
            </a:r>
          </a:p>
          <a:p>
            <a:pPr>
              <a:buNone/>
            </a:pPr>
            <a:r>
              <a:rPr lang="en-US" sz="1050" dirty="0" smtClean="0">
                <a:latin typeface="Courier New" pitchFamily="49" charset="0"/>
                <a:cs typeface="Courier New" pitchFamily="49" charset="0"/>
              </a:rPr>
              <a:t>		}</a:t>
            </a:r>
          </a:p>
          <a:p>
            <a:pPr>
              <a:buNone/>
            </a:pPr>
            <a:r>
              <a:rPr lang="en-US" sz="1050" dirty="0" smtClean="0">
                <a:latin typeface="Courier New" pitchFamily="49" charset="0"/>
                <a:cs typeface="Courier New" pitchFamily="49" charset="0"/>
              </a:rPr>
              <a:t>		if(</a:t>
            </a:r>
            <a:r>
              <a:rPr lang="en-US" sz="1050" dirty="0" err="1" smtClean="0">
                <a:latin typeface="Courier New" pitchFamily="49" charset="0"/>
                <a:cs typeface="Courier New" pitchFamily="49" charset="0"/>
              </a:rPr>
              <a:t>type.equals</a:t>
            </a:r>
            <a:r>
              <a:rPr lang="en-US" sz="1050" dirty="0" smtClean="0">
                <a:latin typeface="Courier New" pitchFamily="49" charset="0"/>
                <a:cs typeface="Courier New" pitchFamily="49" charset="0"/>
              </a:rPr>
              <a:t>("Railway")) {</a:t>
            </a:r>
          </a:p>
          <a:p>
            <a:pPr>
              <a:buNone/>
            </a:pP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RequestDispatcher</a:t>
            </a:r>
            <a:r>
              <a:rPr lang="en-US" sz="1050" dirty="0" smtClean="0">
                <a:latin typeface="Courier New" pitchFamily="49" charset="0"/>
                <a:cs typeface="Courier New" pitchFamily="49" charset="0"/>
              </a:rPr>
              <a:t> rd = </a:t>
            </a:r>
            <a:r>
              <a:rPr lang="en-US" sz="1050" dirty="0" err="1" smtClean="0">
                <a:latin typeface="Courier New" pitchFamily="49" charset="0"/>
                <a:cs typeface="Courier New" pitchFamily="49" charset="0"/>
              </a:rPr>
              <a:t>getServletContext</a:t>
            </a:r>
            <a:r>
              <a:rPr lang="en-US" sz="1050" dirty="0" smtClean="0">
                <a:latin typeface="Courier New" pitchFamily="49" charset="0"/>
                <a:cs typeface="Courier New" pitchFamily="49" charset="0"/>
              </a:rPr>
              <a:t>().</a:t>
            </a:r>
            <a:r>
              <a:rPr lang="en-US" sz="1050" dirty="0" err="1" smtClean="0">
                <a:latin typeface="Courier New" pitchFamily="49" charset="0"/>
                <a:cs typeface="Courier New" pitchFamily="49" charset="0"/>
              </a:rPr>
              <a:t>getRequestDispatcher</a:t>
            </a:r>
            <a:r>
              <a:rPr lang="en-US" sz="1050" dirty="0" smtClean="0">
                <a:latin typeface="Courier New" pitchFamily="49" charset="0"/>
                <a:cs typeface="Courier New" pitchFamily="49" charset="0"/>
              </a:rPr>
              <a:t>("/Railway");</a:t>
            </a:r>
          </a:p>
          <a:p>
            <a:pPr>
              <a:buNone/>
            </a:pP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rd.forward</a:t>
            </a:r>
            <a:r>
              <a:rPr lang="en-US" sz="1050" dirty="0" smtClean="0">
                <a:latin typeface="Courier New" pitchFamily="49" charset="0"/>
                <a:cs typeface="Courier New" pitchFamily="49" charset="0"/>
              </a:rPr>
              <a:t>(</a:t>
            </a:r>
            <a:r>
              <a:rPr lang="en-US" sz="1050" dirty="0" err="1" smtClean="0">
                <a:latin typeface="Courier New" pitchFamily="49" charset="0"/>
                <a:cs typeface="Courier New" pitchFamily="49" charset="0"/>
              </a:rPr>
              <a:t>request,response</a:t>
            </a:r>
            <a:r>
              <a:rPr lang="en-US" sz="1050" dirty="0" smtClean="0">
                <a:latin typeface="Courier New" pitchFamily="49" charset="0"/>
                <a:cs typeface="Courier New" pitchFamily="49" charset="0"/>
              </a:rPr>
              <a:t>);</a:t>
            </a:r>
          </a:p>
          <a:p>
            <a:pPr>
              <a:buNone/>
            </a:pPr>
            <a:r>
              <a:rPr lang="en-US" sz="1050" dirty="0" smtClean="0">
                <a:latin typeface="Courier New" pitchFamily="49" charset="0"/>
                <a:cs typeface="Courier New" pitchFamily="49" charset="0"/>
              </a:rPr>
              <a:t>		}</a:t>
            </a:r>
          </a:p>
          <a:p>
            <a:pPr>
              <a:buNone/>
            </a:pPr>
            <a:r>
              <a:rPr lang="en-US" sz="1050" dirty="0" smtClean="0">
                <a:latin typeface="Courier New" pitchFamily="49" charset="0"/>
                <a:cs typeface="Courier New" pitchFamily="49" charset="0"/>
              </a:rPr>
              <a:t>    }</a:t>
            </a:r>
          </a:p>
          <a:p>
            <a:pPr>
              <a:buNone/>
            </a:pPr>
            <a:r>
              <a:rPr lang="en-US" sz="1050" dirty="0" smtClean="0">
                <a:latin typeface="Courier New" pitchFamily="49" charset="0"/>
                <a:cs typeface="Courier New" pitchFamily="49" charset="0"/>
              </a:rPr>
              <a:t>}</a:t>
            </a:r>
          </a:p>
          <a:p>
            <a:pPr>
              <a:buNone/>
            </a:pPr>
            <a:endParaRPr lang="en-US" sz="1050" dirty="0" smtClean="0">
              <a:latin typeface="Courier New" pitchFamily="49" charset="0"/>
              <a:cs typeface="Courier New" pitchFamily="49" charset="0"/>
            </a:endParaRPr>
          </a:p>
          <a:p>
            <a:pPr>
              <a:buNone/>
            </a:pPr>
            <a:endParaRPr lang="en-US" sz="1050" dirty="0">
              <a:latin typeface="Courier New" pitchFamily="49" charset="0"/>
              <a:cs typeface="Courier New" pitchFamily="49" charset="0"/>
            </a:endParaRPr>
          </a:p>
        </p:txBody>
      </p:sp>
      <p:sp>
        <p:nvSpPr>
          <p:cNvPr id="205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62A8D7F8-202F-41C6-943F-7B4A19B23171}" type="slidenum">
              <a:rPr lang="en-US" sz="1000">
                <a:solidFill>
                  <a:srgbClr val="FFFFFF"/>
                </a:solidFill>
                <a:latin typeface="Tahoma" pitchFamily="34" charset="0"/>
              </a:rPr>
              <a:pPr/>
              <a:t>94</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pPr eaLnBrk="1" hangingPunct="1">
              <a:defRPr/>
            </a:pPr>
            <a:r>
              <a:rPr lang="en-US" smtClean="0"/>
              <a:t>Tourist Servlet – Tourist.java</a:t>
            </a:r>
          </a:p>
        </p:txBody>
      </p:sp>
      <p:sp>
        <p:nvSpPr>
          <p:cNvPr id="101379"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8C3870BD-F68F-42F2-9147-8A46E6004072}" type="slidenum">
              <a:rPr lang="en-US" sz="1000">
                <a:solidFill>
                  <a:srgbClr val="FFFFFF"/>
                </a:solidFill>
                <a:latin typeface="Tahoma" pitchFamily="34" charset="0"/>
              </a:rPr>
              <a:pPr/>
              <a:t>95</a:t>
            </a:fld>
            <a:endParaRPr lang="en-US" sz="1000">
              <a:solidFill>
                <a:srgbClr val="FFFFFF"/>
              </a:solidFill>
              <a:latin typeface="Tahoma" pitchFamily="34" charset="0"/>
            </a:endParaRPr>
          </a:p>
        </p:txBody>
      </p:sp>
      <p:sp>
        <p:nvSpPr>
          <p:cNvPr id="101380" name="TextBox 4"/>
          <p:cNvSpPr txBox="1">
            <a:spLocks noChangeArrowheads="1"/>
          </p:cNvSpPr>
          <p:nvPr/>
        </p:nvSpPr>
        <p:spPr bwMode="auto">
          <a:xfrm>
            <a:off x="304800" y="1752600"/>
            <a:ext cx="8382000" cy="4800600"/>
          </a:xfrm>
          <a:prstGeom prst="rect">
            <a:avLst/>
          </a:prstGeom>
          <a:noFill/>
          <a:ln w="9525">
            <a:noFill/>
            <a:miter lim="800000"/>
            <a:headEnd/>
            <a:tailEnd/>
          </a:ln>
        </p:spPr>
        <p:txBody>
          <a:bodyPr>
            <a:spAutoFit/>
          </a:bodyPr>
          <a:lstStyle/>
          <a:p>
            <a:r>
              <a:rPr lang="en-US">
                <a:latin typeface="Courier New" pitchFamily="49" charset="0"/>
                <a:cs typeface="Courier New" pitchFamily="49" charset="0"/>
              </a:rPr>
              <a:t>package ibm.sample.forward;</a:t>
            </a:r>
          </a:p>
          <a:p>
            <a:r>
              <a:rPr lang="en-US">
                <a:latin typeface="Courier New" pitchFamily="49" charset="0"/>
                <a:cs typeface="Courier New" pitchFamily="49" charset="0"/>
              </a:rPr>
              <a:t>import java.io.*;</a:t>
            </a:r>
          </a:p>
          <a:p>
            <a:r>
              <a:rPr lang="en-US">
                <a:latin typeface="Courier New" pitchFamily="49" charset="0"/>
                <a:cs typeface="Courier New" pitchFamily="49" charset="0"/>
              </a:rPr>
              <a:t>import javax.servlet.*;</a:t>
            </a:r>
          </a:p>
          <a:p>
            <a:r>
              <a:rPr lang="en-US">
                <a:latin typeface="Courier New" pitchFamily="49" charset="0"/>
                <a:cs typeface="Courier New" pitchFamily="49" charset="0"/>
              </a:rPr>
              <a:t>import javax.servlet.http.*;</a:t>
            </a:r>
          </a:p>
          <a:p>
            <a:endParaRPr lang="en-US">
              <a:latin typeface="Courier New" pitchFamily="49" charset="0"/>
              <a:cs typeface="Courier New" pitchFamily="49" charset="0"/>
            </a:endParaRPr>
          </a:p>
          <a:p>
            <a:r>
              <a:rPr lang="en-US">
                <a:latin typeface="Courier New" pitchFamily="49" charset="0"/>
                <a:cs typeface="Courier New" pitchFamily="49" charset="0"/>
              </a:rPr>
              <a:t>public class Tourist extends HttpServlet {</a:t>
            </a:r>
          </a:p>
          <a:p>
            <a:endParaRPr lang="en-US">
              <a:latin typeface="Courier New" pitchFamily="49" charset="0"/>
              <a:cs typeface="Courier New" pitchFamily="49" charset="0"/>
            </a:endParaRPr>
          </a:p>
          <a:p>
            <a:r>
              <a:rPr lang="en-US">
                <a:latin typeface="Courier New" pitchFamily="49" charset="0"/>
                <a:cs typeface="Courier New" pitchFamily="49" charset="0"/>
              </a:rPr>
              <a:t>    public void doGet(HttpServletRequest request, HttpServletResponse response) throws IOException, ServletException  {</a:t>
            </a:r>
          </a:p>
          <a:p>
            <a:r>
              <a:rPr lang="en-US">
                <a:latin typeface="Courier New" pitchFamily="49" charset="0"/>
                <a:cs typeface="Courier New" pitchFamily="49" charset="0"/>
              </a:rPr>
              <a:t>	response.setContentType("text/html");</a:t>
            </a:r>
          </a:p>
          <a:p>
            <a:r>
              <a:rPr lang="en-US">
                <a:latin typeface="Courier New" pitchFamily="49" charset="0"/>
                <a:cs typeface="Courier New" pitchFamily="49" charset="0"/>
              </a:rPr>
              <a:t>	PrintWriter out = response.getWriter();</a:t>
            </a:r>
          </a:p>
          <a:p>
            <a:r>
              <a:rPr lang="en-US">
                <a:latin typeface="Courier New" pitchFamily="49" charset="0"/>
                <a:cs typeface="Courier New" pitchFamily="49" charset="0"/>
              </a:rPr>
              <a:t>	out.println("&lt;h2&gt;Tourist Place Details Will Be Available Shortly...&lt;/h2&gt;");</a:t>
            </a:r>
          </a:p>
          <a:p>
            <a:r>
              <a:rPr lang="en-US">
                <a:latin typeface="Courier New" pitchFamily="49" charset="0"/>
                <a:cs typeface="Courier New" pitchFamily="49" charset="0"/>
              </a:rPr>
              <a:t>	out.println("&lt;hr color='blue' size=5&gt;");</a:t>
            </a:r>
          </a:p>
          <a:p>
            <a:r>
              <a:rPr lang="en-US">
                <a:latin typeface="Courier New" pitchFamily="49" charset="0"/>
                <a:cs typeface="Courier New" pitchFamily="49" charset="0"/>
              </a:rPr>
              <a:t>   }</a:t>
            </a:r>
          </a:p>
          <a:p>
            <a:r>
              <a:rPr lang="en-US">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pPr eaLnBrk="1" hangingPunct="1">
              <a:defRPr/>
            </a:pPr>
            <a:r>
              <a:rPr lang="en-US" smtClean="0"/>
              <a:t>Flight Servlet – Flight.java</a:t>
            </a:r>
          </a:p>
        </p:txBody>
      </p:sp>
      <p:sp>
        <p:nvSpPr>
          <p:cNvPr id="102403" name="Rectangle 3"/>
          <p:cNvSpPr>
            <a:spLocks noGrp="1" noChangeArrowheads="1"/>
          </p:cNvSpPr>
          <p:nvPr>
            <p:ph idx="1"/>
          </p:nvPr>
        </p:nvSpPr>
        <p:spPr/>
        <p:txBody>
          <a:bodyPr/>
          <a:lstStyle/>
          <a:p>
            <a:pPr eaLnBrk="1" hangingPunct="1">
              <a:lnSpc>
                <a:spcPct val="90000"/>
              </a:lnSpc>
              <a:spcBef>
                <a:spcPct val="0"/>
              </a:spcBef>
              <a:buFontTx/>
              <a:buNone/>
            </a:pPr>
            <a:r>
              <a:rPr lang="en-US" sz="1600" smtClean="0">
                <a:latin typeface="Courier New" pitchFamily="49" charset="0"/>
                <a:cs typeface="Courier New" pitchFamily="49" charset="0"/>
              </a:rPr>
              <a:t>package ibm.sample.forward;</a:t>
            </a:r>
          </a:p>
          <a:p>
            <a:pPr eaLnBrk="1" hangingPunct="1">
              <a:lnSpc>
                <a:spcPct val="90000"/>
              </a:lnSpc>
              <a:spcBef>
                <a:spcPct val="0"/>
              </a:spcBef>
              <a:buFontTx/>
              <a:buNone/>
            </a:pPr>
            <a:r>
              <a:rPr lang="en-US" sz="1600" smtClean="0">
                <a:latin typeface="Courier New" pitchFamily="49" charset="0"/>
                <a:cs typeface="Courier New" pitchFamily="49" charset="0"/>
              </a:rPr>
              <a:t>import java.io.*;</a:t>
            </a:r>
          </a:p>
          <a:p>
            <a:pPr eaLnBrk="1" hangingPunct="1">
              <a:lnSpc>
                <a:spcPct val="90000"/>
              </a:lnSpc>
              <a:spcBef>
                <a:spcPct val="0"/>
              </a:spcBef>
              <a:buFontTx/>
              <a:buNone/>
            </a:pPr>
            <a:r>
              <a:rPr lang="en-US" sz="1600" smtClean="0">
                <a:latin typeface="Courier New" pitchFamily="49" charset="0"/>
                <a:cs typeface="Courier New" pitchFamily="49" charset="0"/>
              </a:rPr>
              <a:t>import javax.servlet.*;</a:t>
            </a:r>
          </a:p>
          <a:p>
            <a:pPr eaLnBrk="1" hangingPunct="1">
              <a:lnSpc>
                <a:spcPct val="90000"/>
              </a:lnSpc>
              <a:spcBef>
                <a:spcPct val="0"/>
              </a:spcBef>
              <a:buFontTx/>
              <a:buNone/>
            </a:pPr>
            <a:r>
              <a:rPr lang="en-US" sz="1600" smtClean="0">
                <a:latin typeface="Courier New" pitchFamily="49" charset="0"/>
                <a:cs typeface="Courier New" pitchFamily="49" charset="0"/>
              </a:rPr>
              <a:t>import javax.servlet.http.*;</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r>
              <a:rPr lang="en-US" sz="1600" smtClean="0">
                <a:latin typeface="Courier New" pitchFamily="49" charset="0"/>
                <a:cs typeface="Courier New" pitchFamily="49" charset="0"/>
              </a:rPr>
              <a:t>public class </a:t>
            </a:r>
            <a:r>
              <a:rPr lang="en-US" sz="1600" b="1" smtClean="0">
                <a:latin typeface="Courier New" pitchFamily="49" charset="0"/>
                <a:cs typeface="Courier New" pitchFamily="49" charset="0"/>
              </a:rPr>
              <a:t>Flight</a:t>
            </a:r>
            <a:r>
              <a:rPr lang="en-US" sz="1600" smtClean="0">
                <a:latin typeface="Courier New" pitchFamily="49" charset="0"/>
                <a:cs typeface="Courier New" pitchFamily="49" charset="0"/>
              </a:rPr>
              <a:t> extends </a:t>
            </a:r>
            <a:r>
              <a:rPr lang="en-US" sz="1600" b="1" smtClean="0">
                <a:latin typeface="Courier New" pitchFamily="49" charset="0"/>
                <a:cs typeface="Courier New" pitchFamily="49" charset="0"/>
              </a:rPr>
              <a:t>HttpServlet</a:t>
            </a:r>
            <a:r>
              <a:rPr lang="en-US" sz="1600" smtClean="0">
                <a:latin typeface="Courier New" pitchFamily="49" charset="0"/>
                <a:cs typeface="Courier New" pitchFamily="49" charset="0"/>
              </a:rPr>
              <a:t> {</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r>
              <a:rPr lang="en-US" sz="1600" smtClean="0">
                <a:latin typeface="Courier New" pitchFamily="49" charset="0"/>
                <a:cs typeface="Courier New" pitchFamily="49" charset="0"/>
              </a:rPr>
              <a:t>    public void doGet(HttpServletRequest request, HttpServletResponse response)</a:t>
            </a:r>
          </a:p>
          <a:p>
            <a:pPr eaLnBrk="1" hangingPunct="1">
              <a:lnSpc>
                <a:spcPct val="90000"/>
              </a:lnSpc>
              <a:spcBef>
                <a:spcPct val="0"/>
              </a:spcBef>
              <a:buFontTx/>
              <a:buNone/>
            </a:pPr>
            <a:r>
              <a:rPr lang="en-US" sz="1600" smtClean="0">
                <a:latin typeface="Courier New" pitchFamily="49" charset="0"/>
                <a:cs typeface="Courier New" pitchFamily="49" charset="0"/>
              </a:rPr>
              <a:t>    throws IOException, ServletException     {</a:t>
            </a:r>
          </a:p>
          <a:p>
            <a:pPr eaLnBrk="1" hangingPunct="1">
              <a:lnSpc>
                <a:spcPct val="90000"/>
              </a:lnSpc>
              <a:spcBef>
                <a:spcPct val="0"/>
              </a:spcBef>
              <a:buFontTx/>
              <a:buNone/>
            </a:pPr>
            <a:r>
              <a:rPr lang="en-US" sz="1600" smtClean="0">
                <a:latin typeface="Courier New" pitchFamily="49" charset="0"/>
                <a:cs typeface="Courier New" pitchFamily="49" charset="0"/>
              </a:rPr>
              <a:t>	response.setContentType("text/html");</a:t>
            </a:r>
          </a:p>
          <a:p>
            <a:pPr eaLnBrk="1" hangingPunct="1">
              <a:lnSpc>
                <a:spcPct val="90000"/>
              </a:lnSpc>
              <a:spcBef>
                <a:spcPct val="0"/>
              </a:spcBef>
              <a:buFontTx/>
              <a:buNone/>
            </a:pPr>
            <a:r>
              <a:rPr lang="en-US" sz="1600" smtClean="0">
                <a:latin typeface="Courier New" pitchFamily="49" charset="0"/>
                <a:cs typeface="Courier New" pitchFamily="49" charset="0"/>
              </a:rPr>
              <a:t>	PrintWriter out = response.getWriter();</a:t>
            </a:r>
          </a:p>
          <a:p>
            <a:pPr eaLnBrk="1" hangingPunct="1">
              <a:lnSpc>
                <a:spcPct val="90000"/>
              </a:lnSpc>
              <a:spcBef>
                <a:spcPct val="0"/>
              </a:spcBef>
              <a:buFontTx/>
              <a:buNone/>
            </a:pPr>
            <a:r>
              <a:rPr lang="en-US" sz="1600" smtClean="0">
                <a:latin typeface="Courier New" pitchFamily="49" charset="0"/>
                <a:cs typeface="Courier New" pitchFamily="49" charset="0"/>
              </a:rPr>
              <a:t>	out.println("&lt;h2&gt;Flight Information Will Be Available Shortly...&lt;/h2&gt;");</a:t>
            </a:r>
          </a:p>
          <a:p>
            <a:pPr eaLnBrk="1" hangingPunct="1">
              <a:lnSpc>
                <a:spcPct val="90000"/>
              </a:lnSpc>
              <a:spcBef>
                <a:spcPct val="0"/>
              </a:spcBef>
              <a:buFontTx/>
              <a:buNone/>
            </a:pPr>
            <a:r>
              <a:rPr lang="en-US" sz="1600" smtClean="0">
                <a:latin typeface="Courier New" pitchFamily="49" charset="0"/>
                <a:cs typeface="Courier New" pitchFamily="49" charset="0"/>
              </a:rPr>
              <a:t>	out.println("&lt;hr color='blue' size=5&gt;");</a:t>
            </a:r>
          </a:p>
          <a:p>
            <a:pPr eaLnBrk="1" hangingPunct="1">
              <a:lnSpc>
                <a:spcPct val="90000"/>
              </a:lnSpc>
              <a:spcBef>
                <a:spcPct val="0"/>
              </a:spcBef>
              <a:buFontTx/>
              <a:buNone/>
            </a:pPr>
            <a:r>
              <a:rPr lang="en-US" sz="1600" smtClean="0">
                <a:latin typeface="Courier New" pitchFamily="49" charset="0"/>
                <a:cs typeface="Courier New" pitchFamily="49" charset="0"/>
              </a:rPr>
              <a:t>   }</a:t>
            </a:r>
          </a:p>
          <a:p>
            <a:pPr eaLnBrk="1" hangingPunct="1">
              <a:lnSpc>
                <a:spcPct val="90000"/>
              </a:lnSpc>
              <a:spcBef>
                <a:spcPct val="0"/>
              </a:spcBef>
              <a:buFontTx/>
              <a:buNone/>
            </a:pPr>
            <a:r>
              <a:rPr lang="en-US" sz="1600" smtClean="0">
                <a:latin typeface="Courier New" pitchFamily="49" charset="0"/>
                <a:cs typeface="Courier New" pitchFamily="49" charset="0"/>
              </a:rPr>
              <a:t>}</a:t>
            </a:r>
            <a:endParaRPr lang="en-US" sz="2000" smtClean="0">
              <a:latin typeface="Courier New" pitchFamily="49" charset="0"/>
              <a:cs typeface="Courier New" pitchFamily="49" charset="0"/>
            </a:endParaRPr>
          </a:p>
        </p:txBody>
      </p:sp>
      <p:sp>
        <p:nvSpPr>
          <p:cNvPr id="102404"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08700A03-B490-462B-AE70-1C0A816BC0CE}" type="slidenum">
              <a:rPr lang="en-US" sz="1000">
                <a:solidFill>
                  <a:srgbClr val="FFFFFF"/>
                </a:solidFill>
                <a:latin typeface="Tahoma" pitchFamily="34" charset="0"/>
              </a:rPr>
              <a:pPr/>
              <a:t>96</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pPr eaLnBrk="1" hangingPunct="1">
              <a:defRPr/>
            </a:pPr>
            <a:r>
              <a:rPr lang="en-US" dirty="0" smtClean="0"/>
              <a:t>Hotel Servlet – Hotel.java</a:t>
            </a:r>
          </a:p>
        </p:txBody>
      </p:sp>
      <p:sp>
        <p:nvSpPr>
          <p:cNvPr id="103427" name="Rectangle 3"/>
          <p:cNvSpPr>
            <a:spLocks noGrp="1" noChangeArrowheads="1"/>
          </p:cNvSpPr>
          <p:nvPr>
            <p:ph idx="1"/>
          </p:nvPr>
        </p:nvSpPr>
        <p:spPr/>
        <p:txBody>
          <a:bodyPr/>
          <a:lstStyle/>
          <a:p>
            <a:pPr eaLnBrk="1" hangingPunct="1">
              <a:lnSpc>
                <a:spcPct val="90000"/>
              </a:lnSpc>
              <a:spcBef>
                <a:spcPct val="0"/>
              </a:spcBef>
              <a:buFontTx/>
              <a:buNone/>
            </a:pPr>
            <a:r>
              <a:rPr lang="en-US" sz="1600" smtClean="0">
                <a:latin typeface="Courier New" pitchFamily="49" charset="0"/>
                <a:cs typeface="Courier New" pitchFamily="49" charset="0"/>
              </a:rPr>
              <a:t>package ibm.sample.forward;</a:t>
            </a:r>
          </a:p>
          <a:p>
            <a:pPr eaLnBrk="1" hangingPunct="1">
              <a:lnSpc>
                <a:spcPct val="90000"/>
              </a:lnSpc>
              <a:spcBef>
                <a:spcPct val="0"/>
              </a:spcBef>
              <a:buFontTx/>
              <a:buNone/>
            </a:pPr>
            <a:r>
              <a:rPr lang="en-US" sz="1600" smtClean="0">
                <a:latin typeface="Courier New" pitchFamily="49" charset="0"/>
                <a:cs typeface="Courier New" pitchFamily="49" charset="0"/>
              </a:rPr>
              <a:t>import java.io.*;</a:t>
            </a:r>
          </a:p>
          <a:p>
            <a:pPr eaLnBrk="1" hangingPunct="1">
              <a:lnSpc>
                <a:spcPct val="90000"/>
              </a:lnSpc>
              <a:spcBef>
                <a:spcPct val="0"/>
              </a:spcBef>
              <a:buFontTx/>
              <a:buNone/>
            </a:pPr>
            <a:r>
              <a:rPr lang="en-US" sz="1600" smtClean="0">
                <a:latin typeface="Courier New" pitchFamily="49" charset="0"/>
                <a:cs typeface="Courier New" pitchFamily="49" charset="0"/>
              </a:rPr>
              <a:t>import javax.servlet.*;</a:t>
            </a:r>
          </a:p>
          <a:p>
            <a:pPr eaLnBrk="1" hangingPunct="1">
              <a:lnSpc>
                <a:spcPct val="90000"/>
              </a:lnSpc>
              <a:spcBef>
                <a:spcPct val="0"/>
              </a:spcBef>
              <a:buFontTx/>
              <a:buNone/>
            </a:pPr>
            <a:r>
              <a:rPr lang="en-US" sz="1600" smtClean="0">
                <a:latin typeface="Courier New" pitchFamily="49" charset="0"/>
                <a:cs typeface="Courier New" pitchFamily="49" charset="0"/>
              </a:rPr>
              <a:t>import javax.servlet.http.*;</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r>
              <a:rPr lang="en-US" sz="1600" smtClean="0">
                <a:latin typeface="Courier New" pitchFamily="49" charset="0"/>
                <a:cs typeface="Courier New" pitchFamily="49" charset="0"/>
              </a:rPr>
              <a:t>public class </a:t>
            </a:r>
            <a:r>
              <a:rPr lang="en-US" sz="1600" b="1" smtClean="0">
                <a:latin typeface="Courier New" pitchFamily="49" charset="0"/>
                <a:cs typeface="Courier New" pitchFamily="49" charset="0"/>
              </a:rPr>
              <a:t>Hotel</a:t>
            </a:r>
            <a:r>
              <a:rPr lang="en-US" sz="1600" smtClean="0">
                <a:latin typeface="Courier New" pitchFamily="49" charset="0"/>
                <a:cs typeface="Courier New" pitchFamily="49" charset="0"/>
              </a:rPr>
              <a:t> extends </a:t>
            </a:r>
            <a:r>
              <a:rPr lang="en-US" sz="1600" b="1" smtClean="0">
                <a:latin typeface="Courier New" pitchFamily="49" charset="0"/>
                <a:cs typeface="Courier New" pitchFamily="49" charset="0"/>
              </a:rPr>
              <a:t>HttpServlet</a:t>
            </a:r>
            <a:r>
              <a:rPr lang="en-US" sz="1600" smtClean="0">
                <a:latin typeface="Courier New" pitchFamily="49" charset="0"/>
                <a:cs typeface="Courier New" pitchFamily="49" charset="0"/>
              </a:rPr>
              <a:t> {</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r>
              <a:rPr lang="en-US" sz="1600" smtClean="0">
                <a:latin typeface="Courier New" pitchFamily="49" charset="0"/>
                <a:cs typeface="Courier New" pitchFamily="49" charset="0"/>
              </a:rPr>
              <a:t>    public void doGet(HttpServletRequest request, HttpServletResponse response) throws IOException, ServletException    {</a:t>
            </a:r>
          </a:p>
          <a:p>
            <a:pPr eaLnBrk="1" hangingPunct="1">
              <a:lnSpc>
                <a:spcPct val="90000"/>
              </a:lnSpc>
              <a:spcBef>
                <a:spcPct val="0"/>
              </a:spcBef>
              <a:buFontTx/>
              <a:buNone/>
            </a:pPr>
            <a:r>
              <a:rPr lang="en-US" sz="1600" smtClean="0">
                <a:latin typeface="Courier New" pitchFamily="49" charset="0"/>
                <a:cs typeface="Courier New" pitchFamily="49" charset="0"/>
              </a:rPr>
              <a:t>	response.setContentType("text/html");</a:t>
            </a:r>
          </a:p>
          <a:p>
            <a:pPr eaLnBrk="1" hangingPunct="1">
              <a:lnSpc>
                <a:spcPct val="90000"/>
              </a:lnSpc>
              <a:spcBef>
                <a:spcPct val="0"/>
              </a:spcBef>
              <a:buFontTx/>
              <a:buNone/>
            </a:pPr>
            <a:r>
              <a:rPr lang="en-US" sz="1600" smtClean="0">
                <a:latin typeface="Courier New" pitchFamily="49" charset="0"/>
                <a:cs typeface="Courier New" pitchFamily="49" charset="0"/>
              </a:rPr>
              <a:t>	PrintWriter out = response.getWriter();</a:t>
            </a:r>
          </a:p>
          <a:p>
            <a:pPr eaLnBrk="1" hangingPunct="1">
              <a:lnSpc>
                <a:spcPct val="90000"/>
              </a:lnSpc>
              <a:spcBef>
                <a:spcPct val="0"/>
              </a:spcBef>
              <a:buFontTx/>
              <a:buNone/>
            </a:pPr>
            <a:r>
              <a:rPr lang="en-US" sz="1600" smtClean="0">
                <a:latin typeface="Courier New" pitchFamily="49" charset="0"/>
                <a:cs typeface="Courier New" pitchFamily="49" charset="0"/>
              </a:rPr>
              <a:t>	out.println("&lt;h2&gt;Hotel Information Will Be Available Shortly...&lt;/h2&gt;");</a:t>
            </a:r>
          </a:p>
          <a:p>
            <a:pPr eaLnBrk="1" hangingPunct="1">
              <a:lnSpc>
                <a:spcPct val="90000"/>
              </a:lnSpc>
              <a:spcBef>
                <a:spcPct val="0"/>
              </a:spcBef>
              <a:buFontTx/>
              <a:buNone/>
            </a:pPr>
            <a:r>
              <a:rPr lang="en-US" sz="1600" smtClean="0">
                <a:latin typeface="Courier New" pitchFamily="49" charset="0"/>
                <a:cs typeface="Courier New" pitchFamily="49" charset="0"/>
              </a:rPr>
              <a:t>	out.println("&lt;hr color='blue' size=5&gt;");</a:t>
            </a:r>
          </a:p>
          <a:p>
            <a:pPr eaLnBrk="1" hangingPunct="1">
              <a:lnSpc>
                <a:spcPct val="90000"/>
              </a:lnSpc>
              <a:spcBef>
                <a:spcPct val="0"/>
              </a:spcBef>
              <a:buFontTx/>
              <a:buNone/>
            </a:pPr>
            <a:r>
              <a:rPr lang="en-US" sz="1600" smtClean="0">
                <a:latin typeface="Courier New" pitchFamily="49" charset="0"/>
                <a:cs typeface="Courier New" pitchFamily="49" charset="0"/>
              </a:rPr>
              <a:t>   }</a:t>
            </a:r>
          </a:p>
          <a:p>
            <a:pPr eaLnBrk="1" hangingPunct="1">
              <a:lnSpc>
                <a:spcPct val="90000"/>
              </a:lnSpc>
              <a:spcBef>
                <a:spcPct val="0"/>
              </a:spcBef>
              <a:buFontTx/>
              <a:buNone/>
            </a:pPr>
            <a:r>
              <a:rPr lang="en-US" sz="1600" smtClean="0">
                <a:latin typeface="Courier New" pitchFamily="49" charset="0"/>
                <a:cs typeface="Courier New" pitchFamily="49" charset="0"/>
              </a:rPr>
              <a:t>}</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endParaRPr lang="en-US" sz="1600" smtClean="0">
              <a:latin typeface="Courier New" pitchFamily="49" charset="0"/>
              <a:cs typeface="Courier New" pitchFamily="49" charset="0"/>
            </a:endParaRPr>
          </a:p>
        </p:txBody>
      </p:sp>
      <p:sp>
        <p:nvSpPr>
          <p:cNvPr id="103428"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BB01224D-A7B2-4680-B029-CE72083CC6BE}" type="slidenum">
              <a:rPr lang="en-US" sz="1000">
                <a:solidFill>
                  <a:srgbClr val="FFFFFF"/>
                </a:solidFill>
                <a:latin typeface="Tahoma" pitchFamily="34" charset="0"/>
              </a:rPr>
              <a:pPr/>
              <a:t>97</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pPr eaLnBrk="1" hangingPunct="1">
              <a:defRPr/>
            </a:pPr>
            <a:r>
              <a:rPr lang="en-US" dirty="0" smtClean="0"/>
              <a:t>Railway Servlet – Railway.java</a:t>
            </a:r>
          </a:p>
        </p:txBody>
      </p:sp>
      <p:sp>
        <p:nvSpPr>
          <p:cNvPr id="104451" name="Rectangle 3"/>
          <p:cNvSpPr>
            <a:spLocks noGrp="1" noChangeArrowheads="1"/>
          </p:cNvSpPr>
          <p:nvPr>
            <p:ph idx="1"/>
          </p:nvPr>
        </p:nvSpPr>
        <p:spPr/>
        <p:txBody>
          <a:bodyPr/>
          <a:lstStyle/>
          <a:p>
            <a:pPr eaLnBrk="1" hangingPunct="1">
              <a:lnSpc>
                <a:spcPct val="90000"/>
              </a:lnSpc>
              <a:spcBef>
                <a:spcPct val="0"/>
              </a:spcBef>
              <a:buFontTx/>
              <a:buNone/>
            </a:pPr>
            <a:r>
              <a:rPr lang="en-US" sz="1600" smtClean="0">
                <a:latin typeface="Courier New" pitchFamily="49" charset="0"/>
                <a:cs typeface="Courier New" pitchFamily="49" charset="0"/>
              </a:rPr>
              <a:t>package ibm.sample.forward;</a:t>
            </a:r>
          </a:p>
          <a:p>
            <a:pPr eaLnBrk="1" hangingPunct="1">
              <a:lnSpc>
                <a:spcPct val="90000"/>
              </a:lnSpc>
              <a:spcBef>
                <a:spcPct val="0"/>
              </a:spcBef>
              <a:buFontTx/>
              <a:buNone/>
            </a:pPr>
            <a:r>
              <a:rPr lang="en-US" sz="1600" smtClean="0">
                <a:latin typeface="Courier New" pitchFamily="49" charset="0"/>
                <a:cs typeface="Courier New" pitchFamily="49" charset="0"/>
              </a:rPr>
              <a:t>import java.io.*;</a:t>
            </a:r>
          </a:p>
          <a:p>
            <a:pPr eaLnBrk="1" hangingPunct="1">
              <a:lnSpc>
                <a:spcPct val="90000"/>
              </a:lnSpc>
              <a:spcBef>
                <a:spcPct val="0"/>
              </a:spcBef>
              <a:buFontTx/>
              <a:buNone/>
            </a:pPr>
            <a:r>
              <a:rPr lang="en-US" sz="1600" smtClean="0">
                <a:latin typeface="Courier New" pitchFamily="49" charset="0"/>
                <a:cs typeface="Courier New" pitchFamily="49" charset="0"/>
              </a:rPr>
              <a:t>import javax.servlet.*;</a:t>
            </a:r>
          </a:p>
          <a:p>
            <a:pPr eaLnBrk="1" hangingPunct="1">
              <a:lnSpc>
                <a:spcPct val="90000"/>
              </a:lnSpc>
              <a:spcBef>
                <a:spcPct val="0"/>
              </a:spcBef>
              <a:buFontTx/>
              <a:buNone/>
            </a:pPr>
            <a:r>
              <a:rPr lang="en-US" sz="1600" smtClean="0">
                <a:latin typeface="Courier New" pitchFamily="49" charset="0"/>
                <a:cs typeface="Courier New" pitchFamily="49" charset="0"/>
              </a:rPr>
              <a:t>import javax.servlet.http.*;</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r>
              <a:rPr lang="en-US" sz="1600" smtClean="0">
                <a:latin typeface="Courier New" pitchFamily="49" charset="0"/>
                <a:cs typeface="Courier New" pitchFamily="49" charset="0"/>
              </a:rPr>
              <a:t>public class </a:t>
            </a:r>
            <a:r>
              <a:rPr lang="en-US" sz="1600" b="1" smtClean="0">
                <a:latin typeface="Courier New" pitchFamily="49" charset="0"/>
                <a:cs typeface="Courier New" pitchFamily="49" charset="0"/>
              </a:rPr>
              <a:t>Railway</a:t>
            </a:r>
            <a:r>
              <a:rPr lang="en-US" sz="1600" smtClean="0">
                <a:latin typeface="Courier New" pitchFamily="49" charset="0"/>
                <a:cs typeface="Courier New" pitchFamily="49" charset="0"/>
              </a:rPr>
              <a:t> extends </a:t>
            </a:r>
            <a:r>
              <a:rPr lang="en-US" sz="1600" b="1" smtClean="0">
                <a:latin typeface="Courier New" pitchFamily="49" charset="0"/>
                <a:cs typeface="Courier New" pitchFamily="49" charset="0"/>
              </a:rPr>
              <a:t>HttpServlet</a:t>
            </a:r>
            <a:r>
              <a:rPr lang="en-US" sz="1600" smtClean="0">
                <a:latin typeface="Courier New" pitchFamily="49" charset="0"/>
                <a:cs typeface="Courier New" pitchFamily="49" charset="0"/>
              </a:rPr>
              <a:t> {</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r>
              <a:rPr lang="en-US" sz="1600" smtClean="0">
                <a:latin typeface="Courier New" pitchFamily="49" charset="0"/>
                <a:cs typeface="Courier New" pitchFamily="49" charset="0"/>
              </a:rPr>
              <a:t>    public void doGet(HttpServletRequest request, HttpServletResponse response)</a:t>
            </a:r>
          </a:p>
          <a:p>
            <a:pPr eaLnBrk="1" hangingPunct="1">
              <a:lnSpc>
                <a:spcPct val="90000"/>
              </a:lnSpc>
              <a:spcBef>
                <a:spcPct val="0"/>
              </a:spcBef>
              <a:buFontTx/>
              <a:buNone/>
            </a:pPr>
            <a:r>
              <a:rPr lang="en-US" sz="1600" smtClean="0">
                <a:latin typeface="Courier New" pitchFamily="49" charset="0"/>
                <a:cs typeface="Courier New" pitchFamily="49" charset="0"/>
              </a:rPr>
              <a:t>    throws IOException, ServletException {</a:t>
            </a:r>
          </a:p>
          <a:p>
            <a:pPr eaLnBrk="1" hangingPunct="1">
              <a:lnSpc>
                <a:spcPct val="90000"/>
              </a:lnSpc>
              <a:spcBef>
                <a:spcPct val="0"/>
              </a:spcBef>
              <a:buFontTx/>
              <a:buNone/>
            </a:pPr>
            <a:r>
              <a:rPr lang="en-US" sz="1600" smtClean="0">
                <a:latin typeface="Courier New" pitchFamily="49" charset="0"/>
                <a:cs typeface="Courier New" pitchFamily="49" charset="0"/>
              </a:rPr>
              <a:t>	response.setContentType("text/html");</a:t>
            </a:r>
          </a:p>
          <a:p>
            <a:pPr eaLnBrk="1" hangingPunct="1">
              <a:lnSpc>
                <a:spcPct val="90000"/>
              </a:lnSpc>
              <a:spcBef>
                <a:spcPct val="0"/>
              </a:spcBef>
              <a:buFontTx/>
              <a:buNone/>
            </a:pPr>
            <a:r>
              <a:rPr lang="en-US" sz="1600" smtClean="0">
                <a:latin typeface="Courier New" pitchFamily="49" charset="0"/>
                <a:cs typeface="Courier New" pitchFamily="49" charset="0"/>
              </a:rPr>
              <a:t>	PrintWriter out = response.getWriter();</a:t>
            </a:r>
          </a:p>
          <a:p>
            <a:pPr eaLnBrk="1" hangingPunct="1">
              <a:lnSpc>
                <a:spcPct val="90000"/>
              </a:lnSpc>
              <a:spcBef>
                <a:spcPct val="0"/>
              </a:spcBef>
              <a:buFontTx/>
              <a:buNone/>
            </a:pPr>
            <a:r>
              <a:rPr lang="en-US" sz="1600" smtClean="0">
                <a:latin typeface="Courier New" pitchFamily="49" charset="0"/>
                <a:cs typeface="Courier New" pitchFamily="49" charset="0"/>
              </a:rPr>
              <a:t>	out.println("&lt;h2&gt;Railway Time-Table Information Shortly Available...&lt;/h2&gt;");</a:t>
            </a:r>
          </a:p>
          <a:p>
            <a:pPr eaLnBrk="1" hangingPunct="1">
              <a:lnSpc>
                <a:spcPct val="90000"/>
              </a:lnSpc>
              <a:spcBef>
                <a:spcPct val="0"/>
              </a:spcBef>
              <a:buFontTx/>
              <a:buNone/>
            </a:pPr>
            <a:r>
              <a:rPr lang="en-US" sz="1600" smtClean="0">
                <a:latin typeface="Courier New" pitchFamily="49" charset="0"/>
                <a:cs typeface="Courier New" pitchFamily="49" charset="0"/>
              </a:rPr>
              <a:t>	out.println("&lt;hr color='blue' size=5&gt;");</a:t>
            </a:r>
          </a:p>
          <a:p>
            <a:pPr eaLnBrk="1" hangingPunct="1">
              <a:lnSpc>
                <a:spcPct val="90000"/>
              </a:lnSpc>
              <a:spcBef>
                <a:spcPct val="0"/>
              </a:spcBef>
              <a:buFontTx/>
              <a:buNone/>
            </a:pPr>
            <a:r>
              <a:rPr lang="en-US" sz="1600" smtClean="0">
                <a:latin typeface="Courier New" pitchFamily="49" charset="0"/>
                <a:cs typeface="Courier New" pitchFamily="49" charset="0"/>
              </a:rPr>
              <a:t>   }</a:t>
            </a:r>
          </a:p>
          <a:p>
            <a:pPr eaLnBrk="1" hangingPunct="1">
              <a:lnSpc>
                <a:spcPct val="90000"/>
              </a:lnSpc>
              <a:spcBef>
                <a:spcPct val="0"/>
              </a:spcBef>
              <a:buFontTx/>
              <a:buNone/>
            </a:pPr>
            <a:r>
              <a:rPr lang="en-US" sz="1600" smtClean="0">
                <a:latin typeface="Courier New" pitchFamily="49" charset="0"/>
                <a:cs typeface="Courier New" pitchFamily="49" charset="0"/>
              </a:rPr>
              <a:t>}</a:t>
            </a:r>
          </a:p>
          <a:p>
            <a:pPr eaLnBrk="1" hangingPunct="1">
              <a:lnSpc>
                <a:spcPct val="90000"/>
              </a:lnSpc>
              <a:spcBef>
                <a:spcPct val="0"/>
              </a:spcBef>
              <a:buFontTx/>
              <a:buNone/>
            </a:pPr>
            <a:endParaRPr lang="en-US" sz="1600" smtClean="0">
              <a:latin typeface="Courier New" pitchFamily="49" charset="0"/>
              <a:cs typeface="Courier New" pitchFamily="49" charset="0"/>
            </a:endParaRPr>
          </a:p>
          <a:p>
            <a:pPr eaLnBrk="1" hangingPunct="1">
              <a:lnSpc>
                <a:spcPct val="90000"/>
              </a:lnSpc>
              <a:spcBef>
                <a:spcPct val="0"/>
              </a:spcBef>
              <a:buFontTx/>
              <a:buNone/>
            </a:pPr>
            <a:endParaRPr lang="en-US" sz="1600" smtClean="0">
              <a:latin typeface="Courier New" pitchFamily="49" charset="0"/>
              <a:cs typeface="Courier New" pitchFamily="49" charset="0"/>
            </a:endParaRPr>
          </a:p>
        </p:txBody>
      </p:sp>
      <p:sp>
        <p:nvSpPr>
          <p:cNvPr id="104452" name="Slide Number Placeholder 3"/>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D9A8F428-3941-4E7D-A665-AE26A7735153}" type="slidenum">
              <a:rPr lang="en-US" sz="1000">
                <a:solidFill>
                  <a:srgbClr val="FFFFFF"/>
                </a:solidFill>
                <a:latin typeface="Tahoma" pitchFamily="34" charset="0"/>
              </a:rPr>
              <a:pPr/>
              <a:t>98</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pPr eaLnBrk="1" hangingPunct="1">
              <a:defRPr/>
            </a:pPr>
            <a:r>
              <a:rPr lang="en-US" sz="2400" smtClean="0"/>
              <a:t>Inter-Servlet Communication: Do’s &amp; Don’ts of RequestDispatcher</a:t>
            </a:r>
          </a:p>
        </p:txBody>
      </p:sp>
      <p:grpSp>
        <p:nvGrpSpPr>
          <p:cNvPr id="105475" name="Group 3"/>
          <p:cNvGrpSpPr>
            <a:grpSpLocks/>
          </p:cNvGrpSpPr>
          <p:nvPr/>
        </p:nvGrpSpPr>
        <p:grpSpPr bwMode="auto">
          <a:xfrm>
            <a:off x="381000" y="2057400"/>
            <a:ext cx="8153400" cy="1295400"/>
            <a:chOff x="240" y="1008"/>
            <a:chExt cx="5136" cy="736"/>
          </a:xfrm>
        </p:grpSpPr>
        <p:sp>
          <p:nvSpPr>
            <p:cNvPr id="105484" name="AutoShape 4"/>
            <p:cNvSpPr>
              <a:spLocks noChangeArrowheads="1"/>
            </p:cNvSpPr>
            <p:nvPr/>
          </p:nvSpPr>
          <p:spPr bwMode="auto">
            <a:xfrm>
              <a:off x="240" y="1008"/>
              <a:ext cx="5136" cy="736"/>
            </a:xfrm>
            <a:prstGeom prst="roundRect">
              <a:avLst>
                <a:gd name="adj" fmla="val 16667"/>
              </a:avLst>
            </a:prstGeom>
            <a:noFill/>
            <a:ln w="12700">
              <a:solidFill>
                <a:srgbClr val="0000FF"/>
              </a:solidFill>
              <a:round/>
              <a:headEnd type="none" w="sm" len="sm"/>
              <a:tailEnd type="none" w="sm" len="sm"/>
            </a:ln>
          </p:spPr>
          <p:txBody>
            <a:bodyPr/>
            <a:lstStyle/>
            <a:p>
              <a:r>
                <a:rPr lang="en-US" u="sng">
                  <a:latin typeface="Tahoma" pitchFamily="34" charset="0"/>
                </a:rPr>
                <a:t>Do’s of RequestDispatcher</a:t>
              </a:r>
            </a:p>
          </p:txBody>
        </p:sp>
        <p:pic>
          <p:nvPicPr>
            <p:cNvPr id="105485" name="Picture 5" descr="Tick Mark"/>
            <p:cNvPicPr>
              <a:picLocks noChangeAspect="1" noChangeArrowheads="1"/>
            </p:cNvPicPr>
            <p:nvPr/>
          </p:nvPicPr>
          <p:blipFill>
            <a:blip r:embed="rId3"/>
            <a:srcRect/>
            <a:stretch>
              <a:fillRect/>
            </a:stretch>
          </p:blipFill>
          <p:spPr bwMode="auto">
            <a:xfrm>
              <a:off x="336" y="1296"/>
              <a:ext cx="336" cy="306"/>
            </a:xfrm>
            <a:prstGeom prst="rect">
              <a:avLst/>
            </a:prstGeom>
            <a:noFill/>
            <a:ln w="9525">
              <a:noFill/>
              <a:miter lim="800000"/>
              <a:headEnd/>
              <a:tailEnd/>
            </a:ln>
          </p:spPr>
        </p:pic>
        <p:sp>
          <p:nvSpPr>
            <p:cNvPr id="105486" name="Rectangle 6"/>
            <p:cNvSpPr>
              <a:spLocks noChangeArrowheads="1"/>
            </p:cNvSpPr>
            <p:nvPr/>
          </p:nvSpPr>
          <p:spPr bwMode="auto">
            <a:xfrm>
              <a:off x="720" y="1252"/>
              <a:ext cx="4608" cy="188"/>
            </a:xfrm>
            <a:prstGeom prst="rect">
              <a:avLst/>
            </a:prstGeom>
            <a:noFill/>
            <a:ln w="12700">
              <a:noFill/>
              <a:miter lim="800000"/>
              <a:headEnd type="none" w="sm" len="sm"/>
              <a:tailEnd type="none" w="sm" len="sm"/>
            </a:ln>
          </p:spPr>
          <p:txBody>
            <a:bodyPr/>
            <a:lstStyle/>
            <a:p>
              <a:r>
                <a:rPr lang="en-US">
                  <a:latin typeface="Tahoma" pitchFamily="34" charset="0"/>
                </a:rPr>
                <a:t>allows inter-servlet communication by forwarding request to another servlet and including response from another servlet. </a:t>
              </a:r>
            </a:p>
          </p:txBody>
        </p:sp>
      </p:grpSp>
      <p:grpSp>
        <p:nvGrpSpPr>
          <p:cNvPr id="105476" name="Group 7"/>
          <p:cNvGrpSpPr>
            <a:grpSpLocks/>
          </p:cNvGrpSpPr>
          <p:nvPr/>
        </p:nvGrpSpPr>
        <p:grpSpPr bwMode="auto">
          <a:xfrm>
            <a:off x="381000" y="4191000"/>
            <a:ext cx="8153400" cy="1371600"/>
            <a:chOff x="240" y="1776"/>
            <a:chExt cx="5136" cy="816"/>
          </a:xfrm>
        </p:grpSpPr>
        <p:sp>
          <p:nvSpPr>
            <p:cNvPr id="105478" name="AutoShape 8"/>
            <p:cNvSpPr>
              <a:spLocks noChangeArrowheads="1"/>
            </p:cNvSpPr>
            <p:nvPr/>
          </p:nvSpPr>
          <p:spPr bwMode="auto">
            <a:xfrm>
              <a:off x="240" y="1776"/>
              <a:ext cx="5136" cy="816"/>
            </a:xfrm>
            <a:prstGeom prst="roundRect">
              <a:avLst>
                <a:gd name="adj" fmla="val 16667"/>
              </a:avLst>
            </a:prstGeom>
            <a:noFill/>
            <a:ln w="12700">
              <a:solidFill>
                <a:srgbClr val="0000FF"/>
              </a:solidFill>
              <a:round/>
              <a:headEnd type="none" w="sm" len="sm"/>
              <a:tailEnd type="none" w="sm" len="sm"/>
            </a:ln>
          </p:spPr>
          <p:txBody>
            <a:bodyPr/>
            <a:lstStyle/>
            <a:p>
              <a:r>
                <a:rPr lang="en-US" u="sng">
                  <a:latin typeface="Tahoma" pitchFamily="34" charset="0"/>
                </a:rPr>
                <a:t>Don'ts of RequestDispatcher</a:t>
              </a:r>
            </a:p>
            <a:p>
              <a:endParaRPr lang="en-US" u="sng">
                <a:latin typeface="Tahoma" pitchFamily="34" charset="0"/>
              </a:endParaRPr>
            </a:p>
          </p:txBody>
        </p:sp>
        <p:grpSp>
          <p:nvGrpSpPr>
            <p:cNvPr id="105479" name="Group 9"/>
            <p:cNvGrpSpPr>
              <a:grpSpLocks/>
            </p:cNvGrpSpPr>
            <p:nvPr/>
          </p:nvGrpSpPr>
          <p:grpSpPr bwMode="auto">
            <a:xfrm>
              <a:off x="336" y="2064"/>
              <a:ext cx="313" cy="336"/>
              <a:chOff x="134" y="2352"/>
              <a:chExt cx="313" cy="336"/>
            </a:xfrm>
          </p:grpSpPr>
          <p:sp>
            <p:nvSpPr>
              <p:cNvPr id="105481" name="Oval 10"/>
              <p:cNvSpPr>
                <a:spLocks noChangeArrowheads="1"/>
              </p:cNvSpPr>
              <p:nvPr/>
            </p:nvSpPr>
            <p:spPr bwMode="auto">
              <a:xfrm>
                <a:off x="135" y="2352"/>
                <a:ext cx="309" cy="336"/>
              </a:xfrm>
              <a:prstGeom prst="ellipse">
                <a:avLst/>
              </a:prstGeom>
              <a:solidFill>
                <a:schemeClr val="tx1"/>
              </a:solidFill>
              <a:ln w="12700">
                <a:noFill/>
                <a:round/>
                <a:headEnd type="none" w="sm" len="sm"/>
                <a:tailEnd type="none" w="sm" len="sm"/>
              </a:ln>
            </p:spPr>
            <p:txBody>
              <a:bodyPr wrap="none" anchor="ctr"/>
              <a:lstStyle/>
              <a:p>
                <a:endParaRPr lang="en-US">
                  <a:latin typeface="Tahoma" pitchFamily="34" charset="0"/>
                </a:endParaRPr>
              </a:p>
            </p:txBody>
          </p:sp>
          <p:sp>
            <p:nvSpPr>
              <p:cNvPr id="105482" name="Rectangle 11"/>
              <p:cNvSpPr>
                <a:spLocks noChangeArrowheads="1"/>
              </p:cNvSpPr>
              <p:nvPr/>
            </p:nvSpPr>
            <p:spPr bwMode="auto">
              <a:xfrm rot="-2650181">
                <a:off x="134" y="2486"/>
                <a:ext cx="309" cy="61"/>
              </a:xfrm>
              <a:prstGeom prst="rect">
                <a:avLst/>
              </a:prstGeom>
              <a:solidFill>
                <a:srgbClr val="FF0000"/>
              </a:solidFill>
              <a:ln w="12700">
                <a:noFill/>
                <a:miter lim="800000"/>
                <a:headEnd type="none" w="sm" len="sm"/>
                <a:tailEnd type="none" w="sm" len="sm"/>
              </a:ln>
              <a:effectLst>
                <a:prstShdw prst="shdw17" dist="17961" dir="2700000">
                  <a:srgbClr val="990000"/>
                </a:prstShdw>
              </a:effectLst>
            </p:spPr>
            <p:txBody>
              <a:bodyPr wrap="none" anchor="ctr"/>
              <a:lstStyle/>
              <a:p>
                <a:endParaRPr lang="en-US">
                  <a:latin typeface="Tahoma" pitchFamily="34" charset="0"/>
                </a:endParaRPr>
              </a:p>
            </p:txBody>
          </p:sp>
          <p:sp>
            <p:nvSpPr>
              <p:cNvPr id="105483" name="Rectangle 12"/>
              <p:cNvSpPr>
                <a:spLocks noChangeArrowheads="1"/>
              </p:cNvSpPr>
              <p:nvPr/>
            </p:nvSpPr>
            <p:spPr bwMode="auto">
              <a:xfrm rot="2530686">
                <a:off x="153" y="2478"/>
                <a:ext cx="294" cy="69"/>
              </a:xfrm>
              <a:prstGeom prst="rect">
                <a:avLst/>
              </a:prstGeom>
              <a:solidFill>
                <a:srgbClr val="FF0000"/>
              </a:solidFill>
              <a:ln w="12700">
                <a:noFill/>
                <a:miter lim="800000"/>
                <a:headEnd type="none" w="sm" len="sm"/>
                <a:tailEnd type="none" w="sm" len="sm"/>
              </a:ln>
              <a:effectLst>
                <a:prstShdw prst="shdw17" dist="17961" dir="2700000">
                  <a:srgbClr val="990000"/>
                </a:prstShdw>
              </a:effectLst>
            </p:spPr>
            <p:txBody>
              <a:bodyPr wrap="none" anchor="ctr"/>
              <a:lstStyle/>
              <a:p>
                <a:endParaRPr lang="en-US">
                  <a:latin typeface="Tahoma" pitchFamily="34" charset="0"/>
                </a:endParaRPr>
              </a:p>
            </p:txBody>
          </p:sp>
        </p:grpSp>
        <p:sp>
          <p:nvSpPr>
            <p:cNvPr id="105480" name="Rectangle 13"/>
            <p:cNvSpPr>
              <a:spLocks noChangeArrowheads="1"/>
            </p:cNvSpPr>
            <p:nvPr/>
          </p:nvSpPr>
          <p:spPr bwMode="auto">
            <a:xfrm>
              <a:off x="748" y="2112"/>
              <a:ext cx="2804" cy="218"/>
            </a:xfrm>
            <a:prstGeom prst="rect">
              <a:avLst/>
            </a:prstGeom>
            <a:noFill/>
            <a:ln w="12700">
              <a:noFill/>
              <a:miter lim="800000"/>
              <a:headEnd type="none" w="sm" len="sm"/>
              <a:tailEnd type="none" w="sm" len="sm"/>
            </a:ln>
          </p:spPr>
          <p:txBody>
            <a:bodyPr wrap="none">
              <a:spAutoFit/>
            </a:bodyPr>
            <a:lstStyle/>
            <a:p>
              <a:r>
                <a:rPr lang="en-US">
                  <a:solidFill>
                    <a:srgbClr val="000099"/>
                  </a:solidFill>
                  <a:latin typeface="Tahoma" pitchFamily="34" charset="0"/>
                </a:rPr>
                <a:t>it does not allow servlets to share data.</a:t>
              </a:r>
            </a:p>
          </p:txBody>
        </p:sp>
      </p:grpSp>
      <p:sp>
        <p:nvSpPr>
          <p:cNvPr id="105477" name="Slide Number Placeholder 14"/>
          <p:cNvSpPr txBox="1">
            <a:spLocks noGrp="1"/>
          </p:cNvSpPr>
          <p:nvPr/>
        </p:nvSpPr>
        <p:spPr bwMode="black">
          <a:xfrm>
            <a:off x="153988" y="6500813"/>
            <a:ext cx="1006475" cy="320675"/>
          </a:xfrm>
          <a:prstGeom prst="rect">
            <a:avLst/>
          </a:prstGeom>
          <a:noFill/>
          <a:ln w="9525">
            <a:noFill/>
            <a:miter lim="800000"/>
            <a:headEnd/>
            <a:tailEnd/>
          </a:ln>
        </p:spPr>
        <p:txBody>
          <a:bodyPr lIns="92075" tIns="46038" rIns="92075" bIns="46038"/>
          <a:lstStyle/>
          <a:p>
            <a:fld id="{66A2761B-C6FF-471D-8C81-D91D94B955BC}" type="slidenum">
              <a:rPr lang="en-US" sz="1000">
                <a:solidFill>
                  <a:srgbClr val="FFFFFF"/>
                </a:solidFill>
                <a:latin typeface="Tahoma" pitchFamily="34" charset="0"/>
              </a:rPr>
              <a:pPr/>
              <a:t>99</a:t>
            </a:fld>
            <a:endParaRPr lang="en-US" sz="1000">
              <a:solidFill>
                <a:srgbClr val="FFFFFF"/>
              </a:solidFill>
              <a:latin typeface="Tahoma"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Nexwave_ppt_Template_v1.0</Template>
  <TotalTime>245</TotalTime>
  <Words>7224</Words>
  <Application>Microsoft Office PowerPoint</Application>
  <PresentationFormat>On-screen Show (4:3)</PresentationFormat>
  <Paragraphs>1462</Paragraphs>
  <Slides>131</Slides>
  <Notes>131</Notes>
  <HiddenSlides>0</HiddenSlides>
  <MMClips>0</MMClips>
  <ScaleCrop>false</ScaleCrop>
  <HeadingPairs>
    <vt:vector size="4" baseType="variant">
      <vt:variant>
        <vt:lpstr>Theme</vt:lpstr>
      </vt:variant>
      <vt:variant>
        <vt:i4>1</vt:i4>
      </vt:variant>
      <vt:variant>
        <vt:lpstr>Slide Titles</vt:lpstr>
      </vt:variant>
      <vt:variant>
        <vt:i4>131</vt:i4>
      </vt:variant>
    </vt:vector>
  </HeadingPairs>
  <TitlesOfParts>
    <vt:vector size="132" baseType="lpstr">
      <vt:lpstr>sITe_ppt_template</vt:lpstr>
      <vt:lpstr>J2EE</vt:lpstr>
      <vt:lpstr>What is a Web Component?</vt:lpstr>
      <vt:lpstr>What is a Servlet?</vt:lpstr>
      <vt:lpstr>Features of Servlet</vt:lpstr>
      <vt:lpstr>Building a Servlet</vt:lpstr>
      <vt:lpstr>Building a Servlet</vt:lpstr>
      <vt:lpstr>Building a Servlet</vt:lpstr>
      <vt:lpstr>HTTP Basics </vt:lpstr>
      <vt:lpstr>HTTP Basics ( … contd)</vt:lpstr>
      <vt:lpstr>HTTP Basics (…contd)</vt:lpstr>
      <vt:lpstr>HTTP Basics (…contd)</vt:lpstr>
      <vt:lpstr>Servlet API</vt:lpstr>
      <vt:lpstr>Servlet API</vt:lpstr>
      <vt:lpstr>Servlet API</vt:lpstr>
      <vt:lpstr>Servlet API </vt:lpstr>
      <vt:lpstr>Servlet API </vt:lpstr>
      <vt:lpstr>Servlet API </vt:lpstr>
      <vt:lpstr>Servlet API </vt:lpstr>
      <vt:lpstr>Servlet API</vt:lpstr>
      <vt:lpstr>Servlet API</vt:lpstr>
      <vt:lpstr>Servlet API</vt:lpstr>
      <vt:lpstr>Servlet API</vt:lpstr>
      <vt:lpstr>Servlet API</vt:lpstr>
      <vt:lpstr>Servlet Creation</vt:lpstr>
      <vt:lpstr>Servlet Creation</vt:lpstr>
      <vt:lpstr>Directory structure of a Web Application</vt:lpstr>
      <vt:lpstr>Deployment Descriptor</vt:lpstr>
      <vt:lpstr>Content of web.xml</vt:lpstr>
      <vt:lpstr>1. Creating a HTML Page – UserInfo.html</vt:lpstr>
      <vt:lpstr>2. Creating a Servlet – WelcomeUser.java</vt:lpstr>
      <vt:lpstr>3. Save The Servlet</vt:lpstr>
      <vt:lpstr>5. Access the HTML page in the Web Browser</vt:lpstr>
      <vt:lpstr>5. Access the HTML page in the Web Browser</vt:lpstr>
      <vt:lpstr>Life Cycle of an Servlet </vt:lpstr>
      <vt:lpstr>Life Cycle of an Servlet (Contd.)</vt:lpstr>
      <vt:lpstr>Life Cycle of an Servlet (Contd.)</vt:lpstr>
      <vt:lpstr>Life Cycle of an Servlet (Contd.)</vt:lpstr>
      <vt:lpstr>Life Cycle of an Servlet (Contd.)</vt:lpstr>
      <vt:lpstr>Life Cycle of an Servlet (Contd.)</vt:lpstr>
      <vt:lpstr>Servlet Object</vt:lpstr>
      <vt:lpstr>Servlet Context</vt:lpstr>
      <vt:lpstr>Scope of Servlet Objects.</vt:lpstr>
      <vt:lpstr>Scope of Servlet Objects (Contd.)</vt:lpstr>
      <vt:lpstr>Scope of Servlet Objects (Contd.)</vt:lpstr>
      <vt:lpstr>Scope of Servlet Objects (Contd.)</vt:lpstr>
      <vt:lpstr>Scope of Servlet Objects (Contd.)</vt:lpstr>
      <vt:lpstr>Scope of Servlet Objects (Contd.)</vt:lpstr>
      <vt:lpstr>Exceptions &amp; Errors in Servlets (Contd.)</vt:lpstr>
      <vt:lpstr>Exceptions &amp; Errors in Servlets (Contd.)</vt:lpstr>
      <vt:lpstr>How To Send Error Message To Client</vt:lpstr>
      <vt:lpstr>Code Snippet for sendError() method</vt:lpstr>
      <vt:lpstr>How To Set the Status Information About A Servlet</vt:lpstr>
      <vt:lpstr>Code Snippet for setStatus() method</vt:lpstr>
      <vt:lpstr>Session Management in Servlets</vt:lpstr>
      <vt:lpstr>Session Management in Servlets (Contd.)</vt:lpstr>
      <vt:lpstr>Session Management in Servlets (Contd.)</vt:lpstr>
      <vt:lpstr>Session Management in Servlets (Contd.)</vt:lpstr>
      <vt:lpstr>Session Management in Servlets (Contd.)</vt:lpstr>
      <vt:lpstr>Demonstration on Hidden Form Fields – Login.htm</vt:lpstr>
      <vt:lpstr>Demonstration on Hidden Form Fields – FirstWorld.java</vt:lpstr>
      <vt:lpstr>Demonstration on Hidden Form Fields – SecondWorld.java</vt:lpstr>
      <vt:lpstr>Session Management in Servlets (Contd.)</vt:lpstr>
      <vt:lpstr>Cookies Methods</vt:lpstr>
      <vt:lpstr>Demonstration on Adding a Cookie</vt:lpstr>
      <vt:lpstr>Session Management in Servlets (Contd.)</vt:lpstr>
      <vt:lpstr>Demonstration on URL Rewriting – Login.htm</vt:lpstr>
      <vt:lpstr>Demonstration on URL Rewriting – URLFirstWorld.java</vt:lpstr>
      <vt:lpstr>Demonstration on URL Rewriting – URLFirstWorld.java</vt:lpstr>
      <vt:lpstr>Demonstration on URL Rewriting – URLSecondWorld.java</vt:lpstr>
      <vt:lpstr>Session Management in Servlets (Contd.)</vt:lpstr>
      <vt:lpstr>Session Management in Servlets: Using HttpSession</vt:lpstr>
      <vt:lpstr>Session Management in Servlets: Using HttpSession (Contd.)</vt:lpstr>
      <vt:lpstr>Session Management in Servlets: Using HttpSession (Contd.)</vt:lpstr>
      <vt:lpstr>Session Management in Servlets: Using HttpSession (Contd.)</vt:lpstr>
      <vt:lpstr>Session Management in Servlets: Using HttpSession (Contd.)</vt:lpstr>
      <vt:lpstr>Demonstration on HttpSession: UserSession.java</vt:lpstr>
      <vt:lpstr>Demonstration on HttpSession: UserSession.java</vt:lpstr>
      <vt:lpstr>Session Management in Servlets: Using HttpSession (Contd.)</vt:lpstr>
      <vt:lpstr> </vt:lpstr>
      <vt:lpstr> </vt:lpstr>
      <vt:lpstr>Inter-Servlet Communication</vt:lpstr>
      <vt:lpstr>Inter-Servlet Communication (Contd.)</vt:lpstr>
      <vt:lpstr>Inter-Servlet Communication (Contd.)</vt:lpstr>
      <vt:lpstr>Inter-Servlet Communication (Contd.)</vt:lpstr>
      <vt:lpstr>Inter-Servlet Communication: Request Dispatcher Object Methods</vt:lpstr>
      <vt:lpstr>Request Dispatcher Object Methods</vt:lpstr>
      <vt:lpstr>Demonstration: Using Include</vt:lpstr>
      <vt:lpstr>Login Page – Login.html</vt:lpstr>
      <vt:lpstr>Servlet-1: ContactServlet.java</vt:lpstr>
      <vt:lpstr>Servlet-2: UserLoginServlet.java</vt:lpstr>
      <vt:lpstr>Request Dispatcher Object Methods</vt:lpstr>
      <vt:lpstr>Demonstration: Using forward</vt:lpstr>
      <vt:lpstr>Catalog Page – Catalog.html</vt:lpstr>
      <vt:lpstr>Choice Servlet– ChoiceServlet.java</vt:lpstr>
      <vt:lpstr>Tourist Servlet – Tourist.java</vt:lpstr>
      <vt:lpstr>Flight Servlet – Flight.java</vt:lpstr>
      <vt:lpstr>Hotel Servlet – Hotel.java</vt:lpstr>
      <vt:lpstr>Railway Servlet – Railway.java</vt:lpstr>
      <vt:lpstr>Inter-Servlet Communication: Do’s &amp; Don’ts of RequestDispatcher</vt:lpstr>
      <vt:lpstr>Inter-Servlet Communication: ServletRequest Object</vt:lpstr>
      <vt:lpstr>Demonstration: Using Servlet Request Object</vt:lpstr>
      <vt:lpstr>User Interface To Enter Two Numbers: TwoNo.html</vt:lpstr>
      <vt:lpstr>Servlet To Calculate Sum: ArithmeticServlet.java</vt:lpstr>
      <vt:lpstr>Servlet To Display Sum: DisplaySumServlet.java</vt:lpstr>
      <vt:lpstr>Output of TwoNo.html</vt:lpstr>
      <vt:lpstr>sendRedirect() Vs forward()</vt:lpstr>
      <vt:lpstr>sendRedirect() Vs forward()</vt:lpstr>
      <vt:lpstr>Exercise on Session Management</vt:lpstr>
      <vt:lpstr>Exercise on Session Management</vt:lpstr>
      <vt:lpstr>HappyVisit Login Page – Login.html</vt:lpstr>
      <vt:lpstr>HappyVisit Servlet -1: DisplayTrouserListServlet.java</vt:lpstr>
      <vt:lpstr>HappyVisit Servlet -1: DisplayTrouserListServlet.java</vt:lpstr>
      <vt:lpstr>HappyVisit Servlet -1: DisplayTrouserListServlet.java</vt:lpstr>
      <vt:lpstr>HappyVisit Servlet - 2: ChoiceProcessingServlet.java</vt:lpstr>
      <vt:lpstr>HappyVisit Servlet - 3: FinalServlet.java</vt:lpstr>
      <vt:lpstr>Listener</vt:lpstr>
      <vt:lpstr>Listener</vt:lpstr>
      <vt:lpstr>Listener</vt:lpstr>
      <vt:lpstr>Listener (example)</vt:lpstr>
      <vt:lpstr>Listener </vt:lpstr>
      <vt:lpstr>What are Java Servlet Filters </vt:lpstr>
      <vt:lpstr>What can a Servlet Filter Can Do?</vt:lpstr>
      <vt:lpstr>How are Servlet Filters Chained?</vt:lpstr>
      <vt:lpstr>How Servlet Filter Chain Works?</vt:lpstr>
      <vt:lpstr>How Servlet Filter Chain Works? (Contd.)</vt:lpstr>
      <vt:lpstr>Steps For Building a Servlet Filter</vt:lpstr>
      <vt:lpstr>Configuration in web.xml file (Deployment Descriptor)</vt:lpstr>
      <vt:lpstr>javax.servlet.Filter Interface</vt:lpstr>
      <vt:lpstr>Slide 129</vt:lpstr>
      <vt:lpstr>Slide 130</vt:lpstr>
      <vt:lpstr>Slide 131</vt:lpstr>
    </vt:vector>
  </TitlesOfParts>
  <Company>SITE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Servlets</dc:title>
  <dc:creator>nexwave</dc:creator>
  <cp:lastModifiedBy>Aruna reddy</cp:lastModifiedBy>
  <cp:revision>27</cp:revision>
  <dcterms:created xsi:type="dcterms:W3CDTF">2011-05-28T12:30:46Z</dcterms:created>
  <dcterms:modified xsi:type="dcterms:W3CDTF">2012-06-12T09:06:56Z</dcterms:modified>
</cp:coreProperties>
</file>