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4"/>
  </p:notesMasterIdLst>
  <p:handoutMasterIdLst>
    <p:handoutMasterId r:id="rId15"/>
  </p:handoutMasterIdLst>
  <p:sldIdLst>
    <p:sldId id="328" r:id="rId5"/>
    <p:sldId id="259" r:id="rId6"/>
    <p:sldId id="285" r:id="rId7"/>
    <p:sldId id="302" r:id="rId8"/>
    <p:sldId id="335" r:id="rId9"/>
    <p:sldId id="336" r:id="rId10"/>
    <p:sldId id="337" r:id="rId11"/>
    <p:sldId id="331" r:id="rId12"/>
    <p:sldId id="3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 showGuides="1">
      <p:cViewPr varScale="1">
        <p:scale>
          <a:sx n="68" d="100"/>
          <a:sy n="68" d="100"/>
        </p:scale>
        <p:origin x="1264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#setstat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9033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the traditional HTML form elements, the state of the elements will change with the user input.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 uses a declarative approach to describe the UI. The input needs to be dynamic to reflect the state properly.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 type="text" name=“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compName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 value=“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 /&gt;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code above represents the view at any state, and the value will always be “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With input fields, they must change in response to the user keystrokes. Given these points, let’s make the value dynamic.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 type="text" name="title" value={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this.state.title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 /&gt;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Developers need to implement an event handler to capture changes with </a:t>
            </a:r>
            <a:r>
              <a:rPr lang="en-US" dirty="0" err="1"/>
              <a:t>onChange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best practice is for developers to implement the following things to sync the internal state with the view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Controlled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Components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 normal HTML form, it has the default behavior of browsing to a new page when the user submits the form. Same behavior is also available in React. But in most cases, what if a JavaScript function that handles the submission of the form and has access to the data that the user entered into the form. The standard way to achieve this is with a technique called “</a:t>
            </a:r>
            <a:r>
              <a:rPr lang="en-US" b="1" dirty="0"/>
              <a:t>controlled components</a:t>
            </a:r>
            <a:r>
              <a:rPr lang="en-US" dirty="0"/>
              <a:t>”.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HTML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F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orm elements like </a:t>
            </a:r>
            <a:r>
              <a:rPr lang="en-US" dirty="0"/>
              <a:t>&lt;input&gt;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and </a:t>
            </a:r>
            <a:r>
              <a:rPr lang="en-US" dirty="0"/>
              <a:t>&lt;select&gt;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have their own state and updates based on user input.</a:t>
            </a:r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But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React, mutable state is typically kept in the state property of components, and only updated with 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setState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()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that communication between service provider and consumer happen via SOAP messages</a:t>
            </a:r>
          </a:p>
        </p:txBody>
      </p:sp>
    </p:spTree>
    <p:extLst>
      <p:ext uri="{BB962C8B-B14F-4D97-AF65-F5344CB8AC3E}">
        <p14:creationId xmlns:p14="http://schemas.microsoft.com/office/powerpoint/2010/main" val="185356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Flow of internal state with the view</a:t>
            </a:r>
            <a:r>
              <a:rPr lang="en-US" sz="10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Define elements in render() using values from state</a:t>
            </a: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capture changes of a form element using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onChange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 as they happen</a:t>
            </a: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update the internal state in event handler</a:t>
            </a: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save new values in state and then update the view with a new render()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The slide explains in brief, the components which make up the web service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Any submit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or button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click is triggered in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form 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will trigger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handleClick</a:t>
            </a: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handleClick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=()=&gt;{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this.setState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({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displayValue:this.state.value.toUpperCase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(),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value:''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});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pPr lvl="1" indent="0">
              <a:lnSpc>
                <a:spcPct val="150000"/>
              </a:lnSpc>
              <a:buNone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creating react &lt;select&gt;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ie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.,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Drop down: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&lt;select value={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this.state.value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onChange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={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this.handleChange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value="grapefruit"&gt;Grapefruit&lt;/option&gt;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value="lime"&gt;Lime&lt;/option&gt;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value="coconut"&gt;Coconut&lt;/option&gt;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value="mango"&gt;Mango&lt;/option&gt;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&lt;/select&gt;</a:t>
            </a:r>
          </a:p>
          <a:p>
            <a:pPr lvl="1" indent="0">
              <a:lnSpc>
                <a:spcPct val="150000"/>
              </a:lnSpc>
              <a:buNone/>
            </a:pPr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about WSDL and UDDI registry.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Also explains regarding web service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77782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You've got three options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Add a constructor and do the binding there (recommended):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this.handleSubmit.bind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(this);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Bind directly: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={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this.handleSubmit.bind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(this)}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 arrow =&gt; functions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={() =&gt;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this.handleSubmit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handleFormSubmit</a:t>
            </a:r>
            <a:r>
              <a:rPr lang="en-US" dirty="0"/>
              <a:t>(e) {</a:t>
            </a:r>
          </a:p>
          <a:p>
            <a:r>
              <a:rPr lang="en-US" dirty="0" err="1"/>
              <a:t>e.preventDefault</a:t>
            </a:r>
            <a:r>
              <a:rPr lang="en-US" dirty="0"/>
              <a:t>();</a:t>
            </a:r>
          </a:p>
          <a:p>
            <a:r>
              <a:rPr lang="en-US" dirty="0"/>
              <a:t>let </a:t>
            </a:r>
            <a:r>
              <a:rPr lang="en-US" dirty="0" err="1"/>
              <a:t>userData</a:t>
            </a:r>
            <a:r>
              <a:rPr lang="en-US" dirty="0"/>
              <a:t> = </a:t>
            </a:r>
            <a:r>
              <a:rPr lang="en-US" dirty="0" err="1"/>
              <a:t>this.state.newUser</a:t>
            </a:r>
            <a:r>
              <a:rPr lang="en-US" dirty="0"/>
              <a:t>;</a:t>
            </a:r>
          </a:p>
          <a:p>
            <a:r>
              <a:rPr lang="en-US" dirty="0"/>
              <a:t>alert("you typed : "+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userData</a:t>
            </a:r>
            <a:r>
              <a:rPr lang="en-US" dirty="0"/>
              <a:t>));</a:t>
            </a:r>
          </a:p>
          <a:p>
            <a:r>
              <a:rPr lang="en-US" dirty="0"/>
              <a:t>console.log("Successful " + </a:t>
            </a:r>
            <a:r>
              <a:rPr lang="en-US" dirty="0" err="1"/>
              <a:t>userData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836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533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9" r:id="rId3"/>
    <p:sldLayoutId id="2147483810" r:id="rId4"/>
    <p:sldLayoutId id="2147483811" r:id="rId5"/>
    <p:sldLayoutId id="2147483812" r:id="rId6"/>
    <p:sldLayoutId id="2147483854" r:id="rId7"/>
    <p:sldLayoutId id="2147483855" r:id="rId8"/>
    <p:sldLayoutId id="21474838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99311" y="2058235"/>
            <a:ext cx="6064329" cy="153904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/>
              <a:t>React Forms and Form Validation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/>
              <a:t>Lesson </a:t>
            </a:r>
            <a:r>
              <a:rPr lang="en-US" sz="2000"/>
              <a:t>10</a:t>
            </a:r>
            <a:endParaRPr lang="en-US" sz="2000" b="0" dirty="0"/>
          </a:p>
        </p:txBody>
      </p:sp>
      <p:pic>
        <p:nvPicPr>
          <p:cNvPr id="4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55" y="686634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3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3" y="973037"/>
            <a:ext cx="5675011" cy="55615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At the end of this module on React fundamentals you will be able to: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Explain and demonstrate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Introduction</a:t>
            </a:r>
          </a:p>
          <a:p>
            <a:pPr lvl="1"/>
            <a:r>
              <a:rPr lang="en-IN" dirty="0"/>
              <a:t>React forms</a:t>
            </a:r>
          </a:p>
          <a:p>
            <a:pPr lvl="1"/>
            <a:r>
              <a:rPr lang="en-IN" dirty="0"/>
              <a:t>Handling User Input</a:t>
            </a:r>
            <a:endParaRPr lang="en-US" dirty="0"/>
          </a:p>
          <a:p>
            <a:pPr lvl="1"/>
            <a:r>
              <a:rPr lang="en-IN" dirty="0"/>
              <a:t>Handling Form Submission</a:t>
            </a:r>
            <a:endParaRPr lang="en-US" dirty="0"/>
          </a:p>
          <a:p>
            <a:pPr lvl="1"/>
            <a:r>
              <a:rPr lang="en-IN" dirty="0"/>
              <a:t>Adding Custom Form Validation</a:t>
            </a:r>
            <a:endParaRPr lang="en-US" dirty="0"/>
          </a:p>
          <a:p>
            <a:pPr lvl="1"/>
            <a:r>
              <a:rPr lang="en-IN" dirty="0"/>
              <a:t>Fixing a Common Validation</a:t>
            </a:r>
            <a:endParaRPr lang="en-US" dirty="0"/>
          </a:p>
        </p:txBody>
      </p:sp>
      <p:pic>
        <p:nvPicPr>
          <p:cNvPr id="43010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673227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5698" y="247454"/>
            <a:ext cx="9143999" cy="48522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Introduction of Forms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98516" y="2367187"/>
            <a:ext cx="8845484" cy="43231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955" y="685800"/>
            <a:ext cx="8845484" cy="586047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HTML form elements work a little bit differently from other DOM elements in React, because form elements naturally keep some internal state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input form element whose value is controlled by React in this way is called a “controlled component”.</a:t>
            </a:r>
          </a:p>
          <a:p>
            <a:pPr lvl="1">
              <a:lnSpc>
                <a:spcPct val="150000"/>
              </a:lnSpc>
            </a:pPr>
            <a:endParaRPr lang="en-US" sz="1750" b="1" dirty="0"/>
          </a:p>
          <a:p>
            <a:pPr lvl="1">
              <a:lnSpc>
                <a:spcPct val="150000"/>
              </a:lnSpc>
            </a:pPr>
            <a:r>
              <a:rPr lang="en-US" sz="1750" b="1" dirty="0"/>
              <a:t>Controlled Components: </a:t>
            </a:r>
          </a:p>
          <a:p>
            <a:pPr lvl="1">
              <a:lnSpc>
                <a:spcPct val="150000"/>
              </a:lnSpc>
            </a:pPr>
            <a:r>
              <a:rPr lang="en-US" sz="1750" dirty="0"/>
              <a:t>Each Form Elements in HTML maintains their own  state and updates it based on user’s input.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React component that renders a form also controls what happens in that form on subsequent user input. </a:t>
            </a:r>
            <a:endParaRPr lang="en-US" sz="175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render()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&lt;input type="text" name="title" value={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this.state.title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 /&gt;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sz="1550" dirty="0"/>
              <a:t>The above code snippet is an example of Controlled components</a:t>
            </a:r>
          </a:p>
          <a:p>
            <a:pPr lvl="1">
              <a:lnSpc>
                <a:spcPct val="150000"/>
              </a:lnSpc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41403"/>
            <a:ext cx="9143999" cy="41564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React Forms </a:t>
            </a:r>
          </a:p>
        </p:txBody>
      </p:sp>
      <p:pic>
        <p:nvPicPr>
          <p:cNvPr id="44034" name="Picture 2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" y="951412"/>
            <a:ext cx="681445" cy="6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44034" idx="3"/>
            <a:endCxn id="17" idx="1"/>
          </p:cNvCxnSpPr>
          <p:nvPr/>
        </p:nvCxnSpPr>
        <p:spPr>
          <a:xfrm flipV="1">
            <a:off x="1234439" y="1292134"/>
            <a:ext cx="18622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096666" y="558309"/>
            <a:ext cx="1244813" cy="146765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4518211" y="823407"/>
            <a:ext cx="2113109" cy="937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Events</a:t>
            </a:r>
          </a:p>
        </p:txBody>
      </p:sp>
      <p:pic>
        <p:nvPicPr>
          <p:cNvPr id="44046" name="Picture 14" descr="Image result for Book pen '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52" y="636214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TextBox 44036"/>
          <p:cNvSpPr txBox="1"/>
          <p:nvPr/>
        </p:nvSpPr>
        <p:spPr>
          <a:xfrm>
            <a:off x="6919472" y="686616"/>
            <a:ext cx="103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</a:t>
            </a:r>
          </a:p>
        </p:txBody>
      </p:sp>
      <p:sp>
        <p:nvSpPr>
          <p:cNvPr id="44039" name="Rectangle 44038"/>
          <p:cNvSpPr/>
          <p:nvPr/>
        </p:nvSpPr>
        <p:spPr>
          <a:xfrm>
            <a:off x="3437388" y="951412"/>
            <a:ext cx="704306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36108" y="1103812"/>
            <a:ext cx="704306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36108" y="1257492"/>
            <a:ext cx="704306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05480" y="1103812"/>
            <a:ext cx="91440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04200" y="1256212"/>
            <a:ext cx="91440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04200" y="956536"/>
            <a:ext cx="91440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10640" y="666950"/>
            <a:ext cx="1037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Register Form</a:t>
            </a:r>
          </a:p>
        </p:txBody>
      </p:sp>
      <p:grpSp>
        <p:nvGrpSpPr>
          <p:cNvPr id="44051" name="Group 44050"/>
          <p:cNvGrpSpPr/>
          <p:nvPr/>
        </p:nvGrpSpPr>
        <p:grpSpPr>
          <a:xfrm>
            <a:off x="3315294" y="1417577"/>
            <a:ext cx="349894" cy="95409"/>
            <a:chOff x="3311500" y="1417577"/>
            <a:chExt cx="349894" cy="95409"/>
          </a:xfrm>
        </p:grpSpPr>
        <p:sp>
          <p:nvSpPr>
            <p:cNvPr id="44047" name="Oval 44046"/>
            <p:cNvSpPr/>
            <p:nvPr/>
          </p:nvSpPr>
          <p:spPr>
            <a:xfrm>
              <a:off x="3311500" y="1421546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34828" y="1417577"/>
              <a:ext cx="226566" cy="954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72733" y="1417577"/>
            <a:ext cx="349894" cy="95409"/>
            <a:chOff x="3311500" y="1417577"/>
            <a:chExt cx="349894" cy="95409"/>
          </a:xfrm>
        </p:grpSpPr>
        <p:sp>
          <p:nvSpPr>
            <p:cNvPr id="61" name="Oval 60"/>
            <p:cNvSpPr/>
            <p:nvPr/>
          </p:nvSpPr>
          <p:spPr>
            <a:xfrm>
              <a:off x="3311500" y="1421546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34828" y="1417577"/>
              <a:ext cx="226566" cy="954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3619889" y="1622675"/>
            <a:ext cx="244284" cy="9220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577369" y="1604611"/>
            <a:ext cx="3564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1" dirty="0"/>
              <a:t>Submit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35312" y="972643"/>
            <a:ext cx="103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16829" y="2429299"/>
            <a:ext cx="1208954" cy="24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View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27104" y="2684477"/>
            <a:ext cx="1252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State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55933" y="1525540"/>
            <a:ext cx="138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 data carried in </a:t>
            </a:r>
            <a:r>
              <a:rPr lang="en-US" sz="1000" dirty="0" err="1"/>
              <a:t>event.target</a:t>
            </a:r>
            <a:endParaRPr lang="en-US" sz="1000" dirty="0"/>
          </a:p>
        </p:txBody>
      </p:sp>
      <p:cxnSp>
        <p:nvCxnSpPr>
          <p:cNvPr id="44061" name="Connector: Curved 44060"/>
          <p:cNvCxnSpPr/>
          <p:nvPr/>
        </p:nvCxnSpPr>
        <p:spPr>
          <a:xfrm rot="5400000" flipH="1">
            <a:off x="5681883" y="152358"/>
            <a:ext cx="73295" cy="3820499"/>
          </a:xfrm>
          <a:prstGeom prst="curvedConnector3">
            <a:avLst>
              <a:gd name="adj1" fmla="val -12306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17" idx="2"/>
            <a:endCxn id="44034" idx="2"/>
          </p:cNvCxnSpPr>
          <p:nvPr/>
        </p:nvCxnSpPr>
        <p:spPr>
          <a:xfrm rot="5400000" flipH="1">
            <a:off x="2109844" y="416730"/>
            <a:ext cx="393102" cy="2825356"/>
          </a:xfrm>
          <a:prstGeom prst="curvedConnector3">
            <a:avLst>
              <a:gd name="adj1" fmla="val -1897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994" y="3811835"/>
            <a:ext cx="8183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return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&lt;form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this.handleSubmit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}&gt;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&lt;label&gt;</a:t>
            </a:r>
            <a:r>
              <a:rPr lang="en-US" dirty="0"/>
              <a:t> Name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&lt;input type="text" value={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this.state.value</a:t>
            </a:r>
            <a:r>
              <a:rPr lang="en-US" dirty="0">
                <a:latin typeface="Arial" pitchFamily="34" charset="0"/>
                <a:cs typeface="Arial" pitchFamily="34" charset="0"/>
              </a:rPr>
              <a:t>} 			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onChange</a:t>
            </a:r>
            <a:r>
              <a:rPr lang="en-US" dirty="0">
                <a:latin typeface="Arial" pitchFamily="34" charset="0"/>
                <a:cs typeface="Arial" pitchFamily="34" charset="0"/>
              </a:rPr>
              <a:t>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this.handleChange</a:t>
            </a:r>
            <a:r>
              <a:rPr lang="en-US" dirty="0">
                <a:latin typeface="Arial" pitchFamily="34" charset="0"/>
                <a:cs typeface="Arial" pitchFamily="34" charset="0"/>
              </a:rPr>
              <a:t>} /&gt;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&lt;/label&gt;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&lt;input type="submit" value="Submit" /&gt;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&lt;/form&gt;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8031" y="131978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Handling User Inputs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8308" y="439993"/>
            <a:ext cx="8745219" cy="596080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React Forms can render different form elements to user to enter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React forms supports all type of HTML Elements</a:t>
            </a:r>
          </a:p>
          <a:p>
            <a:pPr marL="51792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Like &lt;input&gt;, &lt;select&gt;, &lt;</a:t>
            </a:r>
            <a:r>
              <a:rPr lang="en-US" dirty="0" err="1">
                <a:latin typeface="+mj-lt"/>
              </a:rPr>
              <a:t>textarea</a:t>
            </a:r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For Input element 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&lt;input type="text" value={</a:t>
            </a:r>
            <a:r>
              <a:rPr lang="en-US" sz="1400" dirty="0" err="1"/>
              <a:t>this.state.value</a:t>
            </a:r>
            <a:r>
              <a:rPr lang="en-US" sz="1400" dirty="0"/>
              <a:t>} </a:t>
            </a:r>
            <a:r>
              <a:rPr lang="en-US" sz="1400" dirty="0" err="1"/>
              <a:t>onChange</a:t>
            </a:r>
            <a:r>
              <a:rPr lang="en-US" sz="1400" dirty="0"/>
              <a:t>={</a:t>
            </a:r>
            <a:r>
              <a:rPr lang="en-US" sz="1400" dirty="0" err="1"/>
              <a:t>this.handleChange</a:t>
            </a:r>
            <a:r>
              <a:rPr lang="en-US" sz="1400" dirty="0"/>
              <a:t>} /&gt;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For Text area 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b="1" dirty="0"/>
              <a:t>&lt;</a:t>
            </a:r>
            <a:r>
              <a:rPr lang="en-US" sz="1400" b="1" dirty="0" err="1"/>
              <a:t>textarea</a:t>
            </a:r>
            <a:r>
              <a:rPr lang="en-US" sz="1400" b="1" dirty="0"/>
              <a:t> value={</a:t>
            </a:r>
            <a:r>
              <a:rPr lang="en-US" sz="1400" b="1" dirty="0" err="1"/>
              <a:t>this.state.address</a:t>
            </a:r>
            <a:r>
              <a:rPr lang="en-US" sz="1400" b="1" dirty="0"/>
              <a:t>} </a:t>
            </a:r>
            <a:r>
              <a:rPr lang="en-US" sz="1400" b="1" dirty="0" err="1"/>
              <a:t>onChange</a:t>
            </a:r>
            <a:r>
              <a:rPr lang="en-US" sz="1400" b="1" dirty="0"/>
              <a:t>={</a:t>
            </a:r>
            <a:r>
              <a:rPr lang="en-US" sz="1400" b="1" dirty="0" err="1"/>
              <a:t>this.handleChange</a:t>
            </a:r>
            <a:r>
              <a:rPr lang="en-US" sz="1400" b="1" dirty="0"/>
              <a:t>} /&gt;</a:t>
            </a:r>
          </a:p>
          <a:p>
            <a:pPr lvl="1" indent="0">
              <a:lnSpc>
                <a:spcPct val="150000"/>
              </a:lnSpc>
              <a:buNone/>
            </a:pPr>
            <a:endParaRPr lang="en-US" sz="600" b="1" dirty="0"/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In the above first code snippet,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	‘value’ attribute generally helps to get value from user </a:t>
            </a:r>
            <a:r>
              <a:rPr lang="en-US" sz="1400" dirty="0" err="1"/>
              <a:t>ie</a:t>
            </a:r>
            <a:r>
              <a:rPr lang="en-US" sz="1400" dirty="0"/>
              <a:t> whatever user types in text box. So whatever user types now gets stored in state. 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	{</a:t>
            </a:r>
            <a:r>
              <a:rPr lang="en-US" sz="1400" dirty="0" err="1"/>
              <a:t>this.handleChange</a:t>
            </a:r>
            <a:r>
              <a:rPr lang="en-US" sz="1400" dirty="0"/>
              <a:t>} is used to call function to handle any changes happening in text box. It uses </a:t>
            </a:r>
            <a:r>
              <a:rPr lang="en-US" sz="1400" dirty="0" err="1"/>
              <a:t>setState</a:t>
            </a:r>
            <a:r>
              <a:rPr lang="en-US" sz="1400" dirty="0"/>
              <a:t>() to change state of component, </a:t>
            </a:r>
            <a:r>
              <a:rPr lang="en-US" sz="1400" dirty="0" err="1"/>
              <a:t>ie</a:t>
            </a:r>
            <a:r>
              <a:rPr lang="en-US" sz="1400" dirty="0"/>
              <a:t> update whatever user is typing  to state variable</a:t>
            </a:r>
          </a:p>
          <a:p>
            <a:pPr lvl="1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523099"/>
            <a:ext cx="65" cy="104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0880" rIns="0" bIns="380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8031" y="69348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dirty="0"/>
              <a:t>Handling Form Submission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94" y="443795"/>
            <a:ext cx="8183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return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&lt;form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this.handleSubmit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}&gt;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&lt;label&gt;</a:t>
            </a:r>
            <a:r>
              <a:rPr lang="en-US" dirty="0"/>
              <a:t> Name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&lt;input type="text" value={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this.state.value</a:t>
            </a:r>
            <a:r>
              <a:rPr lang="en-US" dirty="0">
                <a:latin typeface="Arial" pitchFamily="34" charset="0"/>
                <a:cs typeface="Arial" pitchFamily="34" charset="0"/>
              </a:rPr>
              <a:t>} 			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onChange</a:t>
            </a:r>
            <a:r>
              <a:rPr lang="en-US" dirty="0">
                <a:latin typeface="Arial" pitchFamily="34" charset="0"/>
                <a:cs typeface="Arial" pitchFamily="34" charset="0"/>
              </a:rPr>
              <a:t>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this.handleChange</a:t>
            </a:r>
            <a:r>
              <a:rPr lang="en-US" dirty="0">
                <a:latin typeface="Arial" pitchFamily="34" charset="0"/>
                <a:cs typeface="Arial" pitchFamily="34" charset="0"/>
              </a:rPr>
              <a:t>} /&gt;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&lt;/label&gt;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&lt;input type="submit" value="Submit" /&gt;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&lt;/form&gt;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Or you can give like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&lt;Button</a:t>
            </a:r>
          </a:p>
          <a:p>
            <a:r>
              <a:rPr lang="en-US" dirty="0"/>
              <a:t>action={</a:t>
            </a:r>
            <a:r>
              <a:rPr lang="en-US" dirty="0" err="1"/>
              <a:t>this.handleFormSubmit</a:t>
            </a:r>
            <a:r>
              <a:rPr lang="en-US" dirty="0"/>
              <a:t>}&gt;</a:t>
            </a:r>
          </a:p>
          <a:p>
            <a:endParaRPr lang="en-US" dirty="0"/>
          </a:p>
          <a:p>
            <a:r>
              <a:rPr lang="en-US" dirty="0"/>
              <a:t>Where inside the </a:t>
            </a:r>
            <a:r>
              <a:rPr lang="en-US" dirty="0" err="1"/>
              <a:t>handleFormSubmit</a:t>
            </a:r>
            <a:r>
              <a:rPr lang="en-US" dirty="0"/>
              <a:t> method we have to write logic after clicking submit as shown below: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69" t="74170" r="59863" b="9306"/>
          <a:stretch/>
        </p:blipFill>
        <p:spPr>
          <a:xfrm>
            <a:off x="2292261" y="5135672"/>
            <a:ext cx="3507290" cy="13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3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8031" y="323875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N" sz="2800" dirty="0"/>
              <a:t>Adding Custom Form Validation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1245459"/>
            <a:ext cx="8183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adding a custom validation we have to make use of regular expression.</a:t>
            </a:r>
          </a:p>
          <a:p>
            <a:endParaRPr lang="en-US" dirty="0"/>
          </a:p>
          <a:p>
            <a:r>
              <a:rPr lang="en-US" dirty="0"/>
              <a:t>For our example we have used a </a:t>
            </a:r>
            <a:r>
              <a:rPr lang="en-US" dirty="0" err="1"/>
              <a:t>CustomValidator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file which hold all our validation logic for different scenario, like validation must happen even if user is keep modifying the data in text box.</a:t>
            </a:r>
          </a:p>
          <a:p>
            <a:endParaRPr lang="en-US" dirty="0"/>
          </a:p>
          <a:p>
            <a:r>
              <a:rPr lang="en-US" dirty="0"/>
              <a:t>All the error messages are recorded in this files</a:t>
            </a:r>
          </a:p>
          <a:p>
            <a:endParaRPr lang="en-US" dirty="0"/>
          </a:p>
          <a:p>
            <a:r>
              <a:rPr lang="en-US" dirty="0"/>
              <a:t>Validation will happen in iterated manner in 3 different methods to validate data dynamically when user types.</a:t>
            </a:r>
          </a:p>
          <a:p>
            <a:endParaRPr lang="en-US" dirty="0"/>
          </a:p>
          <a:p>
            <a:r>
              <a:rPr lang="en-US" dirty="0"/>
              <a:t>In the demo for this we have used 3 methods</a:t>
            </a:r>
          </a:p>
          <a:p>
            <a:endParaRPr lang="en-US" dirty="0"/>
          </a:p>
          <a:p>
            <a:r>
              <a:rPr lang="en-US" dirty="0"/>
              <a:t>	1. </a:t>
            </a:r>
            <a:r>
              <a:rPr lang="en-US" dirty="0" err="1"/>
              <a:t>handleInputChange</a:t>
            </a:r>
            <a:r>
              <a:rPr lang="en-US" dirty="0"/>
              <a:t>(event, </a:t>
            </a:r>
            <a:r>
              <a:rPr lang="en-US" dirty="0" err="1"/>
              <a:t>inputPropName</a:t>
            </a:r>
            <a:r>
              <a:rPr lang="en-US" dirty="0"/>
              <a:t>)</a:t>
            </a:r>
          </a:p>
          <a:p>
            <a:r>
              <a:rPr lang="en-US" dirty="0"/>
              <a:t>	2. </a:t>
            </a:r>
            <a:r>
              <a:rPr lang="en-US" dirty="0" err="1"/>
              <a:t>updateValidators</a:t>
            </a:r>
            <a:r>
              <a:rPr lang="en-US" dirty="0"/>
              <a:t>(</a:t>
            </a:r>
            <a:r>
              <a:rPr lang="en-US" dirty="0" err="1"/>
              <a:t>fieldName</a:t>
            </a:r>
            <a:r>
              <a:rPr lang="en-US" dirty="0"/>
              <a:t>, value)</a:t>
            </a:r>
          </a:p>
          <a:p>
            <a:r>
              <a:rPr lang="en-US" dirty="0"/>
              <a:t>	3. </a:t>
            </a:r>
            <a:r>
              <a:rPr lang="en-US" dirty="0" err="1"/>
              <a:t>resetValidators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85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801" y="1412876"/>
            <a:ext cx="8528209" cy="4351337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By now You should be clear with:</a:t>
            </a:r>
          </a:p>
          <a:p>
            <a:pPr marL="3572" lvl="1" indent="0">
              <a:lnSpc>
                <a:spcPct val="100000"/>
              </a:lnSpc>
              <a:buNone/>
            </a:pPr>
            <a:endParaRPr lang="en-US" dirty="0"/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React Forms</a:t>
            </a:r>
          </a:p>
          <a:p>
            <a:pPr lvl="1"/>
            <a:r>
              <a:rPr lang="en-IN" dirty="0"/>
              <a:t>Handling User Input</a:t>
            </a:r>
            <a:endParaRPr lang="en-US" dirty="0"/>
          </a:p>
          <a:p>
            <a:pPr lvl="1"/>
            <a:r>
              <a:rPr lang="en-IN" dirty="0"/>
              <a:t>Handling Form Submission</a:t>
            </a:r>
            <a:endParaRPr lang="en-US" dirty="0"/>
          </a:p>
          <a:p>
            <a:pPr lvl="1"/>
            <a:r>
              <a:rPr lang="en-IN" dirty="0"/>
              <a:t>Adding Custom Form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2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37452"/>
            <a:ext cx="8312649" cy="465468"/>
          </a:xfrm>
        </p:spPr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16" y="853440"/>
            <a:ext cx="8845484" cy="478536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are two ways the get values from &lt;FORM&gt; element?</a:t>
            </a:r>
          </a:p>
          <a:p>
            <a:endParaRPr lang="en-US" dirty="0"/>
          </a:p>
          <a:p>
            <a:r>
              <a:rPr lang="en-US" dirty="0"/>
              <a:t>	1. Controlled components</a:t>
            </a:r>
          </a:p>
          <a:p>
            <a:r>
              <a:rPr lang="en-US" dirty="0"/>
              <a:t>	2. Nested Components</a:t>
            </a:r>
          </a:p>
          <a:p>
            <a:r>
              <a:rPr lang="en-US" dirty="0"/>
              <a:t>	3. input ref’s</a:t>
            </a:r>
          </a:p>
          <a:p>
            <a:r>
              <a:rPr lang="en-US" dirty="0"/>
              <a:t>	4. routing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call a function on clicking submit button</a:t>
            </a:r>
          </a:p>
          <a:p>
            <a:endParaRPr lang="en-US" dirty="0"/>
          </a:p>
          <a:p>
            <a:r>
              <a:rPr lang="en-US" dirty="0"/>
              <a:t>	1. &lt;Button action={</a:t>
            </a:r>
            <a:r>
              <a:rPr lang="en-US" dirty="0" err="1"/>
              <a:t>this.handleFormSubmit</a:t>
            </a:r>
            <a:r>
              <a:rPr lang="en-US" dirty="0"/>
              <a:t>}&gt;</a:t>
            </a:r>
          </a:p>
          <a:p>
            <a:r>
              <a:rPr lang="en-US" dirty="0"/>
              <a:t>	2. &lt;Button action=</a:t>
            </a:r>
            <a:r>
              <a:rPr lang="en-US" dirty="0" err="1"/>
              <a:t>this.handleFormSubmit</a:t>
            </a:r>
            <a:r>
              <a:rPr lang="en-US" dirty="0"/>
              <a:t>()&gt;</a:t>
            </a:r>
          </a:p>
          <a:p>
            <a:r>
              <a:rPr lang="en-US" dirty="0"/>
              <a:t>	3. &lt;Button submit=</a:t>
            </a:r>
            <a:r>
              <a:rPr lang="en-US" dirty="0" err="1"/>
              <a:t>this.handleFormSubmit</a:t>
            </a:r>
            <a:r>
              <a:rPr lang="en-US" dirty="0"/>
              <a:t>()&gt;</a:t>
            </a:r>
          </a:p>
          <a:p>
            <a:r>
              <a:rPr lang="en-US" dirty="0"/>
              <a:t>	2. &lt;Button submit={</a:t>
            </a:r>
            <a:r>
              <a:rPr lang="en-US" dirty="0" err="1"/>
              <a:t>this.handleFormSubmit</a:t>
            </a:r>
            <a:r>
              <a:rPr lang="en-US"/>
              <a:t>}&gt;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ac3002be48535f87a6ca8a14359ca116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28e9beb4ca42c68de7b61691289b6a0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9b258c7-9c72-463b-80f6-91d061ebb25d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3641E9-9290-4F95-9FC5-13EE28CEA011}"/>
</file>

<file path=docProps/app.xml><?xml version="1.0" encoding="utf-8"?>
<Properties xmlns="http://schemas.openxmlformats.org/officeDocument/2006/extended-properties" xmlns:vt="http://schemas.openxmlformats.org/officeDocument/2006/docPropsVTypes">
  <Template>web services template</Template>
  <TotalTime>10119</TotalTime>
  <Words>641</Words>
  <Application>Microsoft Office PowerPoint</Application>
  <PresentationFormat>On-screen Show (4:3)</PresentationFormat>
  <Paragraphs>188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Section slides</vt:lpstr>
      <vt:lpstr>think-cell Slide</vt:lpstr>
      <vt:lpstr>React Forms and Form Validation 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Review: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Kathiresan</dc:creator>
  <cp:lastModifiedBy>N, Kathiresan</cp:lastModifiedBy>
  <cp:revision>401</cp:revision>
  <dcterms:created xsi:type="dcterms:W3CDTF">2018-04-04T04:32:40Z</dcterms:created>
  <dcterms:modified xsi:type="dcterms:W3CDTF">2019-04-19T09:02:27Z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