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42"/>
  </p:notesMasterIdLst>
  <p:handoutMasterIdLst>
    <p:handoutMasterId r:id="rId43"/>
  </p:handoutMasterIdLst>
  <p:sldIdLst>
    <p:sldId id="328" r:id="rId5"/>
    <p:sldId id="259" r:id="rId6"/>
    <p:sldId id="341" r:id="rId7"/>
    <p:sldId id="362" r:id="rId8"/>
    <p:sldId id="342" r:id="rId9"/>
    <p:sldId id="285" r:id="rId10"/>
    <p:sldId id="332" r:id="rId11"/>
    <p:sldId id="339" r:id="rId12"/>
    <p:sldId id="365" r:id="rId13"/>
    <p:sldId id="340" r:id="rId14"/>
    <p:sldId id="333" r:id="rId15"/>
    <p:sldId id="363" r:id="rId16"/>
    <p:sldId id="335" r:id="rId17"/>
    <p:sldId id="336" r:id="rId18"/>
    <p:sldId id="337" r:id="rId19"/>
    <p:sldId id="364" r:id="rId20"/>
    <p:sldId id="360" r:id="rId21"/>
    <p:sldId id="334" r:id="rId22"/>
    <p:sldId id="366" r:id="rId23"/>
    <p:sldId id="346" r:id="rId24"/>
    <p:sldId id="343" r:id="rId25"/>
    <p:sldId id="344" r:id="rId26"/>
    <p:sldId id="347" r:id="rId27"/>
    <p:sldId id="348" r:id="rId28"/>
    <p:sldId id="349" r:id="rId29"/>
    <p:sldId id="356" r:id="rId30"/>
    <p:sldId id="351" r:id="rId31"/>
    <p:sldId id="352" r:id="rId32"/>
    <p:sldId id="353" r:id="rId33"/>
    <p:sldId id="354" r:id="rId34"/>
    <p:sldId id="367" r:id="rId35"/>
    <p:sldId id="355" r:id="rId36"/>
    <p:sldId id="358" r:id="rId37"/>
    <p:sldId id="359" r:id="rId38"/>
    <p:sldId id="361" r:id="rId39"/>
    <p:sldId id="368" r:id="rId40"/>
    <p:sldId id="32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911CD-5553-468E-8180-AAB10D6687E9}" v="62" dt="2020-09-08T16:59:57.864"/>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342" autoAdjust="0"/>
  </p:normalViewPr>
  <p:slideViewPr>
    <p:cSldViewPr snapToGrid="0" showGuides="1">
      <p:cViewPr varScale="1">
        <p:scale>
          <a:sx n="49" d="100"/>
          <a:sy n="49" d="100"/>
        </p:scale>
        <p:origin x="1804" y="3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barhussain, Mohammed Ishaque" userId="c388dadc-8c06-4440-848f-810e20ed8739" providerId="ADAL" clId="{00F911CD-5553-468E-8180-AAB10D6687E9}"/>
    <pc:docChg chg="undo custSel addSld modSld">
      <pc:chgData name="Jabarhussain, Mohammed Ishaque" userId="c388dadc-8c06-4440-848f-810e20ed8739" providerId="ADAL" clId="{00F911CD-5553-468E-8180-AAB10D6687E9}" dt="2020-09-08T16:59:57.864" v="403"/>
      <pc:docMkLst>
        <pc:docMk/>
      </pc:docMkLst>
      <pc:sldChg chg="modSp">
        <pc:chgData name="Jabarhussain, Mohammed Ishaque" userId="c388dadc-8c06-4440-848f-810e20ed8739" providerId="ADAL" clId="{00F911CD-5553-468E-8180-AAB10D6687E9}" dt="2020-09-08T15:55:50.315" v="22" actId="20577"/>
        <pc:sldMkLst>
          <pc:docMk/>
          <pc:sldMk cId="0" sldId="259"/>
        </pc:sldMkLst>
        <pc:spChg chg="mod">
          <ac:chgData name="Jabarhussain, Mohammed Ishaque" userId="c388dadc-8c06-4440-848f-810e20ed8739" providerId="ADAL" clId="{00F911CD-5553-468E-8180-AAB10D6687E9}" dt="2020-09-08T15:55:50.315" v="22" actId="20577"/>
          <ac:spMkLst>
            <pc:docMk/>
            <pc:sldMk cId="0" sldId="259"/>
            <ac:spMk id="5" creationId="{00000000-0000-0000-0000-000000000000}"/>
          </ac:spMkLst>
        </pc:spChg>
      </pc:sldChg>
      <pc:sldChg chg="addSp modSp">
        <pc:chgData name="Jabarhussain, Mohammed Ishaque" userId="c388dadc-8c06-4440-848f-810e20ed8739" providerId="ADAL" clId="{00F911CD-5553-468E-8180-AAB10D6687E9}" dt="2020-09-08T16:11:58.092" v="132" actId="12"/>
        <pc:sldMkLst>
          <pc:docMk/>
          <pc:sldMk cId="0" sldId="285"/>
        </pc:sldMkLst>
        <pc:spChg chg="add mod">
          <ac:chgData name="Jabarhussain, Mohammed Ishaque" userId="c388dadc-8c06-4440-848f-810e20ed8739" providerId="ADAL" clId="{00F911CD-5553-468E-8180-AAB10D6687E9}" dt="2020-09-08T16:11:29.888" v="120" actId="14100"/>
          <ac:spMkLst>
            <pc:docMk/>
            <pc:sldMk cId="0" sldId="285"/>
            <ac:spMk id="2" creationId="{2665B898-9FF6-496B-98D1-10367D9E626F}"/>
          </ac:spMkLst>
        </pc:spChg>
        <pc:spChg chg="add mod">
          <ac:chgData name="Jabarhussain, Mohammed Ishaque" userId="c388dadc-8c06-4440-848f-810e20ed8739" providerId="ADAL" clId="{00F911CD-5553-468E-8180-AAB10D6687E9}" dt="2020-09-08T16:11:58.092" v="132" actId="12"/>
          <ac:spMkLst>
            <pc:docMk/>
            <pc:sldMk cId="0" sldId="285"/>
            <ac:spMk id="3" creationId="{5C50E1F1-2E34-440A-B488-D52137671B43}"/>
          </ac:spMkLst>
        </pc:spChg>
        <pc:spChg chg="mod">
          <ac:chgData name="Jabarhussain, Mohammed Ishaque" userId="c388dadc-8c06-4440-848f-810e20ed8739" providerId="ADAL" clId="{00F911CD-5553-468E-8180-AAB10D6687E9}" dt="2020-09-08T16:10:53.666" v="112"/>
          <ac:spMkLst>
            <pc:docMk/>
            <pc:sldMk cId="0" sldId="285"/>
            <ac:spMk id="8" creationId="{00000000-0000-0000-0000-000000000000}"/>
          </ac:spMkLst>
        </pc:spChg>
      </pc:sldChg>
      <pc:sldChg chg="modSp">
        <pc:chgData name="Jabarhussain, Mohammed Ishaque" userId="c388dadc-8c06-4440-848f-810e20ed8739" providerId="ADAL" clId="{00F911CD-5553-468E-8180-AAB10D6687E9}" dt="2020-09-08T16:55:49.727" v="395" actId="403"/>
        <pc:sldMkLst>
          <pc:docMk/>
          <pc:sldMk cId="50977777" sldId="326"/>
        </pc:sldMkLst>
        <pc:spChg chg="mod">
          <ac:chgData name="Jabarhussain, Mohammed Ishaque" userId="c388dadc-8c06-4440-848f-810e20ed8739" providerId="ADAL" clId="{00F911CD-5553-468E-8180-AAB10D6687E9}" dt="2020-09-08T16:55:49.727" v="395" actId="403"/>
          <ac:spMkLst>
            <pc:docMk/>
            <pc:sldMk cId="50977777" sldId="326"/>
            <ac:spMk id="2" creationId="{00000000-0000-0000-0000-000000000000}"/>
          </ac:spMkLst>
        </pc:spChg>
      </pc:sldChg>
      <pc:sldChg chg="delSp modSp">
        <pc:chgData name="Jabarhussain, Mohammed Ishaque" userId="c388dadc-8c06-4440-848f-810e20ed8739" providerId="ADAL" clId="{00F911CD-5553-468E-8180-AAB10D6687E9}" dt="2020-09-08T16:52:22.561" v="372" actId="403"/>
        <pc:sldMkLst>
          <pc:docMk/>
          <pc:sldMk cId="563186404" sldId="333"/>
        </pc:sldMkLst>
        <pc:spChg chg="mod">
          <ac:chgData name="Jabarhussain, Mohammed Ishaque" userId="c388dadc-8c06-4440-848f-810e20ed8739" providerId="ADAL" clId="{00F911CD-5553-468E-8180-AAB10D6687E9}" dt="2020-09-08T16:52:22.561" v="372" actId="403"/>
          <ac:spMkLst>
            <pc:docMk/>
            <pc:sldMk cId="563186404" sldId="333"/>
            <ac:spMk id="3" creationId="{00000000-0000-0000-0000-000000000000}"/>
          </ac:spMkLst>
        </pc:spChg>
        <pc:spChg chg="mod">
          <ac:chgData name="Jabarhussain, Mohammed Ishaque" userId="c388dadc-8c06-4440-848f-810e20ed8739" providerId="ADAL" clId="{00F911CD-5553-468E-8180-AAB10D6687E9}" dt="2020-09-08T16:16:23.758" v="216" actId="14100"/>
          <ac:spMkLst>
            <pc:docMk/>
            <pc:sldMk cId="563186404" sldId="333"/>
            <ac:spMk id="6" creationId="{00000000-0000-0000-0000-000000000000}"/>
          </ac:spMkLst>
        </pc:spChg>
        <pc:picChg chg="mod">
          <ac:chgData name="Jabarhussain, Mohammed Ishaque" userId="c388dadc-8c06-4440-848f-810e20ed8739" providerId="ADAL" clId="{00F911CD-5553-468E-8180-AAB10D6687E9}" dt="2020-09-08T16:13:38.650" v="149" actId="14100"/>
          <ac:picMkLst>
            <pc:docMk/>
            <pc:sldMk cId="563186404" sldId="333"/>
            <ac:picMk id="9" creationId="{00000000-0000-0000-0000-000000000000}"/>
          </ac:picMkLst>
        </pc:picChg>
        <pc:picChg chg="del mod">
          <ac:chgData name="Jabarhussain, Mohammed Ishaque" userId="c388dadc-8c06-4440-848f-810e20ed8739" providerId="ADAL" clId="{00F911CD-5553-468E-8180-AAB10D6687E9}" dt="2020-09-08T16:13:17.493" v="140" actId="478"/>
          <ac:picMkLst>
            <pc:docMk/>
            <pc:sldMk cId="563186404" sldId="333"/>
            <ac:picMk id="10" creationId="{00000000-0000-0000-0000-000000000000}"/>
          </ac:picMkLst>
        </pc:picChg>
      </pc:sldChg>
      <pc:sldChg chg="modSp">
        <pc:chgData name="Jabarhussain, Mohammed Ishaque" userId="c388dadc-8c06-4440-848f-810e20ed8739" providerId="ADAL" clId="{00F911CD-5553-468E-8180-AAB10D6687E9}" dt="2020-09-08T16:52:58.367" v="378" actId="403"/>
        <pc:sldMkLst>
          <pc:docMk/>
          <pc:sldMk cId="1587583023" sldId="334"/>
        </pc:sldMkLst>
        <pc:spChg chg="mod">
          <ac:chgData name="Jabarhussain, Mohammed Ishaque" userId="c388dadc-8c06-4440-848f-810e20ed8739" providerId="ADAL" clId="{00F911CD-5553-468E-8180-AAB10D6687E9}" dt="2020-09-08T16:52:58.367" v="378" actId="403"/>
          <ac:spMkLst>
            <pc:docMk/>
            <pc:sldMk cId="1587583023" sldId="334"/>
            <ac:spMk id="2" creationId="{00000000-0000-0000-0000-000000000000}"/>
          </ac:spMkLst>
        </pc:spChg>
        <pc:spChg chg="mod">
          <ac:chgData name="Jabarhussain, Mohammed Ishaque" userId="c388dadc-8c06-4440-848f-810e20ed8739" providerId="ADAL" clId="{00F911CD-5553-468E-8180-AAB10D6687E9}" dt="2020-09-08T16:21:15.879" v="280"/>
          <ac:spMkLst>
            <pc:docMk/>
            <pc:sldMk cId="1587583023" sldId="334"/>
            <ac:spMk id="3" creationId="{00000000-0000-0000-0000-000000000000}"/>
          </ac:spMkLst>
        </pc:spChg>
      </pc:sldChg>
      <pc:sldChg chg="addSp delSp modSp">
        <pc:chgData name="Jabarhussain, Mohammed Ishaque" userId="c388dadc-8c06-4440-848f-810e20ed8739" providerId="ADAL" clId="{00F911CD-5553-468E-8180-AAB10D6687E9}" dt="2020-09-08T16:52:32.570" v="374" actId="404"/>
        <pc:sldMkLst>
          <pc:docMk/>
          <pc:sldMk cId="487773203" sldId="335"/>
        </pc:sldMkLst>
        <pc:spChg chg="mod">
          <ac:chgData name="Jabarhussain, Mohammed Ishaque" userId="c388dadc-8c06-4440-848f-810e20ed8739" providerId="ADAL" clId="{00F911CD-5553-468E-8180-AAB10D6687E9}" dt="2020-09-08T16:52:32.570" v="374" actId="404"/>
          <ac:spMkLst>
            <pc:docMk/>
            <pc:sldMk cId="487773203" sldId="335"/>
            <ac:spMk id="2" creationId="{00000000-0000-0000-0000-000000000000}"/>
          </ac:spMkLst>
        </pc:spChg>
        <pc:spChg chg="add mod">
          <ac:chgData name="Jabarhussain, Mohammed Ishaque" userId="c388dadc-8c06-4440-848f-810e20ed8739" providerId="ADAL" clId="{00F911CD-5553-468E-8180-AAB10D6687E9}" dt="2020-09-08T16:20:13.185" v="264" actId="14100"/>
          <ac:spMkLst>
            <pc:docMk/>
            <pc:sldMk cId="487773203" sldId="335"/>
            <ac:spMk id="3" creationId="{526F75E8-9FE7-41DC-9FEE-9E3ADA84CBFC}"/>
          </ac:spMkLst>
        </pc:spChg>
        <pc:spChg chg="del mod">
          <ac:chgData name="Jabarhussain, Mohammed Ishaque" userId="c388dadc-8c06-4440-848f-810e20ed8739" providerId="ADAL" clId="{00F911CD-5553-468E-8180-AAB10D6687E9}" dt="2020-09-08T16:18:50.653" v="241" actId="478"/>
          <ac:spMkLst>
            <pc:docMk/>
            <pc:sldMk cId="487773203" sldId="335"/>
            <ac:spMk id="4" creationId="{00000000-0000-0000-0000-000000000000}"/>
          </ac:spMkLst>
        </pc:spChg>
        <pc:spChg chg="add mod">
          <ac:chgData name="Jabarhussain, Mohammed Ishaque" userId="c388dadc-8c06-4440-848f-810e20ed8739" providerId="ADAL" clId="{00F911CD-5553-468E-8180-AAB10D6687E9}" dt="2020-09-08T16:20:06.955" v="263" actId="6549"/>
          <ac:spMkLst>
            <pc:docMk/>
            <pc:sldMk cId="487773203" sldId="335"/>
            <ac:spMk id="5" creationId="{13CED4B0-6ABD-4950-B224-19C94A52DCE2}"/>
          </ac:spMkLst>
        </pc:spChg>
        <pc:spChg chg="del mod">
          <ac:chgData name="Jabarhussain, Mohammed Ishaque" userId="c388dadc-8c06-4440-848f-810e20ed8739" providerId="ADAL" clId="{00F911CD-5553-468E-8180-AAB10D6687E9}" dt="2020-09-08T16:19:32.552" v="250" actId="478"/>
          <ac:spMkLst>
            <pc:docMk/>
            <pc:sldMk cId="487773203" sldId="335"/>
            <ac:spMk id="6" creationId="{00000000-0000-0000-0000-000000000000}"/>
          </ac:spMkLst>
        </pc:spChg>
        <pc:spChg chg="mod">
          <ac:chgData name="Jabarhussain, Mohammed Ishaque" userId="c388dadc-8c06-4440-848f-810e20ed8739" providerId="ADAL" clId="{00F911CD-5553-468E-8180-AAB10D6687E9}" dt="2020-09-08T16:16:13.727" v="214" actId="14100"/>
          <ac:spMkLst>
            <pc:docMk/>
            <pc:sldMk cId="487773203" sldId="335"/>
            <ac:spMk id="8" creationId="{00000000-0000-0000-0000-000000000000}"/>
          </ac:spMkLst>
        </pc:spChg>
      </pc:sldChg>
      <pc:sldChg chg="modSp">
        <pc:chgData name="Jabarhussain, Mohammed Ishaque" userId="c388dadc-8c06-4440-848f-810e20ed8739" providerId="ADAL" clId="{00F911CD-5553-468E-8180-AAB10D6687E9}" dt="2020-09-08T16:52:38.272" v="375" actId="403"/>
        <pc:sldMkLst>
          <pc:docMk/>
          <pc:sldMk cId="2431966307" sldId="336"/>
        </pc:sldMkLst>
        <pc:spChg chg="mod">
          <ac:chgData name="Jabarhussain, Mohammed Ishaque" userId="c388dadc-8c06-4440-848f-810e20ed8739" providerId="ADAL" clId="{00F911CD-5553-468E-8180-AAB10D6687E9}" dt="2020-09-08T16:52:38.272" v="375" actId="403"/>
          <ac:spMkLst>
            <pc:docMk/>
            <pc:sldMk cId="2431966307" sldId="336"/>
            <ac:spMk id="44" creationId="{00000000-0000-0000-0000-000000000000}"/>
          </ac:spMkLst>
        </pc:spChg>
      </pc:sldChg>
      <pc:sldChg chg="addSp delSp modSp">
        <pc:chgData name="Jabarhussain, Mohammed Ishaque" userId="c388dadc-8c06-4440-848f-810e20ed8739" providerId="ADAL" clId="{00F911CD-5553-468E-8180-AAB10D6687E9}" dt="2020-09-08T16:52:42.816" v="376" actId="404"/>
        <pc:sldMkLst>
          <pc:docMk/>
          <pc:sldMk cId="552658611" sldId="337"/>
        </pc:sldMkLst>
        <pc:spChg chg="mod">
          <ac:chgData name="Jabarhussain, Mohammed Ishaque" userId="c388dadc-8c06-4440-848f-810e20ed8739" providerId="ADAL" clId="{00F911CD-5553-468E-8180-AAB10D6687E9}" dt="2020-09-08T16:20:21.112" v="265" actId="255"/>
          <ac:spMkLst>
            <pc:docMk/>
            <pc:sldMk cId="552658611" sldId="337"/>
            <ac:spMk id="2" creationId="{00000000-0000-0000-0000-000000000000}"/>
          </ac:spMkLst>
        </pc:spChg>
        <pc:spChg chg="mod">
          <ac:chgData name="Jabarhussain, Mohammed Ishaque" userId="c388dadc-8c06-4440-848f-810e20ed8739" providerId="ADAL" clId="{00F911CD-5553-468E-8180-AAB10D6687E9}" dt="2020-09-08T16:52:42.816" v="376" actId="404"/>
          <ac:spMkLst>
            <pc:docMk/>
            <pc:sldMk cId="552658611" sldId="337"/>
            <ac:spMk id="3" creationId="{00000000-0000-0000-0000-000000000000}"/>
          </ac:spMkLst>
        </pc:spChg>
        <pc:spChg chg="add del mod">
          <ac:chgData name="Jabarhussain, Mohammed Ishaque" userId="c388dadc-8c06-4440-848f-810e20ed8739" providerId="ADAL" clId="{00F911CD-5553-468E-8180-AAB10D6687E9}" dt="2020-09-08T16:14:52.381" v="186" actId="11529"/>
          <ac:spMkLst>
            <pc:docMk/>
            <pc:sldMk cId="552658611" sldId="337"/>
            <ac:spMk id="4" creationId="{1683AFCB-79AC-40B3-A7B3-439970FE9D4F}"/>
          </ac:spMkLst>
        </pc:spChg>
        <pc:spChg chg="add del mod">
          <ac:chgData name="Jabarhussain, Mohammed Ishaque" userId="c388dadc-8c06-4440-848f-810e20ed8739" providerId="ADAL" clId="{00F911CD-5553-468E-8180-AAB10D6687E9}" dt="2020-09-08T16:15:44.397" v="206"/>
          <ac:spMkLst>
            <pc:docMk/>
            <pc:sldMk cId="552658611" sldId="337"/>
            <ac:spMk id="5" creationId="{F1721282-F7E0-4AAF-8068-994336B407F5}"/>
          </ac:spMkLst>
        </pc:spChg>
      </pc:sldChg>
      <pc:sldChg chg="modSp modNotes">
        <pc:chgData name="Jabarhussain, Mohammed Ishaque" userId="c388dadc-8c06-4440-848f-810e20ed8739" providerId="ADAL" clId="{00F911CD-5553-468E-8180-AAB10D6687E9}" dt="2020-09-08T16:17:07.671" v="233" actId="14100"/>
        <pc:sldMkLst>
          <pc:docMk/>
          <pc:sldMk cId="2839827784" sldId="339"/>
        </pc:sldMkLst>
        <pc:spChg chg="mod">
          <ac:chgData name="Jabarhussain, Mohammed Ishaque" userId="c388dadc-8c06-4440-848f-810e20ed8739" providerId="ADAL" clId="{00F911CD-5553-468E-8180-AAB10D6687E9}" dt="2020-09-08T16:17:07.671" v="233" actId="14100"/>
          <ac:spMkLst>
            <pc:docMk/>
            <pc:sldMk cId="2839827784" sldId="339"/>
            <ac:spMk id="2" creationId="{00000000-0000-0000-0000-000000000000}"/>
          </ac:spMkLst>
        </pc:spChg>
      </pc:sldChg>
      <pc:sldChg chg="modSp">
        <pc:chgData name="Jabarhussain, Mohammed Ishaque" userId="c388dadc-8c06-4440-848f-810e20ed8739" providerId="ADAL" clId="{00F911CD-5553-468E-8180-AAB10D6687E9}" dt="2020-09-08T16:52:17.589" v="371" actId="404"/>
        <pc:sldMkLst>
          <pc:docMk/>
          <pc:sldMk cId="1783549482" sldId="340"/>
        </pc:sldMkLst>
        <pc:spChg chg="mod">
          <ac:chgData name="Jabarhussain, Mohammed Ishaque" userId="c388dadc-8c06-4440-848f-810e20ed8739" providerId="ADAL" clId="{00F911CD-5553-468E-8180-AAB10D6687E9}" dt="2020-09-08T16:52:17.589" v="371" actId="404"/>
          <ac:spMkLst>
            <pc:docMk/>
            <pc:sldMk cId="1783549482" sldId="340"/>
            <ac:spMk id="45" creationId="{00000000-0000-0000-0000-000000000000}"/>
          </ac:spMkLst>
        </pc:spChg>
      </pc:sldChg>
      <pc:sldChg chg="addSp delSp modSp modNotesTx">
        <pc:chgData name="Jabarhussain, Mohammed Ishaque" userId="c388dadc-8c06-4440-848f-810e20ed8739" providerId="ADAL" clId="{00F911CD-5553-468E-8180-AAB10D6687E9}" dt="2020-09-08T16:18:05.136" v="239" actId="1076"/>
        <pc:sldMkLst>
          <pc:docMk/>
          <pc:sldMk cId="188391003" sldId="341"/>
        </pc:sldMkLst>
        <pc:spChg chg="del mod">
          <ac:chgData name="Jabarhussain, Mohammed Ishaque" userId="c388dadc-8c06-4440-848f-810e20ed8739" providerId="ADAL" clId="{00F911CD-5553-468E-8180-AAB10D6687E9}" dt="2020-09-08T15:56:10.929" v="25" actId="478"/>
          <ac:spMkLst>
            <pc:docMk/>
            <pc:sldMk cId="188391003" sldId="341"/>
            <ac:spMk id="2" creationId="{00000000-0000-0000-0000-000000000000}"/>
          </ac:spMkLst>
        </pc:spChg>
        <pc:spChg chg="add mod">
          <ac:chgData name="Jabarhussain, Mohammed Ishaque" userId="c388dadc-8c06-4440-848f-810e20ed8739" providerId="ADAL" clId="{00F911CD-5553-468E-8180-AAB10D6687E9}" dt="2020-09-08T16:18:05.136" v="239" actId="1076"/>
          <ac:spMkLst>
            <pc:docMk/>
            <pc:sldMk cId="188391003" sldId="341"/>
            <ac:spMk id="4" creationId="{D15B7147-B2CA-438C-8EBB-BF7D15A9C234}"/>
          </ac:spMkLst>
        </pc:spChg>
        <pc:spChg chg="mod">
          <ac:chgData name="Jabarhussain, Mohammed Ishaque" userId="c388dadc-8c06-4440-848f-810e20ed8739" providerId="ADAL" clId="{00F911CD-5553-468E-8180-AAB10D6687E9}" dt="2020-09-08T15:58:05.116" v="63" actId="20577"/>
          <ac:spMkLst>
            <pc:docMk/>
            <pc:sldMk cId="188391003" sldId="341"/>
            <ac:spMk id="7" creationId="{00000000-0000-0000-0000-000000000000}"/>
          </ac:spMkLst>
        </pc:spChg>
      </pc:sldChg>
      <pc:sldChg chg="addSp modSp">
        <pc:chgData name="Jabarhussain, Mohammed Ishaque" userId="c388dadc-8c06-4440-848f-810e20ed8739" providerId="ADAL" clId="{00F911CD-5553-468E-8180-AAB10D6687E9}" dt="2020-09-08T16:22:42.326" v="304" actId="1076"/>
        <pc:sldMkLst>
          <pc:docMk/>
          <pc:sldMk cId="3382208026" sldId="343"/>
        </pc:sldMkLst>
        <pc:spChg chg="mod">
          <ac:chgData name="Jabarhussain, Mohammed Ishaque" userId="c388dadc-8c06-4440-848f-810e20ed8739" providerId="ADAL" clId="{00F911CD-5553-468E-8180-AAB10D6687E9}" dt="2020-09-08T16:21:54.318" v="289" actId="403"/>
          <ac:spMkLst>
            <pc:docMk/>
            <pc:sldMk cId="3382208026" sldId="343"/>
            <ac:spMk id="2" creationId="{00000000-0000-0000-0000-000000000000}"/>
          </ac:spMkLst>
        </pc:spChg>
        <pc:spChg chg="add mod">
          <ac:chgData name="Jabarhussain, Mohammed Ishaque" userId="c388dadc-8c06-4440-848f-810e20ed8739" providerId="ADAL" clId="{00F911CD-5553-468E-8180-AAB10D6687E9}" dt="2020-09-08T16:22:42.326" v="304" actId="1076"/>
          <ac:spMkLst>
            <pc:docMk/>
            <pc:sldMk cId="3382208026" sldId="343"/>
            <ac:spMk id="3" creationId="{61C19D35-7E48-44E9-973B-2CA050E049DD}"/>
          </ac:spMkLst>
        </pc:spChg>
        <pc:spChg chg="mod">
          <ac:chgData name="Jabarhussain, Mohammed Ishaque" userId="c388dadc-8c06-4440-848f-810e20ed8739" providerId="ADAL" clId="{00F911CD-5553-468E-8180-AAB10D6687E9}" dt="2020-09-08T16:22:27.621" v="300" actId="20577"/>
          <ac:spMkLst>
            <pc:docMk/>
            <pc:sldMk cId="3382208026" sldId="343"/>
            <ac:spMk id="11" creationId="{00000000-0000-0000-0000-000000000000}"/>
          </ac:spMkLst>
        </pc:spChg>
      </pc:sldChg>
      <pc:sldChg chg="modSp">
        <pc:chgData name="Jabarhussain, Mohammed Ishaque" userId="c388dadc-8c06-4440-848f-810e20ed8739" providerId="ADAL" clId="{00F911CD-5553-468E-8180-AAB10D6687E9}" dt="2020-09-08T16:51:18.396" v="368" actId="14100"/>
        <pc:sldMkLst>
          <pc:docMk/>
          <pc:sldMk cId="1314778437" sldId="347"/>
        </pc:sldMkLst>
        <pc:spChg chg="mod">
          <ac:chgData name="Jabarhussain, Mohammed Ishaque" userId="c388dadc-8c06-4440-848f-810e20ed8739" providerId="ADAL" clId="{00F911CD-5553-468E-8180-AAB10D6687E9}" dt="2020-09-08T16:51:18.396" v="368" actId="14100"/>
          <ac:spMkLst>
            <pc:docMk/>
            <pc:sldMk cId="1314778437" sldId="347"/>
            <ac:spMk id="66" creationId="{00000000-0000-0000-0000-000000000000}"/>
          </ac:spMkLst>
        </pc:spChg>
      </pc:sldChg>
      <pc:sldChg chg="addSp modSp">
        <pc:chgData name="Jabarhussain, Mohammed Ishaque" userId="c388dadc-8c06-4440-848f-810e20ed8739" providerId="ADAL" clId="{00F911CD-5553-468E-8180-AAB10D6687E9}" dt="2020-09-08T16:24:05.286" v="326" actId="1076"/>
        <pc:sldMkLst>
          <pc:docMk/>
          <pc:sldMk cId="2450916781" sldId="349"/>
        </pc:sldMkLst>
        <pc:spChg chg="mod">
          <ac:chgData name="Jabarhussain, Mohammed Ishaque" userId="c388dadc-8c06-4440-848f-810e20ed8739" providerId="ADAL" clId="{00F911CD-5553-468E-8180-AAB10D6687E9}" dt="2020-09-08T16:23:55.237" v="324" actId="1076"/>
          <ac:spMkLst>
            <pc:docMk/>
            <pc:sldMk cId="2450916781" sldId="349"/>
            <ac:spMk id="3" creationId="{00000000-0000-0000-0000-000000000000}"/>
          </ac:spMkLst>
        </pc:spChg>
        <pc:spChg chg="add mod">
          <ac:chgData name="Jabarhussain, Mohammed Ishaque" userId="c388dadc-8c06-4440-848f-810e20ed8739" providerId="ADAL" clId="{00F911CD-5553-468E-8180-AAB10D6687E9}" dt="2020-09-08T16:24:05.286" v="326" actId="1076"/>
          <ac:spMkLst>
            <pc:docMk/>
            <pc:sldMk cId="2450916781" sldId="349"/>
            <ac:spMk id="4" creationId="{0393FCCF-7235-48F2-A2C8-83CF9D4CC6BC}"/>
          </ac:spMkLst>
        </pc:spChg>
        <pc:spChg chg="add mod">
          <ac:chgData name="Jabarhussain, Mohammed Ishaque" userId="c388dadc-8c06-4440-848f-810e20ed8739" providerId="ADAL" clId="{00F911CD-5553-468E-8180-AAB10D6687E9}" dt="2020-09-08T16:24:00.945" v="325" actId="1076"/>
          <ac:spMkLst>
            <pc:docMk/>
            <pc:sldMk cId="2450916781" sldId="349"/>
            <ac:spMk id="5" creationId="{36150361-5FCE-4E8E-AD5A-34EC3F75441E}"/>
          </ac:spMkLst>
        </pc:spChg>
      </pc:sldChg>
      <pc:sldChg chg="modSp">
        <pc:chgData name="Jabarhussain, Mohammed Ishaque" userId="c388dadc-8c06-4440-848f-810e20ed8739" providerId="ADAL" clId="{00F911CD-5553-468E-8180-AAB10D6687E9}" dt="2020-09-08T16:57:01.883" v="399" actId="1076"/>
        <pc:sldMkLst>
          <pc:docMk/>
          <pc:sldMk cId="2438692189" sldId="351"/>
        </pc:sldMkLst>
        <pc:spChg chg="mod">
          <ac:chgData name="Jabarhussain, Mohammed Ishaque" userId="c388dadc-8c06-4440-848f-810e20ed8739" providerId="ADAL" clId="{00F911CD-5553-468E-8180-AAB10D6687E9}" dt="2020-09-08T16:24:19.735" v="329" actId="403"/>
          <ac:spMkLst>
            <pc:docMk/>
            <pc:sldMk cId="2438692189" sldId="351"/>
            <ac:spMk id="2" creationId="{00000000-0000-0000-0000-000000000000}"/>
          </ac:spMkLst>
        </pc:spChg>
        <pc:spChg chg="mod">
          <ac:chgData name="Jabarhussain, Mohammed Ishaque" userId="c388dadc-8c06-4440-848f-810e20ed8739" providerId="ADAL" clId="{00F911CD-5553-468E-8180-AAB10D6687E9}" dt="2020-09-08T16:57:01.883" v="399" actId="1076"/>
          <ac:spMkLst>
            <pc:docMk/>
            <pc:sldMk cId="2438692189" sldId="351"/>
            <ac:spMk id="4" creationId="{00000000-0000-0000-0000-000000000000}"/>
          </ac:spMkLst>
        </pc:spChg>
      </pc:sldChg>
      <pc:sldChg chg="modSp">
        <pc:chgData name="Jabarhussain, Mohammed Ishaque" userId="c388dadc-8c06-4440-848f-810e20ed8739" providerId="ADAL" clId="{00F911CD-5553-468E-8180-AAB10D6687E9}" dt="2020-09-08T16:24:37.168" v="334" actId="1076"/>
        <pc:sldMkLst>
          <pc:docMk/>
          <pc:sldMk cId="826168653" sldId="352"/>
        </pc:sldMkLst>
        <pc:spChg chg="mod">
          <ac:chgData name="Jabarhussain, Mohammed Ishaque" userId="c388dadc-8c06-4440-848f-810e20ed8739" providerId="ADAL" clId="{00F911CD-5553-468E-8180-AAB10D6687E9}" dt="2020-09-08T16:24:24.295" v="330" actId="403"/>
          <ac:spMkLst>
            <pc:docMk/>
            <pc:sldMk cId="826168653" sldId="352"/>
            <ac:spMk id="8" creationId="{00000000-0000-0000-0000-000000000000}"/>
          </ac:spMkLst>
        </pc:spChg>
        <pc:spChg chg="mod">
          <ac:chgData name="Jabarhussain, Mohammed Ishaque" userId="c388dadc-8c06-4440-848f-810e20ed8739" providerId="ADAL" clId="{00F911CD-5553-468E-8180-AAB10D6687E9}" dt="2020-09-08T16:24:37.168" v="334" actId="1076"/>
          <ac:spMkLst>
            <pc:docMk/>
            <pc:sldMk cId="826168653" sldId="352"/>
            <ac:spMk id="9" creationId="{00000000-0000-0000-0000-000000000000}"/>
          </ac:spMkLst>
        </pc:spChg>
        <pc:grpChg chg="mod">
          <ac:chgData name="Jabarhussain, Mohammed Ishaque" userId="c388dadc-8c06-4440-848f-810e20ed8739" providerId="ADAL" clId="{00F911CD-5553-468E-8180-AAB10D6687E9}" dt="2020-09-08T16:24:33.174" v="333" actId="1076"/>
          <ac:grpSpMkLst>
            <pc:docMk/>
            <pc:sldMk cId="826168653" sldId="352"/>
            <ac:grpSpMk id="11" creationId="{00000000-0000-0000-0000-000000000000}"/>
          </ac:grpSpMkLst>
        </pc:grpChg>
      </pc:sldChg>
      <pc:sldChg chg="modSp">
        <pc:chgData name="Jabarhussain, Mohammed Ishaque" userId="c388dadc-8c06-4440-848f-810e20ed8739" providerId="ADAL" clId="{00F911CD-5553-468E-8180-AAB10D6687E9}" dt="2020-09-08T16:55:22.094" v="394" actId="14100"/>
        <pc:sldMkLst>
          <pc:docMk/>
          <pc:sldMk cId="3310772389" sldId="353"/>
        </pc:sldMkLst>
        <pc:spChg chg="mod">
          <ac:chgData name="Jabarhussain, Mohammed Ishaque" userId="c388dadc-8c06-4440-848f-810e20ed8739" providerId="ADAL" clId="{00F911CD-5553-468E-8180-AAB10D6687E9}" dt="2020-09-08T16:54:26.098" v="390" actId="2711"/>
          <ac:spMkLst>
            <pc:docMk/>
            <pc:sldMk cId="3310772389" sldId="353"/>
            <ac:spMk id="3" creationId="{00000000-0000-0000-0000-000000000000}"/>
          </ac:spMkLst>
        </pc:spChg>
        <pc:picChg chg="mod">
          <ac:chgData name="Jabarhussain, Mohammed Ishaque" userId="c388dadc-8c06-4440-848f-810e20ed8739" providerId="ADAL" clId="{00F911CD-5553-468E-8180-AAB10D6687E9}" dt="2020-09-08T16:55:22.094" v="394" actId="14100"/>
          <ac:picMkLst>
            <pc:docMk/>
            <pc:sldMk cId="3310772389" sldId="353"/>
            <ac:picMk id="4" creationId="{00000000-0000-0000-0000-000000000000}"/>
          </ac:picMkLst>
        </pc:picChg>
      </pc:sldChg>
      <pc:sldChg chg="modSp">
        <pc:chgData name="Jabarhussain, Mohammed Ishaque" userId="c388dadc-8c06-4440-848f-810e20ed8739" providerId="ADAL" clId="{00F911CD-5553-468E-8180-AAB10D6687E9}" dt="2020-09-08T16:54:37.898" v="391" actId="255"/>
        <pc:sldMkLst>
          <pc:docMk/>
          <pc:sldMk cId="4189983311" sldId="354"/>
        </pc:sldMkLst>
        <pc:spChg chg="mod">
          <ac:chgData name="Jabarhussain, Mohammed Ishaque" userId="c388dadc-8c06-4440-848f-810e20ed8739" providerId="ADAL" clId="{00F911CD-5553-468E-8180-AAB10D6687E9}" dt="2020-09-08T16:25:44.162" v="353" actId="1076"/>
          <ac:spMkLst>
            <pc:docMk/>
            <pc:sldMk cId="4189983311" sldId="354"/>
            <ac:spMk id="2" creationId="{00000000-0000-0000-0000-000000000000}"/>
          </ac:spMkLst>
        </pc:spChg>
        <pc:spChg chg="mod">
          <ac:chgData name="Jabarhussain, Mohammed Ishaque" userId="c388dadc-8c06-4440-848f-810e20ed8739" providerId="ADAL" clId="{00F911CD-5553-468E-8180-AAB10D6687E9}" dt="2020-09-08T16:54:37.898" v="391" actId="255"/>
          <ac:spMkLst>
            <pc:docMk/>
            <pc:sldMk cId="4189983311" sldId="354"/>
            <ac:spMk id="3" creationId="{00000000-0000-0000-0000-000000000000}"/>
          </ac:spMkLst>
        </pc:spChg>
      </pc:sldChg>
      <pc:sldChg chg="modSp">
        <pc:chgData name="Jabarhussain, Mohammed Ishaque" userId="c388dadc-8c06-4440-848f-810e20ed8739" providerId="ADAL" clId="{00F911CD-5553-468E-8180-AAB10D6687E9}" dt="2020-09-08T16:26:07.581" v="359" actId="14100"/>
        <pc:sldMkLst>
          <pc:docMk/>
          <pc:sldMk cId="3100411155" sldId="355"/>
        </pc:sldMkLst>
        <pc:spChg chg="mod">
          <ac:chgData name="Jabarhussain, Mohammed Ishaque" userId="c388dadc-8c06-4440-848f-810e20ed8739" providerId="ADAL" clId="{00F911CD-5553-468E-8180-AAB10D6687E9}" dt="2020-09-08T16:26:07.581" v="359" actId="14100"/>
          <ac:spMkLst>
            <pc:docMk/>
            <pc:sldMk cId="3100411155" sldId="355"/>
            <ac:spMk id="3" creationId="{00000000-0000-0000-0000-000000000000}"/>
          </ac:spMkLst>
        </pc:spChg>
        <pc:spChg chg="mod">
          <ac:chgData name="Jabarhussain, Mohammed Ishaque" userId="c388dadc-8c06-4440-848f-810e20ed8739" providerId="ADAL" clId="{00F911CD-5553-468E-8180-AAB10D6687E9}" dt="2020-09-08T16:26:00.645" v="357" actId="1076"/>
          <ac:spMkLst>
            <pc:docMk/>
            <pc:sldMk cId="3100411155" sldId="355"/>
            <ac:spMk id="4" creationId="{00000000-0000-0000-0000-000000000000}"/>
          </ac:spMkLst>
        </pc:spChg>
      </pc:sldChg>
      <pc:sldChg chg="modSp">
        <pc:chgData name="Jabarhussain, Mohammed Ishaque" userId="c388dadc-8c06-4440-848f-810e20ed8739" providerId="ADAL" clId="{00F911CD-5553-468E-8180-AAB10D6687E9}" dt="2020-09-08T16:26:30.465" v="362" actId="1076"/>
        <pc:sldMkLst>
          <pc:docMk/>
          <pc:sldMk cId="604755573" sldId="358"/>
        </pc:sldMkLst>
        <pc:spChg chg="mod">
          <ac:chgData name="Jabarhussain, Mohammed Ishaque" userId="c388dadc-8c06-4440-848f-810e20ed8739" providerId="ADAL" clId="{00F911CD-5553-468E-8180-AAB10D6687E9}" dt="2020-09-08T16:26:30.465" v="362" actId="1076"/>
          <ac:spMkLst>
            <pc:docMk/>
            <pc:sldMk cId="604755573" sldId="358"/>
            <ac:spMk id="2" creationId="{00000000-0000-0000-0000-000000000000}"/>
          </ac:spMkLst>
        </pc:spChg>
        <pc:spChg chg="mod">
          <ac:chgData name="Jabarhussain, Mohammed Ishaque" userId="c388dadc-8c06-4440-848f-810e20ed8739" providerId="ADAL" clId="{00F911CD-5553-468E-8180-AAB10D6687E9}" dt="2020-09-08T16:26:22.288" v="361" actId="14100"/>
          <ac:spMkLst>
            <pc:docMk/>
            <pc:sldMk cId="604755573" sldId="358"/>
            <ac:spMk id="3" creationId="{00000000-0000-0000-0000-000000000000}"/>
          </ac:spMkLst>
        </pc:spChg>
      </pc:sldChg>
      <pc:sldChg chg="modSp">
        <pc:chgData name="Jabarhussain, Mohammed Ishaque" userId="c388dadc-8c06-4440-848f-810e20ed8739" providerId="ADAL" clId="{00F911CD-5553-468E-8180-AAB10D6687E9}" dt="2020-09-08T16:26:38.097" v="363" actId="14100"/>
        <pc:sldMkLst>
          <pc:docMk/>
          <pc:sldMk cId="944369901" sldId="359"/>
        </pc:sldMkLst>
        <pc:spChg chg="mod">
          <ac:chgData name="Jabarhussain, Mohammed Ishaque" userId="c388dadc-8c06-4440-848f-810e20ed8739" providerId="ADAL" clId="{00F911CD-5553-468E-8180-AAB10D6687E9}" dt="2020-09-08T16:26:38.097" v="363" actId="14100"/>
          <ac:spMkLst>
            <pc:docMk/>
            <pc:sldMk cId="944369901" sldId="359"/>
            <ac:spMk id="3" creationId="{00000000-0000-0000-0000-000000000000}"/>
          </ac:spMkLst>
        </pc:spChg>
      </pc:sldChg>
      <pc:sldChg chg="modSp">
        <pc:chgData name="Jabarhussain, Mohammed Ishaque" userId="c388dadc-8c06-4440-848f-810e20ed8739" providerId="ADAL" clId="{00F911CD-5553-468E-8180-AAB10D6687E9}" dt="2020-09-08T16:52:51.283" v="377" actId="403"/>
        <pc:sldMkLst>
          <pc:docMk/>
          <pc:sldMk cId="148236547" sldId="360"/>
        </pc:sldMkLst>
        <pc:spChg chg="mod">
          <ac:chgData name="Jabarhussain, Mohammed Ishaque" userId="c388dadc-8c06-4440-848f-810e20ed8739" providerId="ADAL" clId="{00F911CD-5553-468E-8180-AAB10D6687E9}" dt="2020-09-08T16:52:51.283" v="377" actId="403"/>
          <ac:spMkLst>
            <pc:docMk/>
            <pc:sldMk cId="148236547" sldId="360"/>
            <ac:spMk id="45" creationId="{00000000-0000-0000-0000-000000000000}"/>
          </ac:spMkLst>
        </pc:spChg>
      </pc:sldChg>
      <pc:sldChg chg="modSp">
        <pc:chgData name="Jabarhussain, Mohammed Ishaque" userId="c388dadc-8c06-4440-848f-810e20ed8739" providerId="ADAL" clId="{00F911CD-5553-468E-8180-AAB10D6687E9}" dt="2020-09-08T16:55:53.728" v="396" actId="403"/>
        <pc:sldMkLst>
          <pc:docMk/>
          <pc:sldMk cId="1278521387" sldId="361"/>
        </pc:sldMkLst>
        <pc:spChg chg="mod">
          <ac:chgData name="Jabarhussain, Mohammed Ishaque" userId="c388dadc-8c06-4440-848f-810e20ed8739" providerId="ADAL" clId="{00F911CD-5553-468E-8180-AAB10D6687E9}" dt="2020-09-08T16:55:53.728" v="396" actId="403"/>
          <ac:spMkLst>
            <pc:docMk/>
            <pc:sldMk cId="1278521387" sldId="361"/>
            <ac:spMk id="7" creationId="{00000000-0000-0000-0000-000000000000}"/>
          </ac:spMkLst>
        </pc:spChg>
      </pc:sldChg>
      <pc:sldChg chg="delSp modSp add">
        <pc:chgData name="Jabarhussain, Mohammed Ishaque" userId="c388dadc-8c06-4440-848f-810e20ed8739" providerId="ADAL" clId="{00F911CD-5553-468E-8180-AAB10D6687E9}" dt="2020-09-08T16:08:18.285" v="102" actId="255"/>
        <pc:sldMkLst>
          <pc:docMk/>
          <pc:sldMk cId="496935715" sldId="362"/>
        </pc:sldMkLst>
        <pc:spChg chg="del">
          <ac:chgData name="Jabarhussain, Mohammed Ishaque" userId="c388dadc-8c06-4440-848f-810e20ed8739" providerId="ADAL" clId="{00F911CD-5553-468E-8180-AAB10D6687E9}" dt="2020-09-08T16:05:32.764" v="70" actId="478"/>
          <ac:spMkLst>
            <pc:docMk/>
            <pc:sldMk cId="496935715" sldId="362"/>
            <ac:spMk id="4" creationId="{D15B7147-B2CA-438C-8EBB-BF7D15A9C234}"/>
          </ac:spMkLst>
        </pc:spChg>
        <pc:spChg chg="mod">
          <ac:chgData name="Jabarhussain, Mohammed Ishaque" userId="c388dadc-8c06-4440-848f-810e20ed8739" providerId="ADAL" clId="{00F911CD-5553-468E-8180-AAB10D6687E9}" dt="2020-09-08T16:08:18.285" v="102" actId="255"/>
          <ac:spMkLst>
            <pc:docMk/>
            <pc:sldMk cId="496935715" sldId="362"/>
            <ac:spMk id="7" creationId="{00000000-0000-0000-0000-000000000000}"/>
          </ac:spMkLst>
        </pc:spChg>
      </pc:sldChg>
      <pc:sldChg chg="delSp modSp add">
        <pc:chgData name="Jabarhussain, Mohammed Ishaque" userId="c388dadc-8c06-4440-848f-810e20ed8739" providerId="ADAL" clId="{00F911CD-5553-468E-8180-AAB10D6687E9}" dt="2020-09-08T16:52:26.986" v="373" actId="403"/>
        <pc:sldMkLst>
          <pc:docMk/>
          <pc:sldMk cId="243650656" sldId="363"/>
        </pc:sldMkLst>
        <pc:spChg chg="mod">
          <ac:chgData name="Jabarhussain, Mohammed Ishaque" userId="c388dadc-8c06-4440-848f-810e20ed8739" providerId="ADAL" clId="{00F911CD-5553-468E-8180-AAB10D6687E9}" dt="2020-09-08T16:52:26.986" v="373" actId="403"/>
          <ac:spMkLst>
            <pc:docMk/>
            <pc:sldMk cId="243650656" sldId="363"/>
            <ac:spMk id="3" creationId="{00000000-0000-0000-0000-000000000000}"/>
          </ac:spMkLst>
        </pc:spChg>
        <pc:spChg chg="mod">
          <ac:chgData name="Jabarhussain, Mohammed Ishaque" userId="c388dadc-8c06-4440-848f-810e20ed8739" providerId="ADAL" clId="{00F911CD-5553-468E-8180-AAB10D6687E9}" dt="2020-09-08T16:16:19.154" v="215" actId="14100"/>
          <ac:spMkLst>
            <pc:docMk/>
            <pc:sldMk cId="243650656" sldId="363"/>
            <ac:spMk id="6" creationId="{00000000-0000-0000-0000-000000000000}"/>
          </ac:spMkLst>
        </pc:spChg>
        <pc:picChg chg="del">
          <ac:chgData name="Jabarhussain, Mohammed Ishaque" userId="c388dadc-8c06-4440-848f-810e20ed8739" providerId="ADAL" clId="{00F911CD-5553-468E-8180-AAB10D6687E9}" dt="2020-09-08T16:13:12.263" v="139" actId="478"/>
          <ac:picMkLst>
            <pc:docMk/>
            <pc:sldMk cId="243650656" sldId="363"/>
            <ac:picMk id="9" creationId="{00000000-0000-0000-0000-000000000000}"/>
          </ac:picMkLst>
        </pc:picChg>
        <pc:picChg chg="mod">
          <ac:chgData name="Jabarhussain, Mohammed Ishaque" userId="c388dadc-8c06-4440-848f-810e20ed8739" providerId="ADAL" clId="{00F911CD-5553-468E-8180-AAB10D6687E9}" dt="2020-09-08T16:13:50.871" v="156" actId="14100"/>
          <ac:picMkLst>
            <pc:docMk/>
            <pc:sldMk cId="243650656" sldId="363"/>
            <ac:picMk id="10" creationId="{00000000-0000-0000-0000-000000000000}"/>
          </ac:picMkLst>
        </pc:picChg>
      </pc:sldChg>
      <pc:sldChg chg="addSp delSp modSp add">
        <pc:chgData name="Jabarhussain, Mohammed Ishaque" userId="c388dadc-8c06-4440-848f-810e20ed8739" providerId="ADAL" clId="{00F911CD-5553-468E-8180-AAB10D6687E9}" dt="2020-09-08T16:20:52.545" v="277" actId="6549"/>
        <pc:sldMkLst>
          <pc:docMk/>
          <pc:sldMk cId="66432747" sldId="364"/>
        </pc:sldMkLst>
        <pc:spChg chg="del">
          <ac:chgData name="Jabarhussain, Mohammed Ishaque" userId="c388dadc-8c06-4440-848f-810e20ed8739" providerId="ADAL" clId="{00F911CD-5553-468E-8180-AAB10D6687E9}" dt="2020-09-08T16:15:54.153" v="209" actId="478"/>
          <ac:spMkLst>
            <pc:docMk/>
            <pc:sldMk cId="66432747" sldId="364"/>
            <ac:spMk id="2" creationId="{0B00DA06-9BF9-4DFA-95CF-6E130BE5190D}"/>
          </ac:spMkLst>
        </pc:spChg>
        <pc:spChg chg="del">
          <ac:chgData name="Jabarhussain, Mohammed Ishaque" userId="c388dadc-8c06-4440-848f-810e20ed8739" providerId="ADAL" clId="{00F911CD-5553-468E-8180-AAB10D6687E9}" dt="2020-09-08T16:15:50.126" v="208"/>
          <ac:spMkLst>
            <pc:docMk/>
            <pc:sldMk cId="66432747" sldId="364"/>
            <ac:spMk id="3" creationId="{ADCAABA0-6D05-4FEC-AC82-D5FADFC54063}"/>
          </ac:spMkLst>
        </pc:spChg>
        <pc:spChg chg="add mod">
          <ac:chgData name="Jabarhussain, Mohammed Ishaque" userId="c388dadc-8c06-4440-848f-810e20ed8739" providerId="ADAL" clId="{00F911CD-5553-468E-8180-AAB10D6687E9}" dt="2020-09-08T16:20:33.277" v="266"/>
          <ac:spMkLst>
            <pc:docMk/>
            <pc:sldMk cId="66432747" sldId="364"/>
            <ac:spMk id="4" creationId="{C2F7929A-7EF0-4F03-A5BD-779836991F03}"/>
          </ac:spMkLst>
        </pc:spChg>
        <pc:spChg chg="add mod">
          <ac:chgData name="Jabarhussain, Mohammed Ishaque" userId="c388dadc-8c06-4440-848f-810e20ed8739" providerId="ADAL" clId="{00F911CD-5553-468E-8180-AAB10D6687E9}" dt="2020-09-08T16:20:52.545" v="277" actId="6549"/>
          <ac:spMkLst>
            <pc:docMk/>
            <pc:sldMk cId="66432747" sldId="364"/>
            <ac:spMk id="5" creationId="{9B270DB5-E1B2-43D8-B2B4-7A8E08526C2C}"/>
          </ac:spMkLst>
        </pc:spChg>
      </pc:sldChg>
      <pc:sldChg chg="delSp modSp add">
        <pc:chgData name="Jabarhussain, Mohammed Ishaque" userId="c388dadc-8c06-4440-848f-810e20ed8739" providerId="ADAL" clId="{00F911CD-5553-468E-8180-AAB10D6687E9}" dt="2020-09-08T16:17:02.817" v="232" actId="14100"/>
        <pc:sldMkLst>
          <pc:docMk/>
          <pc:sldMk cId="2801450078" sldId="365"/>
        </pc:sldMkLst>
        <pc:spChg chg="del">
          <ac:chgData name="Jabarhussain, Mohammed Ishaque" userId="c388dadc-8c06-4440-848f-810e20ed8739" providerId="ADAL" clId="{00F911CD-5553-468E-8180-AAB10D6687E9}" dt="2020-09-08T16:16:56.449" v="230" actId="478"/>
          <ac:spMkLst>
            <pc:docMk/>
            <pc:sldMk cId="2801450078" sldId="365"/>
            <ac:spMk id="2" creationId="{8B3A17C9-8C75-48E8-A4B4-F85F095F513D}"/>
          </ac:spMkLst>
        </pc:spChg>
        <pc:spChg chg="mod">
          <ac:chgData name="Jabarhussain, Mohammed Ishaque" userId="c388dadc-8c06-4440-848f-810e20ed8739" providerId="ADAL" clId="{00F911CD-5553-468E-8180-AAB10D6687E9}" dt="2020-09-08T16:17:02.817" v="232" actId="14100"/>
          <ac:spMkLst>
            <pc:docMk/>
            <pc:sldMk cId="2801450078" sldId="365"/>
            <ac:spMk id="3" creationId="{EA475EAD-1DF6-4A9D-9850-195AF94BE3DD}"/>
          </ac:spMkLst>
        </pc:spChg>
      </pc:sldChg>
      <pc:sldChg chg="addSp modSp add">
        <pc:chgData name="Jabarhussain, Mohammed Ishaque" userId="c388dadc-8c06-4440-848f-810e20ed8739" providerId="ADAL" clId="{00F911CD-5553-468E-8180-AAB10D6687E9}" dt="2020-09-08T16:51:08.922" v="367" actId="14100"/>
        <pc:sldMkLst>
          <pc:docMk/>
          <pc:sldMk cId="2120130219" sldId="366"/>
        </pc:sldMkLst>
        <pc:spChg chg="add mod">
          <ac:chgData name="Jabarhussain, Mohammed Ishaque" userId="c388dadc-8c06-4440-848f-810e20ed8739" providerId="ADAL" clId="{00F911CD-5553-468E-8180-AAB10D6687E9}" dt="2020-09-08T16:51:08.922" v="367" actId="14100"/>
          <ac:spMkLst>
            <pc:docMk/>
            <pc:sldMk cId="2120130219" sldId="366"/>
            <ac:spMk id="2" creationId="{BB744076-8C5C-4573-965E-E3302FBF1D11}"/>
          </ac:spMkLst>
        </pc:spChg>
      </pc:sldChg>
      <pc:sldChg chg="delSp modSp add">
        <pc:chgData name="Jabarhussain, Mohammed Ishaque" userId="c388dadc-8c06-4440-848f-810e20ed8739" providerId="ADAL" clId="{00F911CD-5553-468E-8180-AAB10D6687E9}" dt="2020-09-08T16:57:32.403" v="400" actId="20577"/>
        <pc:sldMkLst>
          <pc:docMk/>
          <pc:sldMk cId="3825431584" sldId="367"/>
        </pc:sldMkLst>
        <pc:spChg chg="del">
          <ac:chgData name="Jabarhussain, Mohammed Ishaque" userId="c388dadc-8c06-4440-848f-810e20ed8739" providerId="ADAL" clId="{00F911CD-5553-468E-8180-AAB10D6687E9}" dt="2020-09-08T16:25:24.403" v="347" actId="478"/>
          <ac:spMkLst>
            <pc:docMk/>
            <pc:sldMk cId="3825431584" sldId="367"/>
            <ac:spMk id="2" creationId="{DA889973-FC58-4D05-A595-8571117A6469}"/>
          </ac:spMkLst>
        </pc:spChg>
        <pc:spChg chg="mod">
          <ac:chgData name="Jabarhussain, Mohammed Ishaque" userId="c388dadc-8c06-4440-848f-810e20ed8739" providerId="ADAL" clId="{00F911CD-5553-468E-8180-AAB10D6687E9}" dt="2020-09-08T16:57:32.403" v="400" actId="20577"/>
          <ac:spMkLst>
            <pc:docMk/>
            <pc:sldMk cId="3825431584" sldId="367"/>
            <ac:spMk id="3" creationId="{2521F627-EE63-49E2-BE1E-26EFC19767D9}"/>
          </ac:spMkLst>
        </pc:spChg>
      </pc:sldChg>
      <pc:sldChg chg="modSp">
        <pc:chgData name="Jabarhussain, Mohammed Ishaque" userId="c388dadc-8c06-4440-848f-810e20ed8739" providerId="ADAL" clId="{00F911CD-5553-468E-8180-AAB10D6687E9}" dt="2020-09-08T16:59:57.864" v="403"/>
        <pc:sldMkLst>
          <pc:docMk/>
          <pc:sldMk cId="765675756" sldId="368"/>
        </pc:sldMkLst>
        <pc:spChg chg="mod">
          <ac:chgData name="Jabarhussain, Mohammed Ishaque" userId="c388dadc-8c06-4440-848f-810e20ed8739" providerId="ADAL" clId="{00F911CD-5553-468E-8180-AAB10D6687E9}" dt="2020-09-08T16:59:57.864" v="403"/>
          <ac:spMkLst>
            <pc:docMk/>
            <pc:sldMk cId="765675756" sldId="368"/>
            <ac:spMk id="4"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08-Sep-20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reactjs.org/docs/components-and-prop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reactjs.org/docs/refs-and-the-dom.html#callback-ref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chrome.google.com/webstore/detail/react-developer-tools/fmkadmapgofadopljbjfkapdkoienihi?hl=en"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addons.mozilla.org/en-US/firefox/addon/react-devtool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90337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lnSpcReduction="10000"/>
          </a:bodyPr>
          <a:lstStyle/>
          <a:p>
            <a:r>
              <a:rPr lang="en-US" sz="1000" kern="1200" dirty="0" err="1">
                <a:solidFill>
                  <a:schemeClr val="tx1"/>
                </a:solidFill>
                <a:effectLst/>
                <a:latin typeface="Arial" pitchFamily="34" charset="0"/>
                <a:ea typeface="+mn-ea"/>
                <a:cs typeface="Arial" pitchFamily="34" charset="0"/>
              </a:rPr>
              <a:t>const</a:t>
            </a:r>
            <a:r>
              <a:rPr lang="en-US" dirty="0"/>
              <a:t> </a:t>
            </a:r>
            <a:r>
              <a:rPr lang="en-US" sz="1000" kern="1200" dirty="0" err="1">
                <a:solidFill>
                  <a:schemeClr val="tx1"/>
                </a:solidFill>
                <a:effectLst/>
                <a:latin typeface="Arial" pitchFamily="34" charset="0"/>
                <a:ea typeface="+mn-ea"/>
                <a:cs typeface="Arial" pitchFamily="34" charset="0"/>
              </a:rPr>
              <a:t>ParentComponent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props</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=&gt;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r>
              <a:rPr lang="en-US" sz="1000" kern="1200" dirty="0">
                <a:solidFill>
                  <a:schemeClr val="tx1"/>
                </a:solidFill>
                <a:effectLst/>
                <a:latin typeface="Arial" pitchFamily="34" charset="0"/>
                <a:ea typeface="+mn-ea"/>
                <a:cs typeface="Arial" pitchFamily="34" charset="0"/>
              </a:rPr>
              <a:t>return</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r>
              <a:rPr lang="en-US" sz="1000" kern="1200" dirty="0">
                <a:solidFill>
                  <a:schemeClr val="tx1"/>
                </a:solidFill>
                <a:effectLst/>
                <a:latin typeface="Arial" pitchFamily="34" charset="0"/>
                <a:ea typeface="+mn-ea"/>
                <a:cs typeface="Arial" pitchFamily="34" charset="0"/>
              </a:rPr>
              <a:t>&lt;</a:t>
            </a:r>
            <a:r>
              <a:rPr lang="en-US" dirty="0" err="1"/>
              <a:t>ChildComponent</a:t>
            </a:r>
            <a:r>
              <a:rPr lang="en-US" dirty="0"/>
              <a:t> </a:t>
            </a:r>
            <a:r>
              <a:rPr lang="en-US" sz="1000" kern="1200" dirty="0">
                <a:solidFill>
                  <a:schemeClr val="tx1"/>
                </a:solidFill>
                <a:effectLst/>
                <a:latin typeface="Arial" pitchFamily="34" charset="0"/>
                <a:ea typeface="+mn-ea"/>
                <a:cs typeface="Arial" pitchFamily="34" charset="0"/>
              </a:rPr>
              <a:t>{...</a:t>
            </a:r>
            <a:r>
              <a:rPr lang="en-US" dirty="0"/>
              <a:t>props</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/&gt;</a:t>
            </a:r>
          </a:p>
          <a:p>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endParaRPr lang="en-US" dirty="0"/>
          </a:p>
          <a:p>
            <a:endParaRPr lang="en-US" dirty="0"/>
          </a:p>
          <a:p>
            <a:r>
              <a:rPr lang="en-US" b="1" dirty="0"/>
              <a:t>Advanced</a:t>
            </a:r>
            <a:r>
              <a:rPr lang="en-US" b="1" baseline="0" dirty="0"/>
              <a:t> usage of transferring props</a:t>
            </a:r>
          </a:p>
          <a:p>
            <a:r>
              <a:rPr lang="en-US" baseline="0" dirty="0"/>
              <a:t>==========================</a:t>
            </a:r>
          </a:p>
          <a:p>
            <a:r>
              <a:rPr lang="en-US" dirty="0" err="1"/>
              <a:t>const</a:t>
            </a:r>
            <a:r>
              <a:rPr lang="en-US" dirty="0"/>
              <a:t> </a:t>
            </a:r>
            <a:r>
              <a:rPr lang="en-US" dirty="0" err="1"/>
              <a:t>withCounter</a:t>
            </a:r>
            <a:r>
              <a:rPr lang="en-US" dirty="0"/>
              <a:t> = Component =&gt;</a:t>
            </a:r>
            <a:br>
              <a:rPr lang="en-US" dirty="0"/>
            </a:br>
            <a:r>
              <a:rPr lang="en-US" dirty="0"/>
              <a:t>class Hoc extends </a:t>
            </a:r>
            <a:r>
              <a:rPr lang="en-US" dirty="0" err="1"/>
              <a:t>React.Component</a:t>
            </a:r>
            <a:r>
              <a:rPr lang="en-US" dirty="0"/>
              <a:t> {</a:t>
            </a:r>
            <a:br>
              <a:rPr lang="en-US" dirty="0"/>
            </a:br>
            <a:r>
              <a:rPr lang="en-US" dirty="0"/>
              <a:t>constructor(props) {</a:t>
            </a:r>
            <a:br>
              <a:rPr lang="en-US" dirty="0"/>
            </a:br>
            <a:r>
              <a:rPr lang="en-US" dirty="0"/>
              <a:t>super(props);</a:t>
            </a:r>
            <a:br>
              <a:rPr lang="en-US" dirty="0"/>
            </a:br>
            <a:r>
              <a:rPr lang="en-US" dirty="0" err="1"/>
              <a:t>this.state</a:t>
            </a:r>
            <a:r>
              <a:rPr lang="en-US" dirty="0"/>
              <a:t> = { count: 0 };</a:t>
            </a:r>
            <a:br>
              <a:rPr lang="en-US" dirty="0"/>
            </a:br>
            <a:r>
              <a:rPr lang="en-US" dirty="0"/>
              <a:t>}</a:t>
            </a:r>
            <a:br>
              <a:rPr lang="en-US" dirty="0"/>
            </a:br>
            <a:r>
              <a:rPr lang="en-US" dirty="0"/>
              <a:t>update = type =&gt; {</a:t>
            </a:r>
            <a:br>
              <a:rPr lang="en-US" dirty="0"/>
            </a:br>
            <a:r>
              <a:rPr lang="en-US" dirty="0"/>
              <a:t>if (type === "Inc") {</a:t>
            </a:r>
            <a:br>
              <a:rPr lang="en-US" dirty="0"/>
            </a:br>
            <a:r>
              <a:rPr lang="en-US" dirty="0" err="1"/>
              <a:t>this.setState</a:t>
            </a:r>
            <a:r>
              <a:rPr lang="en-US" dirty="0"/>
              <a:t>(({ count }) =&gt; ({ count: count + 1 }));</a:t>
            </a:r>
            <a:br>
              <a:rPr lang="en-US" dirty="0"/>
            </a:br>
            <a:r>
              <a:rPr lang="en-US" dirty="0"/>
              <a:t>} else if (type === "Dec") {</a:t>
            </a:r>
            <a:br>
              <a:rPr lang="en-US" dirty="0"/>
            </a:br>
            <a:r>
              <a:rPr lang="en-US" dirty="0" err="1"/>
              <a:t>this.setState</a:t>
            </a:r>
            <a:r>
              <a:rPr lang="en-US" dirty="0"/>
              <a:t>(({ count }) =&gt; ({ count: count - 1 }));</a:t>
            </a:r>
            <a:br>
              <a:rPr lang="en-US" dirty="0"/>
            </a:br>
            <a:r>
              <a:rPr lang="en-US" dirty="0"/>
              <a:t>}</a:t>
            </a:r>
            <a:br>
              <a:rPr lang="en-US" dirty="0"/>
            </a:br>
            <a:r>
              <a:rPr lang="en-US" dirty="0"/>
              <a:t>};</a:t>
            </a:r>
            <a:br>
              <a:rPr lang="en-US" dirty="0"/>
            </a:br>
            <a:r>
              <a:rPr lang="en-US" dirty="0"/>
              <a:t>render() {</a:t>
            </a:r>
            <a:br>
              <a:rPr lang="en-US" dirty="0"/>
            </a:br>
            <a:r>
              <a:rPr lang="en-US" dirty="0"/>
              <a:t>return &lt;Component </a:t>
            </a:r>
            <a:br>
              <a:rPr lang="en-US" dirty="0"/>
            </a:br>
            <a:r>
              <a:rPr lang="en-US" dirty="0"/>
              <a:t>{...</a:t>
            </a:r>
            <a:r>
              <a:rPr lang="en-US" dirty="0" err="1"/>
              <a:t>this.state</a:t>
            </a:r>
            <a:r>
              <a:rPr lang="en-US" dirty="0"/>
              <a:t>} </a:t>
            </a:r>
            <a:br>
              <a:rPr lang="en-US" dirty="0"/>
            </a:br>
            <a:r>
              <a:rPr lang="en-US" dirty="0"/>
              <a:t>{...</a:t>
            </a:r>
            <a:r>
              <a:rPr lang="en-US" dirty="0" err="1"/>
              <a:t>this.props</a:t>
            </a:r>
            <a:r>
              <a:rPr lang="en-US" dirty="0"/>
              <a:t>} </a:t>
            </a:r>
            <a:br>
              <a:rPr lang="en-US" dirty="0"/>
            </a:br>
            <a:r>
              <a:rPr lang="en-US" dirty="0"/>
              <a:t>update={</a:t>
            </a:r>
            <a:r>
              <a:rPr lang="en-US" dirty="0" err="1"/>
              <a:t>this.update</a:t>
            </a:r>
            <a:r>
              <a:rPr lang="en-US" dirty="0"/>
              <a:t>} </a:t>
            </a:r>
            <a:br>
              <a:rPr lang="en-US" dirty="0"/>
            </a:br>
            <a:r>
              <a:rPr lang="en-US" dirty="0"/>
              <a:t>/&gt;;</a:t>
            </a:r>
            <a:br>
              <a:rPr lang="en-US" dirty="0"/>
            </a:br>
            <a:r>
              <a:rPr lang="en-US" dirty="0"/>
              <a:t>}</a:t>
            </a:r>
            <a:br>
              <a:rPr lang="en-US" dirty="0"/>
            </a:br>
            <a:r>
              <a:rPr lang="en-US" dirty="0"/>
              <a:t>};</a:t>
            </a:r>
          </a:p>
        </p:txBody>
      </p:sp>
    </p:spTree>
    <p:extLst>
      <p:ext uri="{BB962C8B-B14F-4D97-AF65-F5344CB8AC3E}">
        <p14:creationId xmlns:p14="http://schemas.microsoft.com/office/powerpoint/2010/main" val="2160292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lnSpcReduction="10000"/>
          </a:bodyPr>
          <a:lstStyle/>
          <a:p>
            <a:r>
              <a:rPr lang="en-US" sz="1000" kern="1200" dirty="0" err="1">
                <a:solidFill>
                  <a:schemeClr val="tx1"/>
                </a:solidFill>
                <a:effectLst/>
                <a:latin typeface="Arial" pitchFamily="34" charset="0"/>
                <a:ea typeface="+mn-ea"/>
                <a:cs typeface="Arial" pitchFamily="34" charset="0"/>
              </a:rPr>
              <a:t>const</a:t>
            </a:r>
            <a:r>
              <a:rPr lang="en-US" dirty="0"/>
              <a:t> </a:t>
            </a:r>
            <a:r>
              <a:rPr lang="en-US" sz="1000" kern="1200" dirty="0" err="1">
                <a:solidFill>
                  <a:schemeClr val="tx1"/>
                </a:solidFill>
                <a:effectLst/>
                <a:latin typeface="Arial" pitchFamily="34" charset="0"/>
                <a:ea typeface="+mn-ea"/>
                <a:cs typeface="Arial" pitchFamily="34" charset="0"/>
              </a:rPr>
              <a:t>ParentComponent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props</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=&gt;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r>
              <a:rPr lang="en-US" sz="1000" kern="1200" dirty="0">
                <a:solidFill>
                  <a:schemeClr val="tx1"/>
                </a:solidFill>
                <a:effectLst/>
                <a:latin typeface="Arial" pitchFamily="34" charset="0"/>
                <a:ea typeface="+mn-ea"/>
                <a:cs typeface="Arial" pitchFamily="34" charset="0"/>
              </a:rPr>
              <a:t>return</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r>
              <a:rPr lang="en-US" sz="1000" kern="1200" dirty="0">
                <a:solidFill>
                  <a:schemeClr val="tx1"/>
                </a:solidFill>
                <a:effectLst/>
                <a:latin typeface="Arial" pitchFamily="34" charset="0"/>
                <a:ea typeface="+mn-ea"/>
                <a:cs typeface="Arial" pitchFamily="34" charset="0"/>
              </a:rPr>
              <a:t>&lt;</a:t>
            </a:r>
            <a:r>
              <a:rPr lang="en-US" dirty="0" err="1"/>
              <a:t>ChildComponent</a:t>
            </a:r>
            <a:r>
              <a:rPr lang="en-US" dirty="0"/>
              <a:t> </a:t>
            </a:r>
            <a:r>
              <a:rPr lang="en-US" sz="1000" kern="1200" dirty="0">
                <a:solidFill>
                  <a:schemeClr val="tx1"/>
                </a:solidFill>
                <a:effectLst/>
                <a:latin typeface="Arial" pitchFamily="34" charset="0"/>
                <a:ea typeface="+mn-ea"/>
                <a:cs typeface="Arial" pitchFamily="34" charset="0"/>
              </a:rPr>
              <a:t>{...</a:t>
            </a:r>
            <a:r>
              <a:rPr lang="en-US" dirty="0"/>
              <a:t>props</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/&gt;</a:t>
            </a:r>
          </a:p>
          <a:p>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endParaRPr lang="en-US" dirty="0"/>
          </a:p>
          <a:p>
            <a:endParaRPr lang="en-US" dirty="0"/>
          </a:p>
          <a:p>
            <a:r>
              <a:rPr lang="en-US" b="1" dirty="0"/>
              <a:t>Advanced</a:t>
            </a:r>
            <a:r>
              <a:rPr lang="en-US" b="1" baseline="0" dirty="0"/>
              <a:t> usage of transferring props</a:t>
            </a:r>
          </a:p>
          <a:p>
            <a:r>
              <a:rPr lang="en-US" baseline="0" dirty="0"/>
              <a:t>==========================</a:t>
            </a:r>
          </a:p>
          <a:p>
            <a:r>
              <a:rPr lang="en-US" dirty="0" err="1"/>
              <a:t>const</a:t>
            </a:r>
            <a:r>
              <a:rPr lang="en-US" dirty="0"/>
              <a:t> </a:t>
            </a:r>
            <a:r>
              <a:rPr lang="en-US" dirty="0" err="1"/>
              <a:t>withCounter</a:t>
            </a:r>
            <a:r>
              <a:rPr lang="en-US" dirty="0"/>
              <a:t> = Component =&gt;</a:t>
            </a:r>
            <a:br>
              <a:rPr lang="en-US" dirty="0"/>
            </a:br>
            <a:r>
              <a:rPr lang="en-US" dirty="0"/>
              <a:t>class Hoc extends </a:t>
            </a:r>
            <a:r>
              <a:rPr lang="en-US" dirty="0" err="1"/>
              <a:t>React.Component</a:t>
            </a:r>
            <a:r>
              <a:rPr lang="en-US" dirty="0"/>
              <a:t> {</a:t>
            </a:r>
            <a:br>
              <a:rPr lang="en-US" dirty="0"/>
            </a:br>
            <a:r>
              <a:rPr lang="en-US" dirty="0"/>
              <a:t>constructor(props) {</a:t>
            </a:r>
            <a:br>
              <a:rPr lang="en-US" dirty="0"/>
            </a:br>
            <a:r>
              <a:rPr lang="en-US" dirty="0"/>
              <a:t>super(props);</a:t>
            </a:r>
            <a:br>
              <a:rPr lang="en-US" dirty="0"/>
            </a:br>
            <a:r>
              <a:rPr lang="en-US" dirty="0" err="1"/>
              <a:t>this.state</a:t>
            </a:r>
            <a:r>
              <a:rPr lang="en-US" dirty="0"/>
              <a:t> = { count: 0 };</a:t>
            </a:r>
            <a:br>
              <a:rPr lang="en-US" dirty="0"/>
            </a:br>
            <a:r>
              <a:rPr lang="en-US" dirty="0"/>
              <a:t>}</a:t>
            </a:r>
            <a:br>
              <a:rPr lang="en-US" dirty="0"/>
            </a:br>
            <a:r>
              <a:rPr lang="en-US" dirty="0"/>
              <a:t>update = type =&gt; {</a:t>
            </a:r>
            <a:br>
              <a:rPr lang="en-US" dirty="0"/>
            </a:br>
            <a:r>
              <a:rPr lang="en-US" dirty="0"/>
              <a:t>if (type === "Inc") {</a:t>
            </a:r>
            <a:br>
              <a:rPr lang="en-US" dirty="0"/>
            </a:br>
            <a:r>
              <a:rPr lang="en-US" dirty="0" err="1"/>
              <a:t>this.setState</a:t>
            </a:r>
            <a:r>
              <a:rPr lang="en-US" dirty="0"/>
              <a:t>(({ count }) =&gt; ({ count: count + 1 }));</a:t>
            </a:r>
            <a:br>
              <a:rPr lang="en-US" dirty="0"/>
            </a:br>
            <a:r>
              <a:rPr lang="en-US" dirty="0"/>
              <a:t>} else if (type === "Dec") {</a:t>
            </a:r>
            <a:br>
              <a:rPr lang="en-US" dirty="0"/>
            </a:br>
            <a:r>
              <a:rPr lang="en-US" dirty="0" err="1"/>
              <a:t>this.setState</a:t>
            </a:r>
            <a:r>
              <a:rPr lang="en-US" dirty="0"/>
              <a:t>(({ count }) =&gt; ({ count: count - 1 }));</a:t>
            </a:r>
            <a:br>
              <a:rPr lang="en-US" dirty="0"/>
            </a:br>
            <a:r>
              <a:rPr lang="en-US" dirty="0"/>
              <a:t>}</a:t>
            </a:r>
            <a:br>
              <a:rPr lang="en-US" dirty="0"/>
            </a:br>
            <a:r>
              <a:rPr lang="en-US" dirty="0"/>
              <a:t>};</a:t>
            </a:r>
            <a:br>
              <a:rPr lang="en-US" dirty="0"/>
            </a:br>
            <a:r>
              <a:rPr lang="en-US" dirty="0"/>
              <a:t>render() {</a:t>
            </a:r>
            <a:br>
              <a:rPr lang="en-US" dirty="0"/>
            </a:br>
            <a:r>
              <a:rPr lang="en-US" dirty="0"/>
              <a:t>return &lt;Component </a:t>
            </a:r>
            <a:br>
              <a:rPr lang="en-US" dirty="0"/>
            </a:br>
            <a:r>
              <a:rPr lang="en-US" dirty="0"/>
              <a:t>{...</a:t>
            </a:r>
            <a:r>
              <a:rPr lang="en-US" dirty="0" err="1"/>
              <a:t>this.state</a:t>
            </a:r>
            <a:r>
              <a:rPr lang="en-US" dirty="0"/>
              <a:t>} </a:t>
            </a:r>
            <a:br>
              <a:rPr lang="en-US" dirty="0"/>
            </a:br>
            <a:r>
              <a:rPr lang="en-US" dirty="0"/>
              <a:t>{...</a:t>
            </a:r>
            <a:r>
              <a:rPr lang="en-US" dirty="0" err="1"/>
              <a:t>this.props</a:t>
            </a:r>
            <a:r>
              <a:rPr lang="en-US" dirty="0"/>
              <a:t>} </a:t>
            </a:r>
            <a:br>
              <a:rPr lang="en-US" dirty="0"/>
            </a:br>
            <a:r>
              <a:rPr lang="en-US" dirty="0"/>
              <a:t>update={</a:t>
            </a:r>
            <a:r>
              <a:rPr lang="en-US" dirty="0" err="1"/>
              <a:t>this.update</a:t>
            </a:r>
            <a:r>
              <a:rPr lang="en-US" dirty="0"/>
              <a:t>} </a:t>
            </a:r>
            <a:br>
              <a:rPr lang="en-US" dirty="0"/>
            </a:br>
            <a:r>
              <a:rPr lang="en-US" dirty="0"/>
              <a:t>/&gt;;</a:t>
            </a:r>
            <a:br>
              <a:rPr lang="en-US" dirty="0"/>
            </a:br>
            <a:r>
              <a:rPr lang="en-US" dirty="0"/>
              <a:t>}</a:t>
            </a:r>
            <a:br>
              <a:rPr lang="en-US" dirty="0"/>
            </a:br>
            <a:r>
              <a:rPr lang="en-US" dirty="0"/>
              <a:t>};</a:t>
            </a:r>
          </a:p>
        </p:txBody>
      </p:sp>
    </p:spTree>
    <p:extLst>
      <p:ext uri="{BB962C8B-B14F-4D97-AF65-F5344CB8AC3E}">
        <p14:creationId xmlns:p14="http://schemas.microsoft.com/office/powerpoint/2010/main" val="4155637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Autofit/>
          </a:bodyPr>
          <a:lstStyle/>
          <a:p>
            <a:r>
              <a:rPr lang="en-US" sz="1000" dirty="0">
                <a:latin typeface="Candara" panose="020E0502030303020204" pitchFamily="34" charset="0"/>
              </a:rPr>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92199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23686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Autofit/>
          </a:bodyPr>
          <a:lstStyle/>
          <a:p>
            <a:pPr algn="just"/>
            <a:r>
              <a:rPr lang="en-US" sz="1000" dirty="0">
                <a:latin typeface="Candara" panose="020E0502030303020204" pitchFamily="34" charset="0"/>
              </a:rPr>
              <a:t>Prop validations helps us to : </a:t>
            </a:r>
          </a:p>
          <a:p>
            <a:pPr algn="just"/>
            <a:endParaRPr lang="en-US" sz="1000" dirty="0">
              <a:latin typeface="Candara" panose="020E0502030303020204" pitchFamily="34" charset="0"/>
            </a:endParaRPr>
          </a:p>
          <a:p>
            <a:pPr marL="228600" indent="-228600" algn="just">
              <a:buFont typeface="+mj-lt"/>
              <a:buAutoNum type="arabicPeriod"/>
            </a:pPr>
            <a:r>
              <a:rPr lang="en-US" sz="1000" b="1" dirty="0">
                <a:latin typeface="Candara" panose="020E0502030303020204" pitchFamily="34" charset="0"/>
              </a:rPr>
              <a:t>Immediately see what data a component can process</a:t>
            </a:r>
          </a:p>
          <a:p>
            <a:pPr lvl="1" algn="just"/>
            <a:r>
              <a:rPr lang="en-US" sz="1000" dirty="0" err="1">
                <a:latin typeface="Candara" panose="020E0502030303020204" pitchFamily="34" charset="0"/>
              </a:rPr>
              <a:t>propTypes</a:t>
            </a:r>
            <a:r>
              <a:rPr lang="en-US" sz="1000" dirty="0">
                <a:latin typeface="Candara" panose="020E0502030303020204" pitchFamily="34" charset="0"/>
              </a:rPr>
              <a:t> can serve as a sort of mini-reference to your back-end’s API by just looking at the code of the component. This eliminates needing to switch between looking at the API documentation and your component code.</a:t>
            </a:r>
          </a:p>
          <a:p>
            <a:pPr lvl="1" algn="just"/>
            <a:endParaRPr lang="en-US" sz="1000" dirty="0">
              <a:latin typeface="Candara" panose="020E0502030303020204" pitchFamily="34" charset="0"/>
            </a:endParaRPr>
          </a:p>
          <a:p>
            <a:pPr marL="228600" indent="-228600" algn="just">
              <a:buFont typeface="+mj-lt"/>
              <a:buAutoNum type="arabicPeriod"/>
            </a:pPr>
            <a:r>
              <a:rPr lang="en-US" sz="1000" b="1" dirty="0">
                <a:latin typeface="Candara" panose="020E0502030303020204" pitchFamily="34" charset="0"/>
              </a:rPr>
              <a:t>Get console warnings if a component receives an incorrect or missing data type</a:t>
            </a:r>
          </a:p>
          <a:p>
            <a:pPr lvl="1" algn="just"/>
            <a:r>
              <a:rPr lang="en-US" sz="1000" dirty="0">
                <a:latin typeface="Candara" panose="020E0502030303020204" pitchFamily="34" charset="0"/>
              </a:rPr>
              <a:t>If a prop is missing, or has an incorrect data type, you’ll see a warning in the JavaScript console. React will only check the </a:t>
            </a:r>
            <a:r>
              <a:rPr lang="en-US" sz="1000" dirty="0" err="1">
                <a:latin typeface="Candara" panose="020E0502030303020204" pitchFamily="34" charset="0"/>
              </a:rPr>
              <a:t>propTypes</a:t>
            </a:r>
            <a:r>
              <a:rPr lang="en-US" sz="1000" dirty="0">
                <a:latin typeface="Candara" panose="020E0502030303020204" pitchFamily="34" charset="0"/>
              </a:rPr>
              <a:t> in development mode.</a:t>
            </a:r>
          </a:p>
          <a:p>
            <a:pPr lvl="1" algn="just"/>
            <a:endParaRPr lang="en-US" sz="1000" dirty="0">
              <a:latin typeface="Candara" panose="020E0502030303020204" pitchFamily="34" charset="0"/>
            </a:endParaRPr>
          </a:p>
          <a:p>
            <a:pPr marL="228600" indent="-228600" algn="just">
              <a:buFont typeface="+mj-lt"/>
              <a:buAutoNum type="arabicPeriod"/>
            </a:pPr>
            <a:r>
              <a:rPr lang="en-US" sz="1000" b="1" dirty="0">
                <a:latin typeface="Candara" panose="020E0502030303020204" pitchFamily="34" charset="0"/>
              </a:rPr>
              <a:t>Check whether API Data is Changed</a:t>
            </a:r>
          </a:p>
          <a:p>
            <a:pPr lvl="1" algn="just"/>
            <a:r>
              <a:rPr lang="en-US" sz="1000" dirty="0">
                <a:latin typeface="Candara" panose="020E0502030303020204" pitchFamily="34" charset="0"/>
              </a:rPr>
              <a:t>It is often the case as a project grows, that the structure of a back-end API response could change, and therefore break an element in the UI if that piece of data is missing, or if a new property is added. Having </a:t>
            </a:r>
            <a:r>
              <a:rPr lang="en-US" sz="1000" dirty="0" err="1">
                <a:latin typeface="Candara" panose="020E0502030303020204" pitchFamily="34" charset="0"/>
              </a:rPr>
              <a:t>propTypes</a:t>
            </a:r>
            <a:r>
              <a:rPr lang="en-US" sz="1000" dirty="0">
                <a:latin typeface="Candara" panose="020E0502030303020204" pitchFamily="34" charset="0"/>
              </a:rPr>
              <a:t> can eliminate a whole swath of these kinds of errors. If a new property is added which is not defined in </a:t>
            </a:r>
            <a:r>
              <a:rPr lang="en-US" sz="1000" dirty="0" err="1">
                <a:latin typeface="Candara" panose="020E0502030303020204" pitchFamily="34" charset="0"/>
              </a:rPr>
              <a:t>proptype</a:t>
            </a:r>
            <a:r>
              <a:rPr lang="en-US" sz="1000" dirty="0">
                <a:latin typeface="Candara" panose="020E0502030303020204" pitchFamily="34" charset="0"/>
              </a:rPr>
              <a:t>, the console would warn to re-examine the data we’re getting from </a:t>
            </a:r>
            <a:r>
              <a:rPr lang="en-US" sz="1000" dirty="0" err="1">
                <a:latin typeface="Candara" panose="020E0502030303020204" pitchFamily="34" charset="0"/>
              </a:rPr>
              <a:t>this.props</a:t>
            </a:r>
            <a:r>
              <a:rPr lang="en-US" sz="1000" dirty="0">
                <a:latin typeface="Candara" panose="020E0502030303020204" pitchFamily="34" charset="0"/>
              </a:rPr>
              <a:t>, and update our prop checks accordingly.</a:t>
            </a:r>
          </a:p>
          <a:p>
            <a:pPr lvl="1" algn="just"/>
            <a:endParaRPr lang="en-US" sz="1000" dirty="0">
              <a:latin typeface="Candara" panose="020E0502030303020204" pitchFamily="34" charset="0"/>
            </a:endParaRPr>
          </a:p>
          <a:p>
            <a:pPr marL="228600" indent="-228600" algn="just">
              <a:buFont typeface="+mj-lt"/>
              <a:buAutoNum type="arabicPeriod"/>
            </a:pPr>
            <a:r>
              <a:rPr lang="en-US" sz="1000" b="1" dirty="0">
                <a:latin typeface="Candara" panose="020E0502030303020204" pitchFamily="34" charset="0"/>
              </a:rPr>
              <a:t>Ensure strong type checking</a:t>
            </a:r>
          </a:p>
          <a:p>
            <a:pPr lvl="1" algn="just"/>
            <a:r>
              <a:rPr lang="en-US" sz="1000" dirty="0">
                <a:latin typeface="Candara" panose="020E0502030303020204" pitchFamily="34" charset="0"/>
              </a:rPr>
              <a:t>Enforcing types in JS is tricky business, but with the proper use of </a:t>
            </a:r>
            <a:r>
              <a:rPr lang="en-US" sz="1000" dirty="0" err="1">
                <a:latin typeface="Candara" panose="020E0502030303020204" pitchFamily="34" charset="0"/>
              </a:rPr>
              <a:t>propTypes</a:t>
            </a:r>
            <a:r>
              <a:rPr lang="en-US" sz="1000" dirty="0">
                <a:latin typeface="Candara" panose="020E0502030303020204" pitchFamily="34" charset="0"/>
              </a:rPr>
              <a:t> can really minimize this. prop checks can drastically improve long-term productivity and coerce the code to seem more strongly typed.</a:t>
            </a:r>
          </a:p>
          <a:p>
            <a:pPr algn="just"/>
            <a:endParaRPr lang="en-US" sz="1000" dirty="0">
              <a:latin typeface="Candara" panose="020E0502030303020204" pitchFamily="34" charset="0"/>
            </a:endParaRPr>
          </a:p>
          <a:p>
            <a:pPr algn="just"/>
            <a:r>
              <a:rPr lang="en-US" sz="1000" b="1" dirty="0">
                <a:latin typeface="Candara" panose="020E0502030303020204" pitchFamily="34" charset="0"/>
              </a:rPr>
              <a:t>Example:</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r>
              <a:rPr lang="en-US" sz="1000" dirty="0">
                <a:latin typeface="Candara" panose="020E0502030303020204" pitchFamily="34" charset="0"/>
              </a:rPr>
              <a:t>import </a:t>
            </a:r>
            <a:r>
              <a:rPr lang="en-US" sz="1000" dirty="0" err="1">
                <a:latin typeface="Candara" panose="020E0502030303020204" pitchFamily="34" charset="0"/>
              </a:rPr>
              <a:t>PropTypes</a:t>
            </a:r>
            <a:r>
              <a:rPr lang="en-US" sz="1000" dirty="0">
                <a:latin typeface="Candara" panose="020E0502030303020204" pitchFamily="34" charset="0"/>
              </a:rPr>
              <a:t> from 'prop-types'</a:t>
            </a:r>
          </a:p>
          <a:p>
            <a:r>
              <a:rPr lang="en-US" sz="1000" dirty="0">
                <a:latin typeface="Candara" panose="020E0502030303020204" pitchFamily="34" charset="0"/>
              </a:rPr>
              <a:t>import React from 'react'</a:t>
            </a:r>
          </a:p>
          <a:p>
            <a:r>
              <a:rPr lang="en-US" sz="1000" dirty="0">
                <a:latin typeface="Candara" panose="020E0502030303020204" pitchFamily="34" charset="0"/>
              </a:rPr>
              <a:t>class Blogs extends Component {</a:t>
            </a:r>
          </a:p>
          <a:p>
            <a:r>
              <a:rPr lang="en-US" sz="1000" dirty="0">
                <a:latin typeface="Candara" panose="020E0502030303020204" pitchFamily="34" charset="0"/>
              </a:rPr>
              <a:t>render() {</a:t>
            </a:r>
          </a:p>
          <a:p>
            <a:r>
              <a:rPr lang="en-US" sz="1000" dirty="0">
                <a:latin typeface="Candara" panose="020E0502030303020204" pitchFamily="34" charset="0"/>
              </a:rPr>
              <a:t>return (</a:t>
            </a:r>
          </a:p>
          <a:p>
            <a:r>
              <a:rPr lang="en-US" sz="1000" dirty="0">
                <a:latin typeface="Candara" panose="020E0502030303020204" pitchFamily="34" charset="0"/>
              </a:rPr>
              <a:t>&lt;div&gt;</a:t>
            </a:r>
          </a:p>
          <a:p>
            <a:r>
              <a:rPr lang="en-US" sz="1000" dirty="0">
                <a:latin typeface="Candara" panose="020E0502030303020204" pitchFamily="34" charset="0"/>
              </a:rPr>
              <a:t>&lt;h1&gt;{</a:t>
            </a:r>
            <a:r>
              <a:rPr lang="en-US" sz="1000" dirty="0" err="1">
                <a:latin typeface="Candara" panose="020E0502030303020204" pitchFamily="34" charset="0"/>
              </a:rPr>
              <a:t>this.props.title</a:t>
            </a:r>
            <a:r>
              <a:rPr lang="en-US" sz="1000" dirty="0">
                <a:latin typeface="Candara" panose="020E0502030303020204" pitchFamily="34" charset="0"/>
              </a:rPr>
              <a:t>}&lt;/h1&gt;</a:t>
            </a:r>
          </a:p>
          <a:p>
            <a:r>
              <a:rPr lang="en-US" sz="1000" dirty="0">
                <a:latin typeface="Candara" panose="020E0502030303020204" pitchFamily="34" charset="0"/>
              </a:rPr>
              <a:t>&lt;p&gt;{</a:t>
            </a:r>
            <a:r>
              <a:rPr lang="en-US" sz="1000" dirty="0" err="1">
                <a:latin typeface="Candara" panose="020E0502030303020204" pitchFamily="34" charset="0"/>
              </a:rPr>
              <a:t>this.props.description</a:t>
            </a:r>
            <a:r>
              <a:rPr lang="en-US" sz="1000" dirty="0">
                <a:latin typeface="Candara" panose="020E0502030303020204" pitchFamily="34" charset="0"/>
              </a:rPr>
              <a:t>}&lt;/p&gt;</a:t>
            </a:r>
          </a:p>
          <a:p>
            <a:r>
              <a:rPr lang="en-US" sz="1000" dirty="0">
                <a:latin typeface="Candara" panose="020E0502030303020204" pitchFamily="34" charset="0"/>
              </a:rPr>
              <a:t>&lt;/div&gt;</a:t>
            </a:r>
          </a:p>
          <a:p>
            <a:r>
              <a:rPr lang="en-US" sz="1000" dirty="0">
                <a:latin typeface="Candara" panose="020E0502030303020204" pitchFamily="34" charset="0"/>
              </a:rPr>
              <a:t>)</a:t>
            </a:r>
          </a:p>
          <a:p>
            <a:r>
              <a:rPr lang="en-US" sz="1000" dirty="0">
                <a:latin typeface="Candara" panose="020E0502030303020204" pitchFamily="34" charset="0"/>
              </a:rPr>
              <a:t>}</a:t>
            </a:r>
          </a:p>
          <a:p>
            <a:r>
              <a:rPr lang="en-US" sz="1000" dirty="0">
                <a:latin typeface="Candara" panose="020E0502030303020204" pitchFamily="34" charset="0"/>
              </a:rPr>
              <a:t>}</a:t>
            </a:r>
          </a:p>
          <a:p>
            <a:r>
              <a:rPr lang="en-US" sz="1000" dirty="0" err="1">
                <a:latin typeface="Candara" panose="020E0502030303020204" pitchFamily="34" charset="0"/>
              </a:rPr>
              <a:t>Blogs.propTypes</a:t>
            </a:r>
            <a:r>
              <a:rPr lang="en-US" sz="1000" dirty="0">
                <a:latin typeface="Candara" panose="020E0502030303020204" pitchFamily="34" charset="0"/>
              </a:rPr>
              <a:t> = {</a:t>
            </a:r>
          </a:p>
          <a:p>
            <a:r>
              <a:rPr lang="en-US" sz="1000" dirty="0">
                <a:latin typeface="Candara" panose="020E0502030303020204" pitchFamily="34" charset="0"/>
              </a:rPr>
              <a:t>title: </a:t>
            </a:r>
            <a:r>
              <a:rPr lang="en-US" sz="1000" dirty="0" err="1">
                <a:latin typeface="Candara" panose="020E0502030303020204" pitchFamily="34" charset="0"/>
              </a:rPr>
              <a:t>PropTypes.string</a:t>
            </a:r>
            <a:r>
              <a:rPr lang="en-US" sz="1000" dirty="0">
                <a:latin typeface="Candara" panose="020E0502030303020204" pitchFamily="34" charset="0"/>
              </a:rPr>
              <a:t>,</a:t>
            </a:r>
          </a:p>
          <a:p>
            <a:r>
              <a:rPr lang="en-US" sz="1000" dirty="0">
                <a:latin typeface="Candara" panose="020E0502030303020204" pitchFamily="34" charset="0"/>
              </a:rPr>
              <a:t>description: </a:t>
            </a:r>
            <a:r>
              <a:rPr lang="en-US" sz="1000" dirty="0" err="1">
                <a:latin typeface="Candara" panose="020E0502030303020204" pitchFamily="34" charset="0"/>
              </a:rPr>
              <a:t>PropTypes.string</a:t>
            </a:r>
            <a:endParaRPr lang="en-US" sz="1000" dirty="0">
              <a:latin typeface="Candara" panose="020E0502030303020204" pitchFamily="34" charset="0"/>
            </a:endParaRPr>
          </a:p>
          <a:p>
            <a:r>
              <a:rPr lang="en-US" sz="1000" dirty="0">
                <a:latin typeface="Candara" panose="020E0502030303020204" pitchFamily="34" charset="0"/>
              </a:rPr>
              <a:t>}</a:t>
            </a:r>
          </a:p>
          <a:p>
            <a:r>
              <a:rPr lang="en-US" sz="1000" dirty="0">
                <a:latin typeface="Candara" panose="020E0502030303020204" pitchFamily="34" charset="0"/>
              </a:rPr>
              <a:t>export default Blogs;</a:t>
            </a:r>
          </a:p>
          <a:p>
            <a:endParaRPr lang="en-US" sz="1000"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96973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060421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React dataflow, </a:t>
            </a:r>
            <a:r>
              <a:rPr lang="en-US" sz="1000" b="0" i="0" u="none" strike="noStrike" kern="1200" dirty="0">
                <a:solidFill>
                  <a:schemeClr val="tx1"/>
                </a:solidFill>
                <a:effectLst/>
                <a:latin typeface="Arial" pitchFamily="34" charset="0"/>
                <a:ea typeface="+mn-ea"/>
                <a:cs typeface="Arial" pitchFamily="34" charset="0"/>
                <a:hlinkClick r:id="rId3"/>
              </a:rPr>
              <a:t>props</a:t>
            </a:r>
            <a:r>
              <a:rPr lang="en-US" sz="1000" b="0" i="0" kern="1200" dirty="0">
                <a:solidFill>
                  <a:schemeClr val="tx1"/>
                </a:solidFill>
                <a:effectLst/>
                <a:latin typeface="Arial" pitchFamily="34" charset="0"/>
                <a:ea typeface="+mn-ea"/>
                <a:cs typeface="Arial" pitchFamily="34" charset="0"/>
              </a:rPr>
              <a:t> are the only way that parent components interact with their children.</a:t>
            </a:r>
          </a:p>
          <a:p>
            <a:r>
              <a:rPr lang="en-US" sz="1000" b="0" i="0" kern="1200" dirty="0">
                <a:solidFill>
                  <a:schemeClr val="tx1"/>
                </a:solidFill>
                <a:effectLst/>
                <a:latin typeface="Arial" pitchFamily="34" charset="0"/>
                <a:ea typeface="+mn-ea"/>
                <a:cs typeface="Arial" pitchFamily="34" charset="0"/>
              </a:rPr>
              <a:t>React provides three major ways of creating refs. Here is a list of the different methods starting from the oldest of them:</a:t>
            </a:r>
          </a:p>
          <a:p>
            <a:r>
              <a:rPr lang="en-US" sz="1000" b="0" i="0" kern="1200" dirty="0">
                <a:solidFill>
                  <a:schemeClr val="tx1"/>
                </a:solidFill>
                <a:effectLst/>
                <a:latin typeface="Arial" pitchFamily="34" charset="0"/>
                <a:ea typeface="+mn-ea"/>
                <a:cs typeface="Arial" pitchFamily="34" charset="0"/>
              </a:rPr>
              <a:t>String Refs </a:t>
            </a:r>
            <a:r>
              <a:rPr lang="en-US" sz="1000" b="0" i="1" kern="1200" dirty="0">
                <a:solidFill>
                  <a:schemeClr val="tx1"/>
                </a:solidFill>
                <a:effectLst/>
                <a:latin typeface="Arial" pitchFamily="34" charset="0"/>
                <a:ea typeface="+mn-ea"/>
                <a:cs typeface="Arial" pitchFamily="34" charset="0"/>
              </a:rPr>
              <a:t>(legacy method)</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Callback Refs</a:t>
            </a:r>
          </a:p>
          <a:p>
            <a:r>
              <a:rPr lang="en-US" sz="1000" b="0" i="0" kern="1200" dirty="0" err="1">
                <a:solidFill>
                  <a:schemeClr val="tx1"/>
                </a:solidFill>
                <a:effectLst/>
                <a:latin typeface="Arial" pitchFamily="34" charset="0"/>
                <a:ea typeface="+mn-ea"/>
                <a:cs typeface="Arial" pitchFamily="34" charset="0"/>
              </a:rPr>
              <a:t>React.createRef</a:t>
            </a:r>
            <a:r>
              <a:rPr lang="en-US" sz="1000" b="0" i="0" kern="1200" dirty="0">
                <a:solidFill>
                  <a:schemeClr val="tx1"/>
                </a:solidFill>
                <a:effectLst/>
                <a:latin typeface="Arial" pitchFamily="34" charset="0"/>
                <a:ea typeface="+mn-ea"/>
                <a:cs typeface="Arial" pitchFamily="34" charset="0"/>
              </a:rPr>
              <a:t> </a:t>
            </a:r>
            <a:r>
              <a:rPr lang="en-US" sz="1000" b="0" i="1" kern="1200" dirty="0">
                <a:solidFill>
                  <a:schemeClr val="tx1"/>
                </a:solidFill>
                <a:effectLst/>
                <a:latin typeface="Arial" pitchFamily="34" charset="0"/>
                <a:ea typeface="+mn-ea"/>
                <a:cs typeface="Arial" pitchFamily="34" charset="0"/>
              </a:rPr>
              <a:t>(from React 16.3)</a:t>
            </a:r>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Prior to React v16.3 the </a:t>
            </a:r>
            <a:r>
              <a:rPr lang="en-US" sz="1000" b="1" i="0" kern="1200" dirty="0">
                <a:solidFill>
                  <a:schemeClr val="tx1"/>
                </a:solidFill>
                <a:effectLst/>
                <a:latin typeface="Arial" pitchFamily="34" charset="0"/>
                <a:ea typeface="+mn-ea"/>
                <a:cs typeface="Arial" pitchFamily="34" charset="0"/>
              </a:rPr>
              <a:t>callback ref</a:t>
            </a:r>
            <a:r>
              <a:rPr lang="en-US" sz="1000" b="0" i="0" kern="1200" dirty="0">
                <a:solidFill>
                  <a:schemeClr val="tx1"/>
                </a:solidFill>
                <a:effectLst/>
                <a:latin typeface="Arial" pitchFamily="34" charset="0"/>
                <a:ea typeface="+mn-ea"/>
                <a:cs typeface="Arial" pitchFamily="34" charset="0"/>
              </a:rPr>
              <a:t> were the preferred way to create and use refs. </a:t>
            </a:r>
            <a:endParaRPr lang="en-US" dirty="0"/>
          </a:p>
        </p:txBody>
      </p:sp>
    </p:spTree>
    <p:extLst>
      <p:ext uri="{BB962C8B-B14F-4D97-AF65-F5344CB8AC3E}">
        <p14:creationId xmlns:p14="http://schemas.microsoft.com/office/powerpoint/2010/main" val="3239493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719094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Controlled components are heavy duty. The defining characteristic of a controlled component is the displayed value is bound to component state. To update the value, you execute a function attached to the </a:t>
            </a:r>
            <a:r>
              <a:rPr lang="en-US" sz="1000" b="0" i="0" kern="1200" dirty="0" err="1">
                <a:solidFill>
                  <a:schemeClr val="tx1"/>
                </a:solidFill>
                <a:effectLst/>
                <a:latin typeface="Arial" pitchFamily="34" charset="0"/>
                <a:ea typeface="+mn-ea"/>
                <a:cs typeface="Arial" pitchFamily="34" charset="0"/>
              </a:rPr>
              <a:t>onChange</a:t>
            </a:r>
            <a:r>
              <a:rPr lang="en-US" sz="1000" b="0" i="0" kern="1200" dirty="0">
                <a:solidFill>
                  <a:schemeClr val="tx1"/>
                </a:solidFill>
                <a:effectLst/>
                <a:latin typeface="Arial" pitchFamily="34" charset="0"/>
                <a:ea typeface="+mn-ea"/>
                <a:cs typeface="Arial" pitchFamily="34" charset="0"/>
              </a:rPr>
              <a:t> event handler on the form element</a:t>
            </a:r>
            <a:r>
              <a:rPr lang="en-US" sz="1000" b="0" i="0" kern="1200" baseline="0" dirty="0">
                <a:solidFill>
                  <a:schemeClr val="tx1"/>
                </a:solidFill>
                <a:effectLst/>
                <a:latin typeface="Arial" pitchFamily="34" charset="0"/>
                <a:ea typeface="+mn-ea"/>
                <a:cs typeface="Arial" pitchFamily="34" charset="0"/>
              </a:rPr>
              <a:t> and updates the state property, which in turn updates the form element's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kern="1200" baseline="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An easier and less labor-intensive way to grab values from a form element is to use the </a:t>
            </a:r>
            <a:r>
              <a:rPr lang="en-US" dirty="0"/>
              <a:t>ref</a:t>
            </a:r>
            <a:r>
              <a:rPr lang="en-US" sz="1000" b="0" i="0" kern="1200" dirty="0">
                <a:solidFill>
                  <a:schemeClr val="tx1"/>
                </a:solidFill>
                <a:effectLst/>
                <a:latin typeface="Arial" pitchFamily="34" charset="0"/>
                <a:ea typeface="+mn-ea"/>
                <a:cs typeface="Arial" pitchFamily="34" charset="0"/>
              </a:rPr>
              <a:t> property.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Use Refs on any one of the scenario’s</a:t>
            </a:r>
          </a:p>
          <a:p>
            <a:endParaRPr lang="en-US" dirty="0"/>
          </a:p>
          <a:p>
            <a:endParaRPr lang="en-US" dirty="0"/>
          </a:p>
          <a:p>
            <a:r>
              <a:rPr lang="en-US" sz="1000" b="0" i="0" kern="1200" dirty="0">
                <a:solidFill>
                  <a:schemeClr val="tx1"/>
                </a:solidFill>
                <a:effectLst/>
                <a:latin typeface="Arial" pitchFamily="34" charset="0"/>
                <a:ea typeface="+mn-ea"/>
                <a:cs typeface="Arial" pitchFamily="34" charset="0"/>
              </a:rPr>
              <a:t>Managing focus, text selection, or media playback.</a:t>
            </a:r>
          </a:p>
          <a:p>
            <a:r>
              <a:rPr lang="en-US" sz="1000" b="0" i="0" kern="1200" dirty="0">
                <a:solidFill>
                  <a:schemeClr val="tx1"/>
                </a:solidFill>
                <a:effectLst/>
                <a:latin typeface="Arial" pitchFamily="34" charset="0"/>
                <a:ea typeface="+mn-ea"/>
                <a:cs typeface="Arial" pitchFamily="34" charset="0"/>
              </a:rPr>
              <a:t>Triggering imperative animations.</a:t>
            </a:r>
          </a:p>
          <a:p>
            <a:r>
              <a:rPr lang="en-US" sz="1000" b="0" i="0" kern="1200" dirty="0">
                <a:solidFill>
                  <a:schemeClr val="tx1"/>
                </a:solidFill>
                <a:effectLst/>
                <a:latin typeface="Arial" pitchFamily="34" charset="0"/>
                <a:ea typeface="+mn-ea"/>
                <a:cs typeface="Arial" pitchFamily="34" charset="0"/>
              </a:rPr>
              <a:t>Integrating with third-party DOM libraries.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Your first inclination may be to use refs to “make things happen” in your app. If this is the case, take a moment and think more critically about where state should be owned in the component hierarchy. Often, it becomes clear that the proper place to “own” that state is at a higher level in the hierarchy</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So</a:t>
            </a:r>
            <a:r>
              <a:rPr lang="en-US" sz="1000" b="0" i="0" kern="1200" baseline="0" dirty="0">
                <a:solidFill>
                  <a:schemeClr val="tx1"/>
                </a:solidFill>
                <a:effectLst/>
                <a:latin typeface="Arial" pitchFamily="34" charset="0"/>
                <a:ea typeface="+mn-ea"/>
                <a:cs typeface="Arial" pitchFamily="34" charset="0"/>
              </a:rPr>
              <a:t> a</a:t>
            </a:r>
            <a:r>
              <a:rPr lang="en-US" sz="1000" b="0" i="0" kern="1200" dirty="0">
                <a:solidFill>
                  <a:schemeClr val="tx1"/>
                </a:solidFill>
                <a:effectLst/>
                <a:latin typeface="Arial" pitchFamily="34" charset="0"/>
                <a:ea typeface="+mn-ea"/>
                <a:cs typeface="Arial" pitchFamily="34" charset="0"/>
              </a:rPr>
              <a:t>void mostly</a:t>
            </a:r>
            <a:r>
              <a:rPr lang="en-US" sz="1000" b="0" i="0" kern="1200" baseline="0" dirty="0">
                <a:solidFill>
                  <a:schemeClr val="tx1"/>
                </a:solidFill>
                <a:effectLst/>
                <a:latin typeface="Arial" pitchFamily="34" charset="0"/>
                <a:ea typeface="+mn-ea"/>
                <a:cs typeface="Arial" pitchFamily="34" charset="0"/>
              </a:rPr>
              <a:t> using refs, because it may overhead the process</a:t>
            </a:r>
          </a:p>
          <a:p>
            <a:r>
              <a:rPr lang="en-US" sz="1000" b="0" i="0" kern="1200" dirty="0">
                <a:solidFill>
                  <a:schemeClr val="tx1"/>
                </a:solidFill>
                <a:effectLst/>
                <a:latin typeface="Arial" pitchFamily="34" charset="0"/>
                <a:ea typeface="+mn-ea"/>
                <a:cs typeface="Arial" pitchFamily="34" charset="0"/>
              </a:rPr>
              <a:t>They're bad for maintainability, and lose a lot of the simplicity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For drop down:</a:t>
            </a:r>
          </a:p>
          <a:p>
            <a:endParaRPr lang="en-US" dirty="0"/>
          </a:p>
          <a:p>
            <a:r>
              <a:rPr lang="en-US" dirty="0"/>
              <a:t>&lt;select ref={select =&gt; </a:t>
            </a:r>
            <a:r>
              <a:rPr lang="en-US" dirty="0" err="1"/>
              <a:t>this.petType</a:t>
            </a:r>
            <a:r>
              <a:rPr lang="en-US" dirty="0"/>
              <a:t> = select} name="</a:t>
            </a:r>
            <a:r>
              <a:rPr lang="en-US" dirty="0" err="1"/>
              <a:t>petType</a:t>
            </a:r>
            <a:r>
              <a:rPr lang="en-US" dirty="0"/>
              <a:t>"&gt; &lt;option value="cat"&gt;Cat&lt;/option&gt; &lt;option value="dog"&gt;Dog&lt;/option&gt; &lt;option value="ferret"&gt;Ferret&lt;/option&gt; &lt;/select&gt; </a:t>
            </a:r>
          </a:p>
          <a:p>
            <a:endParaRPr lang="en-US" dirty="0"/>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1" i="0" kern="1200" dirty="0">
                <a:solidFill>
                  <a:schemeClr val="tx1"/>
                </a:solidFill>
                <a:effectLst/>
                <a:latin typeface="Arial" pitchFamily="34" charset="0"/>
                <a:ea typeface="+mn-ea"/>
                <a:cs typeface="Arial" pitchFamily="34" charset="0"/>
              </a:rPr>
              <a:t>Note</a:t>
            </a:r>
          </a:p>
          <a:p>
            <a:r>
              <a:rPr lang="en-US" sz="1000" b="0" i="0" kern="1200" dirty="0">
                <a:solidFill>
                  <a:schemeClr val="tx1"/>
                </a:solidFill>
                <a:effectLst/>
                <a:latin typeface="Arial" pitchFamily="34" charset="0"/>
                <a:ea typeface="+mn-ea"/>
                <a:cs typeface="Arial" pitchFamily="34" charset="0"/>
              </a:rPr>
              <a:t>The examples below have been updated to use the </a:t>
            </a:r>
            <a:r>
              <a:rPr lang="en-US" sz="1000" b="0" i="0" kern="1200" dirty="0" err="1">
                <a:solidFill>
                  <a:schemeClr val="tx1"/>
                </a:solidFill>
                <a:effectLst/>
                <a:latin typeface="Arial" pitchFamily="34" charset="0"/>
                <a:ea typeface="+mn-ea"/>
                <a:cs typeface="Arial" pitchFamily="34" charset="0"/>
              </a:rPr>
              <a:t>React.createRef</a:t>
            </a:r>
            <a:r>
              <a:rPr lang="en-US" sz="1000" b="0" i="0" kern="1200" dirty="0">
                <a:solidFill>
                  <a:schemeClr val="tx1"/>
                </a:solidFill>
                <a:effectLst/>
                <a:latin typeface="Arial" pitchFamily="34" charset="0"/>
                <a:ea typeface="+mn-ea"/>
                <a:cs typeface="Arial" pitchFamily="34" charset="0"/>
              </a:rPr>
              <a:t>() API introduced in React 16.3. If you are using an earlier release of React, we recommend using </a:t>
            </a:r>
            <a:r>
              <a:rPr lang="en-US" sz="1000" b="0" i="0" u="none" strike="noStrike" kern="1200" dirty="0">
                <a:solidFill>
                  <a:schemeClr val="tx1"/>
                </a:solidFill>
                <a:effectLst/>
                <a:latin typeface="Arial" pitchFamily="34" charset="0"/>
                <a:ea typeface="+mn-ea"/>
                <a:cs typeface="Arial" pitchFamily="34" charset="0"/>
                <a:hlinkClick r:id="rId3"/>
              </a:rPr>
              <a:t>callback </a:t>
            </a:r>
            <a:r>
              <a:rPr lang="en-US" sz="1000" b="0" i="0" u="none" strike="noStrike" kern="1200" dirty="0" err="1">
                <a:solidFill>
                  <a:schemeClr val="tx1"/>
                </a:solidFill>
                <a:effectLst/>
                <a:latin typeface="Arial" pitchFamily="34" charset="0"/>
                <a:ea typeface="+mn-ea"/>
                <a:cs typeface="Arial" pitchFamily="34" charset="0"/>
                <a:hlinkClick r:id="rId3"/>
              </a:rPr>
              <a:t>refs</a:t>
            </a:r>
            <a:r>
              <a:rPr lang="en-US" sz="1000" b="0" i="0" kern="1200" dirty="0" err="1">
                <a:solidFill>
                  <a:schemeClr val="tx1"/>
                </a:solidFill>
                <a:effectLst/>
                <a:latin typeface="Arial" pitchFamily="34" charset="0"/>
                <a:ea typeface="+mn-ea"/>
                <a:cs typeface="Arial" pitchFamily="34" charset="0"/>
              </a:rPr>
              <a:t>instead</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1957993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564724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12108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Passing props down the component tree - Props drilling</a:t>
            </a:r>
            <a:endParaRPr lang="en-US" baseline="0" dirty="0"/>
          </a:p>
          <a:p>
            <a:endParaRPr lang="en-US" dirty="0"/>
          </a:p>
          <a:p>
            <a:r>
              <a:rPr lang="en-US" sz="1000" b="0" i="0" kern="1200" dirty="0">
                <a:solidFill>
                  <a:schemeClr val="tx1"/>
                </a:solidFill>
                <a:effectLst/>
                <a:latin typeface="Arial" pitchFamily="34" charset="0"/>
                <a:ea typeface="+mn-ea"/>
                <a:cs typeface="Arial" pitchFamily="34" charset="0"/>
              </a:rPr>
              <a:t>Context provides a way to share values like this between components without having to explicitly pass a prop through every level of the tree.</a:t>
            </a:r>
            <a:endParaRPr lang="en-US" dirty="0"/>
          </a:p>
        </p:txBody>
      </p:sp>
    </p:spTree>
    <p:extLst>
      <p:ext uri="{BB962C8B-B14F-4D97-AF65-F5344CB8AC3E}">
        <p14:creationId xmlns:p14="http://schemas.microsoft.com/office/powerpoint/2010/main" val="3188114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a:t>For create Context() method , there is single argument :</a:t>
            </a:r>
          </a:p>
          <a:p>
            <a:endParaRPr lang="en-US" dirty="0"/>
          </a:p>
          <a:p>
            <a:r>
              <a:rPr lang="en-US" sz="1000" b="0" i="0" kern="1200" dirty="0">
                <a:solidFill>
                  <a:schemeClr val="tx1"/>
                </a:solidFill>
                <a:effectLst/>
                <a:latin typeface="Arial" pitchFamily="34" charset="0"/>
                <a:ea typeface="+mn-ea"/>
                <a:cs typeface="Arial" pitchFamily="34" charset="0"/>
              </a:rPr>
              <a:t>the initial value is can be null, or</a:t>
            </a:r>
            <a:r>
              <a:rPr lang="en-US" sz="1000" b="0" i="0" kern="1200" baseline="0" dirty="0">
                <a:solidFill>
                  <a:schemeClr val="tx1"/>
                </a:solidFill>
                <a:effectLst/>
                <a:latin typeface="Arial" pitchFamily="34" charset="0"/>
                <a:ea typeface="+mn-ea"/>
                <a:cs typeface="Arial" pitchFamily="34" charset="0"/>
              </a:rPr>
              <a:t> if you need a default value provide it as argument.</a:t>
            </a:r>
          </a:p>
          <a:p>
            <a:endParaRPr lang="en-US" sz="1000" b="0" i="0" kern="1200" baseline="0" dirty="0">
              <a:solidFill>
                <a:schemeClr val="tx1"/>
              </a:solidFill>
              <a:effectLst/>
              <a:latin typeface="Arial" pitchFamily="34" charset="0"/>
              <a:ea typeface="+mn-ea"/>
              <a:cs typeface="Arial" pitchFamily="34" charset="0"/>
            </a:endParaRPr>
          </a:p>
          <a:p>
            <a:r>
              <a:rPr lang="en-US" sz="1000" b="0" i="0" kern="1200" baseline="0" dirty="0" err="1">
                <a:solidFill>
                  <a:schemeClr val="tx1"/>
                </a:solidFill>
                <a:effectLst/>
                <a:latin typeface="Arial" pitchFamily="34" charset="0"/>
                <a:ea typeface="+mn-ea"/>
                <a:cs typeface="Arial" pitchFamily="34" charset="0"/>
              </a:rPr>
              <a:t>React.createContext</a:t>
            </a:r>
            <a:r>
              <a:rPr lang="en-US" sz="1000" b="0" i="0" kern="1200" baseline="0" dirty="0">
                <a:solidFill>
                  <a:schemeClr val="tx1"/>
                </a:solidFill>
                <a:effectLst/>
                <a:latin typeface="Arial" pitchFamily="34" charset="0"/>
                <a:ea typeface="+mn-ea"/>
                <a:cs typeface="Arial" pitchFamily="34" charset="0"/>
              </a:rPr>
              <a:t>(null);</a:t>
            </a:r>
          </a:p>
          <a:p>
            <a:endParaRPr lang="en-US" dirty="0"/>
          </a:p>
          <a:p>
            <a:r>
              <a:rPr lang="en-US" dirty="0"/>
              <a:t>The value is set to null, so later</a:t>
            </a:r>
            <a:r>
              <a:rPr lang="en-US" baseline="0" dirty="0"/>
              <a:t> we can set the value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baseline="0" dirty="0" err="1">
                <a:solidFill>
                  <a:schemeClr val="tx1"/>
                </a:solidFill>
                <a:effectLst/>
                <a:latin typeface="Arial" pitchFamily="34" charset="0"/>
                <a:ea typeface="+mn-ea"/>
                <a:cs typeface="Arial" pitchFamily="34" charset="0"/>
              </a:rPr>
              <a:t>React.createContext</a:t>
            </a:r>
            <a:r>
              <a:rPr lang="en-US" sz="1000" b="0" i="0" kern="1200" baseline="0" dirty="0">
                <a:solidFill>
                  <a:schemeClr val="tx1"/>
                </a:solidFill>
                <a:effectLst/>
                <a:latin typeface="Arial" pitchFamily="34" charset="0"/>
                <a:ea typeface="+mn-ea"/>
                <a:cs typeface="Arial" pitchFamily="34" charset="0"/>
              </a:rPr>
              <a:t>(‘grades’);  -</a:t>
            </a:r>
            <a:r>
              <a:rPr lang="en-US" sz="1000" b="0" i="0" kern="1200" baseline="0" dirty="0">
                <a:solidFill>
                  <a:schemeClr val="tx1"/>
                </a:solidFill>
                <a:effectLst/>
                <a:latin typeface="Arial" pitchFamily="34" charset="0"/>
                <a:ea typeface="+mn-ea"/>
                <a:cs typeface="Arial" pitchFamily="34" charset="0"/>
                <a:sym typeface="Wingdings" panose="05000000000000000000" pitchFamily="2" charset="2"/>
              </a:rPr>
              <a:t> here grades is considered as initial value</a:t>
            </a:r>
            <a:endParaRPr lang="en-US" sz="1000" b="0" i="0" kern="1200" baseline="0" dirty="0">
              <a:solidFill>
                <a:schemeClr val="tx1"/>
              </a:solidFill>
              <a:effectLst/>
              <a:latin typeface="Arial" pitchFamily="34" charset="0"/>
              <a:ea typeface="+mn-ea"/>
              <a:cs typeface="Arial" pitchFamily="34" charset="0"/>
            </a:endParaRPr>
          </a:p>
          <a:p>
            <a:endParaRPr lang="en-US" dirty="0"/>
          </a:p>
          <a:p>
            <a:r>
              <a:rPr lang="en-US" sz="1000" b="0" i="0" kern="1200" dirty="0">
                <a:solidFill>
                  <a:schemeClr val="tx1"/>
                </a:solidFill>
                <a:effectLst/>
                <a:latin typeface="Arial" pitchFamily="34" charset="0"/>
                <a:ea typeface="+mn-ea"/>
                <a:cs typeface="Arial" pitchFamily="34" charset="0"/>
              </a:rPr>
              <a:t>Context is similar to props except that a change in context doesn't actually trigger a render. Usually context takes its value from a state or a store so that's usually not a problem. Another downside is unlike props, React doesn't provide a way to set a default value for it.</a:t>
            </a: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Validasting</a:t>
            </a:r>
            <a:r>
              <a:rPr lang="en-US" sz="1000" b="0" i="0" kern="1200" dirty="0">
                <a:solidFill>
                  <a:schemeClr val="tx1"/>
                </a:solidFill>
                <a:effectLst/>
                <a:latin typeface="Arial" pitchFamily="34" charset="0"/>
                <a:ea typeface="+mn-ea"/>
                <a:cs typeface="Arial" pitchFamily="34" charset="0"/>
              </a:rPr>
              <a:t> child context</a:t>
            </a:r>
            <a:r>
              <a:rPr lang="en-US" sz="1000" b="0" i="0" kern="1200" baseline="0" dirty="0">
                <a:solidFill>
                  <a:schemeClr val="tx1"/>
                </a:solidFill>
                <a:effectLst/>
                <a:latin typeface="Arial" pitchFamily="34" charset="0"/>
                <a:ea typeface="+mn-ea"/>
                <a:cs typeface="Arial" pitchFamily="34" charset="0"/>
              </a:rPr>
              <a:t> Types:</a:t>
            </a:r>
          </a:p>
          <a:p>
            <a:r>
              <a:rPr lang="en-US" sz="1000" i="1" kern="1200" dirty="0">
                <a:solidFill>
                  <a:schemeClr val="tx1"/>
                </a:solidFill>
                <a:effectLst/>
                <a:latin typeface="Arial" pitchFamily="34" charset="0"/>
                <a:ea typeface="+mn-ea"/>
                <a:cs typeface="Arial" pitchFamily="34" charset="0"/>
              </a:rPr>
              <a:t>// Define types of elements in context</a:t>
            </a:r>
            <a:r>
              <a:rPr lang="en-US" dirty="0"/>
              <a:t> </a:t>
            </a:r>
            <a:r>
              <a:rPr lang="en-US" sz="1000" i="1" kern="1200" dirty="0">
                <a:solidFill>
                  <a:schemeClr val="tx1"/>
                </a:solidFill>
                <a:effectLst/>
                <a:latin typeface="Arial" pitchFamily="34" charset="0"/>
                <a:ea typeface="+mn-ea"/>
                <a:cs typeface="Arial" pitchFamily="34" charset="0"/>
              </a:rPr>
              <a:t>// We define it the same way as `</a:t>
            </a:r>
            <a:r>
              <a:rPr lang="en-US" sz="1000" i="1" kern="1200" dirty="0" err="1">
                <a:solidFill>
                  <a:schemeClr val="tx1"/>
                </a:solidFill>
                <a:effectLst/>
                <a:latin typeface="Arial" pitchFamily="34" charset="0"/>
                <a:ea typeface="+mn-ea"/>
                <a:cs typeface="Arial" pitchFamily="34" charset="0"/>
              </a:rPr>
              <a:t>propTypes</a:t>
            </a:r>
            <a:r>
              <a:rPr lang="en-US" sz="1000" i="1" kern="1200" dirty="0">
                <a:solidFill>
                  <a:schemeClr val="tx1"/>
                </a:solidFill>
                <a:effectLst/>
                <a:latin typeface="Arial" pitchFamily="34" charset="0"/>
                <a:ea typeface="+mn-ea"/>
                <a:cs typeface="Arial" pitchFamily="34" charset="0"/>
              </a:rPr>
              <a:t>`</a:t>
            </a:r>
            <a:r>
              <a:rPr lang="en-US" dirty="0"/>
              <a:t> </a:t>
            </a:r>
            <a:r>
              <a:rPr lang="en-US" dirty="0" err="1">
                <a:effectLst/>
              </a:rPr>
              <a:t>childContextTypes</a:t>
            </a:r>
            <a:r>
              <a:rPr lang="en-US" dirty="0">
                <a:effectLst/>
              </a:rPr>
              <a:t>:</a:t>
            </a:r>
            <a:r>
              <a:rPr lang="en-US" dirty="0"/>
              <a:t> </a:t>
            </a:r>
            <a:r>
              <a:rPr lang="en-US" dirty="0">
                <a:effectLst/>
              </a:rPr>
              <a:t>{</a:t>
            </a:r>
            <a:r>
              <a:rPr lang="en-US" dirty="0"/>
              <a:t> </a:t>
            </a:r>
            <a:r>
              <a:rPr lang="en-US" dirty="0" err="1">
                <a:effectLst/>
              </a:rPr>
              <a:t>eventBus</a:t>
            </a:r>
            <a:r>
              <a:rPr lang="en-US" dirty="0">
                <a:effectLst/>
              </a:rPr>
              <a:t>:</a:t>
            </a:r>
            <a:r>
              <a:rPr lang="en-US" dirty="0"/>
              <a:t> </a:t>
            </a:r>
            <a:r>
              <a:rPr lang="en-US" dirty="0" err="1">
                <a:effectLst/>
              </a:rPr>
              <a:t>React.PropTypes.object.isRequired</a:t>
            </a:r>
            <a:r>
              <a:rPr lang="en-US"/>
              <a:t> </a:t>
            </a:r>
            <a:r>
              <a:rPr lang="en-US">
                <a:effectLst/>
              </a:rPr>
              <a:t>},</a:t>
            </a:r>
            <a:endParaRPr lang="en-US" sz="1000" b="0" i="0" kern="120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1189466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532505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React Team decided to move onto</a:t>
            </a:r>
            <a:r>
              <a:rPr lang="en-US" sz="1000" b="0" i="0" kern="1200" baseline="0" dirty="0">
                <a:solidFill>
                  <a:schemeClr val="tx1"/>
                </a:solidFill>
                <a:effectLst/>
                <a:latin typeface="Arial" pitchFamily="34" charset="0"/>
                <a:ea typeface="+mn-ea"/>
                <a:cs typeface="Arial" pitchFamily="34" charset="0"/>
              </a:rPr>
              <a:t> static lifecycle methods and started s</a:t>
            </a:r>
            <a:r>
              <a:rPr lang="en-US" sz="1000" b="0" i="0" kern="1200" dirty="0">
                <a:solidFill>
                  <a:schemeClr val="tx1"/>
                </a:solidFill>
                <a:effectLst/>
                <a:latin typeface="Arial" pitchFamily="34" charset="0"/>
                <a:ea typeface="+mn-ea"/>
                <a:cs typeface="Arial" pitchFamily="34" charset="0"/>
              </a:rPr>
              <a:t>eeking to improve the UX and performance of React, they</a:t>
            </a:r>
            <a:r>
              <a:rPr lang="en-US" sz="1000" b="0" i="0" kern="1200" baseline="0" dirty="0">
                <a:solidFill>
                  <a:schemeClr val="tx1"/>
                </a:solidFill>
                <a:effectLst/>
                <a:latin typeface="Arial" pitchFamily="34" charset="0"/>
                <a:ea typeface="+mn-ea"/>
                <a:cs typeface="Arial" pitchFamily="34" charset="0"/>
              </a:rPr>
              <a:t> moved </a:t>
            </a:r>
            <a:r>
              <a:rPr lang="en-US" sz="1000" b="0" i="0" kern="1200" dirty="0">
                <a:solidFill>
                  <a:schemeClr val="tx1"/>
                </a:solidFill>
                <a:effectLst/>
                <a:latin typeface="Arial" pitchFamily="34" charset="0"/>
                <a:ea typeface="+mn-ea"/>
                <a:cs typeface="Arial" pitchFamily="34" charset="0"/>
              </a:rPr>
              <a:t>towards </a:t>
            </a:r>
            <a:r>
              <a:rPr lang="en-US" sz="1000" b="0" i="0" kern="1200" dirty="0" err="1">
                <a:solidFill>
                  <a:schemeClr val="tx1"/>
                </a:solidFill>
                <a:effectLst/>
                <a:latin typeface="Arial" pitchFamily="34" charset="0"/>
                <a:ea typeface="+mn-ea"/>
                <a:cs typeface="Arial" pitchFamily="34" charset="0"/>
              </a:rPr>
              <a:t>async</a:t>
            </a:r>
            <a:r>
              <a:rPr lang="en-US" sz="1000" b="0" i="0" kern="1200" dirty="0">
                <a:solidFill>
                  <a:schemeClr val="tx1"/>
                </a:solidFill>
                <a:effectLst/>
                <a:latin typeface="Arial" pitchFamily="34" charset="0"/>
                <a:ea typeface="+mn-ea"/>
                <a:cs typeface="Arial" pitchFamily="34" charset="0"/>
              </a:rPr>
              <a:t> rendering.</a:t>
            </a:r>
          </a:p>
          <a:p>
            <a:endParaRPr lang="en-US" sz="1000" b="0" i="0" kern="1200" dirty="0">
              <a:solidFill>
                <a:schemeClr val="tx1"/>
              </a:solidFill>
              <a:effectLst/>
              <a:latin typeface="Arial" pitchFamily="34" charset="0"/>
              <a:ea typeface="+mn-ea"/>
              <a:cs typeface="Arial" pitchFamily="34" charset="0"/>
            </a:endParaRPr>
          </a:p>
          <a:p>
            <a:r>
              <a:rPr lang="en-US" sz="1000" b="1" i="0" kern="1200" dirty="0" err="1">
                <a:solidFill>
                  <a:schemeClr val="tx1"/>
                </a:solidFill>
                <a:effectLst/>
                <a:latin typeface="Arial" pitchFamily="34" charset="0"/>
                <a:ea typeface="+mn-ea"/>
                <a:cs typeface="Arial" pitchFamily="34" charset="0"/>
              </a:rPr>
              <a:t>componentWillMount</a:t>
            </a:r>
            <a:br>
              <a:rPr lang="en-US" sz="1000" b="0" i="0" kern="1200" dirty="0">
                <a:solidFill>
                  <a:schemeClr val="tx1"/>
                </a:solidFill>
                <a:effectLst/>
                <a:latin typeface="Arial" pitchFamily="34" charset="0"/>
                <a:ea typeface="+mn-ea"/>
                <a:cs typeface="Arial" pitchFamily="34" charset="0"/>
              </a:rPr>
            </a:br>
            <a:r>
              <a:rPr lang="en-US" sz="1000" b="0" i="0" kern="1200" dirty="0">
                <a:solidFill>
                  <a:schemeClr val="tx1"/>
                </a:solidFill>
                <a:effectLst/>
                <a:latin typeface="Arial" pitchFamily="34" charset="0"/>
                <a:ea typeface="+mn-ea"/>
                <a:cs typeface="Arial" pitchFamily="34" charset="0"/>
              </a:rPr>
              <a:t>All the legacy use cases are covered in the constructor. This is renamed as </a:t>
            </a:r>
            <a:r>
              <a:rPr lang="en-US" sz="1000" b="0" i="0" kern="1200" dirty="0" err="1">
                <a:solidFill>
                  <a:schemeClr val="tx1"/>
                </a:solidFill>
                <a:effectLst/>
                <a:latin typeface="Arial" pitchFamily="34" charset="0"/>
                <a:ea typeface="+mn-ea"/>
                <a:cs typeface="Arial" pitchFamily="34" charset="0"/>
              </a:rPr>
              <a:t>UNSAFE_componentWillMount</a:t>
            </a:r>
            <a:r>
              <a:rPr lang="en-US" sz="1000" b="0" i="0" kern="1200" dirty="0">
                <a:solidFill>
                  <a:schemeClr val="tx1"/>
                </a:solidFill>
                <a:effectLst/>
                <a:latin typeface="Arial" pitchFamily="34" charset="0"/>
                <a:ea typeface="+mn-ea"/>
                <a:cs typeface="Arial" pitchFamily="34" charset="0"/>
              </a:rPr>
              <a:t>.</a:t>
            </a:r>
          </a:p>
          <a:p>
            <a:r>
              <a:rPr lang="en-US" sz="1000" b="1" i="0" kern="1200" dirty="0" err="1">
                <a:solidFill>
                  <a:schemeClr val="tx1"/>
                </a:solidFill>
                <a:effectLst/>
                <a:latin typeface="Arial" pitchFamily="34" charset="0"/>
                <a:ea typeface="+mn-ea"/>
                <a:cs typeface="Arial" pitchFamily="34" charset="0"/>
              </a:rPr>
              <a:t>componentWillReceiveProps</a:t>
            </a:r>
            <a:br>
              <a:rPr lang="en-US" sz="1000" b="1" i="0" kern="1200" dirty="0">
                <a:solidFill>
                  <a:schemeClr val="tx1"/>
                </a:solidFill>
                <a:effectLst/>
                <a:latin typeface="Arial" pitchFamily="34" charset="0"/>
                <a:ea typeface="+mn-ea"/>
                <a:cs typeface="Arial" pitchFamily="34" charset="0"/>
              </a:rPr>
            </a:br>
            <a:r>
              <a:rPr lang="en-US" sz="1000" b="0" i="0" kern="1200" dirty="0">
                <a:solidFill>
                  <a:schemeClr val="tx1"/>
                </a:solidFill>
                <a:effectLst/>
                <a:latin typeface="Arial" pitchFamily="34" charset="0"/>
                <a:ea typeface="+mn-ea"/>
                <a:cs typeface="Arial" pitchFamily="34" charset="0"/>
              </a:rPr>
              <a:t>The new static method </a:t>
            </a:r>
            <a:r>
              <a:rPr lang="en-US" sz="1000" b="0" i="0" kern="1200" dirty="0" err="1">
                <a:solidFill>
                  <a:schemeClr val="tx1"/>
                </a:solidFill>
                <a:effectLst/>
                <a:latin typeface="Arial" pitchFamily="34" charset="0"/>
                <a:ea typeface="+mn-ea"/>
                <a:cs typeface="Arial" pitchFamily="34" charset="0"/>
              </a:rPr>
              <a:t>getDerivedStateFromProps</a:t>
            </a:r>
            <a:r>
              <a:rPr lang="en-US" sz="1000" b="0" i="0" kern="1200" dirty="0">
                <a:solidFill>
                  <a:schemeClr val="tx1"/>
                </a:solidFill>
                <a:effectLst/>
                <a:latin typeface="Arial" pitchFamily="34" charset="0"/>
                <a:ea typeface="+mn-ea"/>
                <a:cs typeface="Arial" pitchFamily="34" charset="0"/>
              </a:rPr>
              <a:t> is safe rewrite for this method and covers all the use cases of </a:t>
            </a:r>
            <a:r>
              <a:rPr lang="en-US" sz="1000" b="0" i="0" kern="1200" dirty="0" err="1">
                <a:solidFill>
                  <a:schemeClr val="tx1"/>
                </a:solidFill>
                <a:effectLst/>
                <a:latin typeface="Arial" pitchFamily="34" charset="0"/>
                <a:ea typeface="+mn-ea"/>
                <a:cs typeface="Arial" pitchFamily="34" charset="0"/>
              </a:rPr>
              <a:t>componentWillReceiveProps</a:t>
            </a:r>
            <a:r>
              <a:rPr lang="en-US" sz="1000" b="0" i="0" kern="1200" dirty="0">
                <a:solidFill>
                  <a:schemeClr val="tx1"/>
                </a:solidFill>
                <a:effectLst/>
                <a:latin typeface="Arial" pitchFamily="34" charset="0"/>
                <a:ea typeface="+mn-ea"/>
                <a:cs typeface="Arial" pitchFamily="34" charset="0"/>
              </a:rPr>
              <a:t>. The new name for this method is </a:t>
            </a:r>
            <a:r>
              <a:rPr lang="en-US" sz="1000" b="0" i="0" kern="1200" dirty="0" err="1">
                <a:solidFill>
                  <a:schemeClr val="tx1"/>
                </a:solidFill>
                <a:effectLst/>
                <a:latin typeface="Arial" pitchFamily="34" charset="0"/>
                <a:ea typeface="+mn-ea"/>
                <a:cs typeface="Arial" pitchFamily="34" charset="0"/>
              </a:rPr>
              <a:t>UNSAFE_componentWillReceiveProps</a:t>
            </a:r>
            <a:r>
              <a:rPr lang="en-US" sz="1000" b="0" i="0" kern="1200" dirty="0">
                <a:solidFill>
                  <a:schemeClr val="tx1"/>
                </a:solidFill>
                <a:effectLst/>
                <a:latin typeface="Arial" pitchFamily="34" charset="0"/>
                <a:ea typeface="+mn-ea"/>
                <a:cs typeface="Arial" pitchFamily="34" charset="0"/>
              </a:rPr>
              <a:t>.</a:t>
            </a:r>
          </a:p>
          <a:p>
            <a:r>
              <a:rPr lang="en-US" sz="1000" b="1" i="0" kern="1200" dirty="0" err="1">
                <a:solidFill>
                  <a:schemeClr val="tx1"/>
                </a:solidFill>
                <a:effectLst/>
                <a:latin typeface="Arial" pitchFamily="34" charset="0"/>
                <a:ea typeface="+mn-ea"/>
                <a:cs typeface="Arial" pitchFamily="34" charset="0"/>
              </a:rPr>
              <a:t>componentWillUpdate</a:t>
            </a:r>
            <a:br>
              <a:rPr lang="en-US" sz="1000" b="1" i="0" kern="1200" dirty="0">
                <a:solidFill>
                  <a:schemeClr val="tx1"/>
                </a:solidFill>
                <a:effectLst/>
                <a:latin typeface="Arial" pitchFamily="34" charset="0"/>
                <a:ea typeface="+mn-ea"/>
                <a:cs typeface="Arial" pitchFamily="34" charset="0"/>
              </a:rPr>
            </a:br>
            <a:r>
              <a:rPr lang="en-US" sz="1000" b="0" i="0" kern="1200" dirty="0">
                <a:solidFill>
                  <a:schemeClr val="tx1"/>
                </a:solidFill>
                <a:effectLst/>
                <a:latin typeface="Arial" pitchFamily="34" charset="0"/>
                <a:ea typeface="+mn-ea"/>
                <a:cs typeface="Arial" pitchFamily="34" charset="0"/>
              </a:rPr>
              <a:t>The new method </a:t>
            </a:r>
            <a:r>
              <a:rPr lang="en-US" sz="1000" b="0" i="0" kern="1200" dirty="0" err="1">
                <a:solidFill>
                  <a:schemeClr val="tx1"/>
                </a:solidFill>
                <a:effectLst/>
                <a:latin typeface="Arial" pitchFamily="34" charset="0"/>
                <a:ea typeface="+mn-ea"/>
                <a:cs typeface="Arial" pitchFamily="34" charset="0"/>
              </a:rPr>
              <a:t>getSnapshotBeforeUpdate</a:t>
            </a:r>
            <a:r>
              <a:rPr lang="en-US" sz="1000" b="0" i="0" kern="1200" dirty="0">
                <a:solidFill>
                  <a:schemeClr val="tx1"/>
                </a:solidFill>
                <a:effectLst/>
                <a:latin typeface="Arial" pitchFamily="34" charset="0"/>
                <a:ea typeface="+mn-ea"/>
                <a:cs typeface="Arial" pitchFamily="34" charset="0"/>
              </a:rPr>
              <a:t> is safe rewrite for this method and covers all the use cases of </a:t>
            </a:r>
            <a:r>
              <a:rPr lang="en-US" sz="1000" b="0" i="0" kern="1200" dirty="0" err="1">
                <a:solidFill>
                  <a:schemeClr val="tx1"/>
                </a:solidFill>
                <a:effectLst/>
                <a:latin typeface="Arial" pitchFamily="34" charset="0"/>
                <a:ea typeface="+mn-ea"/>
                <a:cs typeface="Arial" pitchFamily="34" charset="0"/>
              </a:rPr>
              <a:t>componentWillUpdate</a:t>
            </a:r>
            <a:r>
              <a:rPr lang="en-US" sz="1000" b="0" i="0" kern="1200" dirty="0">
                <a:solidFill>
                  <a:schemeClr val="tx1"/>
                </a:solidFill>
                <a:effectLst/>
                <a:latin typeface="Arial" pitchFamily="34" charset="0"/>
                <a:ea typeface="+mn-ea"/>
                <a:cs typeface="Arial" pitchFamily="34" charset="0"/>
              </a:rPr>
              <a:t>.</a:t>
            </a:r>
            <a:br>
              <a:rPr lang="en-US" sz="1000" b="0" i="0" kern="1200" dirty="0">
                <a:solidFill>
                  <a:schemeClr val="tx1"/>
                </a:solidFill>
                <a:effectLst/>
                <a:latin typeface="Arial" pitchFamily="34" charset="0"/>
                <a:ea typeface="+mn-ea"/>
                <a:cs typeface="Arial" pitchFamily="34" charset="0"/>
              </a:rPr>
            </a:br>
            <a:r>
              <a:rPr lang="en-US" sz="1000" b="0" i="0" kern="1200" dirty="0">
                <a:solidFill>
                  <a:schemeClr val="tx1"/>
                </a:solidFill>
                <a:effectLst/>
                <a:latin typeface="Arial" pitchFamily="34" charset="0"/>
                <a:ea typeface="+mn-ea"/>
                <a:cs typeface="Arial" pitchFamily="34" charset="0"/>
              </a:rPr>
              <a:t>The new name for this method is </a:t>
            </a:r>
            <a:r>
              <a:rPr lang="en-US" sz="1000" b="0" i="0" kern="1200" dirty="0" err="1">
                <a:solidFill>
                  <a:schemeClr val="tx1"/>
                </a:solidFill>
                <a:effectLst/>
                <a:latin typeface="Arial" pitchFamily="34" charset="0"/>
                <a:ea typeface="+mn-ea"/>
                <a:cs typeface="Arial" pitchFamily="34" charset="0"/>
              </a:rPr>
              <a:t>UNSAFE_componentWillUpdate</a:t>
            </a:r>
            <a:r>
              <a:rPr lang="en-US" sz="1000" b="0" i="0" kern="1200" dirty="0">
                <a:solidFill>
                  <a:schemeClr val="tx1"/>
                </a:solidFill>
                <a:effectLst/>
                <a:latin typeface="Arial" pitchFamily="34" charset="0"/>
                <a:ea typeface="+mn-ea"/>
                <a:cs typeface="Arial" pitchFamily="34" charset="0"/>
              </a:rPr>
              <a:t>.</a:t>
            </a:r>
          </a:p>
          <a:p>
            <a:endParaRPr lang="en-US" dirty="0"/>
          </a:p>
          <a:p>
            <a:endParaRPr lang="en-US" dirty="0"/>
          </a:p>
        </p:txBody>
      </p:sp>
    </p:spTree>
    <p:extLst>
      <p:ext uri="{BB962C8B-B14F-4D97-AF65-F5344CB8AC3E}">
        <p14:creationId xmlns:p14="http://schemas.microsoft.com/office/powerpoint/2010/main" val="739888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taken from https://blog.bitsrc.io/</a:t>
            </a:r>
          </a:p>
          <a:p>
            <a:endParaRPr lang="en-US" dirty="0"/>
          </a:p>
        </p:txBody>
      </p:sp>
    </p:spTree>
    <p:extLst>
      <p:ext uri="{BB962C8B-B14F-4D97-AF65-F5344CB8AC3E}">
        <p14:creationId xmlns:p14="http://schemas.microsoft.com/office/powerpoint/2010/main" val="80436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err="1">
                <a:solidFill>
                  <a:schemeClr val="tx1"/>
                </a:solidFill>
                <a:effectLst/>
                <a:latin typeface="Arial" pitchFamily="34" charset="0"/>
                <a:ea typeface="+mn-ea"/>
                <a:cs typeface="Arial" pitchFamily="34" charset="0"/>
              </a:rPr>
              <a:t>getDerivedStateFromProps</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method </a:t>
            </a:r>
            <a:r>
              <a:rPr lang="en-US" dirty="0" err="1"/>
              <a:t>getDerivedStateFromProps</a:t>
            </a:r>
            <a:r>
              <a:rPr lang="en-US" sz="1000" b="0" i="0" kern="1200" dirty="0">
                <a:solidFill>
                  <a:schemeClr val="tx1"/>
                </a:solidFill>
                <a:effectLst/>
                <a:latin typeface="Arial" pitchFamily="34" charset="0"/>
                <a:ea typeface="+mn-ea"/>
                <a:cs typeface="Arial" pitchFamily="34" charset="0"/>
              </a:rPr>
              <a:t> is static, hence it has no access to </a:t>
            </a:r>
            <a:r>
              <a:rPr lang="en-US" dirty="0"/>
              <a:t>this</a:t>
            </a:r>
            <a:r>
              <a:rPr lang="en-US" sz="1000" b="0" i="0" kern="1200" dirty="0">
                <a:solidFill>
                  <a:schemeClr val="tx1"/>
                </a:solidFill>
                <a:effectLst/>
                <a:latin typeface="Arial" pitchFamily="34" charset="0"/>
                <a:ea typeface="+mn-ea"/>
                <a:cs typeface="Arial" pitchFamily="34" charset="0"/>
              </a:rPr>
              <a:t>. This method has access to the current state and props.</a:t>
            </a:r>
            <a:endParaRPr lang="en-US" dirty="0"/>
          </a:p>
        </p:txBody>
      </p:sp>
    </p:spTree>
    <p:extLst>
      <p:ext uri="{BB962C8B-B14F-4D97-AF65-F5344CB8AC3E}">
        <p14:creationId xmlns:p14="http://schemas.microsoft.com/office/powerpoint/2010/main" val="1331703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a:t>Updating:</a:t>
            </a:r>
          </a:p>
          <a:p>
            <a:endParaRPr lang="en-US" dirty="0"/>
          </a:p>
          <a:p>
            <a:r>
              <a:rPr lang="en-US" dirty="0"/>
              <a:t>Components must be re-rendered</a:t>
            </a:r>
            <a:r>
              <a:rPr lang="en-US" baseline="0" dirty="0"/>
              <a:t> only if any changes happens in props changes</a:t>
            </a:r>
            <a:endParaRPr lang="en-US" dirty="0"/>
          </a:p>
        </p:txBody>
      </p:sp>
    </p:spTree>
    <p:extLst>
      <p:ext uri="{BB962C8B-B14F-4D97-AF65-F5344CB8AC3E}">
        <p14:creationId xmlns:p14="http://schemas.microsoft.com/office/powerpoint/2010/main" val="1305009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getSnapshotBeforeUpdate</a:t>
            </a:r>
            <a:endParaRPr lang="en-US" dirty="0"/>
          </a:p>
          <a:p>
            <a:endParaRPr lang="en-US" sz="1000" b="1" i="0" kern="1200" dirty="0">
              <a:solidFill>
                <a:schemeClr val="tx1"/>
              </a:solidFill>
              <a:effectLst/>
              <a:latin typeface="Arial" pitchFamily="34" charset="0"/>
              <a:ea typeface="+mn-ea"/>
              <a:cs typeface="Arial" pitchFamily="34" charset="0"/>
            </a:endParaRPr>
          </a:p>
          <a:p>
            <a:r>
              <a:rPr lang="en-US" sz="1000" b="1" i="0" kern="1200" dirty="0">
                <a:solidFill>
                  <a:schemeClr val="tx1"/>
                </a:solidFill>
                <a:effectLst/>
                <a:latin typeface="Arial" pitchFamily="34" charset="0"/>
                <a:ea typeface="+mn-ea"/>
                <a:cs typeface="Arial" pitchFamily="34" charset="0"/>
              </a:rPr>
              <a:t>Usage: </a:t>
            </a:r>
            <a:r>
              <a:rPr lang="en-US" sz="1000" b="0" i="0" kern="1200" dirty="0">
                <a:solidFill>
                  <a:schemeClr val="tx1"/>
                </a:solidFill>
                <a:effectLst/>
                <a:latin typeface="Arial" pitchFamily="34" charset="0"/>
                <a:ea typeface="+mn-ea"/>
                <a:cs typeface="Arial" pitchFamily="34" charset="0"/>
              </a:rPr>
              <a:t>This method is useful if you want to keep sync in-between state of current DOM with the updated DOM. E.g. scroll position, audio/video, text-selection, cursor position, tool-tip position, etc.</a:t>
            </a:r>
          </a:p>
          <a:p>
            <a:endParaRPr lang="en-US" sz="1000" b="0" i="0" kern="1200" dirty="0">
              <a:solidFill>
                <a:schemeClr val="tx1"/>
              </a:solidFill>
              <a:effectLst/>
              <a:latin typeface="Arial" pitchFamily="34" charset="0"/>
              <a:ea typeface="+mn-ea"/>
              <a:cs typeface="Arial" pitchFamily="34" charset="0"/>
            </a:endParaRPr>
          </a:p>
          <a:p>
            <a:r>
              <a:rPr lang="en-US" sz="1000" b="1" i="0" kern="1200" dirty="0" err="1">
                <a:solidFill>
                  <a:schemeClr val="tx1"/>
                </a:solidFill>
                <a:effectLst/>
                <a:latin typeface="Arial" pitchFamily="34" charset="0"/>
                <a:ea typeface="+mn-ea"/>
                <a:cs typeface="Arial" pitchFamily="34" charset="0"/>
              </a:rPr>
              <a:t>ComponentWillUnmount</a:t>
            </a:r>
            <a:r>
              <a:rPr lang="en-US" sz="1000" b="1" i="0" kern="1200" dirty="0">
                <a:solidFill>
                  <a:schemeClr val="tx1"/>
                </a:solidFill>
                <a:effectLst/>
                <a:latin typeface="Arial" pitchFamily="34" charset="0"/>
                <a:ea typeface="+mn-ea"/>
                <a:cs typeface="Arial" pitchFamily="34" charset="0"/>
              </a:rPr>
              <a:t>:</a:t>
            </a:r>
          </a:p>
          <a:p>
            <a:r>
              <a:rPr lang="en-US" sz="1000" b="1" i="1" kern="1200" dirty="0">
                <a:solidFill>
                  <a:schemeClr val="tx1"/>
                </a:solidFill>
                <a:effectLst/>
                <a:latin typeface="Arial" pitchFamily="34" charset="0"/>
                <a:ea typeface="+mn-ea"/>
                <a:cs typeface="Arial" pitchFamily="34" charset="0"/>
              </a:rPr>
              <a:t>Usage: </a:t>
            </a:r>
            <a:r>
              <a:rPr lang="en-US" sz="1000" b="0" i="0" kern="1200" dirty="0">
                <a:solidFill>
                  <a:schemeClr val="tx1"/>
                </a:solidFill>
                <a:effectLst/>
                <a:latin typeface="Arial" pitchFamily="34" charset="0"/>
                <a:ea typeface="+mn-ea"/>
                <a:cs typeface="Arial" pitchFamily="34" charset="0"/>
              </a:rPr>
              <a:t>In this method, we do all the cleanups related to the component. </a:t>
            </a:r>
            <a:endParaRPr lang="en-US" dirty="0"/>
          </a:p>
        </p:txBody>
      </p:sp>
    </p:spTree>
    <p:extLst>
      <p:ext uri="{BB962C8B-B14F-4D97-AF65-F5344CB8AC3E}">
        <p14:creationId xmlns:p14="http://schemas.microsoft.com/office/powerpoint/2010/main" val="1581950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Arial" pitchFamily="34" charset="0"/>
                <a:ea typeface="+mn-ea"/>
                <a:cs typeface="Arial" pitchFamily="34" charset="0"/>
              </a:rPr>
              <a:t>Don’t duplicate source of truth :</a:t>
            </a:r>
          </a:p>
          <a:p>
            <a:endParaRPr lang="en-US" dirty="0"/>
          </a:p>
          <a:p>
            <a:endParaRPr lang="en-US" dirty="0"/>
          </a:p>
          <a:p>
            <a:r>
              <a:rPr lang="en-US" dirty="0"/>
              <a:t>constructor(props){</a:t>
            </a:r>
            <a:br>
              <a:rPr lang="en-US" dirty="0"/>
            </a:br>
            <a:r>
              <a:rPr lang="en-US" dirty="0"/>
              <a:t>super(props);</a:t>
            </a:r>
            <a:br>
              <a:rPr lang="en-US" dirty="0"/>
            </a:br>
            <a:r>
              <a:rPr lang="en-US" dirty="0" err="1"/>
              <a:t>this.state</a:t>
            </a:r>
            <a:r>
              <a:rPr lang="en-US" dirty="0"/>
              <a:t> = {</a:t>
            </a:r>
            <a:br>
              <a:rPr lang="en-US" dirty="0"/>
            </a:br>
            <a:r>
              <a:rPr lang="en-US" dirty="0" err="1"/>
              <a:t>myname</a:t>
            </a:r>
            <a:r>
              <a:rPr lang="en-US" dirty="0"/>
              <a:t>: props.name,</a:t>
            </a:r>
            <a:br>
              <a:rPr lang="en-US" dirty="0"/>
            </a:br>
            <a:r>
              <a:rPr lang="en-US" dirty="0"/>
              <a:t>};</a:t>
            </a:r>
            <a:br>
              <a:rPr lang="en-US" dirty="0"/>
            </a:br>
            <a:r>
              <a:rPr lang="en-US" dirty="0"/>
              <a:t>}</a:t>
            </a:r>
          </a:p>
          <a:p>
            <a:endParaRPr lang="en-US" dirty="0"/>
          </a:p>
          <a:p>
            <a:r>
              <a:rPr lang="en-US" sz="1000" b="0" i="0" kern="1200" dirty="0">
                <a:solidFill>
                  <a:schemeClr val="tx1"/>
                </a:solidFill>
                <a:effectLst/>
                <a:latin typeface="Arial" pitchFamily="34" charset="0"/>
                <a:ea typeface="+mn-ea"/>
                <a:cs typeface="Arial" pitchFamily="34" charset="0"/>
              </a:rPr>
              <a:t> If you pass in new </a:t>
            </a:r>
            <a:r>
              <a:rPr lang="en-US" dirty="0"/>
              <a:t>props.name</a:t>
            </a:r>
            <a:r>
              <a:rPr lang="en-US" sz="1000" b="0" i="0" kern="1200" dirty="0">
                <a:solidFill>
                  <a:schemeClr val="tx1"/>
                </a:solidFill>
                <a:effectLst/>
                <a:latin typeface="Arial" pitchFamily="34" charset="0"/>
                <a:ea typeface="+mn-ea"/>
                <a:cs typeface="Arial" pitchFamily="34" charset="0"/>
              </a:rPr>
              <a:t> it wont be used because its only invoked when the component is first created — </a:t>
            </a:r>
            <a:r>
              <a:rPr lang="en-US" sz="1000" b="1" i="0" kern="1200" dirty="0">
                <a:solidFill>
                  <a:schemeClr val="tx1"/>
                </a:solidFill>
                <a:effectLst/>
                <a:latin typeface="Arial" pitchFamily="34" charset="0"/>
                <a:ea typeface="+mn-ea"/>
                <a:cs typeface="Arial" pitchFamily="34" charset="0"/>
              </a:rPr>
              <a:t>DON’T</a:t>
            </a:r>
            <a:r>
              <a:rPr lang="en-US" sz="1000" b="0" i="0" kern="1200" dirty="0">
                <a:solidFill>
                  <a:schemeClr val="tx1"/>
                </a:solidFill>
                <a:effectLst/>
                <a:latin typeface="Arial" pitchFamily="34" charset="0"/>
                <a:ea typeface="+mn-ea"/>
                <a:cs typeface="Arial" pitchFamily="34" charset="0"/>
              </a:rPr>
              <a:t> do this.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err="1">
                <a:solidFill>
                  <a:schemeClr val="tx1"/>
                </a:solidFill>
                <a:effectLst/>
                <a:latin typeface="Arial" pitchFamily="34" charset="0"/>
                <a:ea typeface="+mn-ea"/>
                <a:cs typeface="Arial" pitchFamily="34" charset="0"/>
              </a:rPr>
              <a:t>Donot</a:t>
            </a:r>
            <a:r>
              <a:rPr lang="en-US" sz="1000" b="0" i="0" kern="1200" dirty="0">
                <a:solidFill>
                  <a:schemeClr val="tx1"/>
                </a:solidFill>
                <a:effectLst/>
                <a:latin typeface="Arial" pitchFamily="34" charset="0"/>
                <a:ea typeface="+mn-ea"/>
                <a:cs typeface="Arial" pitchFamily="34" charset="0"/>
              </a:rPr>
              <a:t> use Context </a:t>
            </a:r>
            <a:r>
              <a:rPr lang="en-US" sz="1000" b="0" i="0" kern="1200" dirty="0" err="1">
                <a:solidFill>
                  <a:schemeClr val="tx1"/>
                </a:solidFill>
                <a:effectLst/>
                <a:latin typeface="Arial" pitchFamily="34" charset="0"/>
                <a:ea typeface="+mn-ea"/>
                <a:cs typeface="Arial" pitchFamily="34" charset="0"/>
              </a:rPr>
              <a:t>Api</a:t>
            </a:r>
            <a:r>
              <a:rPr lang="en-US" sz="1000" b="0" i="0" kern="1200" dirty="0">
                <a:solidFill>
                  <a:schemeClr val="tx1"/>
                </a:solidFill>
                <a:effectLst/>
                <a:latin typeface="Arial" pitchFamily="34" charset="0"/>
                <a:ea typeface="+mn-ea"/>
                <a:cs typeface="Arial" pitchFamily="34" charset="0"/>
              </a:rPr>
              <a:t> much or put most of application data in context </a:t>
            </a:r>
            <a:r>
              <a:rPr lang="en-US" sz="1000" b="0" i="0" kern="1200" dirty="0" err="1">
                <a:solidFill>
                  <a:schemeClr val="tx1"/>
                </a:solidFill>
                <a:effectLst/>
                <a:latin typeface="Arial" pitchFamily="34" charset="0"/>
                <a:ea typeface="+mn-ea"/>
                <a:cs typeface="Arial" pitchFamily="34" charset="0"/>
              </a:rPr>
              <a:t>api</a:t>
            </a:r>
            <a:r>
              <a:rPr lang="en-US" sz="1000" b="0" i="0" kern="1200" dirty="0">
                <a:solidFill>
                  <a:schemeClr val="tx1"/>
                </a:solidFill>
                <a:effectLst/>
                <a:latin typeface="Arial" pitchFamily="34" charset="0"/>
                <a:ea typeface="+mn-ea"/>
                <a:cs typeface="Arial" pitchFamily="34" charset="0"/>
              </a:rPr>
              <a:t> as its not supported with </a:t>
            </a:r>
            <a:r>
              <a:rPr lang="en-US" sz="1000" b="0" i="0" kern="1200" dirty="0" err="1">
                <a:solidFill>
                  <a:schemeClr val="tx1"/>
                </a:solidFill>
                <a:effectLst/>
                <a:latin typeface="Arial" pitchFamily="34" charset="0"/>
                <a:ea typeface="+mn-ea"/>
                <a:cs typeface="Arial" pitchFamily="34" charset="0"/>
              </a:rPr>
              <a:t>shouldComponentUpdatelife</a:t>
            </a:r>
            <a:r>
              <a:rPr lang="en-US" sz="1000" b="0" i="0" kern="1200" dirty="0">
                <a:solidFill>
                  <a:schemeClr val="tx1"/>
                </a:solidFill>
                <a:effectLst/>
                <a:latin typeface="Arial" pitchFamily="34" charset="0"/>
                <a:ea typeface="+mn-ea"/>
                <a:cs typeface="Arial" pitchFamily="34" charset="0"/>
              </a:rPr>
              <a:t> cycle hook</a:t>
            </a:r>
          </a:p>
          <a:p>
            <a:endParaRPr lang="en-US" dirty="0"/>
          </a:p>
        </p:txBody>
      </p:sp>
    </p:spTree>
    <p:extLst>
      <p:ext uri="{BB962C8B-B14F-4D97-AF65-F5344CB8AC3E}">
        <p14:creationId xmlns:p14="http://schemas.microsoft.com/office/powerpoint/2010/main" val="3454852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dirty="0" err="1"/>
              <a:t>Inconditional</a:t>
            </a:r>
            <a:r>
              <a:rPr lang="en-US" dirty="0"/>
              <a:t> statements example:</a:t>
            </a:r>
          </a:p>
          <a:p>
            <a:r>
              <a:rPr lang="en-US" sz="1000" kern="1200" dirty="0">
                <a:solidFill>
                  <a:schemeClr val="tx1"/>
                </a:solidFill>
                <a:effectLst/>
                <a:latin typeface="Arial" pitchFamily="34" charset="0"/>
                <a:ea typeface="+mn-ea"/>
                <a:cs typeface="Arial" pitchFamily="34" charset="0"/>
              </a:rPr>
              <a:t>&lt;div&gt; {</a:t>
            </a:r>
            <a:r>
              <a:rPr lang="en-US" sz="1000" kern="1200" dirty="0" err="1">
                <a:solidFill>
                  <a:schemeClr val="tx1"/>
                </a:solidFill>
                <a:effectLst/>
                <a:latin typeface="Arial" pitchFamily="34" charset="0"/>
                <a:ea typeface="+mn-ea"/>
                <a:cs typeface="Arial" pitchFamily="34" charset="0"/>
              </a:rPr>
              <a:t>isRole</a:t>
            </a:r>
            <a:r>
              <a:rPr lang="en-US" sz="1000" kern="1200" dirty="0">
                <a:solidFill>
                  <a:schemeClr val="tx1"/>
                </a:solidFill>
                <a:effectLst/>
                <a:latin typeface="Arial" pitchFamily="34" charset="0"/>
                <a:ea typeface="+mn-ea"/>
                <a:cs typeface="Arial" pitchFamily="34" charset="0"/>
              </a:rPr>
              <a:t>('admin', user.id) &amp;&amp; &lt;</a:t>
            </a:r>
            <a:r>
              <a:rPr lang="en-US" sz="1000" kern="1200" dirty="0" err="1">
                <a:solidFill>
                  <a:schemeClr val="tx1"/>
                </a:solidFill>
                <a:effectLst/>
                <a:latin typeface="Arial" pitchFamily="34" charset="0"/>
                <a:ea typeface="+mn-ea"/>
                <a:cs typeface="Arial" pitchFamily="34" charset="0"/>
              </a:rPr>
              <a:t>UserProfile</a:t>
            </a:r>
            <a:r>
              <a:rPr lang="en-US" sz="1000" kern="1200" dirty="0">
                <a:solidFill>
                  <a:schemeClr val="tx1"/>
                </a:solidFill>
                <a:effectLst/>
                <a:latin typeface="Arial" pitchFamily="34" charset="0"/>
                <a:ea typeface="+mn-ea"/>
                <a:cs typeface="Arial" pitchFamily="34" charset="0"/>
              </a:rPr>
              <a:t> </a:t>
            </a:r>
            <a:r>
              <a:rPr lang="en-US" sz="1000" kern="1200" dirty="0" err="1">
                <a:solidFill>
                  <a:schemeClr val="tx1"/>
                </a:solidFill>
                <a:effectLst/>
                <a:latin typeface="Arial" pitchFamily="34" charset="0"/>
                <a:ea typeface="+mn-ea"/>
                <a:cs typeface="Arial" pitchFamily="34" charset="0"/>
              </a:rPr>
              <a:t>userId</a:t>
            </a:r>
            <a:r>
              <a:rPr lang="en-US" sz="1000" kern="1200" dirty="0">
                <a:solidFill>
                  <a:schemeClr val="tx1"/>
                </a:solidFill>
                <a:effectLst/>
                <a:latin typeface="Arial" pitchFamily="34" charset="0"/>
                <a:ea typeface="+mn-ea"/>
                <a:cs typeface="Arial" pitchFamily="34" charset="0"/>
              </a:rPr>
              <a:t>={user.id} /&gt; }&lt;/div&gt;</a:t>
            </a:r>
          </a:p>
          <a:p>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The above code avoids writing a</a:t>
            </a:r>
            <a:r>
              <a:rPr lang="en-US" sz="1000" kern="1200" baseline="0" dirty="0">
                <a:solidFill>
                  <a:schemeClr val="tx1"/>
                </a:solidFill>
                <a:effectLst/>
                <a:latin typeface="Arial" pitchFamily="34" charset="0"/>
                <a:ea typeface="+mn-ea"/>
                <a:cs typeface="Arial" pitchFamily="34" charset="0"/>
              </a:rPr>
              <a:t> function for checking role</a:t>
            </a:r>
          </a:p>
          <a:p>
            <a:endParaRPr lang="en-US" sz="1000" kern="1200" baseline="0" dirty="0">
              <a:solidFill>
                <a:schemeClr val="tx1"/>
              </a:solidFill>
              <a:effectLst/>
              <a:latin typeface="Arial" pitchFamily="34" charset="0"/>
              <a:ea typeface="+mn-ea"/>
              <a:cs typeface="Arial" pitchFamily="34" charset="0"/>
            </a:endParaRPr>
          </a:p>
          <a:p>
            <a:endParaRPr lang="en-US" sz="1000" kern="1200" baseline="0" dirty="0">
              <a:solidFill>
                <a:schemeClr val="tx1"/>
              </a:solidFill>
              <a:effectLst/>
              <a:latin typeface="Arial" pitchFamily="34" charset="0"/>
              <a:ea typeface="+mn-ea"/>
              <a:cs typeface="Arial" pitchFamily="34" charset="0"/>
            </a:endParaRPr>
          </a:p>
          <a:p>
            <a:r>
              <a:rPr lang="en-US" sz="1000" kern="1200" baseline="0" dirty="0">
                <a:solidFill>
                  <a:schemeClr val="tx1"/>
                </a:solidFill>
                <a:effectLst/>
                <a:latin typeface="Arial" pitchFamily="34" charset="0"/>
                <a:ea typeface="+mn-ea"/>
                <a:cs typeface="Arial" pitchFamily="34" charset="0"/>
              </a:rPr>
              <a:t>React Dev tools:</a:t>
            </a:r>
          </a:p>
          <a:p>
            <a:r>
              <a:rPr lang="en-US" sz="1000" b="0" i="0" kern="1200" dirty="0">
                <a:solidFill>
                  <a:schemeClr val="tx1"/>
                </a:solidFill>
                <a:effectLst/>
                <a:latin typeface="Arial" pitchFamily="34" charset="0"/>
                <a:ea typeface="+mn-ea"/>
                <a:cs typeface="Arial" pitchFamily="34" charset="0"/>
              </a:rPr>
              <a:t>React Dev Tools are available for all major browsers such as </a:t>
            </a:r>
            <a:r>
              <a:rPr lang="en-US" sz="1000" b="0" i="0" u="none" strike="noStrike" kern="1200" dirty="0">
                <a:solidFill>
                  <a:schemeClr val="tx1"/>
                </a:solidFill>
                <a:effectLst/>
                <a:latin typeface="Arial" pitchFamily="34" charset="0"/>
                <a:ea typeface="+mn-ea"/>
                <a:cs typeface="Arial" pitchFamily="34" charset="0"/>
                <a:hlinkClick r:id="rId3"/>
              </a:rPr>
              <a:t>Chrome</a:t>
            </a:r>
            <a:r>
              <a:rPr lang="en-US" sz="1000" b="0" i="0" kern="1200" dirty="0">
                <a:solidFill>
                  <a:schemeClr val="tx1"/>
                </a:solidFill>
                <a:effectLst/>
                <a:latin typeface="Arial" pitchFamily="34" charset="0"/>
                <a:ea typeface="+mn-ea"/>
                <a:cs typeface="Arial" pitchFamily="34" charset="0"/>
              </a:rPr>
              <a:t> and </a:t>
            </a:r>
            <a:r>
              <a:rPr lang="en-US" sz="1000" b="0" i="0" u="none" strike="noStrike" kern="1200" dirty="0">
                <a:solidFill>
                  <a:schemeClr val="tx1"/>
                </a:solidFill>
                <a:effectLst/>
                <a:latin typeface="Arial" pitchFamily="34" charset="0"/>
                <a:ea typeface="+mn-ea"/>
                <a:cs typeface="Arial" pitchFamily="34" charset="0"/>
                <a:hlinkClick r:id="rId4"/>
              </a:rPr>
              <a:t>Firefox</a:t>
            </a:r>
            <a:r>
              <a:rPr lang="en-US" sz="1000" b="0" i="0" kern="1200" dirty="0">
                <a:solidFill>
                  <a:schemeClr val="tx1"/>
                </a:solidFill>
                <a:effectLst/>
                <a:latin typeface="Arial" pitchFamily="34" charset="0"/>
                <a:ea typeface="+mn-ea"/>
                <a:cs typeface="Arial" pitchFamily="34" charset="0"/>
              </a:rPr>
              <a:t>.</a:t>
            </a:r>
            <a:endParaRPr lang="en-US" sz="1000" kern="1200" baseline="0" dirty="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27528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sz="1000" b="1" i="0" kern="1200" dirty="0">
                <a:solidFill>
                  <a:schemeClr val="tx1"/>
                </a:solidFill>
                <a:effectLst/>
                <a:latin typeface="Arial" pitchFamily="34" charset="0"/>
                <a:ea typeface="+mn-ea"/>
                <a:cs typeface="Arial" pitchFamily="34" charset="0"/>
              </a:rPr>
              <a:t>Nested components</a:t>
            </a:r>
            <a:r>
              <a:rPr lang="en-US" sz="1000" b="0" i="0" kern="1200" dirty="0">
                <a:solidFill>
                  <a:schemeClr val="tx1"/>
                </a:solidFill>
                <a:effectLst/>
                <a:latin typeface="Arial" pitchFamily="34" charset="0"/>
                <a:ea typeface="+mn-ea"/>
                <a:cs typeface="Arial" pitchFamily="34" charset="0"/>
              </a:rPr>
              <a:t> in React.js help you create more complex view element structures.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React is moving away from </a:t>
            </a:r>
            <a:r>
              <a:rPr lang="en-US" sz="1000" b="0" i="0" kern="1200" dirty="0" err="1">
                <a:solidFill>
                  <a:schemeClr val="tx1"/>
                </a:solidFill>
                <a:effectLst/>
                <a:latin typeface="Arial" pitchFamily="34" charset="0"/>
                <a:ea typeface="+mn-ea"/>
                <a:cs typeface="Arial" pitchFamily="34" charset="0"/>
              </a:rPr>
              <a:t>React.createClass</a:t>
            </a:r>
            <a:r>
              <a:rPr lang="en-US" sz="1000" b="0" i="0" kern="1200" dirty="0">
                <a:solidFill>
                  <a:schemeClr val="tx1"/>
                </a:solidFill>
                <a:effectLst/>
                <a:latin typeface="Arial" pitchFamily="34" charset="0"/>
                <a:ea typeface="+mn-ea"/>
                <a:cs typeface="Arial" pitchFamily="34" charset="0"/>
              </a:rPr>
              <a:t> method. </a:t>
            </a:r>
            <a:r>
              <a:rPr lang="en-US" sz="1000" dirty="0">
                <a:latin typeface="Candara" panose="020E0502030303020204" pitchFamily="34" charset="0"/>
              </a:rPr>
              <a:t> </a:t>
            </a:r>
          </a:p>
          <a:p>
            <a:endParaRPr lang="en-US" sz="1000" dirty="0">
              <a:latin typeface="Candara" panose="020E0502030303020204" pitchFamily="34" charset="0"/>
            </a:endParaRPr>
          </a:p>
          <a:p>
            <a:r>
              <a:rPr lang="en-US" sz="1000" dirty="0">
                <a:latin typeface="Candara" panose="020E0502030303020204" pitchFamily="34" charset="0"/>
              </a:rPr>
              <a:t>Top level  components can also be called as Controller View, because it controls the data flow for all its child component by setting props on children.</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8005442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3583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298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sz="1000" b="1" i="0" kern="1200" dirty="0">
                <a:solidFill>
                  <a:schemeClr val="tx1"/>
                </a:solidFill>
                <a:effectLst/>
                <a:latin typeface="Arial" pitchFamily="34" charset="0"/>
                <a:ea typeface="+mn-ea"/>
                <a:cs typeface="Arial" pitchFamily="34" charset="0"/>
              </a:rPr>
              <a:t>Nested components</a:t>
            </a:r>
            <a:r>
              <a:rPr lang="en-US" sz="1000" b="0" i="0" kern="1200" dirty="0">
                <a:solidFill>
                  <a:schemeClr val="tx1"/>
                </a:solidFill>
                <a:effectLst/>
                <a:latin typeface="Arial" pitchFamily="34" charset="0"/>
                <a:ea typeface="+mn-ea"/>
                <a:cs typeface="Arial" pitchFamily="34" charset="0"/>
              </a:rPr>
              <a:t> in React.js help you create more complex view element structures.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React is moving away from </a:t>
            </a:r>
            <a:r>
              <a:rPr lang="en-US" sz="1000" b="0" i="0" kern="1200" dirty="0" err="1">
                <a:solidFill>
                  <a:schemeClr val="tx1"/>
                </a:solidFill>
                <a:effectLst/>
                <a:latin typeface="Arial" pitchFamily="34" charset="0"/>
                <a:ea typeface="+mn-ea"/>
                <a:cs typeface="Arial" pitchFamily="34" charset="0"/>
              </a:rPr>
              <a:t>React.createClass</a:t>
            </a:r>
            <a:r>
              <a:rPr lang="en-US" sz="1000" b="0" i="0" kern="1200" dirty="0">
                <a:solidFill>
                  <a:schemeClr val="tx1"/>
                </a:solidFill>
                <a:effectLst/>
                <a:latin typeface="Arial" pitchFamily="34" charset="0"/>
                <a:ea typeface="+mn-ea"/>
                <a:cs typeface="Arial" pitchFamily="34" charset="0"/>
              </a:rPr>
              <a:t> method. </a:t>
            </a:r>
            <a:r>
              <a:rPr lang="en-US" sz="1000" dirty="0">
                <a:latin typeface="Candara" panose="020E0502030303020204" pitchFamily="34" charset="0"/>
              </a:rPr>
              <a:t> </a:t>
            </a:r>
          </a:p>
          <a:p>
            <a:endParaRPr lang="en-US" sz="1000" dirty="0">
              <a:latin typeface="Candara" panose="020E0502030303020204" pitchFamily="34" charset="0"/>
            </a:endParaRPr>
          </a:p>
          <a:p>
            <a:r>
              <a:rPr lang="en-US" sz="1000" dirty="0">
                <a:latin typeface="Candara" panose="020E0502030303020204" pitchFamily="34" charset="0"/>
              </a:rPr>
              <a:t>Top level  components can also be called as Controller View, because it controls the data flow for all its child component by setting props on children.</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555842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18644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1" i="0" kern="1200" dirty="0">
                <a:solidFill>
                  <a:schemeClr val="tx1"/>
                </a:solidFill>
                <a:effectLst/>
                <a:latin typeface="Arial" pitchFamily="34" charset="0"/>
                <a:ea typeface="+mn-ea"/>
                <a:cs typeface="Arial" pitchFamily="34" charset="0"/>
              </a:rPr>
              <a:t>HIGH ORDER COMPONENTS: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Helps to write out business logic</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goal of this HOC pattern is to decompose the logic into simpler and smaller functions that can be reused.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 rule of thumb is a function does just one task and does it well. </a:t>
            </a:r>
          </a:p>
          <a:p>
            <a:endParaRPr lang="en-US" sz="1000" b="0" i="0" kern="1200" baseline="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HOC makes debugging and maintenance a whole lot easier</a:t>
            </a:r>
            <a:r>
              <a:rPr lang="en-US" sz="1000" b="0" i="0" kern="1200" baseline="0" dirty="0">
                <a:solidFill>
                  <a:schemeClr val="tx1"/>
                </a:solidFill>
                <a:effectLst/>
                <a:latin typeface="Arial" pitchFamily="34" charset="0"/>
                <a:ea typeface="+mn-ea"/>
                <a:cs typeface="Arial" pitchFamily="34" charset="0"/>
              </a:rPr>
              <a:t> as they are modular.</a:t>
            </a:r>
          </a:p>
          <a:p>
            <a:endParaRPr lang="en-US" baseline="0"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Slide explains that communication between service provider and consumer happen via SOAP messages</a:t>
            </a:r>
          </a:p>
        </p:txBody>
      </p:sp>
    </p:spTree>
    <p:extLst>
      <p:ext uri="{BB962C8B-B14F-4D97-AF65-F5344CB8AC3E}">
        <p14:creationId xmlns:p14="http://schemas.microsoft.com/office/powerpoint/2010/main" val="1853566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458810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fontScale="62500" lnSpcReduction="20000"/>
          </a:bodyPr>
          <a:lstStyle/>
          <a:p>
            <a:endParaRPr lang="en-US" dirty="0"/>
          </a:p>
          <a:p>
            <a:pPr>
              <a:lnSpc>
                <a:spcPct val="100000"/>
              </a:lnSpc>
            </a:pPr>
            <a:r>
              <a:rPr lang="en-US" sz="2000" dirty="0"/>
              <a:t>The props parameter is a JavaScript object (data &amp; event handlers) passed from a parent element to a child element.</a:t>
            </a:r>
          </a:p>
          <a:p>
            <a:pPr>
              <a:lnSpc>
                <a:spcPct val="100000"/>
              </a:lnSpc>
            </a:pPr>
            <a:r>
              <a:rPr lang="en-US" sz="2000" dirty="0"/>
              <a:t>Props are supplied as attributes: </a:t>
            </a:r>
          </a:p>
          <a:p>
            <a:pPr>
              <a:lnSpc>
                <a:spcPct val="100000"/>
              </a:lnSpc>
            </a:pPr>
            <a:endParaRPr lang="en-US" sz="2000" dirty="0"/>
          </a:p>
          <a:p>
            <a:pPr lvl="1">
              <a:lnSpc>
                <a:spcPct val="100000"/>
              </a:lnSpc>
            </a:pPr>
            <a:r>
              <a:rPr lang="en-US" sz="1600" dirty="0"/>
              <a:t>If the value of the attribute is </a:t>
            </a:r>
            <a:r>
              <a:rPr lang="en-US" sz="1600" b="1" dirty="0"/>
              <a:t>JavaScript expression</a:t>
            </a:r>
            <a:r>
              <a:rPr lang="en-US" sz="1600" dirty="0"/>
              <a:t> it must be enclosed in curly Brackets ({}).</a:t>
            </a:r>
          </a:p>
          <a:p>
            <a:pPr lvl="1">
              <a:lnSpc>
                <a:spcPct val="100000"/>
              </a:lnSpc>
            </a:pPr>
            <a:r>
              <a:rPr lang="en-US" sz="1600" dirty="0"/>
              <a:t>If it is a </a:t>
            </a:r>
            <a:r>
              <a:rPr lang="en-US" sz="1600" b="1" dirty="0"/>
              <a:t>string literal</a:t>
            </a:r>
            <a:r>
              <a:rPr lang="en-US" sz="1600" dirty="0"/>
              <a:t> it must be enclosed with in double quotes ("").</a:t>
            </a:r>
          </a:p>
          <a:p>
            <a:pPr lvl="1">
              <a:lnSpc>
                <a:spcPct val="100000"/>
              </a:lnSpc>
            </a:pPr>
            <a:endParaRPr lang="en-US" sz="1600" dirty="0"/>
          </a:p>
          <a:p>
            <a:pPr>
              <a:lnSpc>
                <a:spcPct val="100000"/>
              </a:lnSpc>
            </a:pPr>
            <a:r>
              <a:rPr lang="en-US" sz="2000" dirty="0"/>
              <a:t>Props can be accessed via props property inside a component.</a:t>
            </a:r>
          </a:p>
          <a:p>
            <a:pPr>
              <a:lnSpc>
                <a:spcPct val="100000"/>
              </a:lnSpc>
            </a:pPr>
            <a:r>
              <a:rPr lang="en-US" sz="2000" dirty="0"/>
              <a:t>Props are considered to be immutable; it stores read-only data that is passed from the parent. It belongs to the parent and cannot be changed by its children. </a:t>
            </a:r>
          </a:p>
          <a:p>
            <a:pPr>
              <a:lnSpc>
                <a:spcPct val="100000"/>
              </a:lnSpc>
            </a:pPr>
            <a:endParaRPr lang="en-US" sz="2000" dirty="0"/>
          </a:p>
          <a:p>
            <a:pPr>
              <a:lnSpc>
                <a:spcPct val="100000"/>
              </a:lnSpc>
            </a:pPr>
            <a:r>
              <a:rPr lang="en-US" sz="2000" dirty="0" err="1"/>
              <a:t>getDefaultProps</a:t>
            </a:r>
            <a:r>
              <a:rPr lang="en-US" sz="2000" dirty="0"/>
              <a:t>() specifies property values to use, if they are not explicitly supplied.</a:t>
            </a:r>
          </a:p>
          <a:p>
            <a:pPr>
              <a:lnSpc>
                <a:spcPct val="100000"/>
              </a:lnSpc>
            </a:pPr>
            <a:endParaRPr lang="en-US" sz="2000" dirty="0"/>
          </a:p>
          <a:p>
            <a:pPr>
              <a:lnSpc>
                <a:spcPct val="100000"/>
              </a:lnSpc>
            </a:pPr>
            <a:r>
              <a:rPr lang="en-US" sz="2000" dirty="0"/>
              <a:t>Parent can read its children by accessing the special </a:t>
            </a:r>
            <a:r>
              <a:rPr lang="en-US" sz="2000" dirty="0" err="1"/>
              <a:t>this.props.children</a:t>
            </a:r>
            <a:r>
              <a:rPr lang="en-US" sz="2000" dirty="0"/>
              <a:t> prop.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000" b="1" dirty="0">
                <a:latin typeface="Candara" panose="020E0502030303020204" pitchFamily="34" charset="0"/>
              </a:rPr>
              <a:t>Note : </a:t>
            </a:r>
            <a:r>
              <a:rPr lang="en-US" sz="1000" b="1" i="1" dirty="0" err="1">
                <a:latin typeface="Candara" panose="020E0502030303020204" pitchFamily="34" charset="0"/>
              </a:rPr>
              <a:t>this.props.children</a:t>
            </a:r>
            <a:r>
              <a:rPr lang="en-US" sz="1000" b="1" i="1" dirty="0">
                <a:latin typeface="Candara" panose="020E0502030303020204" pitchFamily="34" charset="0"/>
              </a:rPr>
              <a:t> </a:t>
            </a:r>
            <a:r>
              <a:rPr lang="en-US" sz="1000" dirty="0">
                <a:latin typeface="Candara" panose="020E0502030303020204" pitchFamily="34" charset="0"/>
              </a:rPr>
              <a:t>is an opaque data structure, use the </a:t>
            </a:r>
            <a:r>
              <a:rPr lang="en-US" sz="1000" dirty="0" err="1">
                <a:latin typeface="Candara" panose="020E0502030303020204" pitchFamily="34" charset="0"/>
              </a:rPr>
              <a:t>React.Children</a:t>
            </a:r>
            <a:r>
              <a:rPr lang="en-US" sz="1000" dirty="0">
                <a:latin typeface="Candara" panose="020E0502030303020204" pitchFamily="34" charset="0"/>
              </a:rPr>
              <a:t> utilities to manipulate them.</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6" name="Rounded Rectangle 5"/>
          <p:cNvSpPr/>
          <p:nvPr/>
        </p:nvSpPr>
        <p:spPr>
          <a:xfrm>
            <a:off x="1785392" y="4512568"/>
            <a:ext cx="4680520" cy="2088232"/>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Candara" panose="020E0502030303020204" pitchFamily="34" charset="0"/>
              </a:rPr>
              <a:t>// Props supplied as attributes</a:t>
            </a:r>
          </a:p>
          <a:p>
            <a:r>
              <a:rPr lang="en-US" sz="1000" dirty="0">
                <a:solidFill>
                  <a:schemeClr val="tx1"/>
                </a:solidFill>
                <a:latin typeface="Candara" panose="020E0502030303020204" pitchFamily="34" charset="0"/>
              </a:rPr>
              <a:t>&lt;Sample math={</a:t>
            </a:r>
            <a:r>
              <a:rPr lang="en-US" sz="1000" dirty="0" err="1">
                <a:solidFill>
                  <a:schemeClr val="tx1"/>
                </a:solidFill>
                <a:latin typeface="Candara" panose="020E0502030303020204" pitchFamily="34" charset="0"/>
              </a:rPr>
              <a:t>Math.pow</a:t>
            </a:r>
            <a:r>
              <a:rPr lang="en-US" sz="1000" dirty="0">
                <a:solidFill>
                  <a:schemeClr val="tx1"/>
                </a:solidFill>
                <a:latin typeface="Candara" panose="020E0502030303020204" pitchFamily="34" charset="0"/>
              </a:rPr>
              <a:t>(2,3)} name="Veena Deshpande" /&gt;</a:t>
            </a:r>
          </a:p>
          <a:p>
            <a:endParaRPr lang="en-US" sz="1000" dirty="0">
              <a:solidFill>
                <a:schemeClr val="tx1"/>
              </a:solidFill>
              <a:latin typeface="Candara" panose="020E0502030303020204" pitchFamily="34" charset="0"/>
            </a:endParaRPr>
          </a:p>
          <a:p>
            <a:r>
              <a:rPr lang="en-US" sz="1000" dirty="0">
                <a:solidFill>
                  <a:schemeClr val="tx1"/>
                </a:solidFill>
                <a:latin typeface="Candara" panose="020E0502030303020204" pitchFamily="34" charset="0"/>
              </a:rPr>
              <a:t>// Access Props via the props property</a:t>
            </a:r>
          </a:p>
          <a:p>
            <a:r>
              <a:rPr lang="en-US" sz="1000" dirty="0" err="1">
                <a:solidFill>
                  <a:schemeClr val="tx1"/>
                </a:solidFill>
                <a:latin typeface="Candara" panose="020E0502030303020204" pitchFamily="34" charset="0"/>
              </a:rPr>
              <a:t>this.props.math</a:t>
            </a:r>
            <a:r>
              <a:rPr lang="en-US" sz="1000" dirty="0">
                <a:solidFill>
                  <a:schemeClr val="tx1"/>
                </a:solidFill>
                <a:latin typeface="Candara" panose="020E0502030303020204" pitchFamily="34" charset="0"/>
              </a:rPr>
              <a:t>, this.props.name</a:t>
            </a:r>
          </a:p>
          <a:p>
            <a:endParaRPr lang="en-US" sz="1000" dirty="0">
              <a:solidFill>
                <a:schemeClr val="tx1"/>
              </a:solidFill>
              <a:latin typeface="Candara" panose="020E0502030303020204" pitchFamily="34" charset="0"/>
            </a:endParaRPr>
          </a:p>
          <a:p>
            <a:r>
              <a:rPr lang="en-US" sz="1000" dirty="0">
                <a:solidFill>
                  <a:schemeClr val="tx1"/>
                </a:solidFill>
                <a:latin typeface="Candara" panose="020E0502030303020204" pitchFamily="34" charset="0"/>
              </a:rPr>
              <a:t>//</a:t>
            </a:r>
            <a:r>
              <a:rPr lang="en-US" sz="1000" dirty="0" err="1">
                <a:solidFill>
                  <a:schemeClr val="tx1"/>
                </a:solidFill>
                <a:latin typeface="Candara" panose="020E0502030303020204" pitchFamily="34" charset="0"/>
              </a:rPr>
              <a:t>SampleComponent</a:t>
            </a:r>
            <a:r>
              <a:rPr lang="en-US" sz="1000" dirty="0">
                <a:solidFill>
                  <a:schemeClr val="tx1"/>
                </a:solidFill>
                <a:latin typeface="Candara" panose="020E0502030303020204" pitchFamily="34" charset="0"/>
              </a:rPr>
              <a:t> has text "Karthik" has its children which can be  accessed via //</a:t>
            </a:r>
            <a:r>
              <a:rPr lang="en-US" sz="1000" dirty="0" err="1">
                <a:solidFill>
                  <a:schemeClr val="tx1"/>
                </a:solidFill>
                <a:latin typeface="Candara" panose="020E0502030303020204" pitchFamily="34" charset="0"/>
              </a:rPr>
              <a:t>this.props.children</a:t>
            </a:r>
            <a:r>
              <a:rPr lang="en-US" sz="1000" dirty="0">
                <a:solidFill>
                  <a:schemeClr val="tx1"/>
                </a:solidFill>
                <a:latin typeface="Candara" panose="020E0502030303020204" pitchFamily="34" charset="0"/>
              </a:rPr>
              <a:t> in the component</a:t>
            </a:r>
          </a:p>
          <a:p>
            <a:r>
              <a:rPr lang="en-US" sz="1000" dirty="0">
                <a:solidFill>
                  <a:schemeClr val="tx1"/>
                </a:solidFill>
                <a:latin typeface="Candara" panose="020E0502030303020204" pitchFamily="34" charset="0"/>
              </a:rPr>
              <a:t>&lt;</a:t>
            </a:r>
            <a:r>
              <a:rPr lang="en-US" sz="1000" dirty="0" err="1">
                <a:solidFill>
                  <a:schemeClr val="tx1"/>
                </a:solidFill>
                <a:latin typeface="Candara" panose="020E0502030303020204" pitchFamily="34" charset="0"/>
              </a:rPr>
              <a:t>SampleComponent</a:t>
            </a:r>
            <a:r>
              <a:rPr lang="en-US" sz="1000" dirty="0">
                <a:solidFill>
                  <a:schemeClr val="tx1"/>
                </a:solidFill>
                <a:latin typeface="Candara" panose="020E0502030303020204" pitchFamily="34" charset="0"/>
              </a:rPr>
              <a:t>&gt;Karthik&lt;/</a:t>
            </a:r>
            <a:r>
              <a:rPr lang="en-US" sz="1000" dirty="0" err="1">
                <a:solidFill>
                  <a:schemeClr val="tx1"/>
                </a:solidFill>
                <a:latin typeface="Candara" panose="020E0502030303020204" pitchFamily="34" charset="0"/>
              </a:rPr>
              <a:t>SampleComponent</a:t>
            </a:r>
            <a:r>
              <a:rPr lang="en-US" sz="1000" dirty="0">
                <a:solidFill>
                  <a:schemeClr val="tx1"/>
                </a:solidFill>
                <a:latin typeface="Candara" panose="020E0502030303020204" pitchFamily="34" charset="0"/>
              </a:rPr>
              <a:t>&gt;</a:t>
            </a:r>
          </a:p>
          <a:p>
            <a:endParaRPr lang="en-US" sz="1000" dirty="0">
              <a:solidFill>
                <a:schemeClr val="tx1"/>
              </a:solidFill>
              <a:latin typeface="Candara" panose="020E0502030303020204" pitchFamily="34" charset="0"/>
            </a:endParaRPr>
          </a:p>
          <a:p>
            <a:endParaRPr lang="en-US" sz="1000" dirty="0">
              <a:solidFill>
                <a:schemeClr val="tx1"/>
              </a:solidFill>
              <a:latin typeface="Candara" panose="020E0502030303020204" pitchFamily="34" charset="0"/>
            </a:endParaRPr>
          </a:p>
          <a:p>
            <a:endParaRPr lang="en-US" sz="1000" dirty="0">
              <a:solidFill>
                <a:schemeClr val="tx1"/>
              </a:solidFill>
              <a:latin typeface="Candara" panose="020E0502030303020204" pitchFamily="34" charset="0"/>
            </a:endParaRPr>
          </a:p>
        </p:txBody>
      </p:sp>
    </p:spTree>
    <p:extLst>
      <p:ext uri="{BB962C8B-B14F-4D97-AF65-F5344CB8AC3E}">
        <p14:creationId xmlns:p14="http://schemas.microsoft.com/office/powerpoint/2010/main" val="159501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520501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8.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99251906"/>
      </p:ext>
    </p:extLst>
  </p:cSld>
  <p:clrMapOvr>
    <a:masterClrMapping/>
  </p:clrMapOvr>
  <p:hf sldNum="0" hdr="0" dt="0"/>
  <p:extLst>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2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79696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22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1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39729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770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5338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070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9" r:id="rId3"/>
    <p:sldLayoutId id="2147483811" r:id="rId4"/>
    <p:sldLayoutId id="2147483812" r:id="rId5"/>
    <p:sldLayoutId id="2147483854" r:id="rId6"/>
    <p:sldLayoutId id="2147483855" r:id="rId7"/>
    <p:sldLayoutId id="2147483857" r:id="rId8"/>
    <p:sldLayoutId id="2147483858" r:id="rId9"/>
    <p:sldLayoutId id="2147483859" r:id="rId10"/>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99311" y="3129921"/>
            <a:ext cx="6308169" cy="603879"/>
          </a:xfrm>
        </p:spPr>
        <p:txBody>
          <a:bodyPr>
            <a:normAutofit/>
          </a:bodyPr>
          <a:lstStyle/>
          <a:p>
            <a:pPr lvl="0">
              <a:lnSpc>
                <a:spcPct val="100000"/>
              </a:lnSpc>
            </a:pPr>
            <a:r>
              <a:rPr lang="en-US" sz="3400" dirty="0"/>
              <a:t>React Component in details</a:t>
            </a:r>
          </a:p>
        </p:txBody>
      </p:sp>
      <p:sp>
        <p:nvSpPr>
          <p:cNvPr id="12" name="Subtitle 11"/>
          <p:cNvSpPr>
            <a:spLocks noGrp="1"/>
          </p:cNvSpPr>
          <p:nvPr>
            <p:ph type="subTitle" idx="1"/>
          </p:nvPr>
        </p:nvSpPr>
        <p:spPr>
          <a:xfrm>
            <a:off x="260271" y="3932560"/>
            <a:ext cx="3725949" cy="1223963"/>
          </a:xfrm>
        </p:spPr>
        <p:txBody>
          <a:bodyPr>
            <a:normAutofit/>
          </a:bodyPr>
          <a:lstStyle/>
          <a:p>
            <a:r>
              <a:rPr lang="en-US" sz="2000" b="0" dirty="0"/>
              <a:t>Lesson 07</a:t>
            </a:r>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5755" y="686634"/>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73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normAutofit/>
          </a:bodyPr>
          <a:lstStyle/>
          <a:p>
            <a:r>
              <a:rPr lang="en-US" sz="2400" dirty="0"/>
              <a:t>Demo</a:t>
            </a:r>
          </a:p>
        </p:txBody>
      </p:sp>
      <p:sp>
        <p:nvSpPr>
          <p:cNvPr id="44" name="Content Placeholder 43"/>
          <p:cNvSpPr>
            <a:spLocks noGrp="1"/>
          </p:cNvSpPr>
          <p:nvPr>
            <p:ph idx="1"/>
          </p:nvPr>
        </p:nvSpPr>
        <p:spPr/>
        <p:txBody>
          <a:bodyPr/>
          <a:lstStyle/>
          <a:p>
            <a:r>
              <a:rPr lang="en-US" sz="2000" dirty="0"/>
              <a:t>Using-Props</a:t>
            </a:r>
          </a:p>
          <a:p>
            <a:endParaRPr lang="en-US" sz="2000" dirty="0"/>
          </a:p>
          <a:p>
            <a:r>
              <a:rPr lang="en-US" sz="2000" dirty="0"/>
              <a:t>	Create-React-props</a:t>
            </a:r>
          </a:p>
          <a:p>
            <a:r>
              <a:rPr lang="en-US" sz="2000" dirty="0"/>
              <a:t>	</a:t>
            </a:r>
          </a:p>
        </p:txBody>
      </p:sp>
    </p:spTree>
    <p:extLst>
      <p:ext uri="{BB962C8B-B14F-4D97-AF65-F5344CB8AC3E}">
        <p14:creationId xmlns:p14="http://schemas.microsoft.com/office/powerpoint/2010/main" val="178354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698" y="224594"/>
            <a:ext cx="9143999" cy="485224"/>
          </a:xfrm>
          <a:prstGeom prst="rect">
            <a:avLst/>
          </a:prstGeom>
        </p:spPr>
        <p:txBody>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t>Passing Unknown Props</a:t>
            </a:r>
          </a:p>
          <a:p>
            <a:endParaRPr lang="en-US" sz="2400" dirty="0"/>
          </a:p>
        </p:txBody>
      </p:sp>
      <p:sp>
        <p:nvSpPr>
          <p:cNvPr id="6" name="Content Placeholder 2"/>
          <p:cNvSpPr txBox="1">
            <a:spLocks/>
          </p:cNvSpPr>
          <p:nvPr/>
        </p:nvSpPr>
        <p:spPr>
          <a:xfrm>
            <a:off x="244955" y="685800"/>
            <a:ext cx="8467971" cy="5860473"/>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r>
              <a:rPr lang="en-US" sz="1800" dirty="0"/>
              <a:t>When we have a hierarchy of components </a:t>
            </a:r>
            <a:r>
              <a:rPr lang="en-US" sz="1800" dirty="0" err="1"/>
              <a:t>ie</a:t>
            </a:r>
            <a:r>
              <a:rPr lang="en-US" sz="1800" dirty="0"/>
              <a:t>., nested components , where we get a scenario to pass props from parent component to child components without modifying the props. Generally what we code shown below.</a:t>
            </a:r>
          </a:p>
          <a:p>
            <a:pPr lvl="1">
              <a:lnSpc>
                <a:spcPct val="150000"/>
              </a:lnSpc>
            </a:pPr>
            <a:endParaRPr lang="en-US" sz="1800" dirty="0"/>
          </a:p>
          <a:p>
            <a:pPr lvl="1">
              <a:lnSpc>
                <a:spcPct val="150000"/>
              </a:lnSpc>
            </a:pPr>
            <a:r>
              <a:rPr lang="en-US" sz="1800" dirty="0"/>
              <a:t>But there is an easy and alternate approach to do this is by using </a:t>
            </a:r>
            <a:r>
              <a:rPr lang="en-US" sz="1800" b="1" dirty="0"/>
              <a:t>Spread operator . </a:t>
            </a:r>
          </a:p>
          <a:p>
            <a:pPr lvl="1">
              <a:lnSpc>
                <a:spcPct val="150000"/>
              </a:lnSpc>
            </a:pPr>
            <a:endParaRPr lang="en-US" b="1" dirty="0"/>
          </a:p>
          <a:p>
            <a:pPr lvl="1">
              <a:lnSpc>
                <a:spcPct val="150000"/>
              </a:lnSpc>
            </a:pPr>
            <a:endParaRPr lang="en-US" b="1" dirty="0"/>
          </a:p>
          <a:p>
            <a:pPr lvl="1">
              <a:lnSpc>
                <a:spcPct val="150000"/>
              </a:lnSpc>
            </a:pPr>
            <a:endParaRPr lang="en-US" b="1" dirty="0"/>
          </a:p>
          <a:p>
            <a:pPr lvl="1">
              <a:lnSpc>
                <a:spcPct val="150000"/>
              </a:lnSpc>
            </a:pPr>
            <a:endParaRPr lang="en-US" dirty="0"/>
          </a:p>
          <a:p>
            <a:pPr lvl="1">
              <a:lnSpc>
                <a:spcPct val="150000"/>
              </a:lnSpc>
            </a:pPr>
            <a:endParaRPr lang="en-US" sz="1550" dirty="0"/>
          </a:p>
          <a:p>
            <a:pPr lvl="2">
              <a:lnSpc>
                <a:spcPct val="150000"/>
              </a:lnSpc>
            </a:pPr>
            <a:endParaRPr lang="en-US" sz="1350" dirty="0"/>
          </a:p>
        </p:txBody>
      </p:sp>
      <p:pic>
        <p:nvPicPr>
          <p:cNvPr id="9" name="Picture 8"/>
          <p:cNvPicPr>
            <a:picLocks noChangeAspect="1"/>
          </p:cNvPicPr>
          <p:nvPr/>
        </p:nvPicPr>
        <p:blipFill rotWithShape="1">
          <a:blip r:embed="rId3"/>
          <a:srcRect l="15178" t="62063" r="44107" b="25239"/>
          <a:stretch/>
        </p:blipFill>
        <p:spPr>
          <a:xfrm>
            <a:off x="679269" y="3971108"/>
            <a:ext cx="7746273" cy="1946365"/>
          </a:xfrm>
          <a:prstGeom prst="rect">
            <a:avLst/>
          </a:prstGeom>
        </p:spPr>
      </p:pic>
    </p:spTree>
    <p:extLst>
      <p:ext uri="{BB962C8B-B14F-4D97-AF65-F5344CB8AC3E}">
        <p14:creationId xmlns:p14="http://schemas.microsoft.com/office/powerpoint/2010/main" val="563186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4955" y="443188"/>
            <a:ext cx="9143999" cy="485224"/>
          </a:xfrm>
          <a:prstGeom prst="rect">
            <a:avLst/>
          </a:prstGeom>
        </p:spPr>
        <p:txBody>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t>Passing Unknown Props</a:t>
            </a:r>
          </a:p>
          <a:p>
            <a:endParaRPr lang="en-US" sz="2400" dirty="0"/>
          </a:p>
        </p:txBody>
      </p:sp>
      <p:sp>
        <p:nvSpPr>
          <p:cNvPr id="6" name="Content Placeholder 2"/>
          <p:cNvSpPr txBox="1">
            <a:spLocks/>
          </p:cNvSpPr>
          <p:nvPr/>
        </p:nvSpPr>
        <p:spPr>
          <a:xfrm>
            <a:off x="244955" y="685800"/>
            <a:ext cx="8559411" cy="5860473"/>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endParaRPr lang="en-US" sz="1800" dirty="0"/>
          </a:p>
          <a:p>
            <a:pPr lvl="1">
              <a:lnSpc>
                <a:spcPct val="150000"/>
              </a:lnSpc>
            </a:pPr>
            <a:r>
              <a:rPr lang="en-US" sz="1800" dirty="0"/>
              <a:t>This syntax is much easier, less error prone, and it allows flexibility, since you don’t need to change the props names or add props in the intermediate component when you change them</a:t>
            </a:r>
            <a:endParaRPr lang="en-US" sz="1800" b="1" dirty="0"/>
          </a:p>
          <a:p>
            <a:pPr lvl="1">
              <a:lnSpc>
                <a:spcPct val="150000"/>
              </a:lnSpc>
            </a:pPr>
            <a:endParaRPr lang="en-US" sz="1800" b="1" dirty="0"/>
          </a:p>
          <a:p>
            <a:pPr lvl="1">
              <a:lnSpc>
                <a:spcPct val="150000"/>
              </a:lnSpc>
            </a:pPr>
            <a:endParaRPr lang="en-US" sz="1800" dirty="0"/>
          </a:p>
          <a:p>
            <a:pPr lvl="1">
              <a:lnSpc>
                <a:spcPct val="150000"/>
              </a:lnSpc>
            </a:pPr>
            <a:endParaRPr lang="en-US" sz="1800" dirty="0"/>
          </a:p>
          <a:p>
            <a:pPr lvl="2">
              <a:lnSpc>
                <a:spcPct val="150000"/>
              </a:lnSpc>
            </a:pPr>
            <a:endParaRPr lang="en-US" sz="1800" dirty="0"/>
          </a:p>
        </p:txBody>
      </p:sp>
      <p:pic>
        <p:nvPicPr>
          <p:cNvPr id="10" name="Picture 9"/>
          <p:cNvPicPr>
            <a:picLocks noChangeAspect="1"/>
          </p:cNvPicPr>
          <p:nvPr/>
        </p:nvPicPr>
        <p:blipFill rotWithShape="1">
          <a:blip r:embed="rId3"/>
          <a:srcRect l="15435" t="50773" r="63369" b="38019"/>
          <a:stretch/>
        </p:blipFill>
        <p:spPr>
          <a:xfrm>
            <a:off x="1815737" y="3174273"/>
            <a:ext cx="5708469" cy="20247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3650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78752"/>
            <a:ext cx="8312649" cy="859536"/>
          </a:xfrm>
        </p:spPr>
        <p:txBody>
          <a:bodyPr>
            <a:normAutofit/>
          </a:bodyPr>
          <a:lstStyle/>
          <a:p>
            <a:r>
              <a:rPr lang="en-US" sz="2400" dirty="0">
                <a:latin typeface="+mn-lt"/>
              </a:rPr>
              <a:t>JSX Spread Attributes</a:t>
            </a:r>
          </a:p>
        </p:txBody>
      </p:sp>
      <p:sp>
        <p:nvSpPr>
          <p:cNvPr id="8" name="Content Placeholder 9"/>
          <p:cNvSpPr>
            <a:spLocks noGrp="1"/>
          </p:cNvSpPr>
          <p:nvPr>
            <p:ph idx="1"/>
          </p:nvPr>
        </p:nvSpPr>
        <p:spPr>
          <a:xfrm>
            <a:off x="298516" y="980388"/>
            <a:ext cx="8427473" cy="5158129"/>
          </a:xfrm>
        </p:spPr>
        <p:txBody>
          <a:bodyPr/>
          <a:lstStyle/>
          <a:p>
            <a:pPr>
              <a:lnSpc>
                <a:spcPct val="100000"/>
              </a:lnSpc>
            </a:pPr>
            <a:r>
              <a:rPr lang="en-US" sz="2000" dirty="0"/>
              <a:t>The ... operator is called as spread operator.</a:t>
            </a:r>
          </a:p>
          <a:p>
            <a:pPr>
              <a:lnSpc>
                <a:spcPct val="100000"/>
              </a:lnSpc>
            </a:pPr>
            <a:r>
              <a:rPr lang="en-US" sz="2000" dirty="0"/>
              <a:t>Using JSX Spread Attributes, we can construct the props before creating the components and pass them later to the components.</a:t>
            </a:r>
          </a:p>
          <a:p>
            <a:pPr>
              <a:lnSpc>
                <a:spcPct val="100000"/>
              </a:lnSpc>
            </a:pPr>
            <a:endParaRPr lang="en-US" sz="2000" dirty="0"/>
          </a:p>
          <a:p>
            <a:pPr>
              <a:lnSpc>
                <a:spcPct val="100000"/>
              </a:lnSpc>
            </a:pPr>
            <a:endParaRPr lang="en-US" sz="2000" dirty="0"/>
          </a:p>
          <a:p>
            <a:pPr marL="1415961" lvl="4" indent="0">
              <a:lnSpc>
                <a:spcPct val="100000"/>
              </a:lnSpc>
              <a:buNone/>
            </a:pPr>
            <a:endParaRPr lang="en-US" sz="1600" dirty="0"/>
          </a:p>
          <a:p>
            <a:pPr marL="1415961" lvl="4" indent="0">
              <a:lnSpc>
                <a:spcPct val="100000"/>
              </a:lnSpc>
              <a:buNone/>
            </a:pPr>
            <a:endParaRPr lang="en-US" sz="1600" dirty="0"/>
          </a:p>
          <a:p>
            <a:pPr>
              <a:lnSpc>
                <a:spcPct val="100000"/>
              </a:lnSpc>
            </a:pPr>
            <a:endParaRPr lang="en-US" sz="2000" dirty="0"/>
          </a:p>
          <a:p>
            <a:pPr>
              <a:lnSpc>
                <a:spcPct val="100000"/>
              </a:lnSpc>
            </a:pPr>
            <a:r>
              <a:rPr lang="en-US" sz="2000" dirty="0"/>
              <a:t>The properties of the object that passed in are copied onto the component's props.</a:t>
            </a:r>
          </a:p>
          <a:p>
            <a:pPr>
              <a:lnSpc>
                <a:spcPct val="100000"/>
              </a:lnSpc>
            </a:pPr>
            <a:r>
              <a:rPr lang="en-US" sz="2000" dirty="0"/>
              <a:t>We can transfer it multiple times, combine it with other attributes and override the value.</a:t>
            </a:r>
          </a:p>
          <a:p>
            <a:pPr>
              <a:lnSpc>
                <a:spcPct val="100000"/>
              </a:lnSpc>
            </a:pPr>
            <a:endParaRPr lang="en-US" sz="2000" dirty="0"/>
          </a:p>
        </p:txBody>
      </p:sp>
      <p:sp>
        <p:nvSpPr>
          <p:cNvPr id="3" name="Rectangle 2">
            <a:extLst>
              <a:ext uri="{FF2B5EF4-FFF2-40B4-BE49-F238E27FC236}">
                <a16:creationId xmlns:a16="http://schemas.microsoft.com/office/drawing/2014/main" id="{526F75E8-9FE7-41DC-9FEE-9E3ADA84CBFC}"/>
              </a:ext>
            </a:extLst>
          </p:cNvPr>
          <p:cNvSpPr/>
          <p:nvPr/>
        </p:nvSpPr>
        <p:spPr>
          <a:xfrm>
            <a:off x="914399" y="2090057"/>
            <a:ext cx="6792685" cy="15675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1"/>
            <a:r>
              <a:rPr lang="en-US" sz="1900" i="1" dirty="0">
                <a:solidFill>
                  <a:schemeClr val="tx1"/>
                </a:solidFill>
                <a:cs typeface="Arial" panose="020B0604020202020204" pitchFamily="34" charset="0"/>
              </a:rPr>
              <a:t>var props = {};</a:t>
            </a:r>
          </a:p>
          <a:p>
            <a:pPr lvl="1"/>
            <a:r>
              <a:rPr lang="en-US" sz="1900" i="1" dirty="0">
                <a:solidFill>
                  <a:schemeClr val="tx1"/>
                </a:solidFill>
                <a:cs typeface="Arial" panose="020B0604020202020204" pitchFamily="34" charset="0"/>
              </a:rPr>
              <a:t>  </a:t>
            </a:r>
            <a:r>
              <a:rPr lang="en-US" sz="1900" i="1" dirty="0" err="1">
                <a:solidFill>
                  <a:schemeClr val="tx1"/>
                </a:solidFill>
                <a:cs typeface="Arial" panose="020B0604020202020204" pitchFamily="34" charset="0"/>
              </a:rPr>
              <a:t>props.foo</a:t>
            </a:r>
            <a:r>
              <a:rPr lang="en-US" sz="1900" i="1" dirty="0">
                <a:solidFill>
                  <a:schemeClr val="tx1"/>
                </a:solidFill>
                <a:cs typeface="Arial" panose="020B0604020202020204" pitchFamily="34" charset="0"/>
              </a:rPr>
              <a:t> = x;</a:t>
            </a:r>
          </a:p>
          <a:p>
            <a:pPr lvl="1"/>
            <a:r>
              <a:rPr lang="en-US" sz="1900" i="1" dirty="0">
                <a:solidFill>
                  <a:schemeClr val="tx1"/>
                </a:solidFill>
                <a:cs typeface="Arial" panose="020B0604020202020204" pitchFamily="34" charset="0"/>
              </a:rPr>
              <a:t>  </a:t>
            </a:r>
            <a:r>
              <a:rPr lang="en-US" sz="1900" i="1" dirty="0" err="1">
                <a:solidFill>
                  <a:schemeClr val="tx1"/>
                </a:solidFill>
                <a:cs typeface="Arial" panose="020B0604020202020204" pitchFamily="34" charset="0"/>
              </a:rPr>
              <a:t>props.bar</a:t>
            </a:r>
            <a:r>
              <a:rPr lang="en-US" sz="1900" i="1" dirty="0">
                <a:solidFill>
                  <a:schemeClr val="tx1"/>
                </a:solidFill>
                <a:cs typeface="Arial" panose="020B0604020202020204" pitchFamily="34" charset="0"/>
              </a:rPr>
              <a:t> = y;</a:t>
            </a:r>
          </a:p>
          <a:p>
            <a:pPr lvl="1"/>
            <a:r>
              <a:rPr lang="en-US" sz="1900" i="1" dirty="0">
                <a:solidFill>
                  <a:schemeClr val="tx1"/>
                </a:solidFill>
                <a:cs typeface="Arial" panose="020B0604020202020204" pitchFamily="34" charset="0"/>
              </a:rPr>
              <a:t>  var component = &lt;Component {...props} /&gt;;</a:t>
            </a:r>
          </a:p>
        </p:txBody>
      </p:sp>
      <p:sp>
        <p:nvSpPr>
          <p:cNvPr id="5" name="Rectangle 4">
            <a:extLst>
              <a:ext uri="{FF2B5EF4-FFF2-40B4-BE49-F238E27FC236}">
                <a16:creationId xmlns:a16="http://schemas.microsoft.com/office/drawing/2014/main" id="{13CED4B0-6ABD-4950-B224-19C94A52DCE2}"/>
              </a:ext>
            </a:extLst>
          </p:cNvPr>
          <p:cNvSpPr/>
          <p:nvPr/>
        </p:nvSpPr>
        <p:spPr>
          <a:xfrm>
            <a:off x="914400" y="5042263"/>
            <a:ext cx="6792686" cy="14238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1"/>
            <a:r>
              <a:rPr lang="en-US" sz="1900" i="1" dirty="0">
                <a:solidFill>
                  <a:schemeClr val="tx1"/>
                </a:solidFill>
                <a:cs typeface="Arial" panose="020B0604020202020204" pitchFamily="34" charset="0"/>
              </a:rPr>
              <a:t>var props = { foo: 'default' };</a:t>
            </a:r>
          </a:p>
          <a:p>
            <a:pPr lvl="1"/>
            <a:r>
              <a:rPr lang="en-US" sz="1900" i="1" dirty="0">
                <a:solidFill>
                  <a:schemeClr val="tx1"/>
                </a:solidFill>
                <a:cs typeface="Arial" panose="020B0604020202020204" pitchFamily="34" charset="0"/>
              </a:rPr>
              <a:t>var component = &lt;Component {...props} foo={'override'} /&gt;;</a:t>
            </a:r>
          </a:p>
          <a:p>
            <a:pPr lvl="1"/>
            <a:r>
              <a:rPr lang="en-US" sz="1900" i="1" dirty="0">
                <a:solidFill>
                  <a:schemeClr val="tx1"/>
                </a:solidFill>
                <a:cs typeface="Arial" panose="020B0604020202020204" pitchFamily="34" charset="0"/>
              </a:rPr>
              <a:t>console.log(</a:t>
            </a:r>
            <a:r>
              <a:rPr lang="en-US" sz="1900" i="1" dirty="0" err="1">
                <a:solidFill>
                  <a:schemeClr val="tx1"/>
                </a:solidFill>
                <a:cs typeface="Arial" panose="020B0604020202020204" pitchFamily="34" charset="0"/>
              </a:rPr>
              <a:t>component.props.foo</a:t>
            </a:r>
            <a:r>
              <a:rPr lang="en-US" sz="1900" i="1" dirty="0">
                <a:solidFill>
                  <a:schemeClr val="tx1"/>
                </a:solidFill>
                <a:cs typeface="Arial" panose="020B0604020202020204" pitchFamily="34" charset="0"/>
              </a:rPr>
              <a:t>); // 'override'</a:t>
            </a:r>
          </a:p>
        </p:txBody>
      </p:sp>
    </p:spTree>
    <p:extLst>
      <p:ext uri="{BB962C8B-B14F-4D97-AF65-F5344CB8AC3E}">
        <p14:creationId xmlns:p14="http://schemas.microsoft.com/office/powerpoint/2010/main" val="48777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normAutofit/>
          </a:bodyPr>
          <a:lstStyle/>
          <a:p>
            <a:r>
              <a:rPr lang="en-US" sz="2400" dirty="0"/>
              <a:t>Demo</a:t>
            </a:r>
          </a:p>
        </p:txBody>
      </p:sp>
      <p:sp>
        <p:nvSpPr>
          <p:cNvPr id="45" name="Content Placeholder 44"/>
          <p:cNvSpPr>
            <a:spLocks noGrp="1"/>
          </p:cNvSpPr>
          <p:nvPr>
            <p:ph idx="1"/>
          </p:nvPr>
        </p:nvSpPr>
        <p:spPr/>
        <p:txBody>
          <a:bodyPr/>
          <a:lstStyle/>
          <a:p>
            <a:r>
              <a:rPr lang="en-US" sz="2000" dirty="0"/>
              <a:t>React-Spread-attr-2019</a:t>
            </a:r>
          </a:p>
        </p:txBody>
      </p:sp>
    </p:spTree>
    <p:extLst>
      <p:ext uri="{BB962C8B-B14F-4D97-AF65-F5344CB8AC3E}">
        <p14:creationId xmlns:p14="http://schemas.microsoft.com/office/powerpoint/2010/main" val="2431966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215252"/>
            <a:ext cx="8312649" cy="859536"/>
          </a:xfrm>
        </p:spPr>
        <p:txBody>
          <a:bodyPr>
            <a:normAutofit/>
          </a:bodyPr>
          <a:lstStyle/>
          <a:p>
            <a:r>
              <a:rPr lang="en-US" sz="2400" dirty="0"/>
              <a:t>Prop Validation</a:t>
            </a:r>
          </a:p>
        </p:txBody>
      </p:sp>
      <p:sp>
        <p:nvSpPr>
          <p:cNvPr id="2" name="Content Placeholder 1"/>
          <p:cNvSpPr>
            <a:spLocks noGrp="1"/>
          </p:cNvSpPr>
          <p:nvPr>
            <p:ph idx="1"/>
          </p:nvPr>
        </p:nvSpPr>
        <p:spPr>
          <a:xfrm>
            <a:off x="298516" y="736600"/>
            <a:ext cx="8535683" cy="5890697"/>
          </a:xfrm>
        </p:spPr>
        <p:txBody>
          <a:bodyPr>
            <a:normAutofit/>
          </a:bodyPr>
          <a:lstStyle/>
          <a:p>
            <a:pPr>
              <a:lnSpc>
                <a:spcPct val="100000"/>
              </a:lnSpc>
            </a:pPr>
            <a:r>
              <a:rPr lang="en-US" sz="1800" dirty="0"/>
              <a:t>React offers a great suite of validators for checking the props set for a component are as expected. </a:t>
            </a:r>
          </a:p>
          <a:p>
            <a:pPr>
              <a:lnSpc>
                <a:spcPct val="100000"/>
              </a:lnSpc>
            </a:pPr>
            <a:endParaRPr lang="en-US" sz="1800" dirty="0"/>
          </a:p>
          <a:p>
            <a:pPr>
              <a:lnSpc>
                <a:spcPct val="100000"/>
              </a:lnSpc>
            </a:pPr>
            <a:r>
              <a:rPr lang="en-US" sz="1800" dirty="0" err="1"/>
              <a:t>React.PropTypes</a:t>
            </a:r>
            <a:r>
              <a:rPr lang="en-US" sz="1800" dirty="0"/>
              <a:t> exports a range of validators that can be used to make sure the data you receive is valid.</a:t>
            </a:r>
          </a:p>
          <a:p>
            <a:pPr>
              <a:lnSpc>
                <a:spcPct val="100000"/>
              </a:lnSpc>
            </a:pPr>
            <a:endParaRPr lang="en-US" sz="1800" dirty="0"/>
          </a:p>
          <a:p>
            <a:pPr>
              <a:lnSpc>
                <a:spcPct val="100000"/>
              </a:lnSpc>
            </a:pPr>
            <a:r>
              <a:rPr lang="en-US" sz="1800" dirty="0"/>
              <a:t>React supports validation of existence, data type or a custom condition.</a:t>
            </a:r>
          </a:p>
          <a:p>
            <a:pPr>
              <a:lnSpc>
                <a:spcPct val="100000"/>
              </a:lnSpc>
            </a:pPr>
            <a:r>
              <a:rPr lang="en-US" sz="1800" dirty="0"/>
              <a:t>Using the following prop types we can validate whether a prop: </a:t>
            </a:r>
          </a:p>
          <a:p>
            <a:pPr lvl="1">
              <a:lnSpc>
                <a:spcPct val="100000"/>
              </a:lnSpc>
            </a:pPr>
            <a:endParaRPr lang="en-US" sz="1800" dirty="0"/>
          </a:p>
          <a:p>
            <a:pPr lvl="1">
              <a:lnSpc>
                <a:spcPct val="100000"/>
              </a:lnSpc>
            </a:pPr>
            <a:r>
              <a:rPr lang="en-US" sz="1800" dirty="0"/>
              <a:t>is required </a:t>
            </a:r>
          </a:p>
          <a:p>
            <a:pPr lvl="1">
              <a:lnSpc>
                <a:spcPct val="100000"/>
              </a:lnSpc>
            </a:pPr>
            <a:r>
              <a:rPr lang="en-US" sz="1800" dirty="0"/>
              <a:t>contains a primitive type </a:t>
            </a:r>
          </a:p>
          <a:p>
            <a:pPr lvl="1">
              <a:lnSpc>
                <a:spcPct val="100000"/>
              </a:lnSpc>
            </a:pPr>
            <a:r>
              <a:rPr lang="en-US" sz="1800" dirty="0"/>
              <a:t>contains something </a:t>
            </a:r>
            <a:r>
              <a:rPr lang="en-US" sz="1800" dirty="0" err="1"/>
              <a:t>renderable</a:t>
            </a:r>
            <a:r>
              <a:rPr lang="en-US" sz="1800" dirty="0"/>
              <a:t> (a node)</a:t>
            </a:r>
          </a:p>
          <a:p>
            <a:pPr lvl="1">
              <a:lnSpc>
                <a:spcPct val="100000"/>
              </a:lnSpc>
            </a:pPr>
            <a:r>
              <a:rPr lang="en-US" sz="1800" dirty="0"/>
              <a:t>is a React Element</a:t>
            </a:r>
          </a:p>
          <a:p>
            <a:pPr lvl="1">
              <a:lnSpc>
                <a:spcPct val="100000"/>
              </a:lnSpc>
            </a:pPr>
            <a:r>
              <a:rPr lang="en-US" sz="1800" dirty="0"/>
              <a:t>contains one of several defined types</a:t>
            </a:r>
          </a:p>
          <a:p>
            <a:pPr lvl="1">
              <a:lnSpc>
                <a:spcPct val="100000"/>
              </a:lnSpc>
            </a:pPr>
            <a:r>
              <a:rPr lang="en-US" sz="1800" dirty="0"/>
              <a:t>is an array containing only items of a specified type</a:t>
            </a:r>
          </a:p>
          <a:p>
            <a:pPr lvl="1">
              <a:lnSpc>
                <a:spcPct val="100000"/>
              </a:lnSpc>
            </a:pPr>
            <a:r>
              <a:rPr lang="en-US" sz="1800" dirty="0"/>
              <a:t>contains an </a:t>
            </a:r>
            <a:r>
              <a:rPr lang="en-US" sz="1800" dirty="0" err="1"/>
              <a:t>instanceof</a:t>
            </a:r>
            <a:r>
              <a:rPr lang="en-US" sz="1800" dirty="0"/>
              <a:t> a class</a:t>
            </a:r>
          </a:p>
          <a:p>
            <a:pPr lvl="1">
              <a:lnSpc>
                <a:spcPct val="100000"/>
              </a:lnSpc>
            </a:pPr>
            <a:r>
              <a:rPr lang="en-US" sz="1800" dirty="0"/>
              <a:t>contains an object that has a specific shape</a:t>
            </a:r>
          </a:p>
          <a:p>
            <a:pPr>
              <a:lnSpc>
                <a:spcPct val="100000"/>
              </a:lnSpc>
            </a:pPr>
            <a:endParaRPr lang="en-US" sz="1800" dirty="0"/>
          </a:p>
        </p:txBody>
      </p:sp>
    </p:spTree>
    <p:extLst>
      <p:ext uri="{BB962C8B-B14F-4D97-AF65-F5344CB8AC3E}">
        <p14:creationId xmlns:p14="http://schemas.microsoft.com/office/powerpoint/2010/main" val="55265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C2F7929A-7EF0-4F03-A5BD-779836991F03}"/>
              </a:ext>
            </a:extLst>
          </p:cNvPr>
          <p:cNvSpPr txBox="1">
            <a:spLocks noGrp="1"/>
          </p:cNvSpPr>
          <p:nvPr>
            <p:ph idx="1"/>
          </p:nvPr>
        </p:nvSpPr>
        <p:spPr>
          <a:xfrm>
            <a:off x="298450" y="587829"/>
            <a:ext cx="8427539" cy="5865222"/>
          </a:xfrm>
          <a:prstGeom prst="rect">
            <a:avLst/>
          </a:prstGeom>
        </p:spPr>
        <p:txBody>
          <a:bodyPr vert="horz" lIns="0" tIns="0" rIns="0" bIns="0" rtlCol="0">
            <a:normAutofit/>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00000"/>
              </a:lnSpc>
            </a:pPr>
            <a:endParaRPr lang="en-US" sz="1400" dirty="0"/>
          </a:p>
          <a:p>
            <a:pPr>
              <a:lnSpc>
                <a:spcPct val="100000"/>
              </a:lnSpc>
            </a:pPr>
            <a:r>
              <a:rPr lang="en-US" dirty="0"/>
              <a:t>For performance reasons </a:t>
            </a:r>
            <a:r>
              <a:rPr lang="en-US" dirty="0" err="1"/>
              <a:t>propTypes</a:t>
            </a:r>
            <a:r>
              <a:rPr lang="en-US" dirty="0"/>
              <a:t> is only checked in development mode.</a:t>
            </a:r>
          </a:p>
          <a:p>
            <a:pPr>
              <a:lnSpc>
                <a:spcPct val="100000"/>
              </a:lnSpc>
            </a:pPr>
            <a:endParaRPr lang="en-US" dirty="0"/>
          </a:p>
          <a:p>
            <a:r>
              <a:rPr lang="en-US" dirty="0"/>
              <a:t>	</a:t>
            </a:r>
          </a:p>
        </p:txBody>
      </p:sp>
      <p:sp>
        <p:nvSpPr>
          <p:cNvPr id="5" name="Rectangle 4">
            <a:extLst>
              <a:ext uri="{FF2B5EF4-FFF2-40B4-BE49-F238E27FC236}">
                <a16:creationId xmlns:a16="http://schemas.microsoft.com/office/drawing/2014/main" id="{9B270DB5-E1B2-43D8-B2B4-7A8E08526C2C}"/>
              </a:ext>
            </a:extLst>
          </p:cNvPr>
          <p:cNvSpPr/>
          <p:nvPr/>
        </p:nvSpPr>
        <p:spPr>
          <a:xfrm>
            <a:off x="940526" y="1580606"/>
            <a:ext cx="6100354" cy="1848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err="1"/>
              <a:t>eg</a:t>
            </a:r>
            <a:r>
              <a:rPr lang="en-US" dirty="0"/>
              <a:t>: </a:t>
            </a:r>
          </a:p>
          <a:p>
            <a:r>
              <a:rPr lang="en-US" dirty="0" err="1"/>
              <a:t>MyComponent.propTypes</a:t>
            </a:r>
            <a:r>
              <a:rPr lang="en-US" dirty="0"/>
              <a:t> = {</a:t>
            </a:r>
          </a:p>
          <a:p>
            <a:r>
              <a:rPr lang="en-US" dirty="0"/>
              <a:t>	  children: </a:t>
            </a:r>
            <a:r>
              <a:rPr lang="en-US" dirty="0" err="1"/>
              <a:t>PropTypes.element.isRequired</a:t>
            </a:r>
            <a:endParaRPr lang="en-US" dirty="0"/>
          </a:p>
          <a:p>
            <a:r>
              <a:rPr lang="en-US" dirty="0"/>
              <a:t>	};</a:t>
            </a:r>
          </a:p>
        </p:txBody>
      </p:sp>
    </p:spTree>
    <p:extLst>
      <p:ext uri="{BB962C8B-B14F-4D97-AF65-F5344CB8AC3E}">
        <p14:creationId xmlns:p14="http://schemas.microsoft.com/office/powerpoint/2010/main" val="66432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normAutofit/>
          </a:bodyPr>
          <a:lstStyle/>
          <a:p>
            <a:r>
              <a:rPr lang="en-US" sz="2400" dirty="0"/>
              <a:t>Demo</a:t>
            </a:r>
          </a:p>
        </p:txBody>
      </p:sp>
      <p:sp>
        <p:nvSpPr>
          <p:cNvPr id="44" name="Content Placeholder 43"/>
          <p:cNvSpPr>
            <a:spLocks noGrp="1"/>
          </p:cNvSpPr>
          <p:nvPr>
            <p:ph idx="1"/>
          </p:nvPr>
        </p:nvSpPr>
        <p:spPr/>
        <p:txBody>
          <a:bodyPr/>
          <a:lstStyle/>
          <a:p>
            <a:r>
              <a:rPr lang="en-US" sz="2000" dirty="0"/>
              <a:t>Using-Props</a:t>
            </a:r>
          </a:p>
          <a:p>
            <a:endParaRPr lang="en-US" sz="2000" dirty="0"/>
          </a:p>
          <a:p>
            <a:r>
              <a:rPr lang="en-US" sz="2000" dirty="0"/>
              <a:t>	create-react-props-validation</a:t>
            </a:r>
          </a:p>
          <a:p>
            <a:r>
              <a:rPr lang="en-US" sz="2000" dirty="0"/>
              <a:t>	react-</a:t>
            </a:r>
            <a:r>
              <a:rPr lang="en-US" sz="2000" dirty="0" err="1"/>
              <a:t>proptypes</a:t>
            </a:r>
            <a:endParaRPr lang="en-US" sz="2000" dirty="0"/>
          </a:p>
        </p:txBody>
      </p:sp>
    </p:spTree>
    <p:extLst>
      <p:ext uri="{BB962C8B-B14F-4D97-AF65-F5344CB8AC3E}">
        <p14:creationId xmlns:p14="http://schemas.microsoft.com/office/powerpoint/2010/main" val="14823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5698" y="224594"/>
            <a:ext cx="9143999" cy="485224"/>
          </a:xfrm>
          <a:prstGeom prst="rect">
            <a:avLst/>
          </a:prstGeom>
        </p:spPr>
        <p:txBody>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400" dirty="0"/>
              <a:t>Using Refs</a:t>
            </a:r>
          </a:p>
          <a:p>
            <a:endParaRPr lang="en-US" sz="2400" dirty="0"/>
          </a:p>
        </p:txBody>
      </p:sp>
      <p:sp>
        <p:nvSpPr>
          <p:cNvPr id="3" name="Content Placeholder 2"/>
          <p:cNvSpPr txBox="1">
            <a:spLocks/>
          </p:cNvSpPr>
          <p:nvPr/>
        </p:nvSpPr>
        <p:spPr>
          <a:xfrm>
            <a:off x="244955" y="685800"/>
            <a:ext cx="8845484" cy="5860473"/>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r>
              <a:rPr lang="en-US" sz="1800" dirty="0"/>
              <a:t>Refs are introduced in React 16.3.</a:t>
            </a:r>
          </a:p>
          <a:p>
            <a:pPr lvl="1">
              <a:lnSpc>
                <a:spcPct val="150000"/>
              </a:lnSpc>
            </a:pPr>
            <a:r>
              <a:rPr lang="en-US" sz="1800" dirty="0"/>
              <a:t>Refs provide a way to access DOM nodes or React elements created in the render method.</a:t>
            </a:r>
          </a:p>
          <a:p>
            <a:pPr lvl="1">
              <a:lnSpc>
                <a:spcPct val="150000"/>
              </a:lnSpc>
            </a:pPr>
            <a:r>
              <a:rPr lang="en-US" sz="1800" dirty="0"/>
              <a:t>Generally, refs can be used only when not able to something through </a:t>
            </a:r>
            <a:r>
              <a:rPr lang="en-US" sz="1800" b="1" dirty="0"/>
              <a:t>state</a:t>
            </a:r>
            <a:r>
              <a:rPr lang="en-US" sz="1800" dirty="0"/>
              <a:t> and </a:t>
            </a:r>
            <a:r>
              <a:rPr lang="en-US" sz="1800" b="1" dirty="0"/>
              <a:t>props</a:t>
            </a:r>
            <a:r>
              <a:rPr lang="en-US" sz="1800" dirty="0"/>
              <a:t>.</a:t>
            </a:r>
          </a:p>
          <a:p>
            <a:pPr lvl="1">
              <a:lnSpc>
                <a:spcPct val="150000"/>
              </a:lnSpc>
            </a:pPr>
            <a:r>
              <a:rPr lang="en-US" sz="1800" b="1" dirty="0"/>
              <a:t>When to use refs:</a:t>
            </a:r>
          </a:p>
          <a:p>
            <a:pPr lvl="2">
              <a:lnSpc>
                <a:spcPct val="150000"/>
              </a:lnSpc>
            </a:pPr>
            <a:r>
              <a:rPr lang="en-US" sz="1800" dirty="0"/>
              <a:t>Integrating with third-party DOM libraries</a:t>
            </a:r>
          </a:p>
          <a:p>
            <a:pPr lvl="2">
              <a:lnSpc>
                <a:spcPct val="150000"/>
              </a:lnSpc>
            </a:pPr>
            <a:r>
              <a:rPr lang="en-US" sz="1800" dirty="0"/>
              <a:t>Managing focus, handling text selections or media playback behavior.</a:t>
            </a:r>
          </a:p>
          <a:p>
            <a:pPr lvl="2">
              <a:lnSpc>
                <a:spcPct val="150000"/>
              </a:lnSpc>
            </a:pPr>
            <a:r>
              <a:rPr lang="en-US" sz="1800" dirty="0"/>
              <a:t>Triggering imperative animations</a:t>
            </a:r>
          </a:p>
          <a:p>
            <a:pPr lvl="1">
              <a:lnSpc>
                <a:spcPct val="150000"/>
              </a:lnSpc>
            </a:pPr>
            <a:r>
              <a:rPr lang="en-US" sz="1800" dirty="0">
                <a:cs typeface="Arial" pitchFamily="34" charset="0"/>
              </a:rPr>
              <a:t>The ref is first set after the first </a:t>
            </a:r>
            <a:r>
              <a:rPr lang="en-US" sz="1800" dirty="0"/>
              <a:t>render()</a:t>
            </a:r>
            <a:r>
              <a:rPr lang="en-US" sz="1800" dirty="0">
                <a:cs typeface="Arial" pitchFamily="34" charset="0"/>
              </a:rPr>
              <a:t>, but before </a:t>
            </a:r>
            <a:r>
              <a:rPr lang="en-US" sz="1800" dirty="0" err="1"/>
              <a:t>componentDidMount</a:t>
            </a:r>
            <a:r>
              <a:rPr lang="en-US" sz="1800" dirty="0"/>
              <a:t>()</a:t>
            </a:r>
            <a:r>
              <a:rPr lang="en-US" sz="1800" dirty="0">
                <a:cs typeface="Arial" pitchFamily="34" charset="0"/>
              </a:rPr>
              <a:t>.</a:t>
            </a:r>
          </a:p>
        </p:txBody>
      </p:sp>
    </p:spTree>
    <p:extLst>
      <p:ext uri="{BB962C8B-B14F-4D97-AF65-F5344CB8AC3E}">
        <p14:creationId xmlns:p14="http://schemas.microsoft.com/office/powerpoint/2010/main" val="1587583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744076-8C5C-4573-965E-E3302FBF1D11}"/>
              </a:ext>
            </a:extLst>
          </p:cNvPr>
          <p:cNvSpPr/>
          <p:nvPr/>
        </p:nvSpPr>
        <p:spPr>
          <a:xfrm>
            <a:off x="339634" y="821398"/>
            <a:ext cx="8281852" cy="2113784"/>
          </a:xfrm>
          <a:prstGeom prst="rect">
            <a:avLst/>
          </a:prstGeom>
        </p:spPr>
        <p:txBody>
          <a:bodyPr wrap="square">
            <a:spAutoFit/>
          </a:bodyPr>
          <a:lstStyle/>
          <a:p>
            <a:pPr lvl="1">
              <a:lnSpc>
                <a:spcPct val="150000"/>
              </a:lnSpc>
            </a:pPr>
            <a:r>
              <a:rPr lang="en-US" b="1" u="sng" dirty="0">
                <a:cs typeface="Arial" pitchFamily="34" charset="0"/>
              </a:rPr>
              <a:t>Disadvantages of Ref:</a:t>
            </a:r>
          </a:p>
          <a:p>
            <a:pPr lvl="2">
              <a:lnSpc>
                <a:spcPct val="150000"/>
              </a:lnSpc>
            </a:pPr>
            <a:r>
              <a:rPr lang="en-US" dirty="0"/>
              <a:t>It hinders in optimized working of Babel inline plugin</a:t>
            </a:r>
          </a:p>
          <a:p>
            <a:pPr lvl="2">
              <a:lnSpc>
                <a:spcPct val="150000"/>
              </a:lnSpc>
            </a:pPr>
            <a:r>
              <a:rPr lang="en-US" dirty="0"/>
              <a:t>Once state changes, you re-render </a:t>
            </a:r>
            <a:r>
              <a:rPr lang="en-US" b="1" dirty="0"/>
              <a:t>all</a:t>
            </a:r>
            <a:r>
              <a:rPr lang="en-US" dirty="0"/>
              <a:t> the components of your UI that depend on that state.</a:t>
            </a:r>
          </a:p>
          <a:p>
            <a:pPr lvl="2">
              <a:lnSpc>
                <a:spcPct val="150000"/>
              </a:lnSpc>
            </a:pPr>
            <a:endParaRPr lang="en-US" dirty="0"/>
          </a:p>
        </p:txBody>
      </p:sp>
    </p:spTree>
    <p:extLst>
      <p:ext uri="{BB962C8B-B14F-4D97-AF65-F5344CB8AC3E}">
        <p14:creationId xmlns:p14="http://schemas.microsoft.com/office/powerpoint/2010/main" val="2120130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3" y="973037"/>
            <a:ext cx="5675011" cy="5561577"/>
          </a:xfrm>
        </p:spPr>
        <p:txBody>
          <a:bodyPr/>
          <a:lstStyle/>
          <a:p>
            <a:pPr>
              <a:lnSpc>
                <a:spcPct val="100000"/>
              </a:lnSpc>
            </a:pPr>
            <a:r>
              <a:rPr lang="en-US" sz="2000" dirty="0"/>
              <a:t>At the end of this module you will </a:t>
            </a:r>
          </a:p>
          <a:p>
            <a:pPr>
              <a:lnSpc>
                <a:spcPct val="100000"/>
              </a:lnSpc>
            </a:pPr>
            <a:r>
              <a:rPr lang="en-US" sz="2000" dirty="0"/>
              <a:t>be able to:</a:t>
            </a:r>
          </a:p>
          <a:p>
            <a:pPr lvl="1">
              <a:lnSpc>
                <a:spcPct val="100000"/>
              </a:lnSpc>
            </a:pPr>
            <a:endParaRPr lang="en-US" sz="1800" dirty="0"/>
          </a:p>
          <a:p>
            <a:pPr lvl="1"/>
            <a:r>
              <a:rPr lang="en-US" sz="1600" dirty="0"/>
              <a:t>Higher Order Components</a:t>
            </a:r>
          </a:p>
          <a:p>
            <a:pPr lvl="1"/>
            <a:r>
              <a:rPr lang="en-US" sz="1600" dirty="0"/>
              <a:t>Passing unknown Props</a:t>
            </a:r>
          </a:p>
          <a:p>
            <a:pPr lvl="1"/>
            <a:r>
              <a:rPr lang="en-US" sz="1600" dirty="0"/>
              <a:t>Validating Props</a:t>
            </a:r>
          </a:p>
          <a:p>
            <a:pPr lvl="1"/>
            <a:r>
              <a:rPr lang="en-US" sz="1600" dirty="0"/>
              <a:t>Using References</a:t>
            </a:r>
          </a:p>
          <a:p>
            <a:pPr lvl="1"/>
            <a:r>
              <a:rPr lang="en-US" sz="1600" dirty="0"/>
              <a:t>React Context API</a:t>
            </a:r>
          </a:p>
          <a:p>
            <a:pPr lvl="1"/>
            <a:r>
              <a:rPr lang="en-US" sz="1600" dirty="0"/>
              <a:t>Updated </a:t>
            </a:r>
            <a:r>
              <a:rPr lang="en-US" sz="1600" dirty="0" err="1"/>
              <a:t>LifeCycle</a:t>
            </a:r>
            <a:r>
              <a:rPr lang="en-US" sz="1600" dirty="0"/>
              <a:t> hooks (16.3)</a:t>
            </a:r>
          </a:p>
          <a:p>
            <a:pPr lvl="1"/>
            <a:r>
              <a:rPr lang="en-US" sz="1600" dirty="0"/>
              <a:t>Best practices for React Projects</a:t>
            </a:r>
          </a:p>
          <a:p>
            <a:pPr lvl="1">
              <a:lnSpc>
                <a:spcPct val="100000"/>
              </a:lnSpc>
            </a:pPr>
            <a:endParaRPr lang="en-US" sz="1400" dirty="0"/>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react-refs-2019</a:t>
            </a:r>
          </a:p>
        </p:txBody>
      </p:sp>
    </p:spTree>
    <p:extLst>
      <p:ext uri="{BB962C8B-B14F-4D97-AF65-F5344CB8AC3E}">
        <p14:creationId xmlns:p14="http://schemas.microsoft.com/office/powerpoint/2010/main" val="3166722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75" y="337911"/>
            <a:ext cx="8312649" cy="374028"/>
          </a:xfrm>
        </p:spPr>
        <p:txBody>
          <a:bodyPr>
            <a:noAutofit/>
          </a:bodyPr>
          <a:lstStyle/>
          <a:p>
            <a:r>
              <a:rPr lang="en-US" sz="2400" dirty="0"/>
              <a:t>Accessing User Input With refs</a:t>
            </a:r>
            <a:br>
              <a:rPr lang="en-US" sz="2400" dirty="0"/>
            </a:br>
            <a:endParaRPr lang="en-US" sz="2400" dirty="0"/>
          </a:p>
        </p:txBody>
      </p:sp>
      <p:sp>
        <p:nvSpPr>
          <p:cNvPr id="11" name="Rectangle 10"/>
          <p:cNvSpPr/>
          <p:nvPr/>
        </p:nvSpPr>
        <p:spPr>
          <a:xfrm>
            <a:off x="415675" y="1348881"/>
            <a:ext cx="8422719" cy="5078313"/>
          </a:xfrm>
          <a:prstGeom prst="rect">
            <a:avLst/>
          </a:prstGeom>
        </p:spPr>
        <p:txBody>
          <a:bodyPr wrap="square">
            <a:spAutoFit/>
          </a:bodyPr>
          <a:lstStyle/>
          <a:p>
            <a:r>
              <a:rPr lang="en-US" dirty="0"/>
              <a:t>React provides two standard ways to grab values from &lt;form&gt; elements. The first method is to implement what are called controlled components The second is to use </a:t>
            </a:r>
            <a:r>
              <a:rPr lang="en-US" dirty="0" err="1"/>
              <a:t>React's</a:t>
            </a:r>
            <a:r>
              <a:rPr lang="en-US" dirty="0"/>
              <a:t> ref property.</a:t>
            </a:r>
          </a:p>
          <a:p>
            <a:endParaRPr lang="en-US" dirty="0"/>
          </a:p>
          <a:p>
            <a:r>
              <a:rPr lang="en-US" dirty="0"/>
              <a:t>Ex:</a:t>
            </a:r>
          </a:p>
          <a:p>
            <a:endParaRPr lang="en-US" dirty="0"/>
          </a:p>
          <a:p>
            <a:endParaRPr lang="en-US" dirty="0"/>
          </a:p>
          <a:p>
            <a:endParaRPr lang="en-US" dirty="0"/>
          </a:p>
          <a:p>
            <a:endParaRPr lang="en-US" dirty="0"/>
          </a:p>
          <a:p>
            <a:endParaRPr lang="en-US" dirty="0"/>
          </a:p>
          <a:p>
            <a:endParaRPr lang="en-US" dirty="0"/>
          </a:p>
          <a:p>
            <a:endParaRPr lang="en-US" dirty="0"/>
          </a:p>
          <a:p>
            <a:r>
              <a:rPr lang="en-US" dirty="0"/>
              <a:t>We can also use for radio box, check box.</a:t>
            </a:r>
          </a:p>
          <a:p>
            <a:endParaRPr lang="en-US" dirty="0"/>
          </a:p>
          <a:p>
            <a:r>
              <a:rPr lang="en-US" dirty="0"/>
              <a:t>The primary value of using refs over controlled component is that, in most cases, you will write less code. </a:t>
            </a:r>
          </a:p>
          <a:p>
            <a:endParaRPr lang="en-US" dirty="0"/>
          </a:p>
          <a:p>
            <a:endParaRPr lang="en-US" dirty="0"/>
          </a:p>
        </p:txBody>
      </p:sp>
      <p:sp>
        <p:nvSpPr>
          <p:cNvPr id="3" name="Rectangle 2">
            <a:extLst>
              <a:ext uri="{FF2B5EF4-FFF2-40B4-BE49-F238E27FC236}">
                <a16:creationId xmlns:a16="http://schemas.microsoft.com/office/drawing/2014/main" id="{61C19D35-7E48-44E9-973B-2CA050E049DD}"/>
              </a:ext>
            </a:extLst>
          </p:cNvPr>
          <p:cNvSpPr/>
          <p:nvPr/>
        </p:nvSpPr>
        <p:spPr>
          <a:xfrm>
            <a:off x="607421" y="3004457"/>
            <a:ext cx="7929156" cy="1384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&lt;input type="text" ref={input =&gt; </a:t>
            </a:r>
            <a:r>
              <a:rPr lang="en-US" dirty="0" err="1"/>
              <a:t>this.fullName</a:t>
            </a:r>
            <a:r>
              <a:rPr lang="en-US" dirty="0"/>
              <a:t> = input}/&gt;</a:t>
            </a:r>
          </a:p>
          <a:p>
            <a:endParaRPr lang="en-US" dirty="0"/>
          </a:p>
          <a:p>
            <a:r>
              <a:rPr lang="en-US" dirty="0"/>
              <a:t>&lt;input type="number" ref={</a:t>
            </a:r>
            <a:r>
              <a:rPr lang="en-US" dirty="0" err="1"/>
              <a:t>cashMoney</a:t>
            </a:r>
            <a:r>
              <a:rPr lang="en-US" dirty="0"/>
              <a:t> =&gt; </a:t>
            </a:r>
            <a:r>
              <a:rPr lang="en-US" dirty="0" err="1"/>
              <a:t>this.amount</a:t>
            </a:r>
            <a:r>
              <a:rPr lang="en-US" dirty="0"/>
              <a:t> = </a:t>
            </a:r>
            <a:r>
              <a:rPr lang="en-US" dirty="0" err="1"/>
              <a:t>cashMoney</a:t>
            </a:r>
            <a:r>
              <a:rPr lang="en-US" dirty="0"/>
              <a:t>} /&gt;</a:t>
            </a:r>
          </a:p>
        </p:txBody>
      </p:sp>
    </p:spTree>
    <p:extLst>
      <p:ext uri="{BB962C8B-B14F-4D97-AF65-F5344CB8AC3E}">
        <p14:creationId xmlns:p14="http://schemas.microsoft.com/office/powerpoint/2010/main" val="3382208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Create-react-forms-</a:t>
            </a:r>
            <a:r>
              <a:rPr lang="en-US" sz="2000" dirty="0" err="1"/>
              <a:t>inputrefs</a:t>
            </a:r>
            <a:endParaRPr lang="en-US" sz="2000" dirty="0"/>
          </a:p>
        </p:txBody>
      </p:sp>
    </p:spTree>
    <p:extLst>
      <p:ext uri="{BB962C8B-B14F-4D97-AF65-F5344CB8AC3E}">
        <p14:creationId xmlns:p14="http://schemas.microsoft.com/office/powerpoint/2010/main" val="458049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33541"/>
            <a:ext cx="8312649" cy="511443"/>
          </a:xfrm>
        </p:spPr>
        <p:txBody>
          <a:bodyPr/>
          <a:lstStyle/>
          <a:p>
            <a:r>
              <a:rPr lang="en-US" dirty="0"/>
              <a:t>Context API</a:t>
            </a:r>
          </a:p>
        </p:txBody>
      </p:sp>
      <p:sp>
        <p:nvSpPr>
          <p:cNvPr id="11" name="Content Placeholder 2"/>
          <p:cNvSpPr txBox="1">
            <a:spLocks/>
          </p:cNvSpPr>
          <p:nvPr/>
        </p:nvSpPr>
        <p:spPr>
          <a:xfrm>
            <a:off x="180730" y="464797"/>
            <a:ext cx="8745219" cy="1489262"/>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gn="just">
              <a:lnSpc>
                <a:spcPct val="150000"/>
              </a:lnSpc>
              <a:buFont typeface="Arial" panose="020B0604020202020204" pitchFamily="34" charset="0"/>
              <a:buChar char="•"/>
            </a:pPr>
            <a:r>
              <a:rPr lang="en-US" dirty="0"/>
              <a:t>Context provides a way to pass data through the component tree without having to pass props down manually at every level.</a:t>
            </a:r>
          </a:p>
          <a:p>
            <a:pPr marL="460772" lvl="1" indent="-285750" algn="just">
              <a:lnSpc>
                <a:spcPct val="150000"/>
              </a:lnSpc>
              <a:buFont typeface="Arial" panose="020B0604020202020204" pitchFamily="34" charset="0"/>
              <a:buChar char="•"/>
            </a:pPr>
            <a:r>
              <a:rPr lang="en-US" dirty="0"/>
              <a:t>This is called as props-drilling</a:t>
            </a:r>
          </a:p>
        </p:txBody>
      </p:sp>
      <p:grpSp>
        <p:nvGrpSpPr>
          <p:cNvPr id="67" name="Group 66"/>
          <p:cNvGrpSpPr/>
          <p:nvPr/>
        </p:nvGrpSpPr>
        <p:grpSpPr>
          <a:xfrm>
            <a:off x="588723" y="1897805"/>
            <a:ext cx="8337226" cy="2855896"/>
            <a:chOff x="588723" y="2098221"/>
            <a:chExt cx="8337226" cy="2855896"/>
          </a:xfrm>
        </p:grpSpPr>
        <p:sp>
          <p:nvSpPr>
            <p:cNvPr id="3" name="Rectangle 2"/>
            <p:cNvSpPr/>
            <p:nvPr/>
          </p:nvSpPr>
          <p:spPr>
            <a:xfrm>
              <a:off x="588723" y="3093929"/>
              <a:ext cx="814192" cy="989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8" name="Rectangle 7"/>
            <p:cNvSpPr/>
            <p:nvPr/>
          </p:nvSpPr>
          <p:spPr>
            <a:xfrm>
              <a:off x="2585469" y="2103802"/>
              <a:ext cx="1770117" cy="132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MyTag</a:t>
              </a:r>
              <a:endParaRPr lang="en-US" dirty="0"/>
            </a:p>
          </p:txBody>
        </p:sp>
        <p:sp>
          <p:nvSpPr>
            <p:cNvPr id="9" name="Rectangle 8"/>
            <p:cNvSpPr/>
            <p:nvPr/>
          </p:nvSpPr>
          <p:spPr>
            <a:xfrm>
              <a:off x="2585469" y="3676266"/>
              <a:ext cx="1285073" cy="989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a:t>
              </a:r>
            </a:p>
            <a:p>
              <a:pPr algn="ctr"/>
              <a:r>
                <a:rPr lang="en-US" dirty="0"/>
                <a:t>Tag</a:t>
              </a:r>
            </a:p>
          </p:txBody>
        </p:sp>
        <p:cxnSp>
          <p:nvCxnSpPr>
            <p:cNvPr id="15" name="Straight Arrow Connector 14"/>
            <p:cNvCxnSpPr>
              <a:endCxn id="8" idx="1"/>
            </p:cNvCxnSpPr>
            <p:nvPr/>
          </p:nvCxnSpPr>
          <p:spPr>
            <a:xfrm flipV="1">
              <a:off x="1365337" y="2765975"/>
              <a:ext cx="1220132" cy="528372"/>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a:endCxn id="9" idx="1"/>
            </p:cNvCxnSpPr>
            <p:nvPr/>
          </p:nvCxnSpPr>
          <p:spPr>
            <a:xfrm>
              <a:off x="1384126" y="3784566"/>
              <a:ext cx="1201343" cy="38637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sp>
          <p:nvSpPr>
            <p:cNvPr id="21" name="Rectangle 20"/>
            <p:cNvSpPr/>
            <p:nvPr/>
          </p:nvSpPr>
          <p:spPr>
            <a:xfrm>
              <a:off x="5431981" y="2098221"/>
              <a:ext cx="1288543" cy="132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22" name="Rectangle 21"/>
            <p:cNvSpPr/>
            <p:nvPr/>
          </p:nvSpPr>
          <p:spPr>
            <a:xfrm>
              <a:off x="7418510" y="2098221"/>
              <a:ext cx="1145823" cy="132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cxnSp>
          <p:nvCxnSpPr>
            <p:cNvPr id="28" name="Straight Arrow Connector 27"/>
            <p:cNvCxnSpPr>
              <a:stCxn id="8" idx="3"/>
              <a:endCxn id="21" idx="1"/>
            </p:cNvCxnSpPr>
            <p:nvPr/>
          </p:nvCxnSpPr>
          <p:spPr>
            <a:xfrm flipV="1">
              <a:off x="4355586" y="2760394"/>
              <a:ext cx="1076395" cy="5581"/>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stCxn id="21" idx="3"/>
              <a:endCxn id="22" idx="1"/>
            </p:cNvCxnSpPr>
            <p:nvPr/>
          </p:nvCxnSpPr>
          <p:spPr>
            <a:xfrm>
              <a:off x="6720524" y="2760394"/>
              <a:ext cx="697986" cy="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4672208" y="3784566"/>
              <a:ext cx="4253741" cy="1169551"/>
            </a:xfrm>
            <a:prstGeom prst="rect">
              <a:avLst/>
            </a:prstGeom>
            <a:noFill/>
          </p:spPr>
          <p:txBody>
            <a:bodyPr wrap="square" rtlCol="0">
              <a:spAutoFit/>
            </a:bodyPr>
            <a:lstStyle/>
            <a:p>
              <a:r>
                <a:rPr lang="en-US" sz="1400" dirty="0"/>
                <a:t>Here </a:t>
              </a:r>
              <a:r>
                <a:rPr lang="en-US" sz="1400" dirty="0" err="1"/>
                <a:t>index,MyTag,SecondTag,head,title</a:t>
              </a:r>
              <a:r>
                <a:rPr lang="en-US" sz="1400" dirty="0"/>
                <a:t> are component </a:t>
              </a:r>
              <a:r>
                <a:rPr lang="en-US" sz="1400" dirty="0" err="1"/>
                <a:t>js</a:t>
              </a:r>
              <a:r>
                <a:rPr lang="en-US" sz="1400" dirty="0"/>
                <a:t> files</a:t>
              </a:r>
            </a:p>
            <a:p>
              <a:endParaRPr lang="en-US" sz="1400" dirty="0"/>
            </a:p>
            <a:p>
              <a:r>
                <a:rPr lang="en-US" sz="1400" dirty="0"/>
                <a:t>Props has to be carry forwarded from </a:t>
              </a:r>
              <a:r>
                <a:rPr lang="en-US" sz="1400" dirty="0" err="1"/>
                <a:t>MyTag</a:t>
              </a:r>
              <a:r>
                <a:rPr lang="en-US" sz="1400" dirty="0"/>
                <a:t> to Head, Head to Title(props-drilling)</a:t>
              </a:r>
            </a:p>
          </p:txBody>
        </p:sp>
        <p:sp>
          <p:nvSpPr>
            <p:cNvPr id="37" name="Oval 36"/>
            <p:cNvSpPr/>
            <p:nvPr/>
          </p:nvSpPr>
          <p:spPr>
            <a:xfrm>
              <a:off x="2825677" y="2182529"/>
              <a:ext cx="1289699" cy="35019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props</a:t>
              </a:r>
            </a:p>
          </p:txBody>
        </p:sp>
        <p:sp>
          <p:nvSpPr>
            <p:cNvPr id="61" name="Oval 60"/>
            <p:cNvSpPr/>
            <p:nvPr/>
          </p:nvSpPr>
          <p:spPr>
            <a:xfrm>
              <a:off x="5495119" y="2206693"/>
              <a:ext cx="1150609" cy="30790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props</a:t>
              </a:r>
            </a:p>
          </p:txBody>
        </p:sp>
        <p:sp>
          <p:nvSpPr>
            <p:cNvPr id="62" name="Oval 61"/>
            <p:cNvSpPr/>
            <p:nvPr/>
          </p:nvSpPr>
          <p:spPr>
            <a:xfrm>
              <a:off x="7486653" y="2226105"/>
              <a:ext cx="1000826" cy="2884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props</a:t>
              </a:r>
            </a:p>
          </p:txBody>
        </p:sp>
      </p:grpSp>
      <p:sp>
        <p:nvSpPr>
          <p:cNvPr id="66" name="Content Placeholder 2"/>
          <p:cNvSpPr txBox="1">
            <a:spLocks/>
          </p:cNvSpPr>
          <p:nvPr/>
        </p:nvSpPr>
        <p:spPr>
          <a:xfrm>
            <a:off x="180730" y="4800880"/>
            <a:ext cx="8745219" cy="1923579"/>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gn="just">
              <a:lnSpc>
                <a:spcPct val="150000"/>
              </a:lnSpc>
              <a:buFont typeface="Arial" panose="020B0604020202020204" pitchFamily="34" charset="0"/>
              <a:buChar char="•"/>
            </a:pPr>
            <a:r>
              <a:rPr lang="en-US" dirty="0" err="1"/>
              <a:t>React’s</a:t>
            </a:r>
            <a:r>
              <a:rPr lang="en-US" dirty="0"/>
              <a:t> context API gives you a solution for props –drilling , instead of passing down the props explicitly down to each component you can store the data needed by every Component in </a:t>
            </a:r>
            <a:r>
              <a:rPr lang="en-US" dirty="0" err="1"/>
              <a:t>React’s</a:t>
            </a:r>
            <a:r>
              <a:rPr lang="en-US" dirty="0"/>
              <a:t> context and pass them to all other components implicitly.</a:t>
            </a:r>
          </a:p>
          <a:p>
            <a:pPr marL="460772" lvl="1" indent="-285750" algn="just">
              <a:lnSpc>
                <a:spcPct val="150000"/>
              </a:lnSpc>
              <a:buFont typeface="Arial" panose="020B0604020202020204" pitchFamily="34" charset="0"/>
              <a:buChar char="•"/>
            </a:pPr>
            <a:r>
              <a:rPr lang="en-US" dirty="0"/>
              <a:t>If a component needs access to the context, it can consume it on demand.</a:t>
            </a:r>
          </a:p>
        </p:txBody>
      </p:sp>
      <p:sp>
        <p:nvSpPr>
          <p:cNvPr id="68" name="TextBox 67"/>
          <p:cNvSpPr txBox="1"/>
          <p:nvPr/>
        </p:nvSpPr>
        <p:spPr>
          <a:xfrm rot="20376116">
            <a:off x="1107676" y="2271598"/>
            <a:ext cx="1687542" cy="461665"/>
          </a:xfrm>
          <a:prstGeom prst="rect">
            <a:avLst/>
          </a:prstGeom>
          <a:noFill/>
        </p:spPr>
        <p:txBody>
          <a:bodyPr wrap="square" rtlCol="0">
            <a:spAutoFit/>
          </a:bodyPr>
          <a:lstStyle/>
          <a:p>
            <a:r>
              <a:rPr lang="en-US" sz="1200" dirty="0"/>
              <a:t>Index includes </a:t>
            </a:r>
            <a:r>
              <a:rPr lang="en-US" sz="1200" dirty="0" err="1"/>
              <a:t>MyTag</a:t>
            </a:r>
            <a:r>
              <a:rPr lang="en-US" sz="1200" dirty="0"/>
              <a:t> component</a:t>
            </a:r>
          </a:p>
        </p:txBody>
      </p:sp>
    </p:spTree>
    <p:extLst>
      <p:ext uri="{BB962C8B-B14F-4D97-AF65-F5344CB8AC3E}">
        <p14:creationId xmlns:p14="http://schemas.microsoft.com/office/powerpoint/2010/main" val="1314778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30354"/>
            <a:ext cx="8312649" cy="358161"/>
          </a:xfrm>
        </p:spPr>
        <p:txBody>
          <a:bodyPr/>
          <a:lstStyle/>
          <a:p>
            <a:r>
              <a:rPr lang="en-US" dirty="0"/>
              <a:t>Context continued…</a:t>
            </a:r>
          </a:p>
        </p:txBody>
      </p:sp>
      <p:sp>
        <p:nvSpPr>
          <p:cNvPr id="4" name="Title 1"/>
          <p:cNvSpPr txBox="1">
            <a:spLocks/>
          </p:cNvSpPr>
          <p:nvPr/>
        </p:nvSpPr>
        <p:spPr>
          <a:xfrm>
            <a:off x="434592" y="5173981"/>
            <a:ext cx="8312649" cy="511443"/>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When to Use Context</a:t>
            </a:r>
          </a:p>
        </p:txBody>
      </p:sp>
      <p:sp>
        <p:nvSpPr>
          <p:cNvPr id="5" name="Content Placeholder 2"/>
          <p:cNvSpPr txBox="1">
            <a:spLocks/>
          </p:cNvSpPr>
          <p:nvPr/>
        </p:nvSpPr>
        <p:spPr>
          <a:xfrm>
            <a:off x="180730" y="5439708"/>
            <a:ext cx="8745219" cy="1461531"/>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gn="just">
              <a:lnSpc>
                <a:spcPct val="150000"/>
              </a:lnSpc>
              <a:buFont typeface="Arial" panose="020B0604020202020204" pitchFamily="34" charset="0"/>
              <a:buChar char="•"/>
            </a:pPr>
            <a:r>
              <a:rPr lang="en-US" dirty="0"/>
              <a:t>Context can be used when data that can be considered “global” for a tree of React components. such as the current authenticated user, theme(</a:t>
            </a:r>
            <a:r>
              <a:rPr lang="en-US" dirty="0" err="1"/>
              <a:t>css</a:t>
            </a:r>
            <a:r>
              <a:rPr lang="en-US" dirty="0"/>
              <a:t>), company details or preferred language.</a:t>
            </a:r>
          </a:p>
        </p:txBody>
      </p:sp>
      <p:grpSp>
        <p:nvGrpSpPr>
          <p:cNvPr id="6" name="Group 5"/>
          <p:cNvGrpSpPr/>
          <p:nvPr/>
        </p:nvGrpSpPr>
        <p:grpSpPr>
          <a:xfrm>
            <a:off x="588723" y="1948605"/>
            <a:ext cx="8337226" cy="2855896"/>
            <a:chOff x="588723" y="2098221"/>
            <a:chExt cx="8337226" cy="2855896"/>
          </a:xfrm>
        </p:grpSpPr>
        <p:sp>
          <p:nvSpPr>
            <p:cNvPr id="7" name="Rectangle 6"/>
            <p:cNvSpPr/>
            <p:nvPr/>
          </p:nvSpPr>
          <p:spPr>
            <a:xfrm>
              <a:off x="588723" y="3093929"/>
              <a:ext cx="814192" cy="989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8" name="Rectangle 7"/>
            <p:cNvSpPr/>
            <p:nvPr/>
          </p:nvSpPr>
          <p:spPr>
            <a:xfrm>
              <a:off x="2585469" y="2103802"/>
              <a:ext cx="1986531" cy="132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MyTag</a:t>
              </a:r>
              <a:endParaRPr lang="en-US" dirty="0"/>
            </a:p>
            <a:p>
              <a:pPr algn="ctr"/>
              <a:r>
                <a:rPr lang="en-US" sz="1600" dirty="0"/>
                <a:t>Provides Context</a:t>
              </a:r>
            </a:p>
            <a:p>
              <a:pPr algn="ctr"/>
              <a:r>
                <a:rPr lang="en-US" sz="1600" dirty="0"/>
                <a:t>(common data)</a:t>
              </a:r>
            </a:p>
          </p:txBody>
        </p:sp>
        <p:sp>
          <p:nvSpPr>
            <p:cNvPr id="9" name="Rectangle 8"/>
            <p:cNvSpPr/>
            <p:nvPr/>
          </p:nvSpPr>
          <p:spPr>
            <a:xfrm>
              <a:off x="2585469" y="3676266"/>
              <a:ext cx="1285073" cy="989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a:t>
              </a:r>
            </a:p>
            <a:p>
              <a:pPr algn="ctr"/>
              <a:r>
                <a:rPr lang="en-US" dirty="0"/>
                <a:t>Tag</a:t>
              </a:r>
            </a:p>
          </p:txBody>
        </p:sp>
        <p:cxnSp>
          <p:nvCxnSpPr>
            <p:cNvPr id="10" name="Straight Arrow Connector 9"/>
            <p:cNvCxnSpPr>
              <a:endCxn id="8" idx="1"/>
            </p:cNvCxnSpPr>
            <p:nvPr/>
          </p:nvCxnSpPr>
          <p:spPr>
            <a:xfrm flipV="1">
              <a:off x="1365337" y="2765975"/>
              <a:ext cx="1220132" cy="528372"/>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a:endCxn id="9" idx="1"/>
            </p:cNvCxnSpPr>
            <p:nvPr/>
          </p:nvCxnSpPr>
          <p:spPr>
            <a:xfrm>
              <a:off x="1384126" y="3784566"/>
              <a:ext cx="1201343" cy="38637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sp>
          <p:nvSpPr>
            <p:cNvPr id="12" name="Rectangle 11"/>
            <p:cNvSpPr/>
            <p:nvPr/>
          </p:nvSpPr>
          <p:spPr>
            <a:xfrm>
              <a:off x="5431981" y="2098221"/>
              <a:ext cx="1288543" cy="132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13" name="Rectangle 12"/>
            <p:cNvSpPr/>
            <p:nvPr/>
          </p:nvSpPr>
          <p:spPr>
            <a:xfrm>
              <a:off x="7418510" y="2098221"/>
              <a:ext cx="1145823" cy="1324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cxnSp>
          <p:nvCxnSpPr>
            <p:cNvPr id="14" name="Straight Arrow Connector 13"/>
            <p:cNvCxnSpPr>
              <a:stCxn id="8" idx="3"/>
              <a:endCxn id="12" idx="1"/>
            </p:cNvCxnSpPr>
            <p:nvPr/>
          </p:nvCxnSpPr>
          <p:spPr>
            <a:xfrm flipV="1">
              <a:off x="4572000" y="2760394"/>
              <a:ext cx="859981" cy="5581"/>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5" name="Straight Arrow Connector 14"/>
            <p:cNvCxnSpPr>
              <a:stCxn id="12" idx="3"/>
              <a:endCxn id="13" idx="1"/>
            </p:cNvCxnSpPr>
            <p:nvPr/>
          </p:nvCxnSpPr>
          <p:spPr>
            <a:xfrm>
              <a:off x="6720524" y="2760394"/>
              <a:ext cx="697986" cy="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6" name="TextBox 15"/>
            <p:cNvSpPr txBox="1"/>
            <p:nvPr/>
          </p:nvSpPr>
          <p:spPr>
            <a:xfrm>
              <a:off x="4368800" y="3784566"/>
              <a:ext cx="4557149" cy="1169551"/>
            </a:xfrm>
            <a:prstGeom prst="rect">
              <a:avLst/>
            </a:prstGeom>
            <a:noFill/>
          </p:spPr>
          <p:txBody>
            <a:bodyPr wrap="square" rtlCol="0">
              <a:spAutoFit/>
            </a:bodyPr>
            <a:lstStyle/>
            <a:p>
              <a:r>
                <a:rPr lang="en-US" sz="1400" dirty="0"/>
                <a:t>Here </a:t>
              </a:r>
              <a:r>
                <a:rPr lang="en-US" sz="1400" dirty="0" err="1"/>
                <a:t>index,MyTag,SecondTag,head,title</a:t>
              </a:r>
              <a:r>
                <a:rPr lang="en-US" sz="1400" dirty="0"/>
                <a:t> are component </a:t>
              </a:r>
              <a:r>
                <a:rPr lang="en-US" sz="1400" dirty="0" err="1"/>
                <a:t>js</a:t>
              </a:r>
              <a:r>
                <a:rPr lang="en-US" sz="1400" dirty="0"/>
                <a:t> files</a:t>
              </a:r>
            </a:p>
            <a:p>
              <a:endParaRPr lang="en-US" sz="1400" dirty="0"/>
            </a:p>
            <a:p>
              <a:r>
                <a:rPr lang="en-US" sz="1400" dirty="0" err="1"/>
                <a:t>MyTag</a:t>
              </a:r>
              <a:r>
                <a:rPr lang="en-US" sz="1400" dirty="0"/>
                <a:t> stores the common data in context and are utilized by head and Title components</a:t>
              </a:r>
            </a:p>
          </p:txBody>
        </p:sp>
      </p:grpSp>
      <p:sp>
        <p:nvSpPr>
          <p:cNvPr id="34" name="TextBox 33"/>
          <p:cNvSpPr txBox="1"/>
          <p:nvPr/>
        </p:nvSpPr>
        <p:spPr>
          <a:xfrm rot="20376116">
            <a:off x="1070098" y="2309872"/>
            <a:ext cx="1687542" cy="461665"/>
          </a:xfrm>
          <a:prstGeom prst="rect">
            <a:avLst/>
          </a:prstGeom>
          <a:noFill/>
        </p:spPr>
        <p:txBody>
          <a:bodyPr wrap="square" rtlCol="0">
            <a:spAutoFit/>
          </a:bodyPr>
          <a:lstStyle/>
          <a:p>
            <a:r>
              <a:rPr lang="en-US" sz="1200" dirty="0"/>
              <a:t>Index includes </a:t>
            </a:r>
            <a:r>
              <a:rPr lang="en-US" sz="1200" dirty="0" err="1"/>
              <a:t>MyTag</a:t>
            </a:r>
            <a:r>
              <a:rPr lang="en-US" sz="1200" dirty="0"/>
              <a:t> component</a:t>
            </a:r>
          </a:p>
        </p:txBody>
      </p:sp>
      <p:sp>
        <p:nvSpPr>
          <p:cNvPr id="38" name="Content Placeholder 2"/>
          <p:cNvSpPr txBox="1">
            <a:spLocks/>
          </p:cNvSpPr>
          <p:nvPr/>
        </p:nvSpPr>
        <p:spPr>
          <a:xfrm>
            <a:off x="333130" y="931209"/>
            <a:ext cx="8745219" cy="699690"/>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gn="just">
              <a:lnSpc>
                <a:spcPct val="150000"/>
              </a:lnSpc>
              <a:buFont typeface="Arial" panose="020B0604020202020204" pitchFamily="34" charset="0"/>
              <a:buChar char="•"/>
            </a:pPr>
            <a:r>
              <a:rPr lang="en-US" dirty="0"/>
              <a:t>After usage of </a:t>
            </a:r>
            <a:r>
              <a:rPr lang="en-US" dirty="0" err="1"/>
              <a:t>react’s</a:t>
            </a:r>
            <a:r>
              <a:rPr lang="en-US" dirty="0"/>
              <a:t> Context </a:t>
            </a:r>
            <a:r>
              <a:rPr lang="en-US" dirty="0" err="1"/>
              <a:t>Api</a:t>
            </a:r>
            <a:r>
              <a:rPr lang="en-US" dirty="0"/>
              <a:t> </a:t>
            </a:r>
          </a:p>
        </p:txBody>
      </p:sp>
    </p:spTree>
    <p:extLst>
      <p:ext uri="{BB962C8B-B14F-4D97-AF65-F5344CB8AC3E}">
        <p14:creationId xmlns:p14="http://schemas.microsoft.com/office/powerpoint/2010/main" val="4134713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40652"/>
            <a:ext cx="8312649" cy="265186"/>
          </a:xfrm>
        </p:spPr>
        <p:txBody>
          <a:bodyPr>
            <a:normAutofit fontScale="90000"/>
          </a:bodyPr>
          <a:lstStyle/>
          <a:p>
            <a:r>
              <a:rPr lang="en-US" dirty="0"/>
              <a:t>Context Continued….</a:t>
            </a:r>
          </a:p>
        </p:txBody>
      </p:sp>
      <p:sp>
        <p:nvSpPr>
          <p:cNvPr id="3" name="Content Placeholder 2"/>
          <p:cNvSpPr>
            <a:spLocks noGrp="1"/>
          </p:cNvSpPr>
          <p:nvPr>
            <p:ph idx="1"/>
          </p:nvPr>
        </p:nvSpPr>
        <p:spPr>
          <a:xfrm>
            <a:off x="298516" y="676296"/>
            <a:ext cx="8845484" cy="6014986"/>
          </a:xfrm>
        </p:spPr>
        <p:txBody>
          <a:bodyPr>
            <a:normAutofit/>
          </a:bodyPr>
          <a:lstStyle/>
          <a:p>
            <a:pPr marL="285750" indent="-285750">
              <a:lnSpc>
                <a:spcPct val="100000"/>
              </a:lnSpc>
              <a:buFont typeface="Arial" panose="020B0604020202020204" pitchFamily="34" charset="0"/>
              <a:buChar char="•"/>
            </a:pPr>
            <a:r>
              <a:rPr lang="en-US" dirty="0"/>
              <a:t>React Context has 2 components</a:t>
            </a:r>
          </a:p>
          <a:p>
            <a:pPr marL="628650" lvl="2" indent="-285750">
              <a:lnSpc>
                <a:spcPct val="100000"/>
              </a:lnSpc>
            </a:pPr>
            <a:r>
              <a:rPr lang="en-US" dirty="0"/>
              <a:t>Consumer</a:t>
            </a:r>
          </a:p>
          <a:p>
            <a:pPr marL="628650" lvl="2" indent="-285750">
              <a:lnSpc>
                <a:spcPct val="100000"/>
              </a:lnSpc>
            </a:pPr>
            <a:r>
              <a:rPr lang="en-US" dirty="0"/>
              <a:t>Provider</a:t>
            </a:r>
          </a:p>
          <a:p>
            <a:pPr marL="285750" indent="-285750">
              <a:lnSpc>
                <a:spcPct val="100000"/>
              </a:lnSpc>
              <a:buFont typeface="Arial" panose="020B0604020202020204" pitchFamily="34" charset="0"/>
              <a:buChar char="•"/>
            </a:pPr>
            <a:r>
              <a:rPr lang="en-US" dirty="0"/>
              <a:t>To access these 2 components, we have to create Context object</a:t>
            </a:r>
          </a:p>
          <a:p>
            <a:pPr marL="460772" lvl="1" indent="-285750">
              <a:lnSpc>
                <a:spcPct val="100000"/>
              </a:lnSpc>
              <a:buFont typeface="Arial" panose="020B0604020202020204" pitchFamily="34" charset="0"/>
              <a:buChar char="•"/>
            </a:pPr>
            <a:r>
              <a:rPr lang="en-US" dirty="0" err="1"/>
              <a:t>createContext</a:t>
            </a:r>
            <a:r>
              <a:rPr lang="en-US" dirty="0"/>
              <a:t>()</a:t>
            </a:r>
          </a:p>
          <a:p>
            <a:pPr marL="628650" lvl="2" indent="-285750">
              <a:lnSpc>
                <a:spcPct val="100000"/>
              </a:lnSpc>
            </a:pPr>
            <a:r>
              <a:rPr lang="en-US" dirty="0" err="1"/>
              <a:t>const</a:t>
            </a:r>
            <a:r>
              <a:rPr lang="en-US" dirty="0"/>
              <a:t> </a:t>
            </a:r>
            <a:r>
              <a:rPr lang="en-US" dirty="0" err="1"/>
              <a:t>GradeContext</a:t>
            </a:r>
            <a:r>
              <a:rPr lang="en-US" dirty="0"/>
              <a:t> = </a:t>
            </a:r>
            <a:r>
              <a:rPr lang="en-US" dirty="0" err="1"/>
              <a:t>React.createContext</a:t>
            </a:r>
            <a:r>
              <a:rPr lang="en-US" dirty="0"/>
              <a:t>(‘grades’);</a:t>
            </a:r>
          </a:p>
          <a:p>
            <a:pPr marL="460772" lvl="1" indent="-285750">
              <a:lnSpc>
                <a:spcPct val="100000"/>
              </a:lnSpc>
              <a:buFont typeface="Arial" panose="020B0604020202020204" pitchFamily="34" charset="0"/>
              <a:buChar char="•"/>
            </a:pPr>
            <a:endParaRPr lang="en-US" dirty="0"/>
          </a:p>
          <a:p>
            <a:pPr lvl="1" indent="0">
              <a:lnSpc>
                <a:spcPct val="100000"/>
              </a:lnSpc>
              <a:buNone/>
            </a:pPr>
            <a:r>
              <a:rPr lang="en-US" sz="1800" b="1" dirty="0"/>
              <a:t>Consumer :</a:t>
            </a:r>
          </a:p>
          <a:p>
            <a:pPr lvl="1" indent="0">
              <a:lnSpc>
                <a:spcPct val="100000"/>
              </a:lnSpc>
              <a:buNone/>
            </a:pPr>
            <a:r>
              <a:rPr lang="en-US" dirty="0"/>
              <a:t>	</a:t>
            </a:r>
          </a:p>
          <a:p>
            <a:pPr lvl="1" indent="0">
              <a:lnSpc>
                <a:spcPct val="100000"/>
              </a:lnSpc>
              <a:buNone/>
            </a:pPr>
            <a:r>
              <a:rPr lang="en-US" dirty="0"/>
              <a:t>	</a:t>
            </a:r>
          </a:p>
          <a:p>
            <a:pPr lvl="1" indent="0">
              <a:lnSpc>
                <a:spcPct val="100000"/>
              </a:lnSpc>
              <a:buNone/>
            </a:pPr>
            <a:endParaRPr lang="en-US" dirty="0"/>
          </a:p>
          <a:p>
            <a:pPr lvl="1" indent="0">
              <a:lnSpc>
                <a:spcPct val="100000"/>
              </a:lnSpc>
              <a:buNone/>
            </a:pPr>
            <a:endParaRPr lang="en-US" dirty="0"/>
          </a:p>
          <a:p>
            <a:pPr lvl="1" indent="0">
              <a:lnSpc>
                <a:spcPct val="100000"/>
              </a:lnSpc>
              <a:buNone/>
            </a:pPr>
            <a:endParaRPr lang="en-US" dirty="0"/>
          </a:p>
          <a:p>
            <a:pPr lvl="1" indent="0">
              <a:lnSpc>
                <a:spcPct val="100000"/>
              </a:lnSpc>
              <a:buNone/>
            </a:pPr>
            <a:r>
              <a:rPr lang="en-US" sz="1800" b="1" dirty="0"/>
              <a:t>Provider:</a:t>
            </a:r>
          </a:p>
          <a:p>
            <a:pPr lvl="1" indent="0">
              <a:lnSpc>
                <a:spcPct val="100000"/>
              </a:lnSpc>
              <a:buNone/>
            </a:pPr>
            <a:endParaRPr lang="en-US" dirty="0"/>
          </a:p>
          <a:p>
            <a:pPr lvl="2" indent="0">
              <a:lnSpc>
                <a:spcPct val="100000"/>
              </a:lnSpc>
              <a:buNone/>
            </a:pPr>
            <a:endParaRPr lang="en-US" dirty="0"/>
          </a:p>
        </p:txBody>
      </p:sp>
      <p:sp>
        <p:nvSpPr>
          <p:cNvPr id="4" name="Rectangle 3">
            <a:extLst>
              <a:ext uri="{FF2B5EF4-FFF2-40B4-BE49-F238E27FC236}">
                <a16:creationId xmlns:a16="http://schemas.microsoft.com/office/drawing/2014/main" id="{0393FCCF-7235-48F2-A2C8-83CF9D4CC6BC}"/>
              </a:ext>
            </a:extLst>
          </p:cNvPr>
          <p:cNvSpPr/>
          <p:nvPr/>
        </p:nvSpPr>
        <p:spPr>
          <a:xfrm>
            <a:off x="1200818" y="4924697"/>
            <a:ext cx="7040880" cy="16926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1" indent="0">
              <a:lnSpc>
                <a:spcPct val="100000"/>
              </a:lnSpc>
              <a:buNone/>
            </a:pPr>
            <a:r>
              <a:rPr lang="en-US" dirty="0"/>
              <a:t>	&lt;</a:t>
            </a:r>
            <a:r>
              <a:rPr lang="en-US" dirty="0" err="1"/>
              <a:t>ThemeContext.Consumer</a:t>
            </a:r>
            <a:r>
              <a:rPr lang="en-US" dirty="0"/>
              <a:t>&gt;</a:t>
            </a:r>
          </a:p>
          <a:p>
            <a:pPr lvl="1" indent="0">
              <a:lnSpc>
                <a:spcPct val="100000"/>
              </a:lnSpc>
              <a:buNone/>
            </a:pPr>
            <a:r>
              <a:rPr lang="en-US" dirty="0"/>
              <a:t>        {</a:t>
            </a:r>
            <a:r>
              <a:rPr lang="en-US" dirty="0" err="1"/>
              <a:t>coloredTheme</a:t>
            </a:r>
            <a:r>
              <a:rPr lang="en-US" dirty="0"/>
              <a:t> =&gt;</a:t>
            </a:r>
          </a:p>
          <a:p>
            <a:pPr lvl="1" indent="0">
              <a:lnSpc>
                <a:spcPct val="100000"/>
              </a:lnSpc>
              <a:buNone/>
            </a:pPr>
            <a:r>
              <a:rPr lang="en-US" dirty="0"/>
              <a:t>          &lt;div style={{ color: </a:t>
            </a:r>
            <a:r>
              <a:rPr lang="en-US" dirty="0" err="1"/>
              <a:t>coloredTheme</a:t>
            </a:r>
            <a:r>
              <a:rPr lang="en-US" dirty="0"/>
              <a:t> }}&gt;</a:t>
            </a:r>
          </a:p>
          <a:p>
            <a:pPr lvl="1" indent="0">
              <a:lnSpc>
                <a:spcPct val="100000"/>
              </a:lnSpc>
              <a:buNone/>
            </a:pPr>
            <a:r>
              <a:rPr lang="en-US" dirty="0"/>
              <a:t>            Hello World</a:t>
            </a:r>
          </a:p>
          <a:p>
            <a:pPr lvl="1" indent="0">
              <a:lnSpc>
                <a:spcPct val="100000"/>
              </a:lnSpc>
              <a:buNone/>
            </a:pPr>
            <a:r>
              <a:rPr lang="en-US" dirty="0"/>
              <a:t>          &lt;/div&gt;  }</a:t>
            </a:r>
          </a:p>
          <a:p>
            <a:pPr lvl="1" indent="0">
              <a:lnSpc>
                <a:spcPct val="100000"/>
              </a:lnSpc>
              <a:buNone/>
            </a:pPr>
            <a:r>
              <a:rPr lang="en-US" dirty="0"/>
              <a:t>      &lt;/</a:t>
            </a:r>
            <a:r>
              <a:rPr lang="en-US" dirty="0" err="1"/>
              <a:t>ThemeContext.Consumer</a:t>
            </a:r>
            <a:r>
              <a:rPr lang="en-US" dirty="0"/>
              <a:t>&gt;</a:t>
            </a:r>
          </a:p>
        </p:txBody>
      </p:sp>
      <p:sp>
        <p:nvSpPr>
          <p:cNvPr id="5" name="Rectangle 4">
            <a:extLst>
              <a:ext uri="{FF2B5EF4-FFF2-40B4-BE49-F238E27FC236}">
                <a16:creationId xmlns:a16="http://schemas.microsoft.com/office/drawing/2014/main" id="{36150361-5FCE-4E8E-AD5A-34EC3F75441E}"/>
              </a:ext>
            </a:extLst>
          </p:cNvPr>
          <p:cNvSpPr/>
          <p:nvPr/>
        </p:nvSpPr>
        <p:spPr>
          <a:xfrm>
            <a:off x="1691640" y="3278777"/>
            <a:ext cx="5760720" cy="12932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1" indent="0">
              <a:lnSpc>
                <a:spcPct val="100000"/>
              </a:lnSpc>
              <a:buNone/>
            </a:pPr>
            <a:r>
              <a:rPr lang="en-US" dirty="0"/>
              <a:t>&lt;</a:t>
            </a:r>
            <a:r>
              <a:rPr lang="en-US" dirty="0" err="1"/>
              <a:t>ThemeContext.Provider</a:t>
            </a:r>
            <a:r>
              <a:rPr lang="en-US" dirty="0"/>
              <a:t> value={'green'}&gt;</a:t>
            </a:r>
          </a:p>
          <a:p>
            <a:pPr lvl="1" indent="0">
              <a:lnSpc>
                <a:spcPct val="100000"/>
              </a:lnSpc>
              <a:buNone/>
            </a:pPr>
            <a:r>
              <a:rPr lang="en-US" dirty="0"/>
              <a:t>        &lt;D /&gt;</a:t>
            </a:r>
          </a:p>
          <a:p>
            <a:pPr lvl="1" indent="0">
              <a:lnSpc>
                <a:spcPct val="100000"/>
              </a:lnSpc>
              <a:buNone/>
            </a:pPr>
            <a:r>
              <a:rPr lang="en-US" dirty="0"/>
              <a:t>      &lt;/</a:t>
            </a:r>
            <a:r>
              <a:rPr lang="en-US" dirty="0" err="1"/>
              <a:t>ThemeContext.Provider</a:t>
            </a:r>
            <a:r>
              <a:rPr lang="en-US" dirty="0"/>
              <a:t>&gt;</a:t>
            </a:r>
          </a:p>
        </p:txBody>
      </p:sp>
    </p:spTree>
    <p:extLst>
      <p:ext uri="{BB962C8B-B14F-4D97-AF65-F5344CB8AC3E}">
        <p14:creationId xmlns:p14="http://schemas.microsoft.com/office/powerpoint/2010/main" val="2450916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Demos of</a:t>
            </a:r>
          </a:p>
          <a:p>
            <a:endParaRPr lang="en-US" dirty="0"/>
          </a:p>
          <a:p>
            <a:r>
              <a:rPr lang="en-US" dirty="0"/>
              <a:t>Create-react-context2</a:t>
            </a:r>
          </a:p>
        </p:txBody>
      </p:sp>
    </p:spTree>
    <p:extLst>
      <p:ext uri="{BB962C8B-B14F-4D97-AF65-F5344CB8AC3E}">
        <p14:creationId xmlns:p14="http://schemas.microsoft.com/office/powerpoint/2010/main" val="2031276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75" y="364274"/>
            <a:ext cx="8312649" cy="417536"/>
          </a:xfrm>
        </p:spPr>
        <p:txBody>
          <a:bodyPr>
            <a:normAutofit/>
          </a:bodyPr>
          <a:lstStyle/>
          <a:p>
            <a:r>
              <a:rPr lang="en-US" sz="2400" dirty="0"/>
              <a:t>React Updated </a:t>
            </a:r>
            <a:r>
              <a:rPr lang="en-US" sz="2400" dirty="0" err="1"/>
              <a:t>LifeCycle</a:t>
            </a:r>
            <a:r>
              <a:rPr lang="en-US" sz="2400" dirty="0"/>
              <a:t> hooks</a:t>
            </a:r>
          </a:p>
        </p:txBody>
      </p:sp>
      <p:sp>
        <p:nvSpPr>
          <p:cNvPr id="4" name="Content Placeholder 2"/>
          <p:cNvSpPr txBox="1">
            <a:spLocks/>
          </p:cNvSpPr>
          <p:nvPr/>
        </p:nvSpPr>
        <p:spPr>
          <a:xfrm>
            <a:off x="305265" y="966652"/>
            <a:ext cx="8423059" cy="5331132"/>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gn="just">
              <a:lnSpc>
                <a:spcPct val="150000"/>
              </a:lnSpc>
              <a:buFont typeface="Arial" panose="020B0604020202020204" pitchFamily="34" charset="0"/>
              <a:buChar char="•"/>
            </a:pPr>
            <a:r>
              <a:rPr lang="en-US" sz="1800" dirty="0" err="1"/>
              <a:t>ReactJs</a:t>
            </a:r>
            <a:r>
              <a:rPr lang="en-US" sz="1800" dirty="0"/>
              <a:t> v16.3 introduced significant changes in component lifecycle. In React 16.3 few lifecycle methods have been deprecated. Those methods are prefixed by UNSAFE_.</a:t>
            </a:r>
          </a:p>
          <a:p>
            <a:pPr marL="460772" lvl="1" indent="-285750" algn="just">
              <a:lnSpc>
                <a:spcPct val="150000"/>
              </a:lnSpc>
              <a:buFont typeface="Arial" panose="020B0604020202020204" pitchFamily="34" charset="0"/>
              <a:buChar char="•"/>
            </a:pPr>
            <a:r>
              <a:rPr lang="en-US" sz="1800" dirty="0">
                <a:cs typeface="Arial" pitchFamily="34" charset="0"/>
              </a:rPr>
              <a:t>Methods </a:t>
            </a:r>
            <a:r>
              <a:rPr lang="en-US" sz="1800" dirty="0"/>
              <a:t>like </a:t>
            </a:r>
            <a:r>
              <a:rPr lang="en-US" sz="1800" dirty="0" err="1"/>
              <a:t>componentWillMount</a:t>
            </a:r>
            <a:r>
              <a:rPr lang="en-US" sz="1800" dirty="0"/>
              <a:t>, </a:t>
            </a:r>
            <a:r>
              <a:rPr lang="en-US" sz="1800" dirty="0" err="1"/>
              <a:t>componentWillReceiveProps</a:t>
            </a:r>
            <a:r>
              <a:rPr lang="en-US" sz="1800" dirty="0"/>
              <a:t> and </a:t>
            </a:r>
          </a:p>
          <a:p>
            <a:pPr marL="460772" lvl="1" indent="-285750" algn="just">
              <a:lnSpc>
                <a:spcPct val="150000"/>
              </a:lnSpc>
              <a:buFont typeface="Arial" panose="020B0604020202020204" pitchFamily="34" charset="0"/>
              <a:buChar char="•"/>
            </a:pPr>
            <a:r>
              <a:rPr lang="en-US" sz="1800" dirty="0" err="1"/>
              <a:t>componentWillUpdate</a:t>
            </a:r>
            <a:r>
              <a:rPr lang="en-US" sz="1800" dirty="0"/>
              <a:t> were heavily misused because the current instance this was available and is easy to misuse.</a:t>
            </a:r>
          </a:p>
          <a:p>
            <a:pPr marL="460772" lvl="1" indent="-285750" algn="just">
              <a:lnSpc>
                <a:spcPct val="150000"/>
              </a:lnSpc>
              <a:buFont typeface="Arial" panose="020B0604020202020204" pitchFamily="34" charset="0"/>
              <a:buChar char="•"/>
            </a:pPr>
            <a:r>
              <a:rPr lang="en-US" sz="1800" b="1" dirty="0"/>
              <a:t>latest React component lifecycle</a:t>
            </a:r>
          </a:p>
          <a:p>
            <a:pPr marL="628650" lvl="2" indent="-285750" algn="just">
              <a:lnSpc>
                <a:spcPct val="150000"/>
              </a:lnSpc>
            </a:pPr>
            <a:r>
              <a:rPr lang="en-US" sz="1800" dirty="0"/>
              <a:t>The React component which extends </a:t>
            </a:r>
            <a:r>
              <a:rPr lang="en-US" sz="1800" dirty="0" err="1"/>
              <a:t>React.Component</a:t>
            </a:r>
            <a:r>
              <a:rPr lang="en-US" sz="1800" dirty="0"/>
              <a:t> goes through the following phases:</a:t>
            </a:r>
          </a:p>
          <a:p>
            <a:pPr marL="1714500" lvl="4">
              <a:buFont typeface="Wingdings" panose="05000000000000000000" pitchFamily="2" charset="2"/>
              <a:buChar char="§"/>
            </a:pPr>
            <a:r>
              <a:rPr lang="en-US" sz="1800" dirty="0"/>
              <a:t>	Mounting</a:t>
            </a:r>
          </a:p>
          <a:p>
            <a:pPr marL="1828800" lvl="4" indent="-285750">
              <a:buFont typeface="Wingdings" panose="05000000000000000000" pitchFamily="2" charset="2"/>
              <a:buChar char="§"/>
            </a:pPr>
            <a:r>
              <a:rPr lang="en-US" sz="1800" dirty="0"/>
              <a:t>	Updating</a:t>
            </a:r>
          </a:p>
          <a:p>
            <a:pPr marL="1828800" lvl="4" indent="-285750">
              <a:buFont typeface="Wingdings" panose="05000000000000000000" pitchFamily="2" charset="2"/>
              <a:buChar char="§"/>
            </a:pPr>
            <a:r>
              <a:rPr lang="en-US" sz="1800" dirty="0"/>
              <a:t>	Unmounting</a:t>
            </a:r>
          </a:p>
        </p:txBody>
      </p:sp>
    </p:spTree>
    <p:extLst>
      <p:ext uri="{BB962C8B-B14F-4D97-AF65-F5344CB8AC3E}">
        <p14:creationId xmlns:p14="http://schemas.microsoft.com/office/powerpoint/2010/main" val="2438692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9801" y="129142"/>
            <a:ext cx="8312649" cy="417536"/>
          </a:xfrm>
        </p:spPr>
        <p:txBody>
          <a:bodyPr>
            <a:normAutofit/>
          </a:bodyPr>
          <a:lstStyle/>
          <a:p>
            <a:r>
              <a:rPr lang="en-US" sz="2400" dirty="0"/>
              <a:t>React Updated </a:t>
            </a:r>
            <a:r>
              <a:rPr lang="en-US" sz="2400" dirty="0" err="1"/>
              <a:t>LifeCycle</a:t>
            </a:r>
            <a:r>
              <a:rPr lang="en-US" sz="2400" dirty="0"/>
              <a:t> hooks contd.</a:t>
            </a:r>
          </a:p>
        </p:txBody>
      </p:sp>
      <p:sp>
        <p:nvSpPr>
          <p:cNvPr id="9" name="Content Placeholder 2"/>
          <p:cNvSpPr txBox="1">
            <a:spLocks/>
          </p:cNvSpPr>
          <p:nvPr/>
        </p:nvSpPr>
        <p:spPr>
          <a:xfrm>
            <a:off x="199389" y="732757"/>
            <a:ext cx="8745219" cy="3460432"/>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60772" lvl="1" indent="-285750" algn="just">
              <a:lnSpc>
                <a:spcPct val="150000"/>
              </a:lnSpc>
              <a:buFont typeface="Arial" panose="020B0604020202020204" pitchFamily="34" charset="0"/>
              <a:buChar char="•"/>
            </a:pPr>
            <a:r>
              <a:rPr lang="en-US" b="1" dirty="0"/>
              <a:t>latest React component lifecycle</a:t>
            </a:r>
          </a:p>
          <a:p>
            <a:pPr marL="628650" lvl="2" indent="-285750" algn="just">
              <a:lnSpc>
                <a:spcPct val="150000"/>
              </a:lnSpc>
            </a:pPr>
            <a:r>
              <a:rPr lang="en-US" dirty="0"/>
              <a:t>The React component which extends </a:t>
            </a:r>
            <a:r>
              <a:rPr lang="en-US" dirty="0" err="1"/>
              <a:t>React.Component</a:t>
            </a:r>
            <a:r>
              <a:rPr lang="en-US" dirty="0"/>
              <a:t> goes through the following phases:</a:t>
            </a:r>
          </a:p>
          <a:p>
            <a:pPr marL="1714500" lvl="4">
              <a:buFont typeface="Wingdings" panose="05000000000000000000" pitchFamily="2" charset="2"/>
              <a:buChar char="§"/>
            </a:pPr>
            <a:r>
              <a:rPr lang="en-US" sz="1600" dirty="0"/>
              <a:t>	Mounting</a:t>
            </a:r>
          </a:p>
          <a:p>
            <a:pPr marL="1828800" lvl="4" indent="-285750">
              <a:buFont typeface="Wingdings" panose="05000000000000000000" pitchFamily="2" charset="2"/>
              <a:buChar char="§"/>
            </a:pPr>
            <a:r>
              <a:rPr lang="en-US" sz="1600" dirty="0"/>
              <a:t>	Updating</a:t>
            </a:r>
          </a:p>
          <a:p>
            <a:pPr marL="1828800" lvl="4" indent="-285750">
              <a:buFont typeface="Wingdings" panose="05000000000000000000" pitchFamily="2" charset="2"/>
              <a:buChar char="§"/>
            </a:pPr>
            <a:r>
              <a:rPr lang="en-US" sz="1600" dirty="0"/>
              <a:t>	Unmounting</a:t>
            </a:r>
          </a:p>
          <a:p>
            <a:pPr marL="460772" lvl="1" indent="-285750" algn="just">
              <a:lnSpc>
                <a:spcPct val="150000"/>
              </a:lnSpc>
              <a:buFont typeface="Arial" panose="020B0604020202020204" pitchFamily="34" charset="0"/>
              <a:buChar char="•"/>
            </a:pPr>
            <a:endParaRPr lang="en-US" dirty="0"/>
          </a:p>
          <a:p>
            <a:pPr marL="460772" lvl="1" indent="-285750" algn="just">
              <a:lnSpc>
                <a:spcPct val="150000"/>
              </a:lnSpc>
              <a:buFont typeface="Arial" panose="020B0604020202020204" pitchFamily="34" charset="0"/>
              <a:buChar char="•"/>
            </a:pPr>
            <a:endParaRPr lang="en-US" dirty="0"/>
          </a:p>
          <a:p>
            <a:pPr marL="460772" lvl="1" indent="-285750" algn="just">
              <a:lnSpc>
                <a:spcPct val="150000"/>
              </a:lnSpc>
              <a:buFont typeface="Arial" panose="020B0604020202020204" pitchFamily="34" charset="0"/>
              <a:buChar char="•"/>
            </a:pPr>
            <a:endParaRPr lang="en-US" dirty="0"/>
          </a:p>
          <a:p>
            <a:pPr marL="460772" lvl="1" indent="-285750" algn="just">
              <a:lnSpc>
                <a:spcPct val="150000"/>
              </a:lnSpc>
              <a:buFont typeface="Arial" panose="020B0604020202020204" pitchFamily="34" charset="0"/>
              <a:buChar char="•"/>
            </a:pPr>
            <a:endParaRPr lang="en-US" dirty="0"/>
          </a:p>
          <a:p>
            <a:pPr marL="460772" lvl="1" indent="-285750" algn="just">
              <a:lnSpc>
                <a:spcPct val="150000"/>
              </a:lnSpc>
              <a:buFont typeface="Arial" panose="020B0604020202020204" pitchFamily="34" charset="0"/>
              <a:buChar char="•"/>
            </a:pPr>
            <a:endParaRPr lang="en-US" dirty="0"/>
          </a:p>
          <a:p>
            <a:pPr marL="460772" lvl="1" indent="-285750" algn="just">
              <a:lnSpc>
                <a:spcPct val="150000"/>
              </a:lnSpc>
              <a:buFont typeface="Arial" panose="020B0604020202020204" pitchFamily="34" charset="0"/>
              <a:buChar char="•"/>
            </a:pPr>
            <a:endParaRPr lang="en-US" dirty="0"/>
          </a:p>
        </p:txBody>
      </p:sp>
      <p:grpSp>
        <p:nvGrpSpPr>
          <p:cNvPr id="11" name="Group 10"/>
          <p:cNvGrpSpPr/>
          <p:nvPr/>
        </p:nvGrpSpPr>
        <p:grpSpPr>
          <a:xfrm>
            <a:off x="1142999" y="2888164"/>
            <a:ext cx="6858001" cy="3969836"/>
            <a:chOff x="1126272" y="2553627"/>
            <a:chExt cx="6858001" cy="3969836"/>
          </a:xfrm>
        </p:grpSpPr>
        <p:pic>
          <p:nvPicPr>
            <p:cNvPr id="4" name="Picture 3"/>
            <p:cNvPicPr>
              <a:picLocks noChangeAspect="1"/>
            </p:cNvPicPr>
            <p:nvPr/>
          </p:nvPicPr>
          <p:blipFill rotWithShape="1">
            <a:blip r:embed="rId3"/>
            <a:srcRect l="15580" t="23614" r="19178" b="14715"/>
            <a:stretch/>
          </p:blipFill>
          <p:spPr>
            <a:xfrm>
              <a:off x="1126272" y="2553627"/>
              <a:ext cx="6858001" cy="3646511"/>
            </a:xfrm>
            <a:prstGeom prst="rect">
              <a:avLst/>
            </a:prstGeom>
          </p:spPr>
        </p:pic>
        <p:pic>
          <p:nvPicPr>
            <p:cNvPr id="10" name="Picture 9"/>
            <p:cNvPicPr>
              <a:picLocks noChangeAspect="1"/>
            </p:cNvPicPr>
            <p:nvPr/>
          </p:nvPicPr>
          <p:blipFill rotWithShape="1">
            <a:blip r:embed="rId4"/>
            <a:srcRect l="15488" t="78943" r="60610" b="16071"/>
            <a:stretch/>
          </p:blipFill>
          <p:spPr>
            <a:xfrm>
              <a:off x="5228981" y="6200138"/>
              <a:ext cx="2755292" cy="323325"/>
            </a:xfrm>
            <a:prstGeom prst="rect">
              <a:avLst/>
            </a:prstGeom>
          </p:spPr>
        </p:pic>
      </p:grpSp>
    </p:spTree>
    <p:extLst>
      <p:ext uri="{BB962C8B-B14F-4D97-AF65-F5344CB8AC3E}">
        <p14:creationId xmlns:p14="http://schemas.microsoft.com/office/powerpoint/2010/main" val="826168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26352"/>
            <a:ext cx="8389699" cy="483248"/>
          </a:xfrm>
        </p:spPr>
        <p:txBody>
          <a:bodyPr/>
          <a:lstStyle/>
          <a:p>
            <a:r>
              <a:rPr lang="en-US" dirty="0"/>
              <a:t>Lifecycle hooks contd.</a:t>
            </a:r>
          </a:p>
        </p:txBody>
      </p:sp>
      <p:sp>
        <p:nvSpPr>
          <p:cNvPr id="3" name="Content Placeholder 2"/>
          <p:cNvSpPr>
            <a:spLocks noGrp="1"/>
          </p:cNvSpPr>
          <p:nvPr>
            <p:ph idx="1"/>
          </p:nvPr>
        </p:nvSpPr>
        <p:spPr>
          <a:xfrm>
            <a:off x="298516" y="593714"/>
            <a:ext cx="8389699" cy="6137934"/>
          </a:xfrm>
        </p:spPr>
        <p:txBody>
          <a:bodyPr>
            <a:normAutofit/>
          </a:bodyPr>
          <a:lstStyle/>
          <a:p>
            <a:pPr>
              <a:lnSpc>
                <a:spcPct val="100000"/>
              </a:lnSpc>
            </a:pPr>
            <a:r>
              <a:rPr lang="en-US" b="1" dirty="0"/>
              <a:t>Mounting :</a:t>
            </a:r>
          </a:p>
          <a:p>
            <a:pPr>
              <a:lnSpc>
                <a:spcPct val="100000"/>
              </a:lnSpc>
            </a:pPr>
            <a:endParaRPr lang="en-US" b="1" dirty="0"/>
          </a:p>
          <a:p>
            <a:pPr>
              <a:lnSpc>
                <a:spcPct val="100000"/>
              </a:lnSpc>
            </a:pPr>
            <a:r>
              <a:rPr lang="en-US" b="1" dirty="0"/>
              <a:t>	constructor</a:t>
            </a:r>
          </a:p>
          <a:p>
            <a:pPr>
              <a:lnSpc>
                <a:spcPct val="100000"/>
              </a:lnSpc>
            </a:pPr>
            <a:r>
              <a:rPr lang="en-US" dirty="0"/>
              <a:t>	The first thing that gets called is your component constructor, </a:t>
            </a:r>
            <a:r>
              <a:rPr lang="en-US" i="1" dirty="0"/>
              <a:t>if </a:t>
            </a:r>
            <a:r>
              <a:rPr lang="en-US" dirty="0"/>
              <a:t>your 	component is a class component. This does not apply to functional 	components.</a:t>
            </a:r>
          </a:p>
          <a:p>
            <a:pPr>
              <a:lnSpc>
                <a:spcPct val="100000"/>
              </a:lnSpc>
            </a:pPr>
            <a:endParaRPr lang="en-US" dirty="0"/>
          </a:p>
          <a:p>
            <a:pPr>
              <a:lnSpc>
                <a:spcPct val="100000"/>
              </a:lnSpc>
            </a:pPr>
            <a:r>
              <a:rPr lang="en-US" b="1" dirty="0" err="1"/>
              <a:t>getDerivedStateFromProps</a:t>
            </a:r>
            <a:endParaRPr lang="en-US" b="1" dirty="0"/>
          </a:p>
          <a:p>
            <a:pPr>
              <a:lnSpc>
                <a:spcPct val="100000"/>
              </a:lnSpc>
            </a:pPr>
            <a:r>
              <a:rPr lang="en-US" dirty="0"/>
              <a:t>	Last Method in Mounting phase is </a:t>
            </a:r>
            <a:r>
              <a:rPr lang="en-US" dirty="0" err="1"/>
              <a:t>getDerivedStateFromProps</a:t>
            </a:r>
            <a:r>
              <a:rPr lang="en-US" dirty="0"/>
              <a:t> , which is called before render method and is used for set state according to the props. whenever the props are changed the state has to be kept in sync. </a:t>
            </a:r>
            <a:r>
              <a:rPr lang="en-US" dirty="0">
                <a:cs typeface="Arial" pitchFamily="34" charset="0"/>
              </a:rPr>
              <a:t>This method is a safer replacement of </a:t>
            </a:r>
            <a:r>
              <a:rPr lang="en-US" dirty="0" err="1"/>
              <a:t>componentWillReceiveProps</a:t>
            </a:r>
            <a:endParaRPr lang="en-US" dirty="0">
              <a:cs typeface="Arial" pitchFamily="34" charset="0"/>
            </a:endParaRP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b="1" dirty="0"/>
          </a:p>
          <a:p>
            <a:endParaRPr lang="en-US" dirty="0"/>
          </a:p>
        </p:txBody>
      </p:sp>
      <p:pic>
        <p:nvPicPr>
          <p:cNvPr id="4" name="Picture 3"/>
          <p:cNvPicPr>
            <a:picLocks noChangeAspect="1"/>
          </p:cNvPicPr>
          <p:nvPr/>
        </p:nvPicPr>
        <p:blipFill rotWithShape="1">
          <a:blip r:embed="rId3"/>
          <a:srcRect l="15139" t="42099" r="57639" b="43827"/>
          <a:stretch/>
        </p:blipFill>
        <p:spPr>
          <a:xfrm>
            <a:off x="1423852" y="4585064"/>
            <a:ext cx="5499462" cy="2037806"/>
          </a:xfrm>
          <a:prstGeom prst="rect">
            <a:avLst/>
          </a:prstGeom>
        </p:spPr>
      </p:pic>
    </p:spTree>
    <p:extLst>
      <p:ext uri="{BB962C8B-B14F-4D97-AF65-F5344CB8AC3E}">
        <p14:creationId xmlns:p14="http://schemas.microsoft.com/office/powerpoint/2010/main" val="3310772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latin typeface="+mn-lt"/>
              </a:rPr>
              <a:t>Nested Components</a:t>
            </a:r>
          </a:p>
        </p:txBody>
      </p:sp>
      <p:sp>
        <p:nvSpPr>
          <p:cNvPr id="7" name="Content Placeholder 7"/>
          <p:cNvSpPr>
            <a:spLocks noGrp="1"/>
          </p:cNvSpPr>
          <p:nvPr>
            <p:ph idx="1"/>
          </p:nvPr>
        </p:nvSpPr>
        <p:spPr>
          <a:xfrm>
            <a:off x="309801" y="1277988"/>
            <a:ext cx="8323934" cy="5080426"/>
          </a:xfrm>
        </p:spPr>
        <p:txBody>
          <a:bodyPr>
            <a:normAutofit/>
          </a:bodyPr>
          <a:lstStyle/>
          <a:p>
            <a:r>
              <a:rPr lang="en-US" sz="2000" dirty="0"/>
              <a:t>Components can be nested inside other components.</a:t>
            </a:r>
          </a:p>
          <a:p>
            <a:r>
              <a:rPr lang="en-US" sz="2000" dirty="0"/>
              <a:t>Components are self-contained, and thus enable to nest multiple components with one another.</a:t>
            </a:r>
          </a:p>
          <a:p>
            <a:endParaRPr lang="en-US" sz="2000" dirty="0"/>
          </a:p>
          <a:p>
            <a:endParaRPr lang="en-US" sz="2000" dirty="0"/>
          </a:p>
          <a:p>
            <a:endParaRPr lang="en-US" sz="2000" dirty="0"/>
          </a:p>
          <a:p>
            <a:pPr marL="0" indent="0">
              <a:buNone/>
            </a:pPr>
            <a:endParaRPr lang="en-US" sz="2000" dirty="0">
              <a:solidFill>
                <a:srgbClr val="FF0000"/>
              </a:solidFill>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a:p>
            <a:endParaRPr lang="en-US" sz="2000" dirty="0"/>
          </a:p>
          <a:p>
            <a:r>
              <a:rPr lang="en-US" sz="2000" dirty="0"/>
              <a:t>React Component which has a child component is called as Top- level component.</a:t>
            </a:r>
          </a:p>
        </p:txBody>
      </p:sp>
      <p:sp>
        <p:nvSpPr>
          <p:cNvPr id="4" name="Rectangle 3">
            <a:extLst>
              <a:ext uri="{FF2B5EF4-FFF2-40B4-BE49-F238E27FC236}">
                <a16:creationId xmlns:a16="http://schemas.microsoft.com/office/drawing/2014/main" id="{D15B7147-B2CA-438C-8EBB-BF7D15A9C234}"/>
              </a:ext>
            </a:extLst>
          </p:cNvPr>
          <p:cNvSpPr/>
          <p:nvPr/>
        </p:nvSpPr>
        <p:spPr>
          <a:xfrm>
            <a:off x="447442" y="2218001"/>
            <a:ext cx="8037365" cy="3200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tx1"/>
                </a:solidFill>
                <a:cs typeface="Arial" panose="020B0604020202020204" pitchFamily="34" charset="0"/>
              </a:rPr>
              <a:t>var </a:t>
            </a:r>
            <a:r>
              <a:rPr lang="en-US" dirty="0" err="1">
                <a:solidFill>
                  <a:schemeClr val="tx1"/>
                </a:solidFill>
                <a:cs typeface="Arial" panose="020B0604020202020204" pitchFamily="34" charset="0"/>
              </a:rPr>
              <a:t>OuterComponent</a:t>
            </a:r>
            <a:r>
              <a:rPr lang="en-US" dirty="0">
                <a:solidFill>
                  <a:schemeClr val="tx1"/>
                </a:solidFill>
                <a:cs typeface="Arial" panose="020B0604020202020204" pitchFamily="34" charset="0"/>
              </a:rPr>
              <a:t> = </a:t>
            </a:r>
            <a:r>
              <a:rPr lang="en-US" dirty="0" err="1">
                <a:solidFill>
                  <a:schemeClr val="tx1"/>
                </a:solidFill>
                <a:cs typeface="Arial" panose="020B0604020202020204" pitchFamily="34" charset="0"/>
              </a:rPr>
              <a:t>React.createClass</a:t>
            </a:r>
            <a:r>
              <a:rPr lang="en-US" dirty="0">
                <a:solidFill>
                  <a:schemeClr val="tx1"/>
                </a:solidFill>
                <a:cs typeface="Arial" panose="020B0604020202020204" pitchFamily="34" charset="0"/>
              </a:rPr>
              <a:t>({ {/*Top level Component*/}</a:t>
            </a:r>
          </a:p>
          <a:p>
            <a:r>
              <a:rPr lang="en-US" dirty="0">
                <a:solidFill>
                  <a:schemeClr val="tx1"/>
                </a:solidFill>
                <a:cs typeface="Arial" panose="020B0604020202020204" pitchFamily="34" charset="0"/>
              </a:rPr>
              <a:t>		</a:t>
            </a:r>
            <a:r>
              <a:rPr lang="en-US" dirty="0" err="1">
                <a:solidFill>
                  <a:schemeClr val="tx1"/>
                </a:solidFill>
                <a:cs typeface="Arial" panose="020B0604020202020204" pitchFamily="34" charset="0"/>
              </a:rPr>
              <a:t>render:function</a:t>
            </a:r>
            <a:r>
              <a:rPr lang="en-US" dirty="0">
                <a:solidFill>
                  <a:schemeClr val="tx1"/>
                </a:solidFill>
                <a:cs typeface="Arial" panose="020B0604020202020204" pitchFamily="34" charset="0"/>
              </a:rPr>
              <a:t>(){</a:t>
            </a:r>
          </a:p>
          <a:p>
            <a:r>
              <a:rPr lang="en-US" dirty="0">
                <a:solidFill>
                  <a:schemeClr val="tx1"/>
                </a:solidFill>
                <a:cs typeface="Arial" panose="020B0604020202020204" pitchFamily="34" charset="0"/>
              </a:rPr>
              <a:t>			return(&lt;div&gt;&lt;</a:t>
            </a:r>
            <a:r>
              <a:rPr lang="en-US" dirty="0" err="1">
                <a:solidFill>
                  <a:schemeClr val="tx1"/>
                </a:solidFill>
                <a:cs typeface="Arial" panose="020B0604020202020204" pitchFamily="34" charset="0"/>
              </a:rPr>
              <a:t>InnerComponent</a:t>
            </a:r>
            <a:r>
              <a:rPr lang="en-US" dirty="0">
                <a:solidFill>
                  <a:schemeClr val="tx1"/>
                </a:solidFill>
                <a:cs typeface="Arial" panose="020B0604020202020204" pitchFamily="34" charset="0"/>
              </a:rPr>
              <a:t>/&gt;&lt;/div&gt;)  		}   });</a:t>
            </a:r>
          </a:p>
          <a:p>
            <a:r>
              <a:rPr lang="en-US" dirty="0">
                <a:solidFill>
                  <a:schemeClr val="tx1"/>
                </a:solidFill>
                <a:cs typeface="Arial" panose="020B0604020202020204" pitchFamily="34" charset="0"/>
              </a:rPr>
              <a:t>var </a:t>
            </a:r>
            <a:r>
              <a:rPr lang="en-US" dirty="0" err="1">
                <a:solidFill>
                  <a:schemeClr val="tx1"/>
                </a:solidFill>
                <a:cs typeface="Arial" panose="020B0604020202020204" pitchFamily="34" charset="0"/>
              </a:rPr>
              <a:t>InnerComponent</a:t>
            </a:r>
            <a:r>
              <a:rPr lang="en-US" dirty="0">
                <a:solidFill>
                  <a:schemeClr val="tx1"/>
                </a:solidFill>
                <a:cs typeface="Arial" panose="020B0604020202020204" pitchFamily="34" charset="0"/>
              </a:rPr>
              <a:t> = </a:t>
            </a:r>
            <a:r>
              <a:rPr lang="en-US" dirty="0" err="1">
                <a:solidFill>
                  <a:schemeClr val="tx1"/>
                </a:solidFill>
                <a:cs typeface="Arial" panose="020B0604020202020204" pitchFamily="34" charset="0"/>
              </a:rPr>
              <a:t>React.createClass</a:t>
            </a:r>
            <a:r>
              <a:rPr lang="en-US" dirty="0">
                <a:solidFill>
                  <a:schemeClr val="tx1"/>
                </a:solidFill>
                <a:cs typeface="Arial" panose="020B0604020202020204" pitchFamily="34" charset="0"/>
              </a:rPr>
              <a:t>({</a:t>
            </a:r>
          </a:p>
          <a:p>
            <a:r>
              <a:rPr lang="en-US" dirty="0">
                <a:solidFill>
                  <a:schemeClr val="tx1"/>
                </a:solidFill>
                <a:cs typeface="Arial" panose="020B0604020202020204" pitchFamily="34" charset="0"/>
              </a:rPr>
              <a:t>		</a:t>
            </a:r>
            <a:r>
              <a:rPr lang="en-US" dirty="0" err="1">
                <a:solidFill>
                  <a:schemeClr val="tx1"/>
                </a:solidFill>
                <a:cs typeface="Arial" panose="020B0604020202020204" pitchFamily="34" charset="0"/>
              </a:rPr>
              <a:t>render:function</a:t>
            </a:r>
            <a:r>
              <a:rPr lang="en-US" dirty="0">
                <a:solidFill>
                  <a:schemeClr val="tx1"/>
                </a:solidFill>
                <a:cs typeface="Arial" panose="020B0604020202020204" pitchFamily="34" charset="0"/>
              </a:rPr>
              <a:t>(){</a:t>
            </a:r>
          </a:p>
          <a:p>
            <a:r>
              <a:rPr lang="en-US" dirty="0">
                <a:solidFill>
                  <a:schemeClr val="tx1"/>
                </a:solidFill>
                <a:cs typeface="Arial" panose="020B0604020202020204" pitchFamily="34" charset="0"/>
              </a:rPr>
              <a:t>			return (&lt;div&gt;Inner Component&lt;/div&gt;)</a:t>
            </a:r>
          </a:p>
          <a:p>
            <a:r>
              <a:rPr lang="en-US" dirty="0">
                <a:solidFill>
                  <a:schemeClr val="tx1"/>
                </a:solidFill>
                <a:cs typeface="Arial" panose="020B0604020202020204" pitchFamily="34" charset="0"/>
              </a:rPr>
              <a:t>	}   });</a:t>
            </a:r>
          </a:p>
          <a:p>
            <a:r>
              <a:rPr lang="en-US" dirty="0" err="1">
                <a:solidFill>
                  <a:schemeClr val="tx1"/>
                </a:solidFill>
                <a:cs typeface="Arial" panose="020B0604020202020204" pitchFamily="34" charset="0"/>
              </a:rPr>
              <a:t>ReactDOM.render</a:t>
            </a:r>
            <a:r>
              <a:rPr lang="en-US" dirty="0">
                <a:solidFill>
                  <a:schemeClr val="tx1"/>
                </a:solidFill>
                <a:cs typeface="Arial" panose="020B0604020202020204" pitchFamily="34" charset="0"/>
              </a:rPr>
              <a:t>(&lt;</a:t>
            </a:r>
            <a:r>
              <a:rPr lang="en-US" dirty="0" err="1">
                <a:solidFill>
                  <a:schemeClr val="tx1"/>
                </a:solidFill>
                <a:cs typeface="Arial" panose="020B0604020202020204" pitchFamily="34" charset="0"/>
              </a:rPr>
              <a:t>OuterComponent</a:t>
            </a:r>
            <a:r>
              <a:rPr lang="en-US" dirty="0">
                <a:solidFill>
                  <a:schemeClr val="tx1"/>
                </a:solidFill>
                <a:cs typeface="Arial" panose="020B0604020202020204" pitchFamily="34" charset="0"/>
              </a:rPr>
              <a:t>/&gt;,</a:t>
            </a:r>
            <a:r>
              <a:rPr lang="en-US" dirty="0" err="1">
                <a:solidFill>
                  <a:schemeClr val="tx1"/>
                </a:solidFill>
                <a:cs typeface="Arial" panose="020B0604020202020204" pitchFamily="34" charset="0"/>
              </a:rPr>
              <a:t>document.getElementById</a:t>
            </a:r>
            <a:r>
              <a:rPr lang="en-US" dirty="0">
                <a:solidFill>
                  <a:schemeClr val="tx1"/>
                </a:solidFill>
                <a:cs typeface="Arial" panose="020B0604020202020204" pitchFamily="34" charset="0"/>
              </a:rPr>
              <a:t>('app'));</a:t>
            </a:r>
          </a:p>
        </p:txBody>
      </p:sp>
    </p:spTree>
    <p:extLst>
      <p:ext uri="{BB962C8B-B14F-4D97-AF65-F5344CB8AC3E}">
        <p14:creationId xmlns:p14="http://schemas.microsoft.com/office/powerpoint/2010/main" val="188391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204729"/>
            <a:ext cx="8312649" cy="419748"/>
          </a:xfrm>
        </p:spPr>
        <p:txBody>
          <a:bodyPr>
            <a:normAutofit/>
          </a:bodyPr>
          <a:lstStyle/>
          <a:p>
            <a:r>
              <a:rPr lang="en-US" sz="2400" dirty="0"/>
              <a:t>Life cycle hooks contd.</a:t>
            </a:r>
          </a:p>
        </p:txBody>
      </p:sp>
      <p:sp>
        <p:nvSpPr>
          <p:cNvPr id="3" name="Content Placeholder 2"/>
          <p:cNvSpPr>
            <a:spLocks noGrp="1"/>
          </p:cNvSpPr>
          <p:nvPr>
            <p:ph idx="1"/>
          </p:nvPr>
        </p:nvSpPr>
        <p:spPr>
          <a:xfrm>
            <a:off x="298516" y="872672"/>
            <a:ext cx="8140090" cy="6489700"/>
          </a:xfrm>
        </p:spPr>
        <p:txBody>
          <a:bodyPr>
            <a:normAutofit/>
          </a:bodyPr>
          <a:lstStyle/>
          <a:p>
            <a:pPr>
              <a:lnSpc>
                <a:spcPct val="100000"/>
              </a:lnSpc>
            </a:pPr>
            <a:r>
              <a:rPr lang="en-US" b="1" dirty="0"/>
              <a:t>render</a:t>
            </a:r>
          </a:p>
          <a:p>
            <a:pPr>
              <a:lnSpc>
                <a:spcPct val="100000"/>
              </a:lnSpc>
            </a:pPr>
            <a:r>
              <a:rPr lang="en-US" dirty="0"/>
              <a:t>Rendering does all the work. It returns the JSX of your actual component. </a:t>
            </a:r>
          </a:p>
          <a:p>
            <a:pPr>
              <a:lnSpc>
                <a:spcPct val="100000"/>
              </a:lnSpc>
            </a:pPr>
            <a:r>
              <a:rPr lang="en-US" b="1" dirty="0" err="1"/>
              <a:t>componentDidMount</a:t>
            </a:r>
            <a:endParaRPr lang="en-US" b="1" dirty="0"/>
          </a:p>
          <a:p>
            <a:pPr>
              <a:lnSpc>
                <a:spcPct val="100000"/>
              </a:lnSpc>
            </a:pPr>
            <a:r>
              <a:rPr lang="en-US" dirty="0"/>
              <a:t>This is the hook method which is invoked immediately after the component </a:t>
            </a:r>
            <a:r>
              <a:rPr lang="en-US" b="1" dirty="0"/>
              <a:t>did </a:t>
            </a:r>
            <a:r>
              <a:rPr lang="en-US" dirty="0"/>
              <a:t>mount on the browser DOM. If we need to load any data we can do here.  API calls should be made in this method.</a:t>
            </a:r>
          </a:p>
          <a:p>
            <a:pPr>
              <a:lnSpc>
                <a:spcPct val="100000"/>
              </a:lnSpc>
            </a:pPr>
            <a:endParaRPr lang="en-US" dirty="0"/>
          </a:p>
          <a:p>
            <a:pPr>
              <a:lnSpc>
                <a:spcPct val="100000"/>
              </a:lnSpc>
            </a:pPr>
            <a:r>
              <a:rPr lang="en-US" b="1" dirty="0"/>
              <a:t>2. Updating</a:t>
            </a:r>
          </a:p>
          <a:p>
            <a:pPr>
              <a:lnSpc>
                <a:spcPct val="100000"/>
              </a:lnSpc>
            </a:pPr>
            <a:r>
              <a:rPr lang="en-US" dirty="0"/>
              <a:t>	This Phase starts whenever React Component needs to be updated with the changes. They can be updated in 2 ways.</a:t>
            </a:r>
          </a:p>
          <a:p>
            <a:pPr>
              <a:lnSpc>
                <a:spcPct val="100000"/>
              </a:lnSpc>
            </a:pPr>
            <a:r>
              <a:rPr lang="en-US" dirty="0"/>
              <a:t>	1. sending new props from parents</a:t>
            </a:r>
          </a:p>
          <a:p>
            <a:pPr>
              <a:lnSpc>
                <a:spcPct val="100000"/>
              </a:lnSpc>
            </a:pPr>
            <a:r>
              <a:rPr lang="en-US" dirty="0"/>
              <a:t>	2. updating the current state</a:t>
            </a:r>
          </a:p>
          <a:p>
            <a:pPr>
              <a:lnSpc>
                <a:spcPct val="100000"/>
              </a:lnSpc>
            </a:pPr>
            <a:endParaRPr lang="en-US" dirty="0"/>
          </a:p>
          <a:p>
            <a:pPr>
              <a:lnSpc>
                <a:spcPct val="100000"/>
              </a:lnSpc>
            </a:pPr>
            <a:r>
              <a:rPr lang="en-US" b="1" dirty="0"/>
              <a:t>	</a:t>
            </a:r>
            <a:endParaRPr lang="en-US" dirty="0"/>
          </a:p>
        </p:txBody>
      </p:sp>
    </p:spTree>
    <p:extLst>
      <p:ext uri="{BB962C8B-B14F-4D97-AF65-F5344CB8AC3E}">
        <p14:creationId xmlns:p14="http://schemas.microsoft.com/office/powerpoint/2010/main" val="4189983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1F627-EE63-49E2-BE1E-26EFC19767D9}"/>
              </a:ext>
            </a:extLst>
          </p:cNvPr>
          <p:cNvSpPr>
            <a:spLocks noGrp="1"/>
          </p:cNvSpPr>
          <p:nvPr>
            <p:ph idx="1"/>
          </p:nvPr>
        </p:nvSpPr>
        <p:spPr>
          <a:xfrm>
            <a:off x="298516" y="862149"/>
            <a:ext cx="8205404" cy="5460273"/>
          </a:xfrm>
        </p:spPr>
        <p:txBody>
          <a:bodyPr/>
          <a:lstStyle/>
          <a:p>
            <a:pPr>
              <a:lnSpc>
                <a:spcPct val="100000"/>
              </a:lnSpc>
            </a:pPr>
            <a:r>
              <a:rPr lang="en-US" b="1" dirty="0"/>
              <a:t>static </a:t>
            </a:r>
            <a:r>
              <a:rPr lang="en-US" b="1" dirty="0" err="1"/>
              <a:t>getDerivedStateFromProps</a:t>
            </a:r>
            <a:br>
              <a:rPr lang="en-US" b="1" dirty="0"/>
            </a:br>
            <a:r>
              <a:rPr lang="en-US" b="1" dirty="0"/>
              <a:t>	</a:t>
            </a:r>
            <a:r>
              <a:rPr lang="en-US" dirty="0"/>
              <a:t>This method behaves exactly as defined above in mounting phase</a:t>
            </a:r>
            <a:br>
              <a:rPr lang="en-US" dirty="0"/>
            </a:br>
            <a:endParaRPr lang="en-US" dirty="0"/>
          </a:p>
          <a:p>
            <a:pPr>
              <a:lnSpc>
                <a:spcPct val="100000"/>
              </a:lnSpc>
            </a:pPr>
            <a:r>
              <a:rPr lang="en-US" b="1" dirty="0" err="1"/>
              <a:t>shouldComponentUpdate</a:t>
            </a:r>
            <a:br>
              <a:rPr lang="en-US" b="1" dirty="0"/>
            </a:br>
            <a:r>
              <a:rPr lang="en-US" b="1" dirty="0"/>
              <a:t>	</a:t>
            </a:r>
            <a:r>
              <a:rPr lang="en-US" dirty="0"/>
              <a:t>This method tells React that when the component is being updated, it should re-render or ignore rendering. The method returns true or false based on which component is re-rendered or ignored.</a:t>
            </a:r>
            <a:endParaRPr lang="en-US" b="1" dirty="0"/>
          </a:p>
          <a:p>
            <a:pPr>
              <a:lnSpc>
                <a:spcPct val="100000"/>
              </a:lnSpc>
            </a:pPr>
            <a:r>
              <a:rPr lang="en-US" b="1" dirty="0"/>
              <a:t>Render:</a:t>
            </a:r>
          </a:p>
          <a:p>
            <a:pPr>
              <a:lnSpc>
                <a:spcPct val="100000"/>
              </a:lnSpc>
            </a:pPr>
            <a:r>
              <a:rPr lang="en-US" dirty="0"/>
              <a:t>Again render method is called to </a:t>
            </a:r>
            <a:r>
              <a:rPr lang="en-US" dirty="0" err="1"/>
              <a:t>to</a:t>
            </a:r>
            <a:r>
              <a:rPr lang="en-US" dirty="0"/>
              <a:t> display component in browser</a:t>
            </a:r>
          </a:p>
          <a:p>
            <a:endParaRPr lang="en-US" dirty="0"/>
          </a:p>
        </p:txBody>
      </p:sp>
    </p:spTree>
    <p:extLst>
      <p:ext uri="{BB962C8B-B14F-4D97-AF65-F5344CB8AC3E}">
        <p14:creationId xmlns:p14="http://schemas.microsoft.com/office/powerpoint/2010/main" val="3825431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28" y="1316809"/>
            <a:ext cx="8479723" cy="4979489"/>
          </a:xfrm>
        </p:spPr>
        <p:txBody>
          <a:bodyPr/>
          <a:lstStyle/>
          <a:p>
            <a:pPr>
              <a:lnSpc>
                <a:spcPct val="100000"/>
              </a:lnSpc>
            </a:pPr>
            <a:r>
              <a:rPr lang="en-US" b="1" dirty="0" err="1"/>
              <a:t>getSnapshotBeforeUpdate</a:t>
            </a:r>
            <a:endParaRPr lang="en-US" dirty="0"/>
          </a:p>
          <a:p>
            <a:pPr>
              <a:lnSpc>
                <a:spcPct val="100000"/>
              </a:lnSpc>
            </a:pPr>
            <a:r>
              <a:rPr lang="en-US" dirty="0">
                <a:cs typeface="Arial" pitchFamily="34" charset="0"/>
              </a:rPr>
              <a:t>	This method gets called after the render created the React element and before it is actually updated from virtual DOM to actual DOM. This phase is known as </a:t>
            </a:r>
            <a:r>
              <a:rPr lang="en-US" dirty="0"/>
              <a:t>pre-commit</a:t>
            </a:r>
            <a:r>
              <a:rPr lang="en-US" dirty="0">
                <a:cs typeface="Arial" pitchFamily="34" charset="0"/>
              </a:rPr>
              <a:t> phase.</a:t>
            </a:r>
          </a:p>
          <a:p>
            <a:pPr>
              <a:lnSpc>
                <a:spcPct val="100000"/>
              </a:lnSpc>
            </a:pPr>
            <a:endParaRPr lang="en-US" dirty="0">
              <a:cs typeface="Arial" pitchFamily="34" charset="0"/>
            </a:endParaRPr>
          </a:p>
          <a:p>
            <a:pPr>
              <a:lnSpc>
                <a:spcPct val="100000"/>
              </a:lnSpc>
            </a:pPr>
            <a:r>
              <a:rPr lang="en-US" b="1" dirty="0" err="1"/>
              <a:t>componentDidUpdate</a:t>
            </a:r>
            <a:br>
              <a:rPr lang="en-US" b="1" dirty="0"/>
            </a:br>
            <a:r>
              <a:rPr lang="en-US" dirty="0"/>
              <a:t>is executed when the newly updated component has been updated in the DOM. This method is used to re-trigger the third party libraries used, and to make sure these libraries also update and reload themselves.</a:t>
            </a:r>
          </a:p>
          <a:p>
            <a:br>
              <a:rPr lang="en-US" b="1" dirty="0"/>
            </a:br>
            <a:r>
              <a:rPr lang="en-US" b="1" dirty="0"/>
              <a:t>3) Unmounting</a:t>
            </a:r>
          </a:p>
          <a:p>
            <a:r>
              <a:rPr lang="en-US" dirty="0"/>
              <a:t>In this phase, the component is not needed and the component will get unmounted from the DOM. Below method is called</a:t>
            </a:r>
          </a:p>
          <a:p>
            <a:endParaRPr lang="en-US" b="1" dirty="0"/>
          </a:p>
          <a:p>
            <a:r>
              <a:rPr lang="en-US" b="1" dirty="0" err="1"/>
              <a:t>componentWillUnmount</a:t>
            </a:r>
            <a:r>
              <a:rPr lang="en-US" b="1" dirty="0"/>
              <a:t> :</a:t>
            </a:r>
          </a:p>
          <a:p>
            <a:r>
              <a:rPr lang="en-US" dirty="0"/>
              <a:t>This method is the last method in the lifecycle. This is executed just before the component gets removed from the DOM.</a:t>
            </a:r>
            <a:endParaRPr lang="en-US" b="1" dirty="0"/>
          </a:p>
          <a:p>
            <a:endParaRPr lang="en-US" dirty="0"/>
          </a:p>
        </p:txBody>
      </p:sp>
      <p:sp>
        <p:nvSpPr>
          <p:cNvPr id="4" name="Title 1"/>
          <p:cNvSpPr>
            <a:spLocks noGrp="1"/>
          </p:cNvSpPr>
          <p:nvPr>
            <p:ph type="title"/>
          </p:nvPr>
        </p:nvSpPr>
        <p:spPr>
          <a:xfrm>
            <a:off x="259328" y="561701"/>
            <a:ext cx="8312649" cy="419748"/>
          </a:xfrm>
        </p:spPr>
        <p:txBody>
          <a:bodyPr>
            <a:normAutofit/>
          </a:bodyPr>
          <a:lstStyle/>
          <a:p>
            <a:r>
              <a:rPr lang="en-US" sz="2400" dirty="0"/>
              <a:t>Life cycle hooks contd.</a:t>
            </a:r>
          </a:p>
        </p:txBody>
      </p:sp>
    </p:spTree>
    <p:extLst>
      <p:ext uri="{BB962C8B-B14F-4D97-AF65-F5344CB8AC3E}">
        <p14:creationId xmlns:p14="http://schemas.microsoft.com/office/powerpoint/2010/main" val="3100411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16" y="313509"/>
            <a:ext cx="8312649" cy="457848"/>
          </a:xfrm>
        </p:spPr>
        <p:txBody>
          <a:bodyPr>
            <a:normAutofit/>
          </a:bodyPr>
          <a:lstStyle/>
          <a:p>
            <a:r>
              <a:rPr lang="en-US" sz="2800" dirty="0"/>
              <a:t>Best Practices in React </a:t>
            </a:r>
            <a:r>
              <a:rPr lang="en-US" sz="2800" dirty="0" err="1"/>
              <a:t>Js</a:t>
            </a:r>
            <a:endParaRPr lang="en-US" sz="2800" dirty="0"/>
          </a:p>
        </p:txBody>
      </p:sp>
      <p:sp>
        <p:nvSpPr>
          <p:cNvPr id="3" name="Content Placeholder 2"/>
          <p:cNvSpPr>
            <a:spLocks noGrp="1"/>
          </p:cNvSpPr>
          <p:nvPr>
            <p:ph idx="1"/>
          </p:nvPr>
        </p:nvSpPr>
        <p:spPr>
          <a:xfrm>
            <a:off x="298516" y="927100"/>
            <a:ext cx="8427473" cy="5617391"/>
          </a:xfrm>
        </p:spPr>
        <p:txBody>
          <a:bodyPr>
            <a:normAutofit/>
          </a:bodyPr>
          <a:lstStyle/>
          <a:p>
            <a:pPr marL="285750" indent="-285750">
              <a:lnSpc>
                <a:spcPct val="100000"/>
              </a:lnSpc>
              <a:buFont typeface="Arial" panose="020B0604020202020204" pitchFamily="34" charset="0"/>
              <a:buChar char="•"/>
            </a:pPr>
            <a:r>
              <a:rPr lang="en-US" dirty="0"/>
              <a:t>Don’t duplicate source of truth — props in initial state is an anti pattern</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The state should be avoided as much as possible. It is a good practice to centralize the state and pass it down the component tree as props. Use Flux pattern for Handling the state.</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The </a:t>
            </a:r>
            <a:r>
              <a:rPr lang="en-US" dirty="0" err="1"/>
              <a:t>PropTypes</a:t>
            </a:r>
            <a:r>
              <a:rPr lang="en-US" dirty="0"/>
              <a:t> should always be defined. This will help is track all props in the app and it will also be useful for any developer working on the same project.</a:t>
            </a:r>
          </a:p>
          <a:p>
            <a:pPr>
              <a:lnSpc>
                <a:spcPct val="100000"/>
              </a:lnSpc>
            </a:pPr>
            <a:endParaRPr lang="en-US" b="1" dirty="0"/>
          </a:p>
          <a:p>
            <a:pPr marL="285750" indent="-285750">
              <a:lnSpc>
                <a:spcPct val="100000"/>
              </a:lnSpc>
              <a:buFont typeface="Arial" panose="020B0604020202020204" pitchFamily="34" charset="0"/>
              <a:buChar char="•"/>
            </a:pPr>
            <a:r>
              <a:rPr lang="en-US" dirty="0"/>
              <a:t>Try to write application logic in render method. Do any kind of processing from state or props in render method only.</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Follow a single responsibility principle.ie use one component to do one task/functionality only.</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Don’t unnecessarily use context or have your application tied to it</a:t>
            </a:r>
          </a:p>
          <a:p>
            <a:pPr marL="285750" indent="-28575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604755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492620"/>
            <a:ext cx="8518913" cy="6136780"/>
          </a:xfrm>
        </p:spPr>
        <p:txBody>
          <a:bodyPr>
            <a:normAutofit/>
          </a:bodyPr>
          <a:lstStyle/>
          <a:p>
            <a:pPr marL="285750" indent="-285750">
              <a:lnSpc>
                <a:spcPct val="100000"/>
              </a:lnSpc>
              <a:buFont typeface="Arial" panose="020B0604020202020204" pitchFamily="34" charset="0"/>
              <a:buChar char="•"/>
            </a:pPr>
            <a:r>
              <a:rPr lang="en-US" dirty="0"/>
              <a:t>If performance is a concern — avoid recreating functions or objects in your render</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Don’t use state when you can use props or local instance variables</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Prior react versions used </a:t>
            </a:r>
            <a:r>
              <a:rPr lang="en-US" dirty="0" err="1"/>
              <a:t>mixins</a:t>
            </a:r>
            <a:r>
              <a:rPr lang="en-US" dirty="0"/>
              <a:t> for handling reusable </a:t>
            </a:r>
            <a:r>
              <a:rPr lang="en-US" dirty="0" err="1"/>
              <a:t>functionalities.As</a:t>
            </a:r>
            <a:r>
              <a:rPr lang="en-US" dirty="0"/>
              <a:t> they are deprecated now, alternate solution has been provided, nothing but HOC(Higher Order Components)</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React Dev Tools is an excellent way to explore our React components and helps diagnose any issues in your app.</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Use Inline Conditional Statements</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Stateless functional components can be used when there is no need for  </a:t>
            </a:r>
            <a:r>
              <a:rPr lang="en-US" b="1" dirty="0"/>
              <a:t>state</a:t>
            </a:r>
            <a:r>
              <a:rPr lang="en-US" dirty="0"/>
              <a:t>, </a:t>
            </a:r>
            <a:r>
              <a:rPr lang="en-US" b="1" dirty="0"/>
              <a:t>refs</a:t>
            </a:r>
            <a:r>
              <a:rPr lang="en-US" dirty="0"/>
              <a:t>, or </a:t>
            </a:r>
            <a:r>
              <a:rPr lang="en-US" b="1" dirty="0"/>
              <a:t>lifecycle methods</a:t>
            </a:r>
            <a:r>
              <a:rPr lang="en-US" dirty="0"/>
              <a:t>. Use it only to return </a:t>
            </a:r>
            <a:r>
              <a:rPr lang="en-US" dirty="0" err="1"/>
              <a:t>jsx</a:t>
            </a:r>
            <a:r>
              <a:rPr lang="en-US" dirty="0"/>
              <a:t>.</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r>
              <a:rPr lang="en-US" dirty="0"/>
              <a:t>Use </a:t>
            </a:r>
            <a:r>
              <a:rPr lang="en-US" dirty="0" err="1"/>
              <a:t>PureComponent</a:t>
            </a:r>
            <a:r>
              <a:rPr lang="en-US" dirty="0">
                <a:latin typeface="Arial" pitchFamily="34" charset="0"/>
                <a:cs typeface="Arial" pitchFamily="34" charset="0"/>
              </a:rPr>
              <a:t> rather than a </a:t>
            </a:r>
            <a:r>
              <a:rPr lang="en-US" dirty="0"/>
              <a:t>Component</a:t>
            </a:r>
            <a:r>
              <a:rPr lang="en-US" dirty="0">
                <a:latin typeface="Arial" pitchFamily="34" charset="0"/>
                <a:cs typeface="Arial" pitchFamily="34" charset="0"/>
              </a:rPr>
              <a:t> to prevent things from having an unnecessary re-render.</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944369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a:t>Demo</a:t>
            </a:r>
            <a:endParaRPr lang="en-US" sz="2800" dirty="0"/>
          </a:p>
        </p:txBody>
      </p:sp>
      <p:sp>
        <p:nvSpPr>
          <p:cNvPr id="2" name="Content Placeholder 1"/>
          <p:cNvSpPr>
            <a:spLocks noGrp="1"/>
          </p:cNvSpPr>
          <p:nvPr>
            <p:ph idx="1"/>
          </p:nvPr>
        </p:nvSpPr>
        <p:spPr/>
        <p:txBody>
          <a:bodyPr/>
          <a:lstStyle/>
          <a:p>
            <a:r>
              <a:rPr lang="en-US" dirty="0"/>
              <a:t>Demos of</a:t>
            </a:r>
          </a:p>
          <a:p>
            <a:endParaRPr lang="en-US" dirty="0"/>
          </a:p>
          <a:p>
            <a:r>
              <a:rPr lang="en-US"/>
              <a:t>React-lifecycle-old</a:t>
            </a:r>
            <a:endParaRPr lang="en-US" dirty="0"/>
          </a:p>
          <a:p>
            <a:r>
              <a:rPr lang="en-US" dirty="0"/>
              <a:t>react-lifecycle-2019</a:t>
            </a:r>
          </a:p>
          <a:p>
            <a:r>
              <a:rPr lang="en-US" dirty="0"/>
              <a:t>react-lifecycle-2019_2</a:t>
            </a:r>
          </a:p>
          <a:p>
            <a:endParaRPr lang="en-US" dirty="0"/>
          </a:p>
        </p:txBody>
      </p:sp>
    </p:spTree>
    <p:extLst>
      <p:ext uri="{BB962C8B-B14F-4D97-AF65-F5344CB8AC3E}">
        <p14:creationId xmlns:p14="http://schemas.microsoft.com/office/powerpoint/2010/main" val="1278521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a:t>Summary</a:t>
            </a:r>
          </a:p>
        </p:txBody>
      </p:sp>
      <p:sp>
        <p:nvSpPr>
          <p:cNvPr id="4" name="Content Placeholder 3"/>
          <p:cNvSpPr>
            <a:spLocks noGrp="1"/>
          </p:cNvSpPr>
          <p:nvPr>
            <p:ph idx="1"/>
          </p:nvPr>
        </p:nvSpPr>
        <p:spPr/>
        <p:txBody>
          <a:bodyPr/>
          <a:lstStyle/>
          <a:p>
            <a:pPr lvl="1"/>
            <a:r>
              <a:rPr lang="en-US" sz="1600" dirty="0"/>
              <a:t>After this you should be clear with</a:t>
            </a:r>
          </a:p>
          <a:p>
            <a:pPr lvl="1"/>
            <a:endParaRPr lang="en-US" dirty="0"/>
          </a:p>
          <a:p>
            <a:pPr lvl="1"/>
            <a:r>
              <a:rPr lang="en-US" dirty="0"/>
              <a:t>Higher Order Components</a:t>
            </a:r>
          </a:p>
          <a:p>
            <a:pPr lvl="1"/>
            <a:r>
              <a:rPr lang="en-US" dirty="0"/>
              <a:t>Passing unknown Props</a:t>
            </a:r>
          </a:p>
          <a:p>
            <a:pPr lvl="1"/>
            <a:r>
              <a:rPr lang="en-US" dirty="0"/>
              <a:t>Validating Props</a:t>
            </a:r>
          </a:p>
          <a:p>
            <a:pPr lvl="1"/>
            <a:r>
              <a:rPr lang="en-US" dirty="0"/>
              <a:t>Using References</a:t>
            </a:r>
          </a:p>
          <a:p>
            <a:pPr lvl="1"/>
            <a:r>
              <a:rPr lang="en-US" dirty="0"/>
              <a:t>React Context API</a:t>
            </a:r>
          </a:p>
          <a:p>
            <a:pPr lvl="1"/>
            <a:r>
              <a:rPr lang="en-US" dirty="0"/>
              <a:t>Updated </a:t>
            </a:r>
            <a:r>
              <a:rPr lang="en-US" dirty="0" err="1"/>
              <a:t>LifeCycle</a:t>
            </a:r>
            <a:r>
              <a:rPr lang="en-US" dirty="0"/>
              <a:t> hooks (16.3)</a:t>
            </a:r>
          </a:p>
          <a:p>
            <a:pPr lvl="1"/>
            <a:endParaRPr lang="en-US" sz="1600" dirty="0"/>
          </a:p>
        </p:txBody>
      </p:sp>
    </p:spTree>
    <p:extLst>
      <p:ext uri="{BB962C8B-B14F-4D97-AF65-F5344CB8AC3E}">
        <p14:creationId xmlns:p14="http://schemas.microsoft.com/office/powerpoint/2010/main" val="765675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387972"/>
            <a:ext cx="8312649" cy="465468"/>
          </a:xfrm>
        </p:spPr>
        <p:txBody>
          <a:bodyPr>
            <a:normAutofit/>
          </a:bodyPr>
          <a:lstStyle/>
          <a:p>
            <a:r>
              <a:rPr lang="en-US" sz="2400" dirty="0"/>
              <a:t>Review:</a:t>
            </a:r>
          </a:p>
        </p:txBody>
      </p:sp>
      <p:sp>
        <p:nvSpPr>
          <p:cNvPr id="3" name="Content Placeholder 2"/>
          <p:cNvSpPr>
            <a:spLocks noGrp="1"/>
          </p:cNvSpPr>
          <p:nvPr>
            <p:ph idx="1"/>
          </p:nvPr>
        </p:nvSpPr>
        <p:spPr>
          <a:xfrm>
            <a:off x="146116" y="853440"/>
            <a:ext cx="8845484" cy="4785360"/>
          </a:xfrm>
        </p:spPr>
        <p:txBody>
          <a:bodyPr>
            <a:normAutofit/>
          </a:bodyPr>
          <a:lstStyle/>
          <a:p>
            <a:endParaRPr lang="en-US" dirty="0"/>
          </a:p>
          <a:p>
            <a:endParaRPr lang="en-US" dirty="0"/>
          </a:p>
          <a:p>
            <a:r>
              <a:rPr lang="en-US" dirty="0"/>
              <a:t>______provides a way to pass data through the component tree without having to pass props down manually at every level. ?</a:t>
            </a:r>
          </a:p>
          <a:p>
            <a:endParaRPr lang="en-US" dirty="0"/>
          </a:p>
          <a:p>
            <a:r>
              <a:rPr lang="en-US" dirty="0"/>
              <a:t>	1. Context</a:t>
            </a:r>
          </a:p>
          <a:p>
            <a:r>
              <a:rPr lang="en-US" dirty="0"/>
              <a:t>	2. Props</a:t>
            </a:r>
          </a:p>
          <a:p>
            <a:r>
              <a:rPr lang="en-US" dirty="0"/>
              <a:t>	3. input ref’s</a:t>
            </a:r>
          </a:p>
          <a:p>
            <a:r>
              <a:rPr lang="en-US" dirty="0"/>
              <a:t>	4. routing</a:t>
            </a:r>
          </a:p>
          <a:p>
            <a:endParaRPr lang="en-US" dirty="0"/>
          </a:p>
          <a:p>
            <a:r>
              <a:rPr lang="en-US" dirty="0"/>
              <a:t>Is Mounting a life cycle of react Component?</a:t>
            </a:r>
          </a:p>
          <a:p>
            <a:endParaRPr lang="en-US" dirty="0"/>
          </a:p>
          <a:p>
            <a:r>
              <a:rPr lang="en-US" dirty="0"/>
              <a:t>	1.True</a:t>
            </a:r>
          </a:p>
          <a:p>
            <a:r>
              <a:rPr lang="en-US" dirty="0"/>
              <a:t>	2.False</a:t>
            </a:r>
          </a:p>
        </p:txBody>
      </p:sp>
    </p:spTree>
    <p:extLst>
      <p:ext uri="{BB962C8B-B14F-4D97-AF65-F5344CB8AC3E}">
        <p14:creationId xmlns:p14="http://schemas.microsoft.com/office/powerpoint/2010/main" val="5097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latin typeface="+mn-lt"/>
              </a:rPr>
              <a:t>Nested Components</a:t>
            </a:r>
          </a:p>
        </p:txBody>
      </p:sp>
      <p:sp>
        <p:nvSpPr>
          <p:cNvPr id="7" name="Content Placeholder 7"/>
          <p:cNvSpPr>
            <a:spLocks noGrp="1"/>
          </p:cNvSpPr>
          <p:nvPr>
            <p:ph idx="1"/>
          </p:nvPr>
        </p:nvSpPr>
        <p:spPr>
          <a:xfrm>
            <a:off x="309801" y="1277988"/>
            <a:ext cx="8323934" cy="5080426"/>
          </a:xfrm>
        </p:spPr>
        <p:txBody>
          <a:bodyPr>
            <a:normAutofit/>
          </a:bodyPr>
          <a:lstStyle/>
          <a:p>
            <a:r>
              <a:rPr lang="en-US" sz="2000" dirty="0">
                <a:latin typeface="Arial" pitchFamily="34" charset="0"/>
                <a:cs typeface="Arial" pitchFamily="34" charset="0"/>
              </a:rPr>
              <a:t>Nested components in React.js help you create more complex view element structures.</a:t>
            </a:r>
          </a:p>
          <a:p>
            <a:endParaRPr lang="en-US" sz="2000" dirty="0">
              <a:latin typeface="Arial" pitchFamily="34" charset="0"/>
              <a:cs typeface="Arial" pitchFamily="34" charset="0"/>
            </a:endParaRPr>
          </a:p>
          <a:p>
            <a:r>
              <a:rPr lang="en-US" sz="2000" dirty="0"/>
              <a:t>React is moving away from </a:t>
            </a:r>
            <a:r>
              <a:rPr lang="en-US" sz="2000" dirty="0" err="1"/>
              <a:t>React.createClass</a:t>
            </a:r>
            <a:r>
              <a:rPr lang="en-US" sz="2000" dirty="0"/>
              <a:t> method.</a:t>
            </a:r>
          </a:p>
          <a:p>
            <a:endParaRPr lang="en-US" sz="2000" dirty="0">
              <a:latin typeface="Arial" pitchFamily="34" charset="0"/>
              <a:cs typeface="Arial" pitchFamily="34" charset="0"/>
            </a:endParaRPr>
          </a:p>
          <a:p>
            <a:r>
              <a:rPr lang="en-US" sz="2000" dirty="0"/>
              <a:t>What gets to be in your component’s </a:t>
            </a:r>
            <a:r>
              <a:rPr lang="en-US" sz="2000" i="1" dirty="0"/>
              <a:t>render</a:t>
            </a:r>
            <a:r>
              <a:rPr lang="en-US" sz="2000" dirty="0"/>
              <a:t> function and/or in its </a:t>
            </a:r>
            <a:r>
              <a:rPr lang="en-US" sz="2000" i="1" dirty="0"/>
              <a:t>return</a:t>
            </a:r>
            <a:r>
              <a:rPr lang="en-US" sz="2000" dirty="0"/>
              <a:t> statement depends on the purpose of your application.</a:t>
            </a:r>
            <a:endParaRPr lang="en-US" sz="2000" dirty="0">
              <a:latin typeface="Arial" pitchFamily="34" charset="0"/>
              <a:cs typeface="Arial" pitchFamily="34" charset="0"/>
            </a:endParaRPr>
          </a:p>
          <a:p>
            <a:endParaRPr lang="en-US" sz="2000" dirty="0"/>
          </a:p>
          <a:p>
            <a:r>
              <a:rPr lang="en-US" sz="2000" dirty="0"/>
              <a:t>You can access child’s text from Parent method within Parent container.</a:t>
            </a:r>
          </a:p>
          <a:p>
            <a:endParaRPr lang="en-US" sz="2000" dirty="0"/>
          </a:p>
          <a:p>
            <a:r>
              <a:rPr lang="en-US" sz="2000" dirty="0"/>
              <a:t>Whatever you pass into the Child (which is located within Parent) will be automatically accessible via the parent container. </a:t>
            </a:r>
          </a:p>
          <a:p>
            <a:endParaRPr lang="en-US" sz="2000" dirty="0"/>
          </a:p>
          <a:p>
            <a:r>
              <a:rPr lang="en-US" sz="2000" dirty="0"/>
              <a:t>So props are really what establishes the relationship between the two.</a:t>
            </a:r>
          </a:p>
          <a:p>
            <a:pPr marL="0" indent="0">
              <a:buNone/>
            </a:pPr>
            <a:endParaRPr lang="en-US" sz="2000" dirty="0">
              <a:solidFill>
                <a:srgbClr val="FF0000"/>
              </a:solidFill>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49693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Demo</a:t>
            </a:r>
          </a:p>
        </p:txBody>
      </p:sp>
      <p:sp>
        <p:nvSpPr>
          <p:cNvPr id="45" name="Content Placeholder 44"/>
          <p:cNvSpPr>
            <a:spLocks noGrp="1"/>
          </p:cNvSpPr>
          <p:nvPr>
            <p:ph idx="1"/>
          </p:nvPr>
        </p:nvSpPr>
        <p:spPr/>
        <p:txBody>
          <a:bodyPr/>
          <a:lstStyle/>
          <a:p>
            <a:r>
              <a:rPr lang="en-US" sz="2000" dirty="0"/>
              <a:t>Nested-Components</a:t>
            </a:r>
          </a:p>
        </p:txBody>
      </p:sp>
    </p:spTree>
    <p:extLst>
      <p:ext uri="{BB962C8B-B14F-4D97-AF65-F5344CB8AC3E}">
        <p14:creationId xmlns:p14="http://schemas.microsoft.com/office/powerpoint/2010/main" val="137921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1"/>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Title 1"/>
          <p:cNvSpPr txBox="1">
            <a:spLocks/>
          </p:cNvSpPr>
          <p:nvPr/>
        </p:nvSpPr>
        <p:spPr>
          <a:xfrm>
            <a:off x="95698" y="224594"/>
            <a:ext cx="9143999" cy="485224"/>
          </a:xfrm>
          <a:prstGeom prst="rect">
            <a:avLst/>
          </a:prstGeom>
        </p:spPr>
        <p:txBody>
          <a:bodyPr/>
          <a:lst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800" dirty="0">
                <a:latin typeface="+mn-lt"/>
              </a:rPr>
              <a:t>Higher Order Components</a:t>
            </a:r>
          </a:p>
          <a:p>
            <a:endParaRPr lang="en-US" sz="2800" dirty="0">
              <a:latin typeface="+mn-lt"/>
            </a:endParaRPr>
          </a:p>
        </p:txBody>
      </p:sp>
      <p:sp>
        <p:nvSpPr>
          <p:cNvPr id="21" name="Content Placeholder 2"/>
          <p:cNvSpPr txBox="1">
            <a:spLocks/>
          </p:cNvSpPr>
          <p:nvPr/>
        </p:nvSpPr>
        <p:spPr>
          <a:xfrm>
            <a:off x="298516" y="2367187"/>
            <a:ext cx="8845484" cy="4323100"/>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endParaRPr lang="en-US" dirty="0"/>
          </a:p>
        </p:txBody>
      </p:sp>
      <p:sp>
        <p:nvSpPr>
          <p:cNvPr id="8" name="Content Placeholder 2"/>
          <p:cNvSpPr txBox="1">
            <a:spLocks/>
          </p:cNvSpPr>
          <p:nvPr/>
        </p:nvSpPr>
        <p:spPr>
          <a:xfrm>
            <a:off x="244955" y="685800"/>
            <a:ext cx="8845484" cy="5860473"/>
          </a:xfrm>
          <a:prstGeom prst="rect">
            <a:avLst/>
          </a:prstGeom>
        </p:spPr>
        <p:txBody>
          <a:bodyPr/>
          <a:lst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nSpc>
                <a:spcPct val="150000"/>
              </a:lnSpc>
            </a:pPr>
            <a:r>
              <a:rPr lang="en-US" dirty="0"/>
              <a:t>A higher-order component (HOC) is an advanced technique in React for reusing component logic. HOCs are not part of the React API, they are a pattern that emerges from </a:t>
            </a:r>
            <a:r>
              <a:rPr lang="en-US" dirty="0" err="1"/>
              <a:t>React’s</a:t>
            </a:r>
            <a:r>
              <a:rPr lang="en-US" dirty="0"/>
              <a:t> compositional nature</a:t>
            </a:r>
            <a:endParaRPr lang="en-US" sz="1750" b="1" dirty="0"/>
          </a:p>
          <a:p>
            <a:pPr lvl="1">
              <a:lnSpc>
                <a:spcPct val="150000"/>
              </a:lnSpc>
            </a:pPr>
            <a:r>
              <a:rPr lang="en-US" dirty="0"/>
              <a:t>A higher-order component is a function that </a:t>
            </a:r>
            <a:r>
              <a:rPr lang="en-US" b="1" i="1" dirty="0"/>
              <a:t>takes a component and returns a new component</a:t>
            </a:r>
            <a:r>
              <a:rPr lang="en-US" dirty="0"/>
              <a:t>.(also are referred as functional programming methodology). </a:t>
            </a:r>
          </a:p>
          <a:p>
            <a:pPr lvl="1">
              <a:lnSpc>
                <a:spcPct val="150000"/>
              </a:lnSpc>
            </a:pPr>
            <a:endParaRPr lang="en-US" sz="1000" dirty="0"/>
          </a:p>
          <a:p>
            <a:pPr marL="171450" lvl="2" indent="0">
              <a:lnSpc>
                <a:spcPct val="150000"/>
              </a:lnSpc>
              <a:buNone/>
            </a:pPr>
            <a:endParaRPr lang="en-US" dirty="0"/>
          </a:p>
          <a:p>
            <a:pPr lvl="2">
              <a:lnSpc>
                <a:spcPct val="150000"/>
              </a:lnSpc>
            </a:pPr>
            <a:endParaRPr lang="en-US" sz="1550" dirty="0"/>
          </a:p>
          <a:p>
            <a:pPr lvl="2">
              <a:lnSpc>
                <a:spcPct val="150000"/>
              </a:lnSpc>
            </a:pPr>
            <a:endParaRPr lang="en-US" sz="1550" dirty="0"/>
          </a:p>
        </p:txBody>
      </p:sp>
      <p:sp>
        <p:nvSpPr>
          <p:cNvPr id="2" name="Rectangle: Rounded Corners 1">
            <a:extLst>
              <a:ext uri="{FF2B5EF4-FFF2-40B4-BE49-F238E27FC236}">
                <a16:creationId xmlns:a16="http://schemas.microsoft.com/office/drawing/2014/main" id="{2665B898-9FF6-496B-98D1-10367D9E626F}"/>
              </a:ext>
            </a:extLst>
          </p:cNvPr>
          <p:cNvSpPr/>
          <p:nvPr/>
        </p:nvSpPr>
        <p:spPr>
          <a:xfrm>
            <a:off x="4455745" y="3030583"/>
            <a:ext cx="4296370" cy="32526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1">
              <a:lnSpc>
                <a:spcPct val="150000"/>
              </a:lnSpc>
            </a:pPr>
            <a:r>
              <a:rPr lang="en-US" sz="1750" b="1" dirty="0"/>
              <a:t>Disa</a:t>
            </a:r>
            <a:r>
              <a:rPr lang="en-US" b="1" dirty="0"/>
              <a:t>dvantages:</a:t>
            </a:r>
          </a:p>
          <a:p>
            <a:pPr marL="1200150" lvl="2" indent="-285750">
              <a:lnSpc>
                <a:spcPct val="150000"/>
              </a:lnSpc>
              <a:buFont typeface="Arial" panose="020B0604020202020204" pitchFamily="34" charset="0"/>
              <a:buChar char="•"/>
            </a:pPr>
            <a:r>
              <a:rPr lang="en-US" dirty="0"/>
              <a:t>Don’t use it inside render method</a:t>
            </a:r>
          </a:p>
          <a:p>
            <a:pPr marL="1200150" lvl="2" indent="-285750">
              <a:lnSpc>
                <a:spcPct val="150000"/>
              </a:lnSpc>
              <a:buFont typeface="Arial" panose="020B0604020202020204" pitchFamily="34" charset="0"/>
              <a:buChar char="•"/>
            </a:pPr>
            <a:r>
              <a:rPr lang="en-US" dirty="0"/>
              <a:t>Do not mutate Original component</a:t>
            </a:r>
          </a:p>
          <a:p>
            <a:pPr marL="1200150" lvl="2" indent="-285750">
              <a:lnSpc>
                <a:spcPct val="150000"/>
              </a:lnSpc>
              <a:buFont typeface="Arial" panose="020B0604020202020204" pitchFamily="34" charset="0"/>
              <a:buChar char="•"/>
            </a:pPr>
            <a:r>
              <a:rPr lang="en-US" dirty="0"/>
              <a:t>Don’t overuse this pattern</a:t>
            </a:r>
          </a:p>
        </p:txBody>
      </p:sp>
      <p:sp>
        <p:nvSpPr>
          <p:cNvPr id="3" name="Rectangle: Rounded Corners 2">
            <a:extLst>
              <a:ext uri="{FF2B5EF4-FFF2-40B4-BE49-F238E27FC236}">
                <a16:creationId xmlns:a16="http://schemas.microsoft.com/office/drawing/2014/main" id="{5C50E1F1-2E34-440A-B488-D52137671B43}"/>
              </a:ext>
            </a:extLst>
          </p:cNvPr>
          <p:cNvSpPr/>
          <p:nvPr/>
        </p:nvSpPr>
        <p:spPr>
          <a:xfrm>
            <a:off x="391886" y="3030583"/>
            <a:ext cx="4010298" cy="32526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1">
              <a:lnSpc>
                <a:spcPct val="150000"/>
              </a:lnSpc>
            </a:pPr>
            <a:r>
              <a:rPr lang="en-US" sz="1750" b="1" dirty="0"/>
              <a:t>Advantages:</a:t>
            </a:r>
          </a:p>
          <a:p>
            <a:pPr marL="742950" lvl="1" indent="-285750">
              <a:lnSpc>
                <a:spcPct val="150000"/>
              </a:lnSpc>
              <a:buFont typeface="Arial" panose="020B0604020202020204" pitchFamily="34" charset="0"/>
              <a:buChar char="•"/>
            </a:pPr>
            <a:r>
              <a:rPr lang="en-US" dirty="0"/>
              <a:t>Easy to test</a:t>
            </a:r>
          </a:p>
          <a:p>
            <a:pPr marL="742950" lvl="1" indent="-285750">
              <a:lnSpc>
                <a:spcPct val="150000"/>
              </a:lnSpc>
              <a:buFont typeface="Arial" panose="020B0604020202020204" pitchFamily="34" charset="0"/>
              <a:buChar char="•"/>
            </a:pPr>
            <a:r>
              <a:rPr lang="en-US" dirty="0">
                <a:cs typeface="Arial" pitchFamily="34" charset="0"/>
              </a:rPr>
              <a:t>Pass through </a:t>
            </a:r>
          </a:p>
          <a:p>
            <a:pPr lvl="1">
              <a:lnSpc>
                <a:spcPct val="150000"/>
              </a:lnSpc>
            </a:pPr>
            <a:r>
              <a:rPr lang="en-US" dirty="0">
                <a:cs typeface="Arial" pitchFamily="34" charset="0"/>
              </a:rPr>
              <a:t>props unrelated to the HOC</a:t>
            </a:r>
            <a:r>
              <a:rPr lang="en-US" dirty="0"/>
              <a:t> when you need a repeating pattern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p:txBody>
          <a:bodyPr/>
          <a:lstStyle/>
          <a:p>
            <a:r>
              <a:rPr lang="en-US" dirty="0"/>
              <a:t>Demo</a:t>
            </a:r>
          </a:p>
        </p:txBody>
      </p:sp>
      <p:sp>
        <p:nvSpPr>
          <p:cNvPr id="44" name="Content Placeholder 43"/>
          <p:cNvSpPr>
            <a:spLocks noGrp="1"/>
          </p:cNvSpPr>
          <p:nvPr>
            <p:ph idx="1"/>
          </p:nvPr>
        </p:nvSpPr>
        <p:spPr/>
        <p:txBody>
          <a:bodyPr/>
          <a:lstStyle/>
          <a:p>
            <a:r>
              <a:rPr lang="en-US" sz="2000" dirty="0"/>
              <a:t>Higher order components</a:t>
            </a:r>
          </a:p>
          <a:p>
            <a:endParaRPr lang="en-US" sz="2000" dirty="0"/>
          </a:p>
          <a:p>
            <a:r>
              <a:rPr lang="en-US" sz="2000" dirty="0"/>
              <a:t>	React-higherorder-2019</a:t>
            </a:r>
          </a:p>
        </p:txBody>
      </p:sp>
    </p:spTree>
    <p:extLst>
      <p:ext uri="{BB962C8B-B14F-4D97-AF65-F5344CB8AC3E}">
        <p14:creationId xmlns:p14="http://schemas.microsoft.com/office/powerpoint/2010/main" val="3660298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202552"/>
            <a:ext cx="8312649" cy="859536"/>
          </a:xfrm>
        </p:spPr>
        <p:txBody>
          <a:bodyPr>
            <a:normAutofit/>
          </a:bodyPr>
          <a:lstStyle/>
          <a:p>
            <a:r>
              <a:rPr lang="en-US" sz="2800" dirty="0">
                <a:latin typeface="+mn-lt"/>
              </a:rPr>
              <a:t>Working with props (Properties)</a:t>
            </a:r>
          </a:p>
        </p:txBody>
      </p:sp>
      <p:sp>
        <p:nvSpPr>
          <p:cNvPr id="2" name="Content Placeholder 1"/>
          <p:cNvSpPr>
            <a:spLocks noGrp="1"/>
          </p:cNvSpPr>
          <p:nvPr>
            <p:ph idx="1"/>
          </p:nvPr>
        </p:nvSpPr>
        <p:spPr>
          <a:xfrm>
            <a:off x="298516" y="821666"/>
            <a:ext cx="8535683" cy="5644448"/>
          </a:xfrm>
        </p:spPr>
        <p:txBody>
          <a:bodyPr>
            <a:normAutofit/>
          </a:bodyPr>
          <a:lstStyle/>
          <a:p>
            <a:pPr>
              <a:lnSpc>
                <a:spcPct val="100000"/>
              </a:lnSpc>
            </a:pPr>
            <a:endParaRPr lang="en-US" sz="2000" dirty="0"/>
          </a:p>
          <a:p>
            <a:pPr>
              <a:lnSpc>
                <a:spcPct val="100000"/>
              </a:lnSpc>
            </a:pPr>
            <a:r>
              <a:rPr lang="en-US" sz="2000" dirty="0"/>
              <a:t>The props parameter is a JavaScript object (data &amp; event handlers) passed from a parent element to a child element.</a:t>
            </a:r>
          </a:p>
          <a:p>
            <a:pPr>
              <a:lnSpc>
                <a:spcPct val="100000"/>
              </a:lnSpc>
            </a:pPr>
            <a:endParaRPr lang="en-US" sz="2000" dirty="0"/>
          </a:p>
          <a:p>
            <a:pPr>
              <a:lnSpc>
                <a:spcPct val="100000"/>
              </a:lnSpc>
            </a:pPr>
            <a:r>
              <a:rPr lang="en-US" sz="2000" dirty="0"/>
              <a:t>Props are supplied as attributes: </a:t>
            </a:r>
          </a:p>
          <a:p>
            <a:pPr>
              <a:lnSpc>
                <a:spcPct val="100000"/>
              </a:lnSpc>
            </a:pPr>
            <a:endParaRPr lang="en-US" sz="2000" dirty="0"/>
          </a:p>
          <a:p>
            <a:pPr lvl="1">
              <a:lnSpc>
                <a:spcPct val="100000"/>
              </a:lnSpc>
            </a:pPr>
            <a:r>
              <a:rPr lang="en-US" sz="1600" dirty="0"/>
              <a:t>If the value of the attribute is </a:t>
            </a:r>
            <a:r>
              <a:rPr lang="en-US" sz="1600" b="1" dirty="0"/>
              <a:t>JavaScript expression</a:t>
            </a:r>
            <a:r>
              <a:rPr lang="en-US" sz="1600" dirty="0"/>
              <a:t> it must be enclosed in curly Brackets ({}).</a:t>
            </a:r>
          </a:p>
          <a:p>
            <a:pPr lvl="1">
              <a:lnSpc>
                <a:spcPct val="100000"/>
              </a:lnSpc>
            </a:pPr>
            <a:r>
              <a:rPr lang="en-US" sz="1600" dirty="0"/>
              <a:t>If it is a </a:t>
            </a:r>
            <a:r>
              <a:rPr lang="en-US" sz="1600" b="1" dirty="0"/>
              <a:t>string literal</a:t>
            </a:r>
            <a:r>
              <a:rPr lang="en-US" sz="1600" dirty="0"/>
              <a:t> it must be enclosed with in double quotes ("").</a:t>
            </a:r>
          </a:p>
          <a:p>
            <a:pPr lvl="1">
              <a:lnSpc>
                <a:spcPct val="100000"/>
              </a:lnSpc>
            </a:pPr>
            <a:endParaRPr lang="en-US" sz="1600" dirty="0"/>
          </a:p>
          <a:p>
            <a:pPr>
              <a:lnSpc>
                <a:spcPct val="100000"/>
              </a:lnSpc>
            </a:pPr>
            <a:r>
              <a:rPr lang="en-US" sz="2000" dirty="0"/>
              <a:t>Props can be accessed via props property inside a component.</a:t>
            </a:r>
          </a:p>
          <a:p>
            <a:pPr>
              <a:lnSpc>
                <a:spcPct val="100000"/>
              </a:lnSpc>
            </a:pPr>
            <a:endParaRPr lang="en-US" sz="2000" dirty="0"/>
          </a:p>
          <a:p>
            <a:pPr>
              <a:lnSpc>
                <a:spcPct val="100000"/>
              </a:lnSpc>
            </a:pPr>
            <a:r>
              <a:rPr lang="en-US" sz="2000" dirty="0"/>
              <a:t>Props are considered to be immutable; </a:t>
            </a:r>
          </a:p>
          <a:p>
            <a:pPr>
              <a:lnSpc>
                <a:spcPct val="100000"/>
              </a:lnSpc>
            </a:pPr>
            <a:endParaRPr lang="en-US" sz="2000" dirty="0"/>
          </a:p>
        </p:txBody>
      </p:sp>
    </p:spTree>
    <p:extLst>
      <p:ext uri="{BB962C8B-B14F-4D97-AF65-F5344CB8AC3E}">
        <p14:creationId xmlns:p14="http://schemas.microsoft.com/office/powerpoint/2010/main" val="283982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75EAD-1DF6-4A9D-9850-195AF94BE3DD}"/>
              </a:ext>
            </a:extLst>
          </p:cNvPr>
          <p:cNvSpPr>
            <a:spLocks noGrp="1"/>
          </p:cNvSpPr>
          <p:nvPr>
            <p:ph idx="1"/>
          </p:nvPr>
        </p:nvSpPr>
        <p:spPr>
          <a:xfrm>
            <a:off x="298516" y="927464"/>
            <a:ext cx="8453598" cy="5211054"/>
          </a:xfrm>
        </p:spPr>
        <p:txBody>
          <a:bodyPr/>
          <a:lstStyle/>
          <a:p>
            <a:pPr>
              <a:lnSpc>
                <a:spcPct val="100000"/>
              </a:lnSpc>
            </a:pPr>
            <a:r>
              <a:rPr lang="en-US" dirty="0"/>
              <a:t>it stores read-only data that is passed from the parent. It belongs to the parent and cannot be changed by its children. </a:t>
            </a:r>
          </a:p>
          <a:p>
            <a:pPr>
              <a:lnSpc>
                <a:spcPct val="100000"/>
              </a:lnSpc>
            </a:pPr>
            <a:endParaRPr lang="en-US" dirty="0"/>
          </a:p>
          <a:p>
            <a:pPr>
              <a:lnSpc>
                <a:spcPct val="100000"/>
              </a:lnSpc>
            </a:pPr>
            <a:r>
              <a:rPr lang="en-US" dirty="0" err="1"/>
              <a:t>getDefaultProps</a:t>
            </a:r>
            <a:r>
              <a:rPr lang="en-US" dirty="0"/>
              <a:t>() specifies property values to use, if they are not explicitly supplied.</a:t>
            </a:r>
          </a:p>
          <a:p>
            <a:pPr>
              <a:lnSpc>
                <a:spcPct val="100000"/>
              </a:lnSpc>
            </a:pPr>
            <a:endParaRPr lang="en-US" dirty="0"/>
          </a:p>
          <a:p>
            <a:pPr>
              <a:lnSpc>
                <a:spcPct val="100000"/>
              </a:lnSpc>
            </a:pPr>
            <a:r>
              <a:rPr lang="en-US" dirty="0"/>
              <a:t>Parent can read its children by accessing the special </a:t>
            </a:r>
            <a:r>
              <a:rPr lang="en-US" dirty="0" err="1"/>
              <a:t>this.props.children</a:t>
            </a:r>
            <a:r>
              <a:rPr lang="en-US" dirty="0"/>
              <a:t> prop.</a:t>
            </a:r>
          </a:p>
          <a:p>
            <a:endParaRPr lang="en-US" dirty="0"/>
          </a:p>
        </p:txBody>
      </p:sp>
    </p:spTree>
    <p:extLst>
      <p:ext uri="{BB962C8B-B14F-4D97-AF65-F5344CB8AC3E}">
        <p14:creationId xmlns:p14="http://schemas.microsoft.com/office/powerpoint/2010/main" val="2801450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ac3002be48535f87a6ca8a14359ca116">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28e9beb4ca42c68de7b61691289b6a0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9BD91E-BE13-49F7-81E7-2CB0FBAD3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http://schemas.microsoft.com/sharepoint/v3/fields"/>
    <ds:schemaRef ds:uri="26bed2a0-a239-4228-bd8e-b46f54fc12da"/>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web services template</Template>
  <TotalTime>13324</TotalTime>
  <Words>4318</Words>
  <Application>Microsoft Office PowerPoint</Application>
  <PresentationFormat>On-screen Show (4:3)</PresentationFormat>
  <Paragraphs>580</Paragraphs>
  <Slides>37</Slides>
  <Notes>31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Candara</vt:lpstr>
      <vt:lpstr>Verdana</vt:lpstr>
      <vt:lpstr>Wingdings</vt:lpstr>
      <vt:lpstr>Section slides</vt:lpstr>
      <vt:lpstr>think-cell Slide</vt:lpstr>
      <vt:lpstr>React Component in details</vt:lpstr>
      <vt:lpstr>Lesson Objectives</vt:lpstr>
      <vt:lpstr>Nested Components</vt:lpstr>
      <vt:lpstr>Nested Components</vt:lpstr>
      <vt:lpstr>Demo</vt:lpstr>
      <vt:lpstr>PowerPoint Presentation</vt:lpstr>
      <vt:lpstr>Demo</vt:lpstr>
      <vt:lpstr>Working with props (Properties)</vt:lpstr>
      <vt:lpstr>PowerPoint Presentation</vt:lpstr>
      <vt:lpstr>Demo</vt:lpstr>
      <vt:lpstr>PowerPoint Presentation</vt:lpstr>
      <vt:lpstr>PowerPoint Presentation</vt:lpstr>
      <vt:lpstr>JSX Spread Attributes</vt:lpstr>
      <vt:lpstr>Demo</vt:lpstr>
      <vt:lpstr>Prop Validation</vt:lpstr>
      <vt:lpstr>PowerPoint Presentation</vt:lpstr>
      <vt:lpstr>Demo</vt:lpstr>
      <vt:lpstr>PowerPoint Presentation</vt:lpstr>
      <vt:lpstr>PowerPoint Presentation</vt:lpstr>
      <vt:lpstr>Demo</vt:lpstr>
      <vt:lpstr>Accessing User Input With refs </vt:lpstr>
      <vt:lpstr>Demo</vt:lpstr>
      <vt:lpstr>Context API</vt:lpstr>
      <vt:lpstr>Context continued…</vt:lpstr>
      <vt:lpstr>Context Continued….</vt:lpstr>
      <vt:lpstr>Demo</vt:lpstr>
      <vt:lpstr>React Updated LifeCycle hooks</vt:lpstr>
      <vt:lpstr>React Updated LifeCycle hooks contd.</vt:lpstr>
      <vt:lpstr>Lifecycle hooks contd.</vt:lpstr>
      <vt:lpstr>Life cycle hooks contd.</vt:lpstr>
      <vt:lpstr>PowerPoint Presentation</vt:lpstr>
      <vt:lpstr>Life cycle hooks contd.</vt:lpstr>
      <vt:lpstr>Best Practices in React Js</vt:lpstr>
      <vt:lpstr>PowerPoint Presentation</vt:lpstr>
      <vt:lpstr>Demo</vt:lpstr>
      <vt:lpstr>Summary</vt:lpstr>
      <vt:lpstr>Review:</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Jabarhussain, Mohammed Ishaque</cp:lastModifiedBy>
  <cp:revision>527</cp:revision>
  <dcterms:created xsi:type="dcterms:W3CDTF">2018-04-04T04:32:40Z</dcterms:created>
  <dcterms:modified xsi:type="dcterms:W3CDTF">2020-09-08T17:00:04Z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