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71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29-08-2024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876299" y="3314150"/>
            <a:ext cx="10288843" cy="1938992"/>
          </a:xfrm>
          <a:prstGeom prst="rect">
            <a:avLst/>
          </a:prstGeom>
          <a:noFill/>
        </p:spPr>
        <p:txBody>
          <a:bodyPr wrap="square" rtlCol="0">
            <a:spAutoFit/>
          </a:bodyPr>
          <a:lstStyle/>
          <a:p>
            <a:r>
              <a:rPr lang="en-US" sz="2400" dirty="0"/>
              <a:t>STUDENT NAME</a:t>
            </a:r>
            <a:r>
              <a:rPr lang="en-US" sz="2400" dirty="0" smtClean="0"/>
              <a:t>: K. </a:t>
            </a:r>
            <a:r>
              <a:rPr lang="en-US" sz="2400" dirty="0" err="1" smtClean="0"/>
              <a:t>Aruna</a:t>
            </a:r>
            <a:endParaRPr lang="en-US" sz="2400" dirty="0"/>
          </a:p>
          <a:p>
            <a:r>
              <a:rPr lang="en-US" sz="2400" dirty="0"/>
              <a:t>REGISTER </a:t>
            </a:r>
            <a:r>
              <a:rPr lang="en-US" sz="2400" dirty="0"/>
              <a:t>NO:221391042007, 164C2D3483C5AF8BF7E4427B3D870E25</a:t>
            </a:r>
            <a:endParaRPr lang="en-US" sz="2400" dirty="0"/>
          </a:p>
          <a:p>
            <a:r>
              <a:rPr lang="en-US" sz="2400" dirty="0"/>
              <a:t>DEPARTMENT</a:t>
            </a:r>
            <a:r>
              <a:rPr lang="en-US" sz="2400" dirty="0" smtClean="0"/>
              <a:t>: Bachelor Of Commerce(Corporate </a:t>
            </a:r>
            <a:r>
              <a:rPr lang="en-US" sz="2400" dirty="0" err="1" smtClean="0"/>
              <a:t>secerataryship</a:t>
            </a:r>
            <a:r>
              <a:rPr lang="en-US" sz="2400" dirty="0" smtClean="0"/>
              <a:t>)</a:t>
            </a:r>
            <a:endParaRPr lang="en-US" sz="2400" dirty="0"/>
          </a:p>
          <a:p>
            <a:r>
              <a:rPr lang="en-US" sz="2400" dirty="0" smtClean="0"/>
              <a:t>COLLEGE: Queen Mary’s Collage</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 Placeholder 2"/>
          <p:cNvSpPr>
            <a:spLocks noGrp="1"/>
          </p:cNvSpPr>
          <p:nvPr>
            <p:ph type="body" idx="1"/>
          </p:nvPr>
        </p:nvSpPr>
        <p:spPr>
          <a:xfrm>
            <a:off x="609600" y="1577340"/>
            <a:ext cx="9677400" cy="4985980"/>
          </a:xfrm>
        </p:spPr>
        <p:txBody>
          <a:bodyPr/>
          <a:lstStyle/>
          <a:p>
            <a:pPr marL="285750" indent="-285750">
              <a:buFont typeface="Wingdings" panose="05000000000000000000" pitchFamily="2" charset="2"/>
              <a:buChar char="Ø"/>
            </a:pPr>
            <a:r>
              <a:rPr lang="en-US" b="1" dirty="0"/>
              <a:t>. Data Preparation and Exploration</a:t>
            </a:r>
          </a:p>
          <a:p>
            <a:pPr marL="285750" indent="-285750">
              <a:buFont typeface="Wingdings" panose="05000000000000000000" pitchFamily="2" charset="2"/>
              <a:buChar char="Ø"/>
            </a:pPr>
            <a:r>
              <a:rPr lang="en-US" b="1" dirty="0"/>
              <a:t>Goals:</a:t>
            </a:r>
            <a:endParaRPr lang="en-US" dirty="0"/>
          </a:p>
          <a:p>
            <a:pPr marL="285750" indent="-285750">
              <a:buFont typeface="Wingdings" panose="05000000000000000000" pitchFamily="2" charset="2"/>
              <a:buChar char="Ø"/>
            </a:pPr>
            <a:r>
              <a:rPr lang="en-US" dirty="0"/>
              <a:t>Clean and preprocess the dataset for accurate analysis.</a:t>
            </a:r>
          </a:p>
          <a:p>
            <a:pPr marL="285750" indent="-285750">
              <a:buFont typeface="Wingdings" panose="05000000000000000000" pitchFamily="2" charset="2"/>
              <a:buChar char="Ø"/>
            </a:pPr>
            <a:r>
              <a:rPr lang="en-US" dirty="0"/>
              <a:t>Explore data to understand its distribution and relationships.</a:t>
            </a:r>
          </a:p>
          <a:p>
            <a:pPr marL="285750" indent="-285750">
              <a:buFont typeface="Wingdings" panose="05000000000000000000" pitchFamily="2" charset="2"/>
              <a:buChar char="Ø"/>
            </a:pPr>
            <a:r>
              <a:rPr lang="en-US" b="1" dirty="0"/>
              <a:t>Methodology:</a:t>
            </a:r>
            <a:endParaRPr lang="en-US" dirty="0"/>
          </a:p>
          <a:p>
            <a:pPr marL="285750" indent="-285750">
              <a:buFont typeface="Wingdings" panose="05000000000000000000" pitchFamily="2" charset="2"/>
              <a:buChar char="Ø"/>
            </a:pPr>
            <a:r>
              <a:rPr lang="en-US" b="1" dirty="0"/>
              <a:t>Data Cleaning:</a:t>
            </a:r>
            <a:r>
              <a:rPr lang="en-US" dirty="0"/>
              <a:t> Verify the consistency of the data, handle missing values, and ensure accurate data types.</a:t>
            </a:r>
          </a:p>
          <a:p>
            <a:pPr marL="285750" indent="-285750">
              <a:buFont typeface="Wingdings" panose="05000000000000000000" pitchFamily="2" charset="2"/>
              <a:buChar char="Ø"/>
            </a:pPr>
            <a:r>
              <a:rPr lang="en-US" b="1" dirty="0"/>
              <a:t>Exploratory Data Analysis (EDA):</a:t>
            </a:r>
            <a:r>
              <a:rPr lang="en-US" dirty="0"/>
              <a:t> Generate summary statistics, visualizations (e.g., histograms, scatter plots), and check for outliers or anomalies.</a:t>
            </a:r>
          </a:p>
          <a:p>
            <a:pPr marL="285750" indent="-285750">
              <a:buFont typeface="Wingdings" panose="05000000000000000000" pitchFamily="2" charset="2"/>
              <a:buChar char="Ø"/>
            </a:pPr>
            <a:r>
              <a:rPr lang="en-US" b="1" dirty="0"/>
              <a:t>Use Cases:</a:t>
            </a:r>
            <a:endParaRPr lang="en-US" dirty="0"/>
          </a:p>
          <a:p>
            <a:pPr marL="285750" indent="-285750">
              <a:buFont typeface="Wingdings" panose="05000000000000000000" pitchFamily="2" charset="2"/>
              <a:buChar char="Ø"/>
            </a:pPr>
            <a:r>
              <a:rPr lang="en-US" dirty="0"/>
              <a:t>Identifying discrepancies or data quality issues.</a:t>
            </a:r>
          </a:p>
          <a:p>
            <a:pPr marL="285750" indent="-285750">
              <a:buFont typeface="Wingdings" panose="05000000000000000000" pitchFamily="2" charset="2"/>
              <a:buChar char="Ø"/>
            </a:pPr>
            <a:r>
              <a:rPr lang="en-US" dirty="0"/>
              <a:t>Understanding the general distribution of salaries and work years.</a:t>
            </a:r>
          </a:p>
          <a:p>
            <a:pPr marL="285750" indent="-285750">
              <a:buFont typeface="Wingdings" panose="05000000000000000000" pitchFamily="2" charset="2"/>
              <a:buChar char="Ø"/>
            </a:pPr>
            <a:r>
              <a:rPr lang="en-US" b="1" dirty="0"/>
              <a:t>**2. Descriptive Analysis</a:t>
            </a:r>
          </a:p>
          <a:p>
            <a:pPr marL="285750" indent="-285750">
              <a:buFont typeface="Wingdings" panose="05000000000000000000" pitchFamily="2" charset="2"/>
              <a:buChar char="Ø"/>
            </a:pPr>
            <a:r>
              <a:rPr lang="en-US" b="1" dirty="0"/>
              <a:t>Goals:</a:t>
            </a:r>
            <a:endParaRPr lang="en-US" dirty="0"/>
          </a:p>
          <a:p>
            <a:pPr marL="285750" indent="-285750">
              <a:buFont typeface="Wingdings" panose="05000000000000000000" pitchFamily="2" charset="2"/>
              <a:buChar char="Ø"/>
            </a:pPr>
            <a:r>
              <a:rPr lang="en-US" dirty="0"/>
              <a:t>Summarize key statistics and distributions.</a:t>
            </a:r>
          </a:p>
          <a:p>
            <a:pPr marL="285750" indent="-285750">
              <a:buFont typeface="Wingdings" panose="05000000000000000000" pitchFamily="2" charset="2"/>
              <a:buChar char="Ø"/>
            </a:pPr>
            <a:r>
              <a:rPr lang="en-US" dirty="0"/>
              <a:t>Identify patterns and trends in the data.</a:t>
            </a:r>
          </a:p>
          <a:p>
            <a:pPr marL="285750" indent="-285750">
              <a:buFont typeface="Wingdings" panose="05000000000000000000" pitchFamily="2" charset="2"/>
              <a:buChar char="Ø"/>
            </a:pPr>
            <a:r>
              <a:rPr lang="en-US" b="1" dirty="0"/>
              <a:t>Met</a:t>
            </a:r>
            <a:endParaRPr lang="en-US" dirty="0"/>
          </a:p>
          <a:p>
            <a:pPr marL="285750" indent="-285750">
              <a:buFont typeface="Wingdings" panose="05000000000000000000" pitchFamily="2" charset="2"/>
              <a:buChar char="Ø"/>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2" name="Text Placeholder 1"/>
          <p:cNvSpPr>
            <a:spLocks noGrp="1"/>
          </p:cNvSpPr>
          <p:nvPr>
            <p:ph type="body" idx="1"/>
          </p:nvPr>
        </p:nvSpPr>
        <p:spPr>
          <a:xfrm>
            <a:off x="609600" y="1577340"/>
            <a:ext cx="8610600" cy="4154984"/>
          </a:xfrm>
        </p:spPr>
        <p:txBody>
          <a:bodyPr/>
          <a:lstStyle/>
          <a:p>
            <a:pPr marL="285750" indent="-285750">
              <a:buFont typeface="Courier New" panose="02070309020205020404" pitchFamily="49" charset="0"/>
              <a:buChar char="o"/>
            </a:pPr>
            <a:r>
              <a:rPr lang="en-US" b="1" dirty="0"/>
              <a:t>Recommendations</a:t>
            </a:r>
          </a:p>
          <a:p>
            <a:pPr marL="285750" indent="-285750">
              <a:buFont typeface="Courier New" panose="02070309020205020404" pitchFamily="49" charset="0"/>
              <a:buChar char="o"/>
            </a:pPr>
            <a:r>
              <a:rPr lang="en-US" b="1" dirty="0"/>
              <a:t>Review Salary Structures:</a:t>
            </a:r>
            <a:endParaRPr lang="en-US" dirty="0"/>
          </a:p>
          <a:p>
            <a:pPr marL="742950" lvl="1" indent="-285750">
              <a:buFont typeface="Courier New" panose="02070309020205020404" pitchFamily="49" charset="0"/>
              <a:buChar char="o"/>
            </a:pPr>
            <a:r>
              <a:rPr lang="en-US" dirty="0"/>
              <a:t>Consider aligning salaries more closely with roles that have high experience levels but lower average salaries. For example, the </a:t>
            </a:r>
            <a:r>
              <a:rPr lang="en-US" b="1" dirty="0"/>
              <a:t>Data Architect</a:t>
            </a:r>
            <a:r>
              <a:rPr lang="en-US" dirty="0"/>
              <a:t> and </a:t>
            </a:r>
            <a:r>
              <a:rPr lang="en-US" b="1" dirty="0"/>
              <a:t>Data Engineer</a:t>
            </a:r>
            <a:r>
              <a:rPr lang="en-US" dirty="0"/>
              <a:t> roles, despite having high accumulated work years, have lower average salaries per year of experience compared to roles like </a:t>
            </a:r>
            <a:r>
              <a:rPr lang="en-US" b="1" dirty="0"/>
              <a:t>Machine Learning Engineer</a:t>
            </a:r>
            <a:r>
              <a:rPr lang="en-US" dirty="0"/>
              <a:t> and </a:t>
            </a:r>
            <a:r>
              <a:rPr lang="en-US" b="1" dirty="0"/>
              <a:t>Machine Learning Scientist</a:t>
            </a:r>
            <a:r>
              <a:rPr lang="en-US" dirty="0"/>
              <a:t>.</a:t>
            </a:r>
          </a:p>
          <a:p>
            <a:pPr marL="285750" indent="-285750">
              <a:buFont typeface="Courier New" panose="02070309020205020404" pitchFamily="49" charset="0"/>
              <a:buChar char="o"/>
            </a:pPr>
            <a:r>
              <a:rPr lang="en-US" b="1" dirty="0"/>
              <a:t>Adjust Compensation for Lower-Paid Roles:</a:t>
            </a:r>
            <a:endParaRPr lang="en-US" dirty="0"/>
          </a:p>
          <a:p>
            <a:pPr marL="742950" lvl="1" indent="-285750">
              <a:buFont typeface="Courier New" panose="02070309020205020404" pitchFamily="49" charset="0"/>
              <a:buChar char="o"/>
            </a:pPr>
            <a:r>
              <a:rPr lang="en-US" dirty="0"/>
              <a:t>Increase the average salary for roles with significantly lower compensation per year of experience, such as </a:t>
            </a:r>
            <a:r>
              <a:rPr lang="en-US" b="1" dirty="0"/>
              <a:t>Data Scientist</a:t>
            </a:r>
            <a:r>
              <a:rPr lang="en-US" dirty="0"/>
              <a:t>, to attract and retain top talent.</a:t>
            </a:r>
          </a:p>
          <a:p>
            <a:pPr marL="285750" indent="-285750">
              <a:buFont typeface="Courier New" panose="02070309020205020404" pitchFamily="49" charset="0"/>
              <a:buChar char="o"/>
            </a:pPr>
            <a:r>
              <a:rPr lang="en-US" b="1" dirty="0"/>
              <a:t>Monitor Salary Consistency:</a:t>
            </a:r>
            <a:endParaRPr lang="en-US" dirty="0"/>
          </a:p>
          <a:p>
            <a:pPr marL="742950" lvl="1" indent="-285750">
              <a:buFont typeface="Courier New" panose="02070309020205020404" pitchFamily="49" charset="0"/>
              <a:buChar char="o"/>
            </a:pPr>
            <a:r>
              <a:rPr lang="en-US" dirty="0"/>
              <a:t>Ensure that salaries are consistent with industry standards and internal compensation policies to maintain fairness and competitiveness.</a:t>
            </a:r>
          </a:p>
          <a:p>
            <a:pPr marL="285750" indent="-285750">
              <a:buFont typeface="Courier New" panose="02070309020205020404" pitchFamily="49" charset="0"/>
              <a:buChar char="o"/>
            </a:pPr>
            <a:endParaRPr lang="en-US" dirty="0"/>
          </a:p>
          <a:p>
            <a:pPr marL="285750" indent="-285750">
              <a:buFont typeface="Courier New" panose="02070309020205020404" pitchFamily="49" charset="0"/>
              <a:buChar char="o"/>
            </a:pPr>
            <a:endParaRPr lang="en-US"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609600" y="1577340"/>
            <a:ext cx="8991600" cy="5170646"/>
          </a:xfrm>
        </p:spPr>
        <p:txBody>
          <a:bodyPr/>
          <a:lstStyle/>
          <a:p>
            <a:pPr marL="342900" indent="-342900">
              <a:buFont typeface="Wingdings" panose="05000000000000000000" pitchFamily="2" charset="2"/>
              <a:buChar char="v"/>
            </a:pPr>
            <a:r>
              <a:rPr lang="en-US" sz="2400" b="1" dirty="0"/>
              <a:t>1. Overall Compensation and Work Experience:</a:t>
            </a:r>
          </a:p>
          <a:p>
            <a:pPr marL="342900" indent="-342900">
              <a:buFont typeface="Wingdings" panose="05000000000000000000" pitchFamily="2" charset="2"/>
              <a:buChar char="v"/>
            </a:pPr>
            <a:r>
              <a:rPr lang="en-US" sz="2400" b="1" dirty="0"/>
              <a:t>Total Compensation:</a:t>
            </a:r>
            <a:r>
              <a:rPr lang="en-US" sz="2400" dirty="0"/>
              <a:t> The organization’s total salary expenditure is $3,273,028.</a:t>
            </a:r>
          </a:p>
          <a:p>
            <a:pPr marL="342900" indent="-342900">
              <a:buFont typeface="Wingdings" panose="05000000000000000000" pitchFamily="2" charset="2"/>
              <a:buChar char="v"/>
            </a:pPr>
            <a:r>
              <a:rPr lang="en-US" sz="2400" b="1" dirty="0"/>
              <a:t>Total Work Experience:</a:t>
            </a:r>
            <a:r>
              <a:rPr lang="en-US" sz="2400" dirty="0"/>
              <a:t> Employees have accumulated a total of 40,480 years of experience across all roles.</a:t>
            </a:r>
          </a:p>
          <a:p>
            <a:pPr marL="342900" indent="-342900">
              <a:buFont typeface="Wingdings" panose="05000000000000000000" pitchFamily="2" charset="2"/>
              <a:buChar char="v"/>
            </a:pPr>
            <a:r>
              <a:rPr lang="en-US" sz="2400" b="1" dirty="0"/>
              <a:t>2. Role-Specific Insights:</a:t>
            </a:r>
          </a:p>
          <a:p>
            <a:pPr marL="342900" indent="-342900">
              <a:buFont typeface="Wingdings" panose="05000000000000000000" pitchFamily="2" charset="2"/>
              <a:buChar char="v"/>
            </a:pPr>
            <a:r>
              <a:rPr lang="en-US" sz="2400" b="1" dirty="0"/>
              <a:t>Highest Compensated Roles:</a:t>
            </a:r>
            <a:endParaRPr lang="en-US" sz="2400" dirty="0"/>
          </a:p>
          <a:p>
            <a:pPr marL="800100" lvl="1" indent="-342900">
              <a:buFont typeface="Wingdings" panose="05000000000000000000" pitchFamily="2" charset="2"/>
              <a:buChar char="v"/>
            </a:pPr>
            <a:r>
              <a:rPr lang="en-US" sz="2400" b="1" dirty="0"/>
              <a:t>Data Architect</a:t>
            </a:r>
            <a:r>
              <a:rPr lang="en-US" sz="2400" dirty="0"/>
              <a:t> ($559,478) and </a:t>
            </a:r>
            <a:r>
              <a:rPr lang="en-US" sz="2400" b="1" dirty="0"/>
              <a:t>Data Engineer</a:t>
            </a:r>
            <a:r>
              <a:rPr lang="en-US" sz="2400" dirty="0"/>
              <a:t> ($471,500) have the highest total salaries, reflecting their critical roles and extensive experience.</a:t>
            </a:r>
          </a:p>
          <a:p>
            <a:pPr marL="800100" lvl="1" indent="-342900">
              <a:buFont typeface="Wingdings" panose="05000000000000000000" pitchFamily="2" charset="2"/>
              <a:buChar char="v"/>
            </a:pPr>
            <a:r>
              <a:rPr lang="en-US" sz="2400" b="1" dirty="0"/>
              <a:t>Machine Learning Scientist</a:t>
            </a:r>
            <a:r>
              <a:rPr lang="en-US" sz="2400" dirty="0"/>
              <a:t> ($450,000) and </a:t>
            </a:r>
            <a:r>
              <a:rPr lang="en-US" sz="2400" b="1" dirty="0"/>
              <a:t>Research Scientist</a:t>
            </a:r>
            <a:r>
              <a:rPr lang="en-US" sz="2400" dirty="0"/>
              <a:t> ($450,000) also command high salaries, indicating their significant value to the organization.</a:t>
            </a:r>
          </a:p>
          <a:p>
            <a:pPr marL="342900" indent="-342900">
              <a:buFont typeface="Wingdings" panose="05000000000000000000" pitchFamily="2" charset="2"/>
              <a:buChar char="v"/>
            </a:pPr>
            <a:endParaRPr lang="en-US" sz="240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smtClean="0">
                <a:solidFill>
                  <a:srgbClr val="0F0F0F"/>
                </a:solidFill>
                <a:latin typeface="Times New Roman" panose="02020603050405020304" pitchFamily="18" charset="0"/>
                <a:cs typeface="Times New Roman" panose="02020603050405020304" pitchFamily="18" charset="0"/>
              </a:rPr>
              <a:t>Data Developer</a:t>
            </a:r>
            <a:r>
              <a:rPr lang="en-US" sz="4400" b="1" dirty="0" smtClean="0">
                <a:solidFill>
                  <a:srgbClr val="0F0F0F"/>
                </a:solidFill>
                <a:latin typeface="Times New Roman" panose="02020603050405020304" pitchFamily="18" charset="0"/>
                <a:cs typeface="Times New Roman" panose="02020603050405020304" pitchFamily="18" charset="0"/>
              </a:rPr>
              <a:t> </a:t>
            </a:r>
            <a:r>
              <a:rPr lang="en-US" sz="4400" b="1" dirty="0">
                <a:solidFill>
                  <a:srgbClr val="0F0F0F"/>
                </a:solidFill>
                <a:latin typeface="Times New Roman" panose="02020603050405020304" pitchFamily="18" charset="0"/>
                <a:cs typeface="Times New Roman" panose="02020603050405020304" pitchFamily="18" charset="0"/>
              </a:rPr>
              <a:t>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9" name="Text Placeholder 8"/>
          <p:cNvSpPr>
            <a:spLocks noGrp="1"/>
          </p:cNvSpPr>
          <p:nvPr>
            <p:ph type="body" idx="1"/>
          </p:nvPr>
        </p:nvSpPr>
        <p:spPr>
          <a:xfrm>
            <a:off x="609600" y="1577340"/>
            <a:ext cx="7772400" cy="4431983"/>
          </a:xfrm>
        </p:spPr>
        <p:txBody>
          <a:bodyPr/>
          <a:lstStyle/>
          <a:p>
            <a:pPr marL="342900" indent="-342900">
              <a:buFont typeface="Wingdings" panose="05000000000000000000" pitchFamily="2" charset="2"/>
              <a:buChar char="ü"/>
            </a:pPr>
            <a:r>
              <a:rPr lang="en-US" sz="2400" dirty="0"/>
              <a:t>The data provided consists of salary and work year information for various roles within a data-centric organization</a:t>
            </a:r>
            <a:r>
              <a:rPr lang="en-US" sz="2400" dirty="0" smtClean="0"/>
              <a:t>.</a:t>
            </a:r>
          </a:p>
          <a:p>
            <a:pPr marL="342900" indent="-342900">
              <a:buFont typeface="Wingdings" panose="05000000000000000000" pitchFamily="2" charset="2"/>
              <a:buChar char="ü"/>
            </a:pPr>
            <a:r>
              <a:rPr lang="en-US" sz="2400" dirty="0" smtClean="0"/>
              <a:t> </a:t>
            </a:r>
            <a:r>
              <a:rPr lang="en-US" sz="2400" dirty="0"/>
              <a:t>The roles include Business Intelligence, Data Architect, Data Engineer, Data Product Manager, Data Scientist, Machine Learning Engineer, Machine Learning Scientist, Research Analyst, and Research Scientist</a:t>
            </a:r>
            <a:r>
              <a:rPr lang="en-US" sz="2400" dirty="0" smtClean="0"/>
              <a:t>.</a:t>
            </a:r>
          </a:p>
          <a:p>
            <a:pPr marL="342900" indent="-342900">
              <a:buFont typeface="Wingdings" panose="05000000000000000000" pitchFamily="2" charset="2"/>
              <a:buChar char="ü"/>
            </a:pPr>
            <a:r>
              <a:rPr lang="en-US" sz="2400" dirty="0" smtClean="0"/>
              <a:t> </a:t>
            </a:r>
            <a:r>
              <a:rPr lang="en-US" sz="2400" dirty="0"/>
              <a:t>The goal is to analyze the salary distribution and work year contribution across these roles to identify potential imbalances or areas for adjustment.</a:t>
            </a:r>
          </a:p>
          <a:p>
            <a:pPr marL="342900" indent="-342900">
              <a:buFont typeface="Wingdings" panose="05000000000000000000" pitchFamily="2" charset="2"/>
              <a:buChar char="ü"/>
            </a:pPr>
            <a:endParaRPr lang="en-US" sz="2400" dirty="0"/>
          </a:p>
          <a:p>
            <a:pPr marL="342900" indent="-342900">
              <a:buFont typeface="Wingdings" panose="05000000000000000000" pitchFamily="2" charset="2"/>
              <a:buChar char="ü"/>
            </a:pPr>
            <a:endParaRPr lang="en-US" sz="240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9" name="Text Placeholder 8"/>
          <p:cNvSpPr>
            <a:spLocks noGrp="1"/>
          </p:cNvSpPr>
          <p:nvPr>
            <p:ph type="body" idx="1"/>
          </p:nvPr>
        </p:nvSpPr>
        <p:spPr>
          <a:xfrm>
            <a:off x="609600" y="1577340"/>
            <a:ext cx="8610600" cy="5170646"/>
          </a:xfrm>
        </p:spPr>
        <p:txBody>
          <a:bodyPr/>
          <a:lstStyle/>
          <a:p>
            <a:pPr marL="342900" indent="-342900">
              <a:buFont typeface="Wingdings" panose="05000000000000000000" pitchFamily="2" charset="2"/>
              <a:buChar char="Ø"/>
            </a:pPr>
            <a:r>
              <a:rPr lang="en-US" sz="2400" b="1" dirty="0"/>
              <a:t>Objective:</a:t>
            </a:r>
          </a:p>
          <a:p>
            <a:pPr marL="342900" indent="-342900">
              <a:buFont typeface="Wingdings" panose="05000000000000000000" pitchFamily="2" charset="2"/>
              <a:buChar char="Ø"/>
            </a:pPr>
            <a:r>
              <a:rPr lang="en-US" sz="2400" dirty="0"/>
              <a:t>The primary goal of this project is to analyze and interpret salary and work year data for various roles within a data-centric organization. This analysis aims to uncover insights about salary distribution, work year allocation, and the consistency of salary values in different currencies. Based on these insights, recommendations will be made to address any imbalances or inconsistencies.</a:t>
            </a:r>
          </a:p>
          <a:p>
            <a:pPr marL="342900" indent="-342900">
              <a:buFont typeface="Wingdings" panose="05000000000000000000" pitchFamily="2" charset="2"/>
              <a:buChar char="Ø"/>
            </a:pPr>
            <a:r>
              <a:rPr lang="en-US" sz="2400" b="1" dirty="0"/>
              <a:t>Data Provided:</a:t>
            </a:r>
          </a:p>
          <a:p>
            <a:pPr marL="342900" indent="-342900">
              <a:buFont typeface="Wingdings" panose="05000000000000000000" pitchFamily="2" charset="2"/>
              <a:buChar char="Ø"/>
            </a:pPr>
            <a:r>
              <a:rPr lang="en-US" sz="2400" dirty="0"/>
              <a:t>The dataset includes:</a:t>
            </a:r>
          </a:p>
          <a:p>
            <a:pPr marL="342900" indent="-342900">
              <a:buFont typeface="Wingdings" panose="05000000000000000000" pitchFamily="2" charset="2"/>
              <a:buChar char="Ø"/>
            </a:pPr>
            <a:r>
              <a:rPr lang="en-US" sz="2400" b="1" dirty="0"/>
              <a:t>Sum of Salary:</a:t>
            </a:r>
            <a:r>
              <a:rPr lang="en-US" sz="2400" dirty="0"/>
              <a:t> Total salaries for each role.</a:t>
            </a:r>
          </a:p>
          <a:p>
            <a:pPr marL="342900" indent="-342900">
              <a:buFont typeface="Wingdings" panose="05000000000000000000" pitchFamily="2" charset="2"/>
              <a:buChar char="Ø"/>
            </a:pPr>
            <a:r>
              <a:rPr lang="en-US" sz="2400" b="1" dirty="0"/>
              <a:t>Sum of Work Year:</a:t>
            </a:r>
            <a:r>
              <a:rPr lang="en-US" sz="2400" dirty="0"/>
              <a:t> Total work years accumulated by employees in each role.</a:t>
            </a:r>
          </a:p>
          <a:p>
            <a:pPr marL="342900" indent="-342900">
              <a:buFont typeface="Wingdings" panose="05000000000000000000" pitchFamily="2" charset="2"/>
              <a:buChar char="Ø"/>
            </a:pPr>
            <a:endParaRPr lang="en-US" sz="240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xmlns=""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7" name="Text Placeholder 6"/>
          <p:cNvSpPr>
            <a:spLocks noGrp="1"/>
          </p:cNvSpPr>
          <p:nvPr>
            <p:ph type="body" idx="1"/>
          </p:nvPr>
        </p:nvSpPr>
        <p:spPr>
          <a:xfrm>
            <a:off x="609600" y="1577340"/>
            <a:ext cx="8743950" cy="4242435"/>
          </a:xfrm>
        </p:spPr>
        <p:txBody>
          <a:bodyPr/>
          <a:lstStyle/>
          <a:p>
            <a:pPr marL="1028700" lvl="1" indent="-571500">
              <a:buFont typeface="Arial" panose="020B0604020202020204" pitchFamily="34" charset="0"/>
              <a:buChar char="•"/>
            </a:pPr>
            <a:r>
              <a:rPr lang="en-US" sz="3600" dirty="0" smtClean="0"/>
              <a:t>HR Department</a:t>
            </a:r>
          </a:p>
          <a:p>
            <a:pPr marL="1028700" lvl="1" indent="-571500">
              <a:buFont typeface="Arial" panose="020B0604020202020204" pitchFamily="34" charset="0"/>
              <a:buChar char="•"/>
            </a:pPr>
            <a:r>
              <a:rPr lang="en-US" sz="3600" dirty="0" smtClean="0"/>
              <a:t>Finance Department</a:t>
            </a:r>
          </a:p>
          <a:p>
            <a:pPr marL="1028700" lvl="1" indent="-571500">
              <a:buFont typeface="Arial" panose="020B0604020202020204" pitchFamily="34" charset="0"/>
              <a:buChar char="•"/>
            </a:pPr>
            <a:r>
              <a:rPr lang="en-US" sz="3600" dirty="0" smtClean="0"/>
              <a:t>Executive Management</a:t>
            </a:r>
          </a:p>
          <a:p>
            <a:pPr marL="1028700" lvl="1" indent="-571500">
              <a:buFont typeface="Arial" panose="020B0604020202020204" pitchFamily="34" charset="0"/>
              <a:buChar char="•"/>
            </a:pPr>
            <a:r>
              <a:rPr lang="en-US" sz="3600" dirty="0" smtClean="0"/>
              <a:t>Compensation Analysis</a:t>
            </a:r>
          </a:p>
          <a:p>
            <a:pPr marL="1028700" lvl="1" indent="-571500">
              <a:buFont typeface="Arial" panose="020B0604020202020204" pitchFamily="34" charset="0"/>
              <a:buChar char="•"/>
            </a:pPr>
            <a:r>
              <a:rPr lang="en-US" sz="3600" dirty="0" err="1" smtClean="0"/>
              <a:t>Requirment</a:t>
            </a:r>
            <a:r>
              <a:rPr lang="en-US" sz="3600" dirty="0" smtClean="0"/>
              <a:t> Terms</a:t>
            </a:r>
          </a:p>
          <a:p>
            <a:pPr marL="1028700" lvl="1" indent="-571500">
              <a:buFont typeface="Arial" panose="020B0604020202020204" pitchFamily="34" charset="0"/>
              <a:buChar char="•"/>
            </a:pPr>
            <a:r>
              <a:rPr lang="en-US" sz="3600" dirty="0" smtClean="0"/>
              <a:t>Employees And Potential Employees</a:t>
            </a:r>
            <a:endParaRPr lang="en-US" sz="36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8" name="Text Placeholder 7"/>
          <p:cNvSpPr>
            <a:spLocks noGrp="1"/>
          </p:cNvSpPr>
          <p:nvPr>
            <p:ph type="body" idx="1"/>
          </p:nvPr>
        </p:nvSpPr>
        <p:spPr>
          <a:xfrm>
            <a:off x="2209800" y="1577340"/>
            <a:ext cx="6629400" cy="4893647"/>
          </a:xfrm>
        </p:spPr>
        <p:txBody>
          <a:bodyPr/>
          <a:lstStyle/>
          <a:p>
            <a:pPr marL="342900" indent="-342900">
              <a:buFont typeface="Wingdings" panose="05000000000000000000" pitchFamily="2" charset="2"/>
              <a:buChar char="ü"/>
            </a:pPr>
            <a:r>
              <a:rPr lang="en-US" sz="2000" dirty="0"/>
              <a:t>1. </a:t>
            </a:r>
            <a:r>
              <a:rPr lang="en-US" sz="2000" b="1" dirty="0"/>
              <a:t>Comprehensive Understanding of Compensation Distribution:</a:t>
            </a:r>
            <a:endParaRPr lang="en-US" sz="2000" dirty="0"/>
          </a:p>
          <a:p>
            <a:pPr marL="342900" indent="-342900">
              <a:buFont typeface="Wingdings" panose="05000000000000000000" pitchFamily="2" charset="2"/>
              <a:buChar char="ü"/>
            </a:pPr>
            <a:r>
              <a:rPr lang="en-US" sz="2000" b="1" dirty="0"/>
              <a:t>Value:</a:t>
            </a:r>
            <a:r>
              <a:rPr lang="en-US" sz="2000" dirty="0"/>
              <a:t> The analysis provides a detailed view of how salaries and work years are distributed across different roles within the organization. This understanding is crucial for ensuring fair compensation practices and identifying roles that may require adjustment.</a:t>
            </a:r>
          </a:p>
          <a:p>
            <a:pPr marL="342900" indent="-342900">
              <a:buFont typeface="Wingdings" panose="05000000000000000000" pitchFamily="2" charset="2"/>
              <a:buChar char="ü"/>
            </a:pPr>
            <a:r>
              <a:rPr lang="en-US" sz="2000" b="1" dirty="0"/>
              <a:t>Proposition:</a:t>
            </a:r>
            <a:r>
              <a:rPr lang="en-US" sz="2000" dirty="0"/>
              <a:t> Utilize this analysis to benchmark salaries against industry standards and adjust compensation structures to attract and retain top talent.</a:t>
            </a:r>
          </a:p>
          <a:p>
            <a:pPr marL="342900" indent="-342900">
              <a:buFont typeface="Wingdings" panose="05000000000000000000" pitchFamily="2" charset="2"/>
              <a:buChar char="ü"/>
            </a:pPr>
            <a:r>
              <a:rPr lang="en-US" sz="2000" dirty="0"/>
              <a:t>**2. </a:t>
            </a:r>
            <a:r>
              <a:rPr lang="en-US" sz="2000" b="1" dirty="0"/>
              <a:t>Insight into Role-Specific Compensation Trends:</a:t>
            </a:r>
            <a:endParaRPr lang="en-US" sz="2000" dirty="0"/>
          </a:p>
          <a:p>
            <a:pPr marL="342900" indent="-342900">
              <a:buFont typeface="Wingdings" panose="05000000000000000000" pitchFamily="2" charset="2"/>
              <a:buChar char="ü"/>
            </a:pPr>
            <a:r>
              <a:rPr lang="en-US" sz="2000" b="1" dirty="0"/>
              <a:t>Value:</a:t>
            </a:r>
            <a:r>
              <a:rPr lang="en-US" sz="2000" dirty="0"/>
              <a:t> By examining the average salaries and work years for each role, the organization can identify trends and discrepancies. For instance, roles with higher accumulated work years may be better compensated compared to others.</a:t>
            </a:r>
          </a:p>
          <a:p>
            <a:pPr marL="342900" indent="-342900">
              <a:buFont typeface="Wingdings" panose="05000000000000000000" pitchFamily="2" charset="2"/>
              <a:buChar char="ü"/>
            </a:pPr>
            <a:endParaRPr lang="en-US" sz="200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t>Dataset Description</a:t>
            </a:r>
          </a:p>
        </p:txBody>
      </p:sp>
      <p:sp>
        <p:nvSpPr>
          <p:cNvPr id="3" name="Text Placeholder 2"/>
          <p:cNvSpPr>
            <a:spLocks noGrp="1"/>
          </p:cNvSpPr>
          <p:nvPr>
            <p:ph type="body" idx="1"/>
          </p:nvPr>
        </p:nvSpPr>
        <p:spPr>
          <a:xfrm>
            <a:off x="609600" y="1577340"/>
            <a:ext cx="9067800" cy="3970318"/>
          </a:xfrm>
        </p:spPr>
        <p:txBody>
          <a:bodyPr/>
          <a:lstStyle/>
          <a:p>
            <a:pPr marL="285750" indent="-285750">
              <a:buFont typeface="Arial" panose="020B0604020202020204" pitchFamily="34" charset="0"/>
              <a:buChar char="•"/>
            </a:pPr>
            <a:r>
              <a:rPr lang="en-US" sz="2000" b="1" dirty="0"/>
              <a:t>Columns:</a:t>
            </a:r>
          </a:p>
          <a:p>
            <a:pPr marL="285750" indent="-285750">
              <a:buFont typeface="Arial" panose="020B0604020202020204" pitchFamily="34" charset="0"/>
              <a:buChar char="•"/>
            </a:pPr>
            <a:r>
              <a:rPr lang="en-US" sz="2000" b="1" dirty="0"/>
              <a:t>Row Labels:</a:t>
            </a:r>
            <a:endParaRPr lang="en-US" sz="2000" dirty="0"/>
          </a:p>
          <a:p>
            <a:pPr marL="742950" lvl="1" indent="-285750">
              <a:buFont typeface="Arial" panose="020B0604020202020204" pitchFamily="34" charset="0"/>
              <a:buChar char="•"/>
            </a:pPr>
            <a:r>
              <a:rPr lang="en-US" sz="2000" b="1" dirty="0"/>
              <a:t>Description:</a:t>
            </a:r>
            <a:r>
              <a:rPr lang="en-US" sz="2000" dirty="0"/>
              <a:t> This column lists the different roles or job titles within the organization. The roles included are:</a:t>
            </a:r>
          </a:p>
          <a:p>
            <a:pPr marL="1200150" lvl="2" indent="-285750">
              <a:buFont typeface="Arial" panose="020B0604020202020204" pitchFamily="34" charset="0"/>
              <a:buChar char="•"/>
            </a:pPr>
            <a:r>
              <a:rPr lang="en-US" sz="2000" dirty="0"/>
              <a:t>Business Intelligence</a:t>
            </a:r>
          </a:p>
          <a:p>
            <a:pPr marL="1200150" lvl="2" indent="-285750">
              <a:buFont typeface="Arial" panose="020B0604020202020204" pitchFamily="34" charset="0"/>
              <a:buChar char="•"/>
            </a:pPr>
            <a:r>
              <a:rPr lang="en-US" sz="2000" dirty="0"/>
              <a:t>Data Architect</a:t>
            </a:r>
          </a:p>
          <a:p>
            <a:pPr marL="1200150" lvl="2" indent="-285750">
              <a:buFont typeface="Arial" panose="020B0604020202020204" pitchFamily="34" charset="0"/>
              <a:buChar char="•"/>
            </a:pPr>
            <a:r>
              <a:rPr lang="en-US" sz="2000" dirty="0"/>
              <a:t>Data Engineer</a:t>
            </a:r>
          </a:p>
          <a:p>
            <a:pPr marL="1200150" lvl="2" indent="-285750">
              <a:buFont typeface="Arial" panose="020B0604020202020204" pitchFamily="34" charset="0"/>
              <a:buChar char="•"/>
            </a:pPr>
            <a:r>
              <a:rPr lang="en-US" sz="2000" dirty="0"/>
              <a:t>Data Product Manager</a:t>
            </a:r>
          </a:p>
          <a:p>
            <a:pPr marL="285750" indent="-285750">
              <a:buFont typeface="Arial" panose="020B0604020202020204" pitchFamily="34" charset="0"/>
              <a:buChar char="•"/>
            </a:pPr>
            <a:r>
              <a:rPr lang="en-US" sz="2000" b="1" dirty="0"/>
              <a:t>Sum of Work Year:</a:t>
            </a:r>
            <a:endParaRPr lang="en-US" sz="2000" dirty="0"/>
          </a:p>
          <a:p>
            <a:pPr marL="285750" indent="-285750">
              <a:buFont typeface="Arial" panose="020B0604020202020204" pitchFamily="34" charset="0"/>
              <a:buChar char="•"/>
            </a:pPr>
            <a:r>
              <a:rPr lang="en-US" sz="2000" b="1" dirty="0"/>
              <a:t>Description:</a:t>
            </a:r>
            <a:r>
              <a:rPr lang="en-US" sz="2000" dirty="0"/>
              <a:t> This column shows the total number of work years accumulated by employees in each role. This figure reflects the combined experience or tenure of all individuals in that role.</a:t>
            </a:r>
          </a:p>
          <a:p>
            <a:pPr marL="285750" indent="-285750">
              <a:buFont typeface="Arial" panose="020B0604020202020204" pitchFamily="34" charset="0"/>
              <a:buChar char="•"/>
            </a:pPr>
            <a:endParaRPr lang="en-US" sz="20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Rectangle 1"/>
          <p:cNvSpPr>
            <a:spLocks noGrp="1" noChangeArrowheads="1"/>
          </p:cNvSpPr>
          <p:nvPr>
            <p:ph type="body" idx="1"/>
          </p:nvPr>
        </p:nvSpPr>
        <p:spPr bwMode="auto">
          <a:xfrm>
            <a:off x="2133600" y="1482532"/>
            <a:ext cx="6305550"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endParaRPr kumimoji="0" lang="en-US" sz="2000" b="0" i="0" u="none" strike="noStrike" cap="none" normalizeH="0" baseline="0" dirty="0" smtClean="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sz="2000" b="0" i="0" u="none" strike="noStrike" cap="none" normalizeH="0" baseline="0" dirty="0" smtClean="0">
                <a:ln>
                  <a:noFill/>
                </a:ln>
                <a:solidFill>
                  <a:schemeClr val="tx1"/>
                </a:solidFill>
                <a:effectLst/>
                <a:latin typeface="Arial" panose="020B0604020202020204" pitchFamily="34" charset="0"/>
              </a:rPr>
              <a:t>The dataset provides a holistic view of salary distribution and accumulated work years across various roles within the organization. This comprehensive overview enables us to identify trends, compare roles, and make informed decisions.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sz="2000" b="1" i="0" u="none" strike="noStrike" cap="none" normalizeH="0" baseline="0" dirty="0" smtClean="0">
                <a:ln>
                  <a:noFill/>
                </a:ln>
                <a:solidFill>
                  <a:schemeClr val="tx1"/>
                </a:solidFill>
                <a:effectLst/>
                <a:latin typeface="Arial" panose="020B0604020202020204" pitchFamily="34" charset="0"/>
              </a:rPr>
              <a:t>Impact:</a:t>
            </a:r>
            <a:r>
              <a:rPr kumimoji="0" lang="en-US" sz="2000" b="0" i="0" u="none" strike="noStrike" cap="none" normalizeH="0" baseline="0" dirty="0" smtClean="0">
                <a:ln>
                  <a:noFill/>
                </a:ln>
                <a:solidFill>
                  <a:schemeClr val="tx1"/>
                </a:solidFill>
                <a:effectLst/>
                <a:latin typeface="Arial" panose="020B0604020202020204" pitchFamily="34" charset="0"/>
              </a:rPr>
              <a:t> Allows the organization to understand compensation dynamics at a granular level, ensuring equity and alignment with strategic goals.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206</TotalTime>
  <Words>864</Words>
  <Application>Microsoft Office PowerPoint</Application>
  <PresentationFormat>Widescreen</PresentationFormat>
  <Paragraphs>102</Paragraphs>
  <Slides>12</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Courier New</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Microsoft account</cp:lastModifiedBy>
  <cp:revision>17</cp:revision>
  <dcterms:created xsi:type="dcterms:W3CDTF">2024-03-29T15:07:22Z</dcterms:created>
  <dcterms:modified xsi:type="dcterms:W3CDTF">2024-08-29T07:46:09Z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