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2" autoAdjust="0"/>
  </p:normalViewPr>
  <p:slideViewPr>
    <p:cSldViewPr snapToGrid="0">
      <p:cViewPr varScale="1">
        <p:scale>
          <a:sx n="82" d="100"/>
          <a:sy n="82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ominatim.openstreetmap.org/search" TargetMode="External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hyperlink" Target="https://en.wikipedia.org/wiki/Haversine_formula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geocoding.geo.census.gov/geocoder/locations/onelineaddres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distribution/" TargetMode="External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10.wmf"/><Relationship Id="rId4" Type="http://schemas.microsoft.com/office/2007/relationships/hdphoto" Target="../media/hdphoto1.wdp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_project&amp;pres_name">
            <a:extLst>
              <a:ext uri="{FF2B5EF4-FFF2-40B4-BE49-F238E27FC236}">
                <a16:creationId xmlns:a16="http://schemas.microsoft.com/office/drawing/2014/main" id="{67B0B443-5B38-4E8C-AF95-AF5EB94327F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07592" y="2468880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2"/>
                </a:solidFill>
              </a:rPr>
              <a:t>Geocoding for distance based fuzzy matching (USA) – User Guide</a:t>
            </a:r>
          </a:p>
        </p:txBody>
      </p:sp>
    </p:spTree>
    <p:extLst>
      <p:ext uri="{BB962C8B-B14F-4D97-AF65-F5344CB8AC3E}">
        <p14:creationId xmlns:p14="http://schemas.microsoft.com/office/powerpoint/2010/main" val="325473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78E09B4-FC45-4CB9-BA0A-43024467A1FE}"/>
              </a:ext>
            </a:extLst>
          </p:cNvPr>
          <p:cNvSpPr/>
          <p:nvPr/>
        </p:nvSpPr>
        <p:spPr bwMode="auto">
          <a:xfrm>
            <a:off x="378691" y="1487058"/>
            <a:ext cx="8395854" cy="461818"/>
          </a:xfrm>
          <a:prstGeom prst="rect">
            <a:avLst/>
          </a:prstGeom>
          <a:solidFill>
            <a:srgbClr val="53565A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C25EDB-A7FE-4DD1-B6D9-044F67C58FDA}"/>
              </a:ext>
            </a:extLst>
          </p:cNvPr>
          <p:cNvSpPr/>
          <p:nvPr/>
        </p:nvSpPr>
        <p:spPr bwMode="auto">
          <a:xfrm>
            <a:off x="9241" y="1487058"/>
            <a:ext cx="277261" cy="46181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en-US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2D6F7-4E2E-4CCD-8A34-8ECBBD4FEF6A}"/>
              </a:ext>
            </a:extLst>
          </p:cNvPr>
          <p:cNvSpPr/>
          <p:nvPr/>
        </p:nvSpPr>
        <p:spPr bwMode="auto">
          <a:xfrm>
            <a:off x="378691" y="2141400"/>
            <a:ext cx="8395854" cy="461818"/>
          </a:xfrm>
          <a:prstGeom prst="rect">
            <a:avLst/>
          </a:prstGeom>
          <a:solidFill>
            <a:srgbClr val="347367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3D9CD-ADC7-4F6E-99F0-34828337286A}"/>
              </a:ext>
            </a:extLst>
          </p:cNvPr>
          <p:cNvSpPr/>
          <p:nvPr/>
        </p:nvSpPr>
        <p:spPr bwMode="auto">
          <a:xfrm>
            <a:off x="9241" y="2141400"/>
            <a:ext cx="277261" cy="46181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en-US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59F7D7-5152-4719-9428-758FEAB52599}"/>
              </a:ext>
            </a:extLst>
          </p:cNvPr>
          <p:cNvSpPr/>
          <p:nvPr/>
        </p:nvSpPr>
        <p:spPr bwMode="auto">
          <a:xfrm>
            <a:off x="378691" y="3469519"/>
            <a:ext cx="8395854" cy="461818"/>
          </a:xfrm>
          <a:prstGeom prst="rect">
            <a:avLst/>
          </a:prstGeom>
          <a:solidFill>
            <a:srgbClr val="53204A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1BD9B2-CC38-4116-9500-DE0969C8153B}"/>
              </a:ext>
            </a:extLst>
          </p:cNvPr>
          <p:cNvSpPr/>
          <p:nvPr/>
        </p:nvSpPr>
        <p:spPr bwMode="auto">
          <a:xfrm>
            <a:off x="378691" y="2820909"/>
            <a:ext cx="8395854" cy="461818"/>
          </a:xfrm>
          <a:prstGeom prst="rect">
            <a:avLst/>
          </a:prstGeom>
          <a:solidFill>
            <a:srgbClr val="004A74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E58EFD-E6E2-4916-90D6-9F51658A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633391"/>
            <a:ext cx="8229909" cy="369332"/>
          </a:xfrm>
        </p:spPr>
        <p:txBody>
          <a:bodyPr/>
          <a:lstStyle/>
          <a:p>
            <a:r>
              <a:rPr lang="en-US" sz="2400" b="1" dirty="0"/>
              <a:t>Agenda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F9A64D-D600-4F1C-9AB1-F5AF03AC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2" y="1353312"/>
            <a:ext cx="8225153" cy="4818888"/>
          </a:xfrm>
        </p:spPr>
        <p:txBody>
          <a:bodyPr/>
          <a:lstStyle/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n-US" sz="2000" b="1" dirty="0">
                <a:solidFill>
                  <a:schemeClr val="bg1"/>
                </a:solidFill>
              </a:rPr>
              <a:t>Technical requirement </a:t>
            </a:r>
          </a:p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n-US" sz="2000" b="1" dirty="0">
                <a:solidFill>
                  <a:schemeClr val="bg1"/>
                </a:solidFill>
              </a:rPr>
              <a:t>Working</a:t>
            </a:r>
          </a:p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n-US" sz="2000" b="1" dirty="0">
                <a:solidFill>
                  <a:schemeClr val="bg1"/>
                </a:solidFill>
              </a:rPr>
              <a:t>Code Snippet</a:t>
            </a:r>
          </a:p>
          <a:p>
            <a:pPr>
              <a:lnSpc>
                <a:spcPct val="2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A2C4EF-45A7-436C-987A-0D51E02064DA}"/>
              </a:ext>
            </a:extLst>
          </p:cNvPr>
          <p:cNvSpPr/>
          <p:nvPr/>
        </p:nvSpPr>
        <p:spPr bwMode="auto">
          <a:xfrm>
            <a:off x="9241" y="2820909"/>
            <a:ext cx="277261" cy="46181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en-US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24D5DD-48D1-4BFF-8D6F-DD7967A31D20}"/>
              </a:ext>
            </a:extLst>
          </p:cNvPr>
          <p:cNvSpPr/>
          <p:nvPr/>
        </p:nvSpPr>
        <p:spPr bwMode="auto">
          <a:xfrm>
            <a:off x="9241" y="3469519"/>
            <a:ext cx="277261" cy="46181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713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7E5D-9444-4454-9B36-C4604A65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591446"/>
            <a:ext cx="8229909" cy="369332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/>
              <a:t>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911CCD-71F2-471F-9A38-8DAD0599F7B0}"/>
              </a:ext>
            </a:extLst>
          </p:cNvPr>
          <p:cNvGrpSpPr/>
          <p:nvPr/>
        </p:nvGrpSpPr>
        <p:grpSpPr>
          <a:xfrm>
            <a:off x="16779" y="1101377"/>
            <a:ext cx="1124124" cy="5460214"/>
            <a:chOff x="-8388" y="1101377"/>
            <a:chExt cx="1124124" cy="5460214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4BA1083-4F40-440A-9AE8-DC8525DED352}"/>
                </a:ext>
              </a:extLst>
            </p:cNvPr>
            <p:cNvSpPr/>
            <p:nvPr/>
          </p:nvSpPr>
          <p:spPr bwMode="auto">
            <a:xfrm rot="5400000">
              <a:off x="-331570" y="2656600"/>
              <a:ext cx="1770487" cy="112412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CF74D47D-2B1F-46EB-A9F3-90BEAAEC235C}"/>
                </a:ext>
              </a:extLst>
            </p:cNvPr>
            <p:cNvSpPr/>
            <p:nvPr/>
          </p:nvSpPr>
          <p:spPr bwMode="auto">
            <a:xfrm rot="5400000">
              <a:off x="-331570" y="3886108"/>
              <a:ext cx="1770487" cy="1124124"/>
            </a:xfrm>
            <a:prstGeom prst="chevro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0F7B07CD-90A6-423A-9920-9F560780AD13}"/>
                </a:ext>
              </a:extLst>
            </p:cNvPr>
            <p:cNvSpPr/>
            <p:nvPr/>
          </p:nvSpPr>
          <p:spPr bwMode="auto">
            <a:xfrm rot="5400000">
              <a:off x="-331570" y="5114286"/>
              <a:ext cx="1770487" cy="1124124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E6A3B9AD-C9B7-47B9-989A-575EA66A6F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331570" y="1424559"/>
              <a:ext cx="1770487" cy="1124124"/>
            </a:xfrm>
            <a:prstGeom prst="homePlate">
              <a:avLst/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AC445BD-8B4B-4241-B604-23493F193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75" y1="55224" x2="32075" y2="55224"/>
                        <a14:foregroundMark x1="37736" y1="27612" x2="37736" y2="27612"/>
                        <a14:foregroundMark x1="35472" y1="35821" x2="35472" y2="35821"/>
                        <a14:foregroundMark x1="49811" y1="38806" x2="49811" y2="38806"/>
                        <a14:foregroundMark x1="50566" y1="44403" x2="50566" y2="44403"/>
                        <a14:foregroundMark x1="76604" y1="47388" x2="76604" y2="47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589" y="1061463"/>
            <a:ext cx="1320857" cy="1335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92681-76BD-4C6E-AEDB-B32C85100F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6" b="91630" l="9155" r="89789">
                        <a14:foregroundMark x1="22535" y1="35242" x2="22535" y2="35242"/>
                        <a14:foregroundMark x1="32042" y1="20264" x2="32042" y2="20264"/>
                        <a14:foregroundMark x1="38028" y1="13656" x2="38028" y2="13656"/>
                        <a14:foregroundMark x1="51761" y1="7489" x2="51761" y2="7489"/>
                        <a14:foregroundMark x1="38380" y1="5286" x2="38380" y2="5286"/>
                        <a14:foregroundMark x1="66549" y1="70485" x2="66549" y2="70485"/>
                        <a14:backgroundMark x1="17606" y1="14097" x2="17606" y2="14097"/>
                        <a14:backgroundMark x1="39085" y1="58150" x2="39085" y2="58150"/>
                        <a14:backgroundMark x1="58803" y1="41850" x2="58803" y2="41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9" y="2978891"/>
            <a:ext cx="949880" cy="759235"/>
          </a:xfrm>
          <a:prstGeom prst="rect">
            <a:avLst/>
          </a:prstGeom>
        </p:spPr>
      </p:pic>
      <p:pic>
        <p:nvPicPr>
          <p:cNvPr id="10" name="Picture 6" descr="code-optimization-xxl.png (256×256)">
            <a:extLst>
              <a:ext uri="{FF2B5EF4-FFF2-40B4-BE49-F238E27FC236}">
                <a16:creationId xmlns:a16="http://schemas.microsoft.com/office/drawing/2014/main" id="{34D83056-410C-497C-9E70-408823928607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5" y="4210932"/>
            <a:ext cx="814027" cy="65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9FFDC4F-C2E7-49EC-8188-1767329C2B65}"/>
              </a:ext>
            </a:extLst>
          </p:cNvPr>
          <p:cNvGrpSpPr/>
          <p:nvPr/>
        </p:nvGrpSpPr>
        <p:grpSpPr>
          <a:xfrm>
            <a:off x="229735" y="5497958"/>
            <a:ext cx="900455" cy="719389"/>
            <a:chOff x="103900" y="5506347"/>
            <a:chExt cx="900455" cy="719389"/>
          </a:xfrm>
        </p:grpSpPr>
        <p:pic>
          <p:nvPicPr>
            <p:cNvPr id="12" name="Picture 2" descr="scissors-5-xxl.png (256×256)">
              <a:extLst>
                <a:ext uri="{FF2B5EF4-FFF2-40B4-BE49-F238E27FC236}">
                  <a16:creationId xmlns:a16="http://schemas.microsoft.com/office/drawing/2014/main" id="{A8ADC04F-B8F6-4929-9A29-00C436865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00000">
              <a:off x="337878" y="5559259"/>
              <a:ext cx="666477" cy="66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B04F48-A174-4990-A626-06F41C24419E}"/>
                </a:ext>
              </a:extLst>
            </p:cNvPr>
            <p:cNvSpPr/>
            <p:nvPr/>
          </p:nvSpPr>
          <p:spPr bwMode="auto">
            <a:xfrm>
              <a:off x="103900" y="5506347"/>
              <a:ext cx="598208" cy="407239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1845F-41D4-46DA-81EE-8C701B51F5AB}"/>
              </a:ext>
            </a:extLst>
          </p:cNvPr>
          <p:cNvSpPr/>
          <p:nvPr/>
        </p:nvSpPr>
        <p:spPr bwMode="auto">
          <a:xfrm>
            <a:off x="1140900" y="1521949"/>
            <a:ext cx="7927596" cy="442861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</a:rPr>
              <a:t>This tool matches accounts/HCPs with each other based on distance between them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</a:rPr>
              <a:t>After using the ‘Fuzzy Match’ tool, it is cumbersome to manually check the addresses on google maps or any other source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</a:rPr>
              <a:t>Geocoding for distance based fuzzy matching is done to obtain the coordinates of these addresses and to identify which ones are the same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</a:rPr>
              <a:t>The input addresses are searched for their coordinates in a database (geodb.csv)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</a:rPr>
              <a:t>The coordinates of the addresses not present in the above database are taken from two websites – </a:t>
            </a:r>
            <a:r>
              <a:rPr lang="en-US" b="1" dirty="0">
                <a:solidFill>
                  <a:srgbClr val="00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street maps</a:t>
            </a:r>
            <a:r>
              <a:rPr lang="en-US" b="1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Census Bureau</a:t>
            </a:r>
            <a:r>
              <a:rPr lang="en-US" b="1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</a:rPr>
              <a:t>After obtaining the coordinates of the two addresses (Source and ITM), the </a:t>
            </a:r>
            <a:r>
              <a:rPr lang="en-US" b="1" dirty="0">
                <a:solidFill>
                  <a:srgbClr val="0000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haversine distance</a:t>
            </a:r>
            <a:r>
              <a:rPr lang="en-US" b="1" dirty="0">
                <a:solidFill>
                  <a:srgbClr val="000000"/>
                </a:solidFill>
              </a:rPr>
              <a:t> between the two addresses is computed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</a:rPr>
              <a:t>A distribution of the distance between the Source and ITM addresses is presented as a graph to help the user decide upon a suitable distance threshold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</a:rPr>
              <a:t>Two addresses which are within the specified distance threshold are assumed to be same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1A9FB0-8B58-4BFC-942A-2A9BCA8E01FE}"/>
              </a:ext>
            </a:extLst>
          </p:cNvPr>
          <p:cNvSpPr/>
          <p:nvPr/>
        </p:nvSpPr>
        <p:spPr bwMode="auto">
          <a:xfrm>
            <a:off x="1140903" y="1117438"/>
            <a:ext cx="7935985" cy="386222"/>
          </a:xfrm>
          <a:prstGeom prst="rect">
            <a:avLst/>
          </a:prstGeom>
          <a:solidFill>
            <a:srgbClr val="347367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Tool description</a:t>
            </a:r>
          </a:p>
        </p:txBody>
      </p:sp>
    </p:spTree>
    <p:extLst>
      <p:ext uri="{BB962C8B-B14F-4D97-AF65-F5344CB8AC3E}">
        <p14:creationId xmlns:p14="http://schemas.microsoft.com/office/powerpoint/2010/main" val="413783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B0A1452-6BA4-41F1-B68F-FECEA1E9943D}"/>
              </a:ext>
            </a:extLst>
          </p:cNvPr>
          <p:cNvSpPr/>
          <p:nvPr/>
        </p:nvSpPr>
        <p:spPr bwMode="auto">
          <a:xfrm>
            <a:off x="1149291" y="1460430"/>
            <a:ext cx="7927596" cy="141218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dirty="0">
                <a:solidFill>
                  <a:srgbClr val="000000"/>
                </a:solidFill>
              </a:rPr>
              <a:t>Anaconda Navigator</a:t>
            </a:r>
            <a:r>
              <a:rPr lang="en-US" sz="1500" dirty="0">
                <a:solidFill>
                  <a:srgbClr val="000000"/>
                </a:solidFill>
              </a:rPr>
              <a:t> is a desktop graphical user interface (GUI) included in  </a:t>
            </a:r>
            <a:r>
              <a:rPr lang="en-US" sz="1500" b="1" dirty="0">
                <a:solidFill>
                  <a:srgbClr val="000000"/>
                </a:solidFill>
              </a:rPr>
              <a:t>Anaconda</a:t>
            </a:r>
            <a:r>
              <a:rPr lang="en-US" sz="1500" dirty="0">
                <a:solidFill>
                  <a:srgbClr val="000000"/>
                </a:solidFill>
              </a:rPr>
              <a:t>® distribution that allows you to launch applications and easily manage </a:t>
            </a:r>
            <a:r>
              <a:rPr lang="en-US" sz="1500" dirty="0" err="1">
                <a:solidFill>
                  <a:srgbClr val="000000"/>
                </a:solidFill>
              </a:rPr>
              <a:t>conda</a:t>
            </a:r>
            <a:r>
              <a:rPr lang="en-US" sz="1500" dirty="0">
                <a:solidFill>
                  <a:srgbClr val="000000"/>
                </a:solidFill>
              </a:rPr>
              <a:t> packages, environments and channels without using command-line commands.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279FD-0777-463F-B55F-333EE363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591446"/>
            <a:ext cx="8229909" cy="369332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/>
              <a:t>Technical Requirements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ACD54C-91A9-41CF-9A9D-9743FF3D5DD5}"/>
              </a:ext>
            </a:extLst>
          </p:cNvPr>
          <p:cNvGrpSpPr/>
          <p:nvPr/>
        </p:nvGrpSpPr>
        <p:grpSpPr>
          <a:xfrm>
            <a:off x="16779" y="1101377"/>
            <a:ext cx="1124124" cy="5460214"/>
            <a:chOff x="-8388" y="1101377"/>
            <a:chExt cx="1124124" cy="5460214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899BCF3B-B0E6-489A-9CAC-4E097300867F}"/>
                </a:ext>
              </a:extLst>
            </p:cNvPr>
            <p:cNvSpPr/>
            <p:nvPr/>
          </p:nvSpPr>
          <p:spPr bwMode="auto">
            <a:xfrm rot="5400000">
              <a:off x="-331570" y="2656600"/>
              <a:ext cx="1770487" cy="1124124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268D93F-B352-40AD-B80E-35FC24157B6D}"/>
                </a:ext>
              </a:extLst>
            </p:cNvPr>
            <p:cNvSpPr/>
            <p:nvPr/>
          </p:nvSpPr>
          <p:spPr bwMode="auto">
            <a:xfrm rot="5400000">
              <a:off x="-331570" y="3886108"/>
              <a:ext cx="1770487" cy="1124124"/>
            </a:xfrm>
            <a:prstGeom prst="chevron">
              <a:avLst/>
            </a:prstGeom>
            <a:solidFill>
              <a:srgbClr val="71CBFF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BF79EF08-475D-43EF-868C-D8B709B47873}"/>
                </a:ext>
              </a:extLst>
            </p:cNvPr>
            <p:cNvSpPr/>
            <p:nvPr/>
          </p:nvSpPr>
          <p:spPr bwMode="auto">
            <a:xfrm rot="5400000">
              <a:off x="-331570" y="5114286"/>
              <a:ext cx="1770487" cy="1124124"/>
            </a:xfrm>
            <a:prstGeom prst="chevron">
              <a:avLst/>
            </a:prstGeom>
            <a:solidFill>
              <a:srgbClr val="D798CC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71AB25FC-4E1C-4114-A23A-0A784CDAC9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331570" y="1424559"/>
              <a:ext cx="1770487" cy="1124124"/>
            </a:xfrm>
            <a:prstGeom prst="homePlate">
              <a:avLst/>
            </a:prstGeom>
            <a:solidFill>
              <a:srgbClr val="96999E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14C7C3C-F916-461B-A97F-6BC3CED4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75" y1="55224" x2="32075" y2="55224"/>
                        <a14:foregroundMark x1="37736" y1="27612" x2="37736" y2="27612"/>
                        <a14:foregroundMark x1="35472" y1="35821" x2="35472" y2="35821"/>
                        <a14:foregroundMark x1="49811" y1="38806" x2="49811" y2="38806"/>
                        <a14:foregroundMark x1="50566" y1="44403" x2="50566" y2="44403"/>
                        <a14:foregroundMark x1="76604" y1="47388" x2="76604" y2="47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589" y="1061463"/>
            <a:ext cx="1320857" cy="1335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515FF-8906-4107-A6F9-C875CD6C8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6" b="91630" l="9155" r="89789">
                        <a14:foregroundMark x1="22535" y1="35242" x2="22535" y2="35242"/>
                        <a14:foregroundMark x1="32042" y1="20264" x2="32042" y2="20264"/>
                        <a14:foregroundMark x1="38028" y1="13656" x2="38028" y2="13656"/>
                        <a14:foregroundMark x1="51761" y1="7489" x2="51761" y2="7489"/>
                        <a14:foregroundMark x1="38380" y1="5286" x2="38380" y2="5286"/>
                        <a14:foregroundMark x1="66549" y1="70485" x2="66549" y2="70485"/>
                        <a14:backgroundMark x1="17606" y1="14097" x2="17606" y2="14097"/>
                        <a14:backgroundMark x1="39085" y1="58150" x2="39085" y2="58150"/>
                        <a14:backgroundMark x1="58803" y1="41850" x2="58803" y2="41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9" y="2978891"/>
            <a:ext cx="949880" cy="7592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ABFF08-A101-4213-8E55-F02E52D4DD9C}"/>
              </a:ext>
            </a:extLst>
          </p:cNvPr>
          <p:cNvSpPr/>
          <p:nvPr/>
        </p:nvSpPr>
        <p:spPr bwMode="auto">
          <a:xfrm>
            <a:off x="1140903" y="1117438"/>
            <a:ext cx="7935985" cy="386222"/>
          </a:xfrm>
          <a:prstGeom prst="rect">
            <a:avLst/>
          </a:prstGeom>
          <a:solidFill>
            <a:srgbClr val="347367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 navigator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DD6F83-7230-428A-8A30-82026E02A44D}"/>
              </a:ext>
            </a:extLst>
          </p:cNvPr>
          <p:cNvSpPr/>
          <p:nvPr/>
        </p:nvSpPr>
        <p:spPr bwMode="auto">
          <a:xfrm>
            <a:off x="1140903" y="2236332"/>
            <a:ext cx="7935985" cy="386222"/>
          </a:xfrm>
          <a:prstGeom prst="rect">
            <a:avLst/>
          </a:prstGeom>
          <a:solidFill>
            <a:srgbClr val="347367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Jupyter</a:t>
            </a:r>
            <a:r>
              <a:rPr lang="en-US" sz="1800" b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BB27C-CE44-47A7-9E01-BD48EDE1CEC3}"/>
              </a:ext>
            </a:extLst>
          </p:cNvPr>
          <p:cNvSpPr/>
          <p:nvPr/>
        </p:nvSpPr>
        <p:spPr bwMode="auto">
          <a:xfrm>
            <a:off x="1140900" y="2635000"/>
            <a:ext cx="7927596" cy="141218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0000"/>
                </a:solidFill>
              </a:rPr>
              <a:t>The </a:t>
            </a:r>
            <a:r>
              <a:rPr lang="en-US" sz="1500" b="1" dirty="0" err="1">
                <a:solidFill>
                  <a:srgbClr val="000000"/>
                </a:solidFill>
              </a:rPr>
              <a:t>Jupyter</a:t>
            </a:r>
            <a:r>
              <a:rPr lang="en-US" sz="1500" b="1" dirty="0">
                <a:solidFill>
                  <a:srgbClr val="000000"/>
                </a:solidFill>
              </a:rPr>
              <a:t> Notebook</a:t>
            </a:r>
            <a:r>
              <a:rPr lang="en-US" sz="1500" dirty="0">
                <a:solidFill>
                  <a:srgbClr val="000000"/>
                </a:solidFill>
              </a:rPr>
              <a:t> is an open-source web application that allows you to create and share documents that contain live code, equations, visualizations and narrative text.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0000"/>
                </a:solidFill>
              </a:rPr>
              <a:t>Open Anaconda navigator and launch </a:t>
            </a:r>
            <a:r>
              <a:rPr lang="en-US" sz="1500" dirty="0" err="1">
                <a:solidFill>
                  <a:srgbClr val="000000"/>
                </a:solidFill>
              </a:rPr>
              <a:t>Jupyter</a:t>
            </a:r>
            <a:r>
              <a:rPr lang="en-US" sz="1500" dirty="0">
                <a:solidFill>
                  <a:srgbClr val="000000"/>
                </a:solidFill>
              </a:rPr>
              <a:t> notebook.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102D5-3880-4AB6-88B3-6357A86366CA}"/>
              </a:ext>
            </a:extLst>
          </p:cNvPr>
          <p:cNvSpPr/>
          <p:nvPr/>
        </p:nvSpPr>
        <p:spPr bwMode="auto">
          <a:xfrm>
            <a:off x="1149295" y="5853770"/>
            <a:ext cx="7927593" cy="6397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Click the headers to get redirected to the respective download page.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Access from IT will be required for installation</a:t>
            </a:r>
          </a:p>
        </p:txBody>
      </p:sp>
      <p:pic>
        <p:nvPicPr>
          <p:cNvPr id="15" name="Picture 6" descr="code-optimization-xxl.png (256×256)">
            <a:extLst>
              <a:ext uri="{FF2B5EF4-FFF2-40B4-BE49-F238E27FC236}">
                <a16:creationId xmlns:a16="http://schemas.microsoft.com/office/drawing/2014/main" id="{88E6E332-637D-4DB2-9C90-734EB2D1210D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5" y="4210932"/>
            <a:ext cx="814027" cy="65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358F410-110E-4D0E-B8EA-67E1D8A3C0BC}"/>
              </a:ext>
            </a:extLst>
          </p:cNvPr>
          <p:cNvGrpSpPr/>
          <p:nvPr/>
        </p:nvGrpSpPr>
        <p:grpSpPr>
          <a:xfrm>
            <a:off x="229735" y="5497958"/>
            <a:ext cx="900455" cy="719389"/>
            <a:chOff x="103900" y="5506347"/>
            <a:chExt cx="900455" cy="719389"/>
          </a:xfrm>
        </p:grpSpPr>
        <p:pic>
          <p:nvPicPr>
            <p:cNvPr id="17" name="Picture 2" descr="scissors-5-xxl.png (256×256)">
              <a:extLst>
                <a:ext uri="{FF2B5EF4-FFF2-40B4-BE49-F238E27FC236}">
                  <a16:creationId xmlns:a16="http://schemas.microsoft.com/office/drawing/2014/main" id="{C0813F70-0551-40F1-A25F-77422799D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00000">
              <a:off x="337878" y="5559259"/>
              <a:ext cx="666477" cy="66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8DDD4A-FC8A-4D4B-A341-C33480226620}"/>
                </a:ext>
              </a:extLst>
            </p:cNvPr>
            <p:cNvSpPr/>
            <p:nvPr/>
          </p:nvSpPr>
          <p:spPr bwMode="auto">
            <a:xfrm>
              <a:off x="103900" y="5506347"/>
              <a:ext cx="598208" cy="407239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66F6F7-3729-496A-9BE4-20D4DEE8C3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9294" y="3410711"/>
            <a:ext cx="7930697" cy="23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5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 Notes">
            <a:extLst>
              <a:ext uri="{FF2B5EF4-FFF2-40B4-BE49-F238E27FC236}">
                <a16:creationId xmlns:a16="http://schemas.microsoft.com/office/drawing/2014/main" id="{E5A909ED-25AC-4AAE-A64D-8C0A91B9AA0D}"/>
              </a:ext>
            </a:extLst>
          </p:cNvPr>
          <p:cNvSpPr txBox="1"/>
          <p:nvPr/>
        </p:nvSpPr>
        <p:spPr bwMode="blackWhite">
          <a:xfrm>
            <a:off x="852055" y="6099048"/>
            <a:ext cx="7897091" cy="457200"/>
          </a:xfrm>
          <a:prstGeom prst="rect">
            <a:avLst/>
          </a:prstGeom>
          <a:noFill/>
        </p:spPr>
        <p:txBody>
          <a:bodyPr vert="horz" wrap="square" lIns="0" tIns="45720" rIns="0" bIns="45720" rtlCol="0" anchor="b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1. Copy the header names from the file and paste available information in the appropriate columns before saving it as “input.csv”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9A0905-BBC0-427E-A1AE-7F253F1D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591446"/>
            <a:ext cx="8229909" cy="369332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/>
              <a:t>Working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C872E-4F82-4848-87CF-79F3FA565E9D}"/>
              </a:ext>
            </a:extLst>
          </p:cNvPr>
          <p:cNvGrpSpPr/>
          <p:nvPr/>
        </p:nvGrpSpPr>
        <p:grpSpPr>
          <a:xfrm>
            <a:off x="16779" y="1101377"/>
            <a:ext cx="1124124" cy="5460214"/>
            <a:chOff x="-8388" y="1101377"/>
            <a:chExt cx="1124124" cy="5460214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9D9FA5A2-4867-4FA7-9B0D-A8E6449D4BC9}"/>
                </a:ext>
              </a:extLst>
            </p:cNvPr>
            <p:cNvSpPr/>
            <p:nvPr/>
          </p:nvSpPr>
          <p:spPr bwMode="auto">
            <a:xfrm rot="5400000">
              <a:off x="-331570" y="2656600"/>
              <a:ext cx="1770487" cy="112412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D1B3198B-5C39-43DF-9F25-85A0A1FC62E8}"/>
                </a:ext>
              </a:extLst>
            </p:cNvPr>
            <p:cNvSpPr/>
            <p:nvPr/>
          </p:nvSpPr>
          <p:spPr bwMode="auto">
            <a:xfrm rot="5400000">
              <a:off x="-331570" y="3886108"/>
              <a:ext cx="1770487" cy="1124124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D3188AFA-A1C9-4436-94F6-4E05977C9E96}"/>
                </a:ext>
              </a:extLst>
            </p:cNvPr>
            <p:cNvSpPr/>
            <p:nvPr/>
          </p:nvSpPr>
          <p:spPr bwMode="auto">
            <a:xfrm rot="5400000">
              <a:off x="-331570" y="5114286"/>
              <a:ext cx="1770487" cy="1124124"/>
            </a:xfrm>
            <a:prstGeom prst="chevron">
              <a:avLst/>
            </a:prstGeom>
            <a:solidFill>
              <a:srgbClr val="D798CC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72A51ED2-24F6-4F18-9A3F-726FFD85C4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331570" y="1424559"/>
              <a:ext cx="1770487" cy="1124124"/>
            </a:xfrm>
            <a:prstGeom prst="homePlate">
              <a:avLst/>
            </a:prstGeom>
            <a:solidFill>
              <a:srgbClr val="96999E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52287F3-C80D-4861-9FDB-5500CF198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075" y1="55224" x2="32075" y2="55224"/>
                        <a14:foregroundMark x1="37736" y1="27612" x2="37736" y2="27612"/>
                        <a14:foregroundMark x1="35472" y1="35821" x2="35472" y2="35821"/>
                        <a14:foregroundMark x1="49811" y1="38806" x2="49811" y2="38806"/>
                        <a14:foregroundMark x1="50566" y1="44403" x2="50566" y2="44403"/>
                        <a14:foregroundMark x1="76604" y1="47388" x2="76604" y2="47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589" y="1061463"/>
            <a:ext cx="1320857" cy="1335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9560F9-D004-4594-8D4D-2AE5ECBD2D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286" b="91630" l="9155" r="89789">
                        <a14:foregroundMark x1="22535" y1="35242" x2="22535" y2="35242"/>
                        <a14:foregroundMark x1="32042" y1="20264" x2="32042" y2="20264"/>
                        <a14:foregroundMark x1="38028" y1="13656" x2="38028" y2="13656"/>
                        <a14:foregroundMark x1="51761" y1="7489" x2="51761" y2="7489"/>
                        <a14:foregroundMark x1="38380" y1="5286" x2="38380" y2="5286"/>
                        <a14:foregroundMark x1="66549" y1="70485" x2="66549" y2="70485"/>
                        <a14:backgroundMark x1="17606" y1="14097" x2="17606" y2="14097"/>
                        <a14:backgroundMark x1="39085" y1="58150" x2="39085" y2="58150"/>
                        <a14:backgroundMark x1="58803" y1="41850" x2="58803" y2="41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99" y="2978891"/>
            <a:ext cx="949880" cy="759235"/>
          </a:xfrm>
          <a:prstGeom prst="rect">
            <a:avLst/>
          </a:prstGeom>
        </p:spPr>
      </p:pic>
      <p:pic>
        <p:nvPicPr>
          <p:cNvPr id="11" name="Picture 6" descr="code-optimization-xxl.png (256×256)">
            <a:extLst>
              <a:ext uri="{FF2B5EF4-FFF2-40B4-BE49-F238E27FC236}">
                <a16:creationId xmlns:a16="http://schemas.microsoft.com/office/drawing/2014/main" id="{55F4BBCB-12C3-42D6-AB0D-BD4D7075D220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5" y="4210932"/>
            <a:ext cx="814027" cy="65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A93D93-1F3D-47EB-8EC4-207170D3ED54}"/>
              </a:ext>
            </a:extLst>
          </p:cNvPr>
          <p:cNvSpPr/>
          <p:nvPr/>
        </p:nvSpPr>
        <p:spPr bwMode="auto">
          <a:xfrm>
            <a:off x="1140903" y="1117438"/>
            <a:ext cx="7935985" cy="386222"/>
          </a:xfrm>
          <a:prstGeom prst="rect">
            <a:avLst/>
          </a:prstGeom>
          <a:solidFill>
            <a:srgbClr val="004A74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Process Flow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9B878F-0939-4D77-92F6-93E5F8F99F1C}"/>
              </a:ext>
            </a:extLst>
          </p:cNvPr>
          <p:cNvGrpSpPr/>
          <p:nvPr/>
        </p:nvGrpSpPr>
        <p:grpSpPr>
          <a:xfrm>
            <a:off x="1147100" y="1583670"/>
            <a:ext cx="7926685" cy="776549"/>
            <a:chOff x="1150200" y="2138125"/>
            <a:chExt cx="7926685" cy="7059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3F39DF-1938-4CDE-BDF6-F0268EB56FA6}"/>
                </a:ext>
              </a:extLst>
            </p:cNvPr>
            <p:cNvSpPr/>
            <p:nvPr/>
          </p:nvSpPr>
          <p:spPr bwMode="auto">
            <a:xfrm>
              <a:off x="1963025" y="2138125"/>
              <a:ext cx="7113860" cy="7059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500" dirty="0">
                  <a:solidFill>
                    <a:srgbClr val="000000"/>
                  </a:solidFill>
                </a:rPr>
                <a:t>Create the input dataset with the output from ‘Fuzzy </a:t>
              </a:r>
              <a:r>
                <a:rPr lang="en-US" sz="1500" dirty="0" err="1">
                  <a:solidFill>
                    <a:srgbClr val="000000"/>
                  </a:solidFill>
                </a:rPr>
                <a:t>MatchMaker</a:t>
              </a:r>
              <a:r>
                <a:rPr lang="en-US" sz="1500" dirty="0">
                  <a:solidFill>
                    <a:srgbClr val="000000"/>
                  </a:solidFill>
                </a:rPr>
                <a:t>’ tool – store it as a csv file: </a:t>
              </a:r>
              <a:r>
                <a:rPr lang="en-US" sz="1500" i="1" dirty="0">
                  <a:solidFill>
                    <a:srgbClr val="000000"/>
                  </a:solidFill>
                </a:rPr>
                <a:t>“input.csv”</a:t>
              </a:r>
              <a:r>
                <a:rPr lang="en-US" sz="1500" dirty="0">
                  <a:solidFill>
                    <a:srgbClr val="000000"/>
                  </a:solidFill>
                </a:rPr>
                <a:t> (Follow the header names and layout of the file in footer below</a:t>
              </a:r>
              <a:r>
                <a:rPr lang="en-US" sz="1500" baseline="30000" dirty="0">
                  <a:solidFill>
                    <a:srgbClr val="000000"/>
                  </a:solidFill>
                </a:rPr>
                <a:t>1</a:t>
              </a:r>
              <a:r>
                <a:rPr lang="en-US" sz="150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5CFFE4-8BFF-4A0B-ABB1-D48BA3DF69FA}"/>
                </a:ext>
              </a:extLst>
            </p:cNvPr>
            <p:cNvSpPr/>
            <p:nvPr/>
          </p:nvSpPr>
          <p:spPr bwMode="auto">
            <a:xfrm>
              <a:off x="1150200" y="2138125"/>
              <a:ext cx="737323" cy="70595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2360E3-A4D6-44D1-BCFB-04FC03465501}"/>
              </a:ext>
            </a:extLst>
          </p:cNvPr>
          <p:cNvGrpSpPr/>
          <p:nvPr/>
        </p:nvGrpSpPr>
        <p:grpSpPr>
          <a:xfrm>
            <a:off x="1140900" y="2523526"/>
            <a:ext cx="7926685" cy="776549"/>
            <a:chOff x="1150200" y="2138125"/>
            <a:chExt cx="7926685" cy="7059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EB8B33-4580-40F3-92E9-4C2C900BFA34}"/>
                </a:ext>
              </a:extLst>
            </p:cNvPr>
            <p:cNvSpPr/>
            <p:nvPr/>
          </p:nvSpPr>
          <p:spPr bwMode="auto">
            <a:xfrm>
              <a:off x="1963025" y="2138125"/>
              <a:ext cx="7113860" cy="7059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500" dirty="0">
                  <a:solidFill>
                    <a:srgbClr val="000000"/>
                  </a:solidFill>
                </a:rPr>
                <a:t>Change the source in the “</a:t>
              </a:r>
              <a:r>
                <a:rPr lang="en-US" sz="1500" i="1" dirty="0" err="1">
                  <a:solidFill>
                    <a:srgbClr val="000000"/>
                  </a:solidFill>
                </a:rPr>
                <a:t>path_to_input</a:t>
              </a:r>
              <a:r>
                <a:rPr lang="en-US" sz="1500" dirty="0">
                  <a:solidFill>
                    <a:srgbClr val="000000"/>
                  </a:solidFill>
                </a:rPr>
                <a:t>” variable with the directory path of your input file by replacing “\” with “/” and run the code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66A3B3-3037-4716-800F-D0DEDB36FE5C}"/>
                </a:ext>
              </a:extLst>
            </p:cNvPr>
            <p:cNvSpPr/>
            <p:nvPr/>
          </p:nvSpPr>
          <p:spPr bwMode="auto">
            <a:xfrm>
              <a:off x="1150200" y="2138125"/>
              <a:ext cx="737323" cy="70595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F4E4F7-D56F-4C19-8130-B713F1A57317}"/>
              </a:ext>
            </a:extLst>
          </p:cNvPr>
          <p:cNvGrpSpPr/>
          <p:nvPr/>
        </p:nvGrpSpPr>
        <p:grpSpPr>
          <a:xfrm>
            <a:off x="1150200" y="5343094"/>
            <a:ext cx="7926685" cy="776549"/>
            <a:chOff x="1150200" y="2138125"/>
            <a:chExt cx="7926685" cy="7059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D6EE4C-07C4-4A6F-B69A-69D1DE8046E3}"/>
                </a:ext>
              </a:extLst>
            </p:cNvPr>
            <p:cNvSpPr/>
            <p:nvPr/>
          </p:nvSpPr>
          <p:spPr bwMode="auto">
            <a:xfrm>
              <a:off x="1963025" y="2138125"/>
              <a:ext cx="7113860" cy="7059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500" dirty="0">
                  <a:solidFill>
                    <a:srgbClr val="000000"/>
                  </a:solidFill>
                </a:rPr>
                <a:t>The process requires a stable internet connection to avoid disconnects during retrieval. Try rerunning the code for cases where info wasn’t retrieved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6CF29A-E13D-4143-8524-973290984267}"/>
                </a:ext>
              </a:extLst>
            </p:cNvPr>
            <p:cNvSpPr/>
            <p:nvPr/>
          </p:nvSpPr>
          <p:spPr bwMode="auto">
            <a:xfrm>
              <a:off x="1150200" y="2138125"/>
              <a:ext cx="737323" cy="70595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CBE6E8-E292-4375-89CB-2C4A1DFC3698}"/>
              </a:ext>
            </a:extLst>
          </p:cNvPr>
          <p:cNvGrpSpPr/>
          <p:nvPr/>
        </p:nvGrpSpPr>
        <p:grpSpPr>
          <a:xfrm>
            <a:off x="1144000" y="3463382"/>
            <a:ext cx="7926685" cy="776549"/>
            <a:chOff x="1150200" y="2138125"/>
            <a:chExt cx="7926685" cy="7059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B6DB1F-31AC-4694-BA54-9048310389F7}"/>
                </a:ext>
              </a:extLst>
            </p:cNvPr>
            <p:cNvSpPr/>
            <p:nvPr/>
          </p:nvSpPr>
          <p:spPr bwMode="auto">
            <a:xfrm>
              <a:off x="1963025" y="2138125"/>
              <a:ext cx="7113860" cy="7059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500" dirty="0">
                  <a:solidFill>
                    <a:srgbClr val="000000"/>
                  </a:solidFill>
                </a:rPr>
                <a:t>The output file will be generated in the working directory set in the variable “</a:t>
              </a:r>
              <a:r>
                <a:rPr lang="en-US" sz="1500" dirty="0" err="1">
                  <a:solidFill>
                    <a:srgbClr val="000000"/>
                  </a:solidFill>
                </a:rPr>
                <a:t>path_to_output</a:t>
              </a:r>
              <a:r>
                <a:rPr lang="en-US" sz="1500" dirty="0">
                  <a:solidFill>
                    <a:srgbClr val="000000"/>
                  </a:solidFill>
                </a:rPr>
                <a:t>”. Change this with the desired directory path.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71643-8462-425D-B2B8-5DC4451C7550}"/>
                </a:ext>
              </a:extLst>
            </p:cNvPr>
            <p:cNvSpPr/>
            <p:nvPr/>
          </p:nvSpPr>
          <p:spPr bwMode="auto">
            <a:xfrm>
              <a:off x="1150200" y="2138125"/>
              <a:ext cx="737323" cy="70595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67A020-29D8-44CA-8F7D-30AC07DE33A6}"/>
              </a:ext>
            </a:extLst>
          </p:cNvPr>
          <p:cNvGrpSpPr/>
          <p:nvPr/>
        </p:nvGrpSpPr>
        <p:grpSpPr>
          <a:xfrm>
            <a:off x="229735" y="5497958"/>
            <a:ext cx="900455" cy="719389"/>
            <a:chOff x="103900" y="5506347"/>
            <a:chExt cx="900455" cy="719389"/>
          </a:xfrm>
        </p:grpSpPr>
        <p:pic>
          <p:nvPicPr>
            <p:cNvPr id="26" name="Picture 2" descr="scissors-5-xxl.png (256×256)">
              <a:extLst>
                <a:ext uri="{FF2B5EF4-FFF2-40B4-BE49-F238E27FC236}">
                  <a16:creationId xmlns:a16="http://schemas.microsoft.com/office/drawing/2014/main" id="{2D89ABF3-1871-4CC9-BD47-C1F124B3C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00000">
              <a:off x="337878" y="5559259"/>
              <a:ext cx="666477" cy="66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23071E-17F3-40A5-9E6B-65838D293350}"/>
                </a:ext>
              </a:extLst>
            </p:cNvPr>
            <p:cNvSpPr/>
            <p:nvPr/>
          </p:nvSpPr>
          <p:spPr bwMode="auto">
            <a:xfrm>
              <a:off x="103900" y="5506347"/>
              <a:ext cx="598208" cy="407239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F99D7596-ABB5-4715-9A8A-F5C23902E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062143"/>
              </p:ext>
            </p:extLst>
          </p:nvPr>
        </p:nvGraphicFramePr>
        <p:xfrm>
          <a:off x="8358237" y="6201446"/>
          <a:ext cx="687003" cy="59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9" imgW="914400" imgH="792360" progId="Excel.Sheet.8">
                  <p:embed/>
                </p:oleObj>
              </mc:Choice>
              <mc:Fallback>
                <p:oleObj name="Worksheet" showAsIcon="1" r:id="rId9" imgW="914400" imgH="792360" progId="Excel.Shee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1E049E-B070-4DF0-B7BF-7514B654FE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58237" y="6201446"/>
                        <a:ext cx="687003" cy="595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65F50831-5FDB-4245-A4E5-05A50C3BC0C8}"/>
              </a:ext>
            </a:extLst>
          </p:cNvPr>
          <p:cNvGrpSpPr/>
          <p:nvPr/>
        </p:nvGrpSpPr>
        <p:grpSpPr>
          <a:xfrm>
            <a:off x="1150200" y="4403238"/>
            <a:ext cx="7926685" cy="776549"/>
            <a:chOff x="1150200" y="2138125"/>
            <a:chExt cx="7926685" cy="7059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F44A81-5630-4CF4-8092-ED5C0CA6F4D1}"/>
                </a:ext>
              </a:extLst>
            </p:cNvPr>
            <p:cNvSpPr/>
            <p:nvPr/>
          </p:nvSpPr>
          <p:spPr bwMode="auto">
            <a:xfrm>
              <a:off x="1963025" y="2138125"/>
              <a:ext cx="7113860" cy="7059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500" dirty="0">
                  <a:solidFill>
                    <a:srgbClr val="000000"/>
                  </a:solidFill>
                </a:rPr>
                <a:t>Specify the distance threshold to be used by changing the value ‘0.18 miles’ in the variable “</a:t>
              </a:r>
              <a:r>
                <a:rPr lang="en-US" sz="1500" dirty="0" err="1">
                  <a:solidFill>
                    <a:srgbClr val="000000"/>
                  </a:solidFill>
                </a:rPr>
                <a:t>distance_threshold</a:t>
              </a:r>
              <a:r>
                <a:rPr lang="en-US" sz="1500" dirty="0">
                  <a:solidFill>
                    <a:srgbClr val="000000"/>
                  </a:solidFill>
                </a:rPr>
                <a:t>”. Execute the code -‘</a:t>
              </a:r>
              <a:r>
                <a:rPr lang="en-US" sz="1500" dirty="0" err="1">
                  <a:solidFill>
                    <a:srgbClr val="000000"/>
                  </a:solidFill>
                </a:rPr>
                <a:t>Geocoding_for_fuzzy_matching.ipynb</a:t>
              </a:r>
              <a:r>
                <a:rPr lang="en-US" sz="1500" dirty="0">
                  <a:solidFill>
                    <a:srgbClr val="000000"/>
                  </a:solidFill>
                </a:rPr>
                <a:t>’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2156F1-5151-4E44-8F5B-8D1AC6417F13}"/>
                </a:ext>
              </a:extLst>
            </p:cNvPr>
            <p:cNvSpPr/>
            <p:nvPr/>
          </p:nvSpPr>
          <p:spPr bwMode="auto">
            <a:xfrm>
              <a:off x="1150200" y="2138125"/>
              <a:ext cx="737323" cy="70595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539A6A7-CE0F-4AAB-9EDE-FC21568C4ADA}"/>
              </a:ext>
            </a:extLst>
          </p:cNvPr>
          <p:cNvSpPr/>
          <p:nvPr/>
        </p:nvSpPr>
        <p:spPr bwMode="auto">
          <a:xfrm>
            <a:off x="8428507" y="6173564"/>
            <a:ext cx="538604" cy="43371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7514CE-C206-421E-95D7-6BBA4F6DA49B}"/>
              </a:ext>
            </a:extLst>
          </p:cNvPr>
          <p:cNvCxnSpPr/>
          <p:nvPr/>
        </p:nvCxnSpPr>
        <p:spPr>
          <a:xfrm>
            <a:off x="8096147" y="6434784"/>
            <a:ext cx="240790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E639-319D-4FC3-BA35-D212C748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591446"/>
            <a:ext cx="8229909" cy="369332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/>
              <a:t>Code Snippet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44DDD4-BC00-40F9-82DD-FCB28980BF68}"/>
              </a:ext>
            </a:extLst>
          </p:cNvPr>
          <p:cNvGrpSpPr/>
          <p:nvPr/>
        </p:nvGrpSpPr>
        <p:grpSpPr>
          <a:xfrm>
            <a:off x="16779" y="1101377"/>
            <a:ext cx="1124124" cy="5460214"/>
            <a:chOff x="-8388" y="1101377"/>
            <a:chExt cx="1124124" cy="5460214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F7680EC1-EF50-46F3-96F8-F7F8FC7A95B0}"/>
                </a:ext>
              </a:extLst>
            </p:cNvPr>
            <p:cNvSpPr/>
            <p:nvPr/>
          </p:nvSpPr>
          <p:spPr bwMode="auto">
            <a:xfrm rot="5400000">
              <a:off x="-331570" y="2656600"/>
              <a:ext cx="1770487" cy="112412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19AA8960-33FA-403A-9392-E8A89A2A34CB}"/>
                </a:ext>
              </a:extLst>
            </p:cNvPr>
            <p:cNvSpPr/>
            <p:nvPr/>
          </p:nvSpPr>
          <p:spPr bwMode="auto">
            <a:xfrm rot="5400000">
              <a:off x="-331570" y="3886108"/>
              <a:ext cx="1770487" cy="1124124"/>
            </a:xfrm>
            <a:prstGeom prst="chevron">
              <a:avLst/>
            </a:prstGeom>
            <a:solidFill>
              <a:srgbClr val="71CBFF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9B14EE73-A170-4177-B199-121D8D381554}"/>
                </a:ext>
              </a:extLst>
            </p:cNvPr>
            <p:cNvSpPr/>
            <p:nvPr/>
          </p:nvSpPr>
          <p:spPr bwMode="auto">
            <a:xfrm rot="5400000">
              <a:off x="-331570" y="5114286"/>
              <a:ext cx="1770487" cy="1124124"/>
            </a:xfrm>
            <a:prstGeom prst="chevron">
              <a:avLst/>
            </a:prstGeom>
            <a:solidFill>
              <a:srgbClr val="53204A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2CB1F9A7-C8AF-4E7A-A3D2-57AC6D22F4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-331570" y="1424559"/>
              <a:ext cx="1770487" cy="1124124"/>
            </a:xfrm>
            <a:prstGeom prst="homePlate">
              <a:avLst/>
            </a:prstGeom>
            <a:solidFill>
              <a:srgbClr val="96999E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B8FD826-77B6-4F5C-A07B-F508E58C4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75" y1="55224" x2="32075" y2="55224"/>
                        <a14:foregroundMark x1="37736" y1="27612" x2="37736" y2="27612"/>
                        <a14:foregroundMark x1="35472" y1="35821" x2="35472" y2="35821"/>
                        <a14:foregroundMark x1="49811" y1="38806" x2="49811" y2="38806"/>
                        <a14:foregroundMark x1="50566" y1="44403" x2="50566" y2="44403"/>
                        <a14:foregroundMark x1="76604" y1="47388" x2="76604" y2="47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589" y="1061463"/>
            <a:ext cx="1320857" cy="1335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9EE68-6D2F-4ECE-A342-A906E3765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6" b="91630" l="9155" r="89789">
                        <a14:foregroundMark x1="22535" y1="35242" x2="22535" y2="35242"/>
                        <a14:foregroundMark x1="32042" y1="20264" x2="32042" y2="20264"/>
                        <a14:foregroundMark x1="38028" y1="13656" x2="38028" y2="13656"/>
                        <a14:foregroundMark x1="51761" y1="7489" x2="51761" y2="7489"/>
                        <a14:foregroundMark x1="38380" y1="5286" x2="38380" y2="5286"/>
                        <a14:foregroundMark x1="66549" y1="70485" x2="66549" y2="70485"/>
                        <a14:backgroundMark x1="17606" y1="14097" x2="17606" y2="14097"/>
                        <a14:backgroundMark x1="39085" y1="58150" x2="39085" y2="58150"/>
                        <a14:backgroundMark x1="58803" y1="41850" x2="58803" y2="41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99" y="2978891"/>
            <a:ext cx="949880" cy="759235"/>
          </a:xfrm>
          <a:prstGeom prst="rect">
            <a:avLst/>
          </a:prstGeom>
        </p:spPr>
      </p:pic>
      <p:pic>
        <p:nvPicPr>
          <p:cNvPr id="10" name="Picture 6" descr="code-optimization-xxl.png (256×256)">
            <a:extLst>
              <a:ext uri="{FF2B5EF4-FFF2-40B4-BE49-F238E27FC236}">
                <a16:creationId xmlns:a16="http://schemas.microsoft.com/office/drawing/2014/main" id="{B290EC8C-A1AA-4A7E-BEA8-3640F92571EC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9" y="4210932"/>
            <a:ext cx="814027" cy="65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EA806E-255B-4449-A943-B77BD9C9134B}"/>
              </a:ext>
            </a:extLst>
          </p:cNvPr>
          <p:cNvSpPr/>
          <p:nvPr/>
        </p:nvSpPr>
        <p:spPr bwMode="auto">
          <a:xfrm>
            <a:off x="1140903" y="1117438"/>
            <a:ext cx="7935985" cy="386222"/>
          </a:xfrm>
          <a:prstGeom prst="rect">
            <a:avLst/>
          </a:prstGeom>
          <a:solidFill>
            <a:srgbClr val="53204A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Snapshot of Code with Comments for explanation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53A231-5683-4E27-9422-79CBB2D2671F}"/>
              </a:ext>
            </a:extLst>
          </p:cNvPr>
          <p:cNvGrpSpPr/>
          <p:nvPr/>
        </p:nvGrpSpPr>
        <p:grpSpPr>
          <a:xfrm>
            <a:off x="229735" y="5497958"/>
            <a:ext cx="900455" cy="719389"/>
            <a:chOff x="103900" y="5506347"/>
            <a:chExt cx="900455" cy="719389"/>
          </a:xfrm>
        </p:grpSpPr>
        <p:pic>
          <p:nvPicPr>
            <p:cNvPr id="13" name="Picture 2" descr="scissors-5-xxl.png (256×256)">
              <a:extLst>
                <a:ext uri="{FF2B5EF4-FFF2-40B4-BE49-F238E27FC236}">
                  <a16:creationId xmlns:a16="http://schemas.microsoft.com/office/drawing/2014/main" id="{5B706CEE-5816-4AC3-B642-7A3A3AB10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00000">
              <a:off x="337878" y="5559259"/>
              <a:ext cx="666477" cy="66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6223EA-14C8-4ACE-A2BC-95FE16A88FF9}"/>
                </a:ext>
              </a:extLst>
            </p:cNvPr>
            <p:cNvSpPr/>
            <p:nvPr/>
          </p:nvSpPr>
          <p:spPr bwMode="auto">
            <a:xfrm>
              <a:off x="103900" y="5506347"/>
              <a:ext cx="598208" cy="407239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089CAF0-607F-4CE2-8A02-396A39025A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900" y="1568382"/>
            <a:ext cx="7935985" cy="44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9475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S Report 1.0.potx" id="{572368E3-A029-4276-9B2B-2A37440D0866}" vid="{7684C3A5-726A-4856-B9FC-0D06E49E30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10</TotalTime>
  <Words>409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ZS Report 1.0</vt:lpstr>
      <vt:lpstr>Worksheet</vt:lpstr>
      <vt:lpstr>PowerPoint Presentation</vt:lpstr>
      <vt:lpstr>Agenda</vt:lpstr>
      <vt:lpstr>Introduction</vt:lpstr>
      <vt:lpstr>Technical Requirements</vt:lpstr>
      <vt:lpstr>Working</vt:lpstr>
      <vt:lpstr>Code Snippet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Menon</dc:creator>
  <cp:lastModifiedBy>Arun Menon</cp:lastModifiedBy>
  <cp:revision>3</cp:revision>
  <dcterms:created xsi:type="dcterms:W3CDTF">2019-06-14T06:07:34Z</dcterms:created>
  <dcterms:modified xsi:type="dcterms:W3CDTF">2020-11-22T22:24:56Z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