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3" autoAdjust="0"/>
    <p:restoredTop sz="94660"/>
  </p:normalViewPr>
  <p:slideViewPr>
    <p:cSldViewPr snapToGrid="0">
      <p:cViewPr varScale="1">
        <p:scale>
          <a:sx n="64" d="100"/>
          <a:sy n="64"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937D3-F7FE-4649-8580-C6F7B07BF035}"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5AC35-2EEC-4CFF-A4B7-24839B2308E7}" type="slidenum">
              <a:rPr lang="en-US" smtClean="0"/>
              <a:t>‹#›</a:t>
            </a:fld>
            <a:endParaRPr lang="en-US"/>
          </a:p>
        </p:txBody>
      </p:sp>
    </p:spTree>
    <p:extLst>
      <p:ext uri="{BB962C8B-B14F-4D97-AF65-F5344CB8AC3E}">
        <p14:creationId xmlns:p14="http://schemas.microsoft.com/office/powerpoint/2010/main" val="381667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26B4-39F3-FFFA-9AEF-CCC749207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F24D60-819D-7E38-505B-A09072B5D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C25288-C92C-67FD-EA24-891CFDB18230}"/>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5" name="Footer Placeholder 4">
            <a:extLst>
              <a:ext uri="{FF2B5EF4-FFF2-40B4-BE49-F238E27FC236}">
                <a16:creationId xmlns:a16="http://schemas.microsoft.com/office/drawing/2014/main" id="{82B625EF-77E3-BEE6-7802-208896F94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35A79-5691-5574-4B93-FFFE42CBE89C}"/>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81712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2CC8-62A5-4876-A63A-83EAC1EE6C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97EDC5-0A2F-020E-8C87-9BBCD4252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C812-D9C4-C3A1-FF39-85C0A68A1247}"/>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5" name="Footer Placeholder 4">
            <a:extLst>
              <a:ext uri="{FF2B5EF4-FFF2-40B4-BE49-F238E27FC236}">
                <a16:creationId xmlns:a16="http://schemas.microsoft.com/office/drawing/2014/main" id="{5C1CE328-EFDC-1F14-CBE9-4A056265E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BFD53-FA82-0B60-F4AC-07AE5208D763}"/>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94773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A5DB7-A019-9ED9-50B0-368F919C83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1EAC7-797C-DFA4-CC12-696373EEC3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9A817-D998-3941-E14E-790D9146B325}"/>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5" name="Footer Placeholder 4">
            <a:extLst>
              <a:ext uri="{FF2B5EF4-FFF2-40B4-BE49-F238E27FC236}">
                <a16:creationId xmlns:a16="http://schemas.microsoft.com/office/drawing/2014/main" id="{E70129DA-0C3B-4FFE-73B9-F54DAC0DD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80E7F-F40F-F3DE-2DBF-F0CFE753D18A}"/>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217085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CAD4-7205-6DD8-67C2-86964DB1B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1BC327-32DF-F5C3-8596-AEBF0ED93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1B02B-50D5-0771-0CAF-DB23DF94CEB9}"/>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5" name="Footer Placeholder 4">
            <a:extLst>
              <a:ext uri="{FF2B5EF4-FFF2-40B4-BE49-F238E27FC236}">
                <a16:creationId xmlns:a16="http://schemas.microsoft.com/office/drawing/2014/main" id="{989A2AAD-84BB-1CBA-4FDD-23F4C89AA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611C0-60C0-C5ED-1977-F0EAA20DC07D}"/>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423319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149C-69A9-DEB8-61AC-92BB8C126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234345-1736-248D-2577-D1E23E647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1863AB-F806-C68C-F92F-800C17428A42}"/>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5" name="Footer Placeholder 4">
            <a:extLst>
              <a:ext uri="{FF2B5EF4-FFF2-40B4-BE49-F238E27FC236}">
                <a16:creationId xmlns:a16="http://schemas.microsoft.com/office/drawing/2014/main" id="{6026DEF2-9119-AEA7-90E4-46BCC911E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C2875-78D6-7570-D273-7A87C34930AD}"/>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98085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705B-BD27-7F67-6E5C-BD4AFD6C4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345E8-6665-A369-3425-1F6B05782F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93AC7-145B-9155-3561-BA46C55B44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CB5BC7-1D63-95CF-654C-A89B53FF9468}"/>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6" name="Footer Placeholder 5">
            <a:extLst>
              <a:ext uri="{FF2B5EF4-FFF2-40B4-BE49-F238E27FC236}">
                <a16:creationId xmlns:a16="http://schemas.microsoft.com/office/drawing/2014/main" id="{104F0E98-983A-9332-2BFB-61CB9B716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D36F7-3D63-B472-2360-CEE53C858AD4}"/>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298771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0035-14D2-7B70-A06B-E1E84ED3F5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E32ED9-E269-4E2F-8A74-E827E6689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9ABA0B-5DFC-3831-629C-947D2FC61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C74D3C-7C82-80B4-06DF-1892AA8E12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5B0CC-3BFA-92F7-1E0E-C9415D244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792B0A-FE74-DF0D-6C37-2875D2F81169}"/>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8" name="Footer Placeholder 7">
            <a:extLst>
              <a:ext uri="{FF2B5EF4-FFF2-40B4-BE49-F238E27FC236}">
                <a16:creationId xmlns:a16="http://schemas.microsoft.com/office/drawing/2014/main" id="{78E71FD2-BC9F-6895-05AD-61457FEE25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1487DF-247F-25AA-C192-5DBC1710006C}"/>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307228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E66C-1A2B-30FB-1322-18867E5CBB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B4CE95-33AA-FCFC-B727-E29B0AC454B6}"/>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4" name="Footer Placeholder 3">
            <a:extLst>
              <a:ext uri="{FF2B5EF4-FFF2-40B4-BE49-F238E27FC236}">
                <a16:creationId xmlns:a16="http://schemas.microsoft.com/office/drawing/2014/main" id="{53B3E60D-95EC-8C94-C65C-8BCBBEC3E9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2EEE3F-B378-B8CD-7001-50C810392DD8}"/>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14521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1F6BD-DC18-6980-904A-68E3CE405E46}"/>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3" name="Footer Placeholder 2">
            <a:extLst>
              <a:ext uri="{FF2B5EF4-FFF2-40B4-BE49-F238E27FC236}">
                <a16:creationId xmlns:a16="http://schemas.microsoft.com/office/drawing/2014/main" id="{9B1B56B8-47D8-95FE-EDDF-2C31FF1EB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A926E1-39D2-F8CE-9619-643BF8E278CD}"/>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147936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A12F-3A14-1CA4-F2A6-BF17529F5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3BB33C-DBDE-F237-1FBB-CA7191DBE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74DB-196E-52A8-BDF5-7D78B5A32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C4901-9350-6029-B455-3C5D723D05DE}"/>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6" name="Footer Placeholder 5">
            <a:extLst>
              <a:ext uri="{FF2B5EF4-FFF2-40B4-BE49-F238E27FC236}">
                <a16:creationId xmlns:a16="http://schemas.microsoft.com/office/drawing/2014/main" id="{098023DB-646E-02C8-4E1C-A8DE9758F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CCA87-B23F-7FFC-AEAD-D1CB5E9C112C}"/>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384154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5D0D-FA9A-BFF2-C521-3DA56737C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4C8570-7870-17F0-06FD-C0C071AB5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EA273D-7DBB-573D-591E-929F313B5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DA65B-CE78-46F2-3124-B06DD483C285}"/>
              </a:ext>
            </a:extLst>
          </p:cNvPr>
          <p:cNvSpPr>
            <a:spLocks noGrp="1"/>
          </p:cNvSpPr>
          <p:nvPr>
            <p:ph type="dt" sz="half" idx="10"/>
          </p:nvPr>
        </p:nvSpPr>
        <p:spPr/>
        <p:txBody>
          <a:bodyPr/>
          <a:lstStyle/>
          <a:p>
            <a:fld id="{EDDE3075-B168-4D0D-8A0A-60F76D9B430C}" type="datetimeFigureOut">
              <a:rPr lang="en-US" smtClean="0"/>
              <a:t>5/1/2023</a:t>
            </a:fld>
            <a:endParaRPr lang="en-US"/>
          </a:p>
        </p:txBody>
      </p:sp>
      <p:sp>
        <p:nvSpPr>
          <p:cNvPr id="6" name="Footer Placeholder 5">
            <a:extLst>
              <a:ext uri="{FF2B5EF4-FFF2-40B4-BE49-F238E27FC236}">
                <a16:creationId xmlns:a16="http://schemas.microsoft.com/office/drawing/2014/main" id="{7A58082B-1C41-F44A-6FC7-46CD3C139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9036A-F824-2BEB-F33E-D67EB553011A}"/>
              </a:ext>
            </a:extLst>
          </p:cNvPr>
          <p:cNvSpPr>
            <a:spLocks noGrp="1"/>
          </p:cNvSpPr>
          <p:nvPr>
            <p:ph type="sldNum" sz="quarter" idx="12"/>
          </p:nvPr>
        </p:nvSpPr>
        <p:spPr/>
        <p:txBody>
          <a:bodyPr/>
          <a:lstStyle/>
          <a:p>
            <a:fld id="{F1F24FC6-1B9D-410C-AAF8-C7944113A978}" type="slidenum">
              <a:rPr lang="en-US" smtClean="0"/>
              <a:t>‹#›</a:t>
            </a:fld>
            <a:endParaRPr lang="en-US"/>
          </a:p>
        </p:txBody>
      </p:sp>
    </p:spTree>
    <p:extLst>
      <p:ext uri="{BB962C8B-B14F-4D97-AF65-F5344CB8AC3E}">
        <p14:creationId xmlns:p14="http://schemas.microsoft.com/office/powerpoint/2010/main" val="212720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334AE-A77B-1268-9B26-B1E6EBB60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F4A6F-6549-7E77-0106-B2C8AC632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D08CE-2C14-B899-F1D6-2561C7E71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E3075-B168-4D0D-8A0A-60F76D9B430C}" type="datetimeFigureOut">
              <a:rPr lang="en-US" smtClean="0"/>
              <a:t>5/1/2023</a:t>
            </a:fld>
            <a:endParaRPr lang="en-US"/>
          </a:p>
        </p:txBody>
      </p:sp>
      <p:sp>
        <p:nvSpPr>
          <p:cNvPr id="5" name="Footer Placeholder 4">
            <a:extLst>
              <a:ext uri="{FF2B5EF4-FFF2-40B4-BE49-F238E27FC236}">
                <a16:creationId xmlns:a16="http://schemas.microsoft.com/office/drawing/2014/main" id="{9BE1CBE1-E585-550F-6D0B-F4B5DD4C3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8E0892-2581-86B8-3547-1E1F42BC9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24FC6-1B9D-410C-AAF8-C7944113A978}" type="slidenum">
              <a:rPr lang="en-US" smtClean="0"/>
              <a:t>‹#›</a:t>
            </a:fld>
            <a:endParaRPr lang="en-US"/>
          </a:p>
        </p:txBody>
      </p:sp>
    </p:spTree>
    <p:extLst>
      <p:ext uri="{BB962C8B-B14F-4D97-AF65-F5344CB8AC3E}">
        <p14:creationId xmlns:p14="http://schemas.microsoft.com/office/powerpoint/2010/main" val="2311276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DBE6-C599-9FD3-AC53-99BCF45D7824}"/>
              </a:ext>
            </a:extLst>
          </p:cNvPr>
          <p:cNvSpPr>
            <a:spLocks noGrp="1"/>
          </p:cNvSpPr>
          <p:nvPr>
            <p:ph type="ctrTitle"/>
          </p:nvPr>
        </p:nvSpPr>
        <p:spPr/>
        <p:txBody>
          <a:bodyPr/>
          <a:lstStyle/>
          <a:p>
            <a:r>
              <a:rPr lang="en-US" dirty="0"/>
              <a:t>AWS-CDK-DEMO</a:t>
            </a:r>
          </a:p>
        </p:txBody>
      </p:sp>
      <p:sp>
        <p:nvSpPr>
          <p:cNvPr id="3" name="Subtitle 2">
            <a:extLst>
              <a:ext uri="{FF2B5EF4-FFF2-40B4-BE49-F238E27FC236}">
                <a16:creationId xmlns:a16="http://schemas.microsoft.com/office/drawing/2014/main" id="{77F12243-4FC5-B1E6-E35A-B439A74E4A0B}"/>
              </a:ext>
            </a:extLst>
          </p:cNvPr>
          <p:cNvSpPr>
            <a:spLocks noGrp="1"/>
          </p:cNvSpPr>
          <p:nvPr>
            <p:ph type="subTitle" idx="1"/>
          </p:nvPr>
        </p:nvSpPr>
        <p:spPr/>
        <p:txBody>
          <a:bodyPr/>
          <a:lstStyle/>
          <a:p>
            <a:r>
              <a:rPr lang="en-US" dirty="0"/>
              <a:t>AMPLIFY,API GATE WAY AND LAMBDA</a:t>
            </a:r>
          </a:p>
        </p:txBody>
      </p:sp>
    </p:spTree>
    <p:extLst>
      <p:ext uri="{BB962C8B-B14F-4D97-AF65-F5344CB8AC3E}">
        <p14:creationId xmlns:p14="http://schemas.microsoft.com/office/powerpoint/2010/main" val="329382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8651F-F524-5DFE-92D5-06C1BC1E3172}"/>
              </a:ext>
            </a:extLst>
          </p:cNvPr>
          <p:cNvSpPr>
            <a:spLocks noGrp="1"/>
          </p:cNvSpPr>
          <p:nvPr>
            <p:ph idx="1"/>
          </p:nvPr>
        </p:nvSpPr>
        <p:spPr>
          <a:xfrm>
            <a:off x="854438" y="479686"/>
            <a:ext cx="10702977" cy="5697278"/>
          </a:xfrm>
        </p:spPr>
        <p:txBody>
          <a:bodyPr/>
          <a:lstStyle/>
          <a:p>
            <a:pPr marL="0" indent="0">
              <a:buNone/>
            </a:pPr>
            <a:r>
              <a:rPr lang="en-US" dirty="0"/>
              <a:t>We will be using AWS CDK to deploy everything including AMPLIFY Resource to deploy a react application in the cloud.</a:t>
            </a:r>
          </a:p>
          <a:p>
            <a:pPr marL="0" indent="0">
              <a:buNone/>
            </a:pPr>
            <a:endParaRPr lang="en-US" dirty="0"/>
          </a:p>
          <a:p>
            <a:pPr marL="0" indent="0">
              <a:buNone/>
            </a:pPr>
            <a:r>
              <a:rPr lang="en-US" dirty="0"/>
              <a:t>We will be connecting our front end (Amplify Application)and backend services using Environmental variables. </a:t>
            </a:r>
          </a:p>
          <a:p>
            <a:pPr marL="0" indent="0">
              <a:buNone/>
            </a:pPr>
            <a:endParaRPr lang="en-US" dirty="0"/>
          </a:p>
          <a:p>
            <a:pPr marL="0" indent="0">
              <a:buNone/>
            </a:pPr>
            <a:r>
              <a:rPr lang="en-US" dirty="0"/>
              <a:t>Backend developers will take care of creating Env Variables so that Font end guys can take care of only Front end. They don’t need to worry about anything on the backend.</a:t>
            </a:r>
          </a:p>
          <a:p>
            <a:pPr marL="0" indent="0">
              <a:buNone/>
            </a:pPr>
            <a:endParaRPr lang="en-US" dirty="0"/>
          </a:p>
          <a:p>
            <a:pPr marL="0" indent="0">
              <a:buNone/>
            </a:pPr>
            <a:r>
              <a:rPr lang="en-US" dirty="0"/>
              <a:t>We will push our Front end in the Git Hub and Backend gets Frontend code and data from GITHUB directly.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155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987FA-BF80-5425-E029-F1EBE63AF1B6}"/>
              </a:ext>
            </a:extLst>
          </p:cNvPr>
          <p:cNvSpPr>
            <a:spLocks noGrp="1"/>
          </p:cNvSpPr>
          <p:nvPr>
            <p:ph idx="1"/>
          </p:nvPr>
        </p:nvSpPr>
        <p:spPr>
          <a:xfrm>
            <a:off x="838200" y="388620"/>
            <a:ext cx="10515600" cy="5788343"/>
          </a:xfrm>
        </p:spPr>
        <p:txBody>
          <a:bodyPr>
            <a:normAutofit fontScale="92500" lnSpcReduction="10000"/>
          </a:bodyPr>
          <a:lstStyle/>
          <a:p>
            <a:pPr marL="0" indent="0">
              <a:buNone/>
            </a:pPr>
            <a:r>
              <a:rPr lang="en-US" dirty="0"/>
              <a:t>1.  Create a directory to hold both our Frontend (Amplify) and 	Backend (Stack , Infra as Code). </a:t>
            </a:r>
          </a:p>
          <a:p>
            <a:pPr marL="0" indent="0">
              <a:buNone/>
            </a:pPr>
            <a:r>
              <a:rPr lang="en-US" dirty="0"/>
              <a:t>	</a:t>
            </a:r>
            <a:r>
              <a:rPr lang="en-US" dirty="0" err="1">
                <a:highlight>
                  <a:srgbClr val="FFFF00"/>
                </a:highlight>
              </a:rPr>
              <a:t>mkdir</a:t>
            </a:r>
            <a:r>
              <a:rPr lang="en-US" dirty="0">
                <a:highlight>
                  <a:srgbClr val="FFFF00"/>
                </a:highlight>
              </a:rPr>
              <a:t> amplify-</a:t>
            </a:r>
            <a:r>
              <a:rPr lang="en-US" dirty="0" err="1">
                <a:highlight>
                  <a:srgbClr val="FFFF00"/>
                </a:highlight>
              </a:rPr>
              <a:t>cdk</a:t>
            </a:r>
            <a:r>
              <a:rPr lang="en-US" dirty="0">
                <a:highlight>
                  <a:srgbClr val="FFFF00"/>
                </a:highlight>
              </a:rPr>
              <a:t>-demo</a:t>
            </a:r>
          </a:p>
          <a:p>
            <a:pPr marL="514350" indent="-514350">
              <a:buAutoNum type="arabicPeriod" startAt="2"/>
            </a:pPr>
            <a:r>
              <a:rPr lang="en-US" dirty="0"/>
              <a:t>Crate a folder inside the above folder for our Frontend using the command</a:t>
            </a:r>
          </a:p>
          <a:p>
            <a:pPr marL="0" indent="0">
              <a:buNone/>
            </a:pPr>
            <a:r>
              <a:rPr lang="en-US" dirty="0"/>
              <a:t>	</a:t>
            </a:r>
            <a:r>
              <a:rPr lang="en-US" dirty="0" err="1">
                <a:highlight>
                  <a:srgbClr val="FFFF00"/>
                </a:highlight>
              </a:rPr>
              <a:t>npx</a:t>
            </a:r>
            <a:r>
              <a:rPr lang="en-US" dirty="0">
                <a:highlight>
                  <a:srgbClr val="FFFF00"/>
                </a:highlight>
              </a:rPr>
              <a:t> create-react-app amplify-demo</a:t>
            </a:r>
          </a:p>
          <a:p>
            <a:pPr marL="0" indent="0">
              <a:buNone/>
            </a:pPr>
            <a:r>
              <a:rPr lang="en-US" dirty="0"/>
              <a:t>	All the required files will be created automatically.</a:t>
            </a:r>
          </a:p>
          <a:p>
            <a:pPr marL="514350" indent="-514350">
              <a:buAutoNum type="arabicPeriod" startAt="3"/>
            </a:pPr>
            <a:r>
              <a:rPr lang="en-US" dirty="0"/>
              <a:t>Create a folder to hold our backend </a:t>
            </a:r>
          </a:p>
          <a:p>
            <a:pPr marL="0" indent="0">
              <a:buNone/>
            </a:pPr>
            <a:r>
              <a:rPr lang="en-US" dirty="0">
                <a:highlight>
                  <a:srgbClr val="FFFF00"/>
                </a:highlight>
              </a:rPr>
              <a:t>        </a:t>
            </a:r>
            <a:r>
              <a:rPr lang="en-US" dirty="0" err="1">
                <a:highlight>
                  <a:srgbClr val="FFFF00"/>
                </a:highlight>
              </a:rPr>
              <a:t>mkdir</a:t>
            </a:r>
            <a:r>
              <a:rPr lang="en-US" dirty="0">
                <a:highlight>
                  <a:srgbClr val="FFFF00"/>
                </a:highlight>
              </a:rPr>
              <a:t> amplify-infra</a:t>
            </a:r>
          </a:p>
          <a:p>
            <a:pPr marL="514350" indent="-514350">
              <a:buAutoNum type="arabicPeriod" startAt="4"/>
            </a:pPr>
            <a:r>
              <a:rPr lang="en-US" dirty="0"/>
              <a:t>We will put our infrastructure as code inside the amplify-infra 	folder by doing</a:t>
            </a:r>
          </a:p>
          <a:p>
            <a:pPr marL="457200" lvl="1" indent="0">
              <a:buNone/>
            </a:pPr>
            <a:r>
              <a:rPr lang="en-US" dirty="0"/>
              <a:t>	</a:t>
            </a:r>
          </a:p>
          <a:p>
            <a:pPr marL="457200" lvl="1" indent="0">
              <a:buNone/>
            </a:pPr>
            <a:r>
              <a:rPr lang="en-US" dirty="0" err="1">
                <a:highlight>
                  <a:srgbClr val="FFFF00"/>
                </a:highlight>
              </a:rPr>
              <a:t>Cdk</a:t>
            </a:r>
            <a:r>
              <a:rPr lang="en-US" dirty="0">
                <a:highlight>
                  <a:srgbClr val="FFFF00"/>
                </a:highlight>
              </a:rPr>
              <a:t> </a:t>
            </a:r>
            <a:r>
              <a:rPr lang="en-US" dirty="0" err="1">
                <a:highlight>
                  <a:srgbClr val="FFFF00"/>
                </a:highlight>
              </a:rPr>
              <a:t>init</a:t>
            </a:r>
            <a:r>
              <a:rPr lang="en-US" dirty="0">
                <a:highlight>
                  <a:srgbClr val="FFFF00"/>
                </a:highlight>
              </a:rPr>
              <a:t> –language typescript</a:t>
            </a:r>
          </a:p>
          <a:p>
            <a:pPr marL="0" indent="0">
              <a:buNone/>
            </a:pPr>
            <a:r>
              <a:rPr lang="en-US" dirty="0"/>
              <a:t>	</a:t>
            </a:r>
          </a:p>
          <a:p>
            <a:pPr marL="0" indent="0">
              <a:buNone/>
            </a:pPr>
            <a:endParaRPr lang="en-US" dirty="0"/>
          </a:p>
          <a:p>
            <a:pPr marL="0"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296847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3593A-413E-E250-6602-DACE5D100FCE}"/>
              </a:ext>
            </a:extLst>
          </p:cNvPr>
          <p:cNvSpPr>
            <a:spLocks noGrp="1"/>
          </p:cNvSpPr>
          <p:nvPr>
            <p:ph idx="1"/>
          </p:nvPr>
        </p:nvSpPr>
        <p:spPr>
          <a:xfrm>
            <a:off x="838200" y="342900"/>
            <a:ext cx="10515600" cy="5834063"/>
          </a:xfrm>
        </p:spPr>
        <p:txBody>
          <a:bodyPr>
            <a:normAutofit/>
          </a:bodyPr>
          <a:lstStyle/>
          <a:p>
            <a:pPr marL="0" indent="0">
              <a:buNone/>
            </a:pPr>
            <a:r>
              <a:rPr lang="en-US" dirty="0"/>
              <a:t>5.	We will be deploying Amplify, Lambda, and API Gateway in our 	stack. So, we have o install them using the code below.</a:t>
            </a:r>
          </a:p>
          <a:p>
            <a:pPr lvl="1"/>
            <a:r>
              <a:rPr lang="en-US" dirty="0" err="1">
                <a:highlight>
                  <a:srgbClr val="FFFF00"/>
                </a:highlight>
              </a:rPr>
              <a:t>npm</a:t>
            </a:r>
            <a:r>
              <a:rPr lang="en-US" dirty="0">
                <a:highlight>
                  <a:srgbClr val="FFFF00"/>
                </a:highlight>
              </a:rPr>
              <a:t> install @aws-cdk/aws-amplify @aws-cdk/aws-lambda @aws-cdk/aws-apigateway</a:t>
            </a:r>
          </a:p>
          <a:p>
            <a:pPr lvl="1"/>
            <a:endParaRPr lang="en-US" dirty="0">
              <a:highlight>
                <a:srgbClr val="FFFF00"/>
              </a:highlight>
            </a:endParaRPr>
          </a:p>
          <a:p>
            <a:pPr marL="0" indent="0">
              <a:buNone/>
            </a:pPr>
            <a:r>
              <a:rPr lang="en-US" dirty="0"/>
              <a:t>6.	Open Amplify-infra-</a:t>
            </a:r>
            <a:r>
              <a:rPr lang="en-US" dirty="0" err="1"/>
              <a:t>stack.ts</a:t>
            </a:r>
            <a:r>
              <a:rPr lang="en-US" dirty="0"/>
              <a:t> (in lib in Amplify-infra) to create 	constructs for Amplify, lambda and gateway.</a:t>
            </a:r>
            <a:endParaRPr lang="en-US" dirty="0">
              <a:highlight>
                <a:srgbClr val="FFFF00"/>
              </a:highlight>
            </a:endParaRPr>
          </a:p>
          <a:p>
            <a:pPr marL="0" indent="0">
              <a:buNone/>
            </a:pPr>
            <a:r>
              <a:rPr lang="en-US" dirty="0">
                <a:highlight>
                  <a:srgbClr val="FFFF00"/>
                </a:highlight>
              </a:rPr>
              <a:t>	</a:t>
            </a:r>
            <a:r>
              <a:rPr lang="en-US" sz="1900" dirty="0">
                <a:highlight>
                  <a:srgbClr val="FFFF00"/>
                </a:highlight>
              </a:rPr>
              <a:t> </a:t>
            </a:r>
            <a:r>
              <a:rPr lang="en-US" sz="1900" b="0" dirty="0">
                <a:effectLst/>
                <a:highlight>
                  <a:srgbClr val="FFFF00"/>
                </a:highlight>
                <a:latin typeface="Consolas" panose="020B0609020204030204" pitchFamily="49" charset="0"/>
              </a:rPr>
              <a:t>const </a:t>
            </a:r>
            <a:r>
              <a:rPr lang="en-US" sz="1900" b="0" dirty="0" err="1">
                <a:effectLst/>
                <a:highlight>
                  <a:srgbClr val="FFFF00"/>
                </a:highlight>
                <a:latin typeface="Consolas" panose="020B0609020204030204" pitchFamily="49" charset="0"/>
              </a:rPr>
              <a:t>amplifyApp</a:t>
            </a:r>
            <a:r>
              <a:rPr lang="en-US" sz="1900" b="0" dirty="0">
                <a:effectLst/>
                <a:highlight>
                  <a:srgbClr val="FFFF00"/>
                </a:highlight>
                <a:latin typeface="Consolas" panose="020B0609020204030204" pitchFamily="49" charset="0"/>
              </a:rPr>
              <a:t> = new </a:t>
            </a:r>
            <a:r>
              <a:rPr lang="en-US" sz="1900" b="0" dirty="0" err="1">
                <a:effectLst/>
                <a:highlight>
                  <a:srgbClr val="FFFF00"/>
                </a:highlight>
                <a:latin typeface="Consolas" panose="020B0609020204030204" pitchFamily="49" charset="0"/>
              </a:rPr>
              <a:t>amplify.App</a:t>
            </a:r>
            <a:r>
              <a:rPr lang="en-US" sz="1900" b="0" dirty="0">
                <a:effectLst/>
                <a:highlight>
                  <a:srgbClr val="FFFF00"/>
                </a:highlight>
                <a:latin typeface="Consolas" panose="020B0609020204030204" pitchFamily="49" charset="0"/>
              </a:rPr>
              <a:t>(this, "amplify-demo-app",{</a:t>
            </a:r>
          </a:p>
          <a:p>
            <a:pPr marL="0" indent="0">
              <a:buNone/>
            </a:pPr>
            <a:r>
              <a:rPr lang="en-US" sz="1900" b="0" dirty="0">
                <a:effectLst/>
                <a:highlight>
                  <a:srgbClr val="FFFF00"/>
                </a:highlight>
                <a:latin typeface="Consolas" panose="020B0609020204030204" pitchFamily="49" charset="0"/>
              </a:rPr>
              <a:t>      </a:t>
            </a:r>
            <a:r>
              <a:rPr lang="en-US" sz="1900" b="0" dirty="0" err="1">
                <a:effectLst/>
                <a:highlight>
                  <a:srgbClr val="FFFF00"/>
                </a:highlight>
                <a:latin typeface="Consolas" panose="020B0609020204030204" pitchFamily="49" charset="0"/>
              </a:rPr>
              <a:t>sourceCodeProvider</a:t>
            </a:r>
            <a:r>
              <a:rPr lang="en-US" sz="1900" b="0" dirty="0">
                <a:effectLst/>
                <a:highlight>
                  <a:srgbClr val="FFFF00"/>
                </a:highlight>
                <a:latin typeface="Consolas" panose="020B0609020204030204" pitchFamily="49" charset="0"/>
              </a:rPr>
              <a:t>: new </a:t>
            </a:r>
            <a:r>
              <a:rPr lang="en-US" sz="1900" b="0" dirty="0" err="1">
                <a:effectLst/>
                <a:highlight>
                  <a:srgbClr val="FFFF00"/>
                </a:highlight>
                <a:latin typeface="Consolas" panose="020B0609020204030204" pitchFamily="49" charset="0"/>
              </a:rPr>
              <a:t>amplify.GitHubSourceCodeProvider</a:t>
            </a:r>
            <a:r>
              <a:rPr lang="en-US" sz="1900" b="0" dirty="0">
                <a:effectLst/>
                <a:highlight>
                  <a:srgbClr val="FFFF00"/>
                </a:highlight>
                <a:latin typeface="Consolas" panose="020B0609020204030204" pitchFamily="49" charset="0"/>
              </a:rPr>
              <a:t>({</a:t>
            </a:r>
          </a:p>
          <a:p>
            <a:pPr marL="0" indent="0">
              <a:buNone/>
            </a:pPr>
            <a:r>
              <a:rPr lang="en-US" sz="1900" b="0" dirty="0">
                <a:effectLst/>
                <a:highlight>
                  <a:srgbClr val="FFFF00"/>
                </a:highlight>
                <a:latin typeface="Consolas" panose="020B0609020204030204" pitchFamily="49" charset="0"/>
              </a:rPr>
              <a:t>        owner: '</a:t>
            </a:r>
            <a:r>
              <a:rPr lang="en-US" sz="1900" b="0" dirty="0" err="1">
                <a:effectLst/>
                <a:highlight>
                  <a:srgbClr val="FFFF00"/>
                </a:highlight>
                <a:latin typeface="Consolas" panose="020B0609020204030204" pitchFamily="49" charset="0"/>
              </a:rPr>
              <a:t>arunanarlapati</a:t>
            </a:r>
            <a:r>
              <a:rPr lang="en-US" sz="1900" b="0" dirty="0">
                <a:effectLst/>
                <a:highlight>
                  <a:srgbClr val="FFFF00"/>
                </a:highlight>
                <a:latin typeface="Consolas" panose="020B0609020204030204" pitchFamily="49" charset="0"/>
              </a:rPr>
              <a:t>',</a:t>
            </a:r>
          </a:p>
          <a:p>
            <a:pPr marL="0" indent="0">
              <a:buNone/>
            </a:pPr>
            <a:r>
              <a:rPr lang="en-US" sz="1900" b="0" dirty="0">
                <a:effectLst/>
                <a:highlight>
                  <a:srgbClr val="FFFF00"/>
                </a:highlight>
                <a:latin typeface="Consolas" panose="020B0609020204030204" pitchFamily="49" charset="0"/>
              </a:rPr>
              <a:t>        repository: 'amplify-application-demo',</a:t>
            </a:r>
          </a:p>
          <a:p>
            <a:pPr marL="0" indent="0">
              <a:buNone/>
            </a:pPr>
            <a:r>
              <a:rPr lang="en-US" sz="1900" b="0" dirty="0">
                <a:effectLst/>
                <a:highlight>
                  <a:srgbClr val="FFFF00"/>
                </a:highlight>
                <a:latin typeface="Consolas" panose="020B0609020204030204" pitchFamily="49" charset="0"/>
              </a:rPr>
              <a:t>        </a:t>
            </a:r>
            <a:r>
              <a:rPr lang="en-US" sz="1900" b="0" dirty="0" err="1">
                <a:effectLst/>
                <a:highlight>
                  <a:srgbClr val="FFFF00"/>
                </a:highlight>
                <a:latin typeface="Consolas" panose="020B0609020204030204" pitchFamily="49" charset="0"/>
              </a:rPr>
              <a:t>oauthToken</a:t>
            </a:r>
            <a:r>
              <a:rPr lang="en-US" sz="1900" b="0" dirty="0">
                <a:effectLst/>
                <a:highlight>
                  <a:srgbClr val="FFFF00"/>
                </a:highlight>
                <a:latin typeface="Consolas" panose="020B0609020204030204" pitchFamily="49" charset="0"/>
              </a:rPr>
              <a:t>: </a:t>
            </a:r>
            <a:r>
              <a:rPr lang="en-US" sz="1900" b="0" dirty="0" err="1">
                <a:effectLst/>
                <a:highlight>
                  <a:srgbClr val="FFFF00"/>
                </a:highlight>
                <a:latin typeface="Consolas" panose="020B0609020204030204" pitchFamily="49" charset="0"/>
              </a:rPr>
              <a:t>cdk.SecretValue.secretsManager</a:t>
            </a:r>
            <a:r>
              <a:rPr lang="en-US" sz="1900" b="0" dirty="0">
                <a:effectLst/>
                <a:highlight>
                  <a:srgbClr val="FFFF00"/>
                </a:highlight>
                <a:latin typeface="Consolas" panose="020B0609020204030204" pitchFamily="49" charset="0"/>
              </a:rPr>
              <a:t>('</a:t>
            </a:r>
            <a:r>
              <a:rPr lang="en-US" sz="1900" b="0" dirty="0" err="1">
                <a:effectLst/>
                <a:highlight>
                  <a:srgbClr val="FFFF00"/>
                </a:highlight>
                <a:latin typeface="Consolas" panose="020B0609020204030204" pitchFamily="49" charset="0"/>
              </a:rPr>
              <a:t>github</a:t>
            </a:r>
            <a:r>
              <a:rPr lang="en-US" sz="1900" b="0" dirty="0">
                <a:effectLst/>
                <a:highlight>
                  <a:srgbClr val="FFFF00"/>
                </a:highlight>
                <a:latin typeface="Consolas" panose="020B0609020204030204" pitchFamily="49" charset="0"/>
              </a:rPr>
              <a:t>-token'),</a:t>
            </a:r>
          </a:p>
          <a:p>
            <a:pPr marL="0" indent="0">
              <a:buNone/>
            </a:pPr>
            <a:r>
              <a:rPr lang="en-US" sz="1900" b="0" dirty="0">
                <a:effectLst/>
                <a:highlight>
                  <a:srgbClr val="FFFF00"/>
                </a:highlight>
                <a:latin typeface="Consolas" panose="020B0609020204030204" pitchFamily="49" charset="0"/>
              </a:rPr>
              <a:t>    }),</a:t>
            </a:r>
          </a:p>
          <a:p>
            <a:pPr marL="457200" lvl="1" indent="0">
              <a:buNone/>
            </a:pPr>
            <a:endParaRPr lang="en-US" dirty="0"/>
          </a:p>
          <a:p>
            <a:pPr lvl="1"/>
            <a:endParaRPr lang="en-US" dirty="0">
              <a:highlight>
                <a:srgbClr val="FFFF00"/>
              </a:highlight>
            </a:endParaRPr>
          </a:p>
        </p:txBody>
      </p:sp>
    </p:spTree>
    <p:extLst>
      <p:ext uri="{BB962C8B-B14F-4D97-AF65-F5344CB8AC3E}">
        <p14:creationId xmlns:p14="http://schemas.microsoft.com/office/powerpoint/2010/main" val="357006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0F870-10F6-B744-BF04-A660C116CA0A}"/>
              </a:ext>
            </a:extLst>
          </p:cNvPr>
          <p:cNvSpPr>
            <a:spLocks noGrp="1"/>
          </p:cNvSpPr>
          <p:nvPr>
            <p:ph idx="1"/>
          </p:nvPr>
        </p:nvSpPr>
        <p:spPr>
          <a:xfrm>
            <a:off x="838200" y="480060"/>
            <a:ext cx="10515600" cy="5696903"/>
          </a:xfrm>
        </p:spPr>
        <p:txBody>
          <a:bodyPr>
            <a:normAutofit fontScale="92500" lnSpcReduction="20000"/>
          </a:bodyPr>
          <a:lstStyle/>
          <a:p>
            <a:pPr marL="0" indent="0">
              <a:buNone/>
            </a:pPr>
            <a:r>
              <a:rPr lang="en-US" dirty="0"/>
              <a:t>So, as you see, the Construct creates the Amplify Resource by getting the code from GITHUB (From the given owner, and Repository with the secret token). </a:t>
            </a:r>
          </a:p>
          <a:p>
            <a:pPr marL="0" indent="0">
              <a:buNone/>
            </a:pPr>
            <a:r>
              <a:rPr lang="en-US" dirty="0"/>
              <a:t>So, prior to deploying the Amplify Resource, All the source code in the Frontend( Amplify-Demo folder ) should be pushed into that Repository in GITHUB. </a:t>
            </a:r>
          </a:p>
          <a:p>
            <a:pPr marL="0" indent="0">
              <a:buNone/>
            </a:pPr>
            <a:r>
              <a:rPr lang="en-US" dirty="0"/>
              <a:t>	</a:t>
            </a:r>
            <a:r>
              <a:rPr lang="en-US" dirty="0">
                <a:highlight>
                  <a:srgbClr val="FFFF00"/>
                </a:highlight>
              </a:rPr>
              <a:t>cd amplify-demo</a:t>
            </a:r>
          </a:p>
          <a:p>
            <a:pPr marL="0" indent="0">
              <a:buNone/>
            </a:pPr>
            <a:r>
              <a:rPr lang="en-US" dirty="0">
                <a:highlight>
                  <a:srgbClr val="FFFF00"/>
                </a:highlight>
              </a:rPr>
              <a:t>	git </a:t>
            </a:r>
            <a:r>
              <a:rPr lang="en-US" dirty="0" err="1">
                <a:highlight>
                  <a:srgbClr val="FFFF00"/>
                </a:highlight>
              </a:rPr>
              <a:t>init</a:t>
            </a:r>
            <a:endParaRPr lang="en-US" dirty="0">
              <a:highlight>
                <a:srgbClr val="FFFF00"/>
              </a:highlight>
            </a:endParaRPr>
          </a:p>
          <a:p>
            <a:pPr marL="0" indent="0">
              <a:buNone/>
            </a:pPr>
            <a:r>
              <a:rPr lang="en-US" dirty="0">
                <a:highlight>
                  <a:srgbClr val="FFFF00"/>
                </a:highlight>
              </a:rPr>
              <a:t>	git branch –M main</a:t>
            </a:r>
          </a:p>
          <a:p>
            <a:pPr marL="0" indent="0">
              <a:buNone/>
            </a:pPr>
            <a:r>
              <a:rPr lang="en-US" dirty="0">
                <a:highlight>
                  <a:srgbClr val="FFFF00"/>
                </a:highlight>
              </a:rPr>
              <a:t>	git remote add origin https://github.com/owner/repository.git</a:t>
            </a:r>
          </a:p>
          <a:p>
            <a:pPr marL="0" indent="0">
              <a:buNone/>
            </a:pPr>
            <a:r>
              <a:rPr lang="en-US" dirty="0">
                <a:highlight>
                  <a:srgbClr val="FFFF00"/>
                </a:highlight>
              </a:rPr>
              <a:t>	git add, git commit,</a:t>
            </a:r>
          </a:p>
          <a:p>
            <a:pPr marL="0" indent="0">
              <a:buNone/>
            </a:pPr>
            <a:r>
              <a:rPr lang="en-US" dirty="0">
                <a:highlight>
                  <a:srgbClr val="FFFF00"/>
                </a:highlight>
              </a:rPr>
              <a:t>	git push origin main</a:t>
            </a:r>
          </a:p>
          <a:p>
            <a:pPr marL="0" indent="0">
              <a:buNone/>
            </a:pPr>
            <a:r>
              <a:rPr lang="en-US" dirty="0"/>
              <a:t>Create a token in </a:t>
            </a:r>
            <a:r>
              <a:rPr lang="en-US" dirty="0" err="1"/>
              <a:t>Github</a:t>
            </a:r>
            <a:r>
              <a:rPr lang="en-US" dirty="0"/>
              <a:t> (</a:t>
            </a:r>
            <a:r>
              <a:rPr lang="en-US" dirty="0" err="1"/>
              <a:t>Github</a:t>
            </a:r>
            <a:r>
              <a:rPr lang="en-US" dirty="0"/>
              <a:t>-token) (Settings—Developer Settings) , copy the secret and paste it in the AWS Console as a Secret( Create a Secret in Secret Manager, AWS console.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053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7C7B2-A578-9190-720F-62599C5420B6}"/>
              </a:ext>
            </a:extLst>
          </p:cNvPr>
          <p:cNvSpPr>
            <a:spLocks noGrp="1"/>
          </p:cNvSpPr>
          <p:nvPr>
            <p:ph idx="1"/>
          </p:nvPr>
        </p:nvSpPr>
        <p:spPr>
          <a:xfrm>
            <a:off x="838200" y="557688"/>
            <a:ext cx="10515600" cy="5742623"/>
          </a:xfrm>
        </p:spPr>
        <p:txBody>
          <a:bodyPr>
            <a:normAutofit lnSpcReduction="10000"/>
          </a:bodyPr>
          <a:lstStyle/>
          <a:p>
            <a:pPr marL="0" indent="0">
              <a:buNone/>
            </a:pPr>
            <a:r>
              <a:rPr lang="en-US" dirty="0"/>
              <a:t>Create  Build script for building the application whenever it gets code form GitHub.</a:t>
            </a:r>
          </a:p>
          <a:p>
            <a:pPr marL="0" indent="0">
              <a:buNone/>
            </a:pPr>
            <a:r>
              <a:rPr lang="en-US" dirty="0">
                <a:highlight>
                  <a:srgbClr val="FFFF00"/>
                </a:highlight>
              </a:rPr>
              <a:t>Create a </a:t>
            </a:r>
            <a:r>
              <a:rPr lang="en-US" dirty="0" err="1">
                <a:highlight>
                  <a:srgbClr val="FFFF00"/>
                </a:highlight>
              </a:rPr>
              <a:t>amplify.yml</a:t>
            </a:r>
            <a:r>
              <a:rPr lang="en-US" dirty="0">
                <a:highlight>
                  <a:srgbClr val="FFFF00"/>
                </a:highlight>
              </a:rPr>
              <a:t> in amplify-demo folder to build the application.</a:t>
            </a:r>
          </a:p>
          <a:p>
            <a:pPr marL="0" indent="0">
              <a:buNone/>
            </a:pPr>
            <a:r>
              <a:rPr lang="en-US" dirty="0">
                <a:highlight>
                  <a:srgbClr val="FFFF00"/>
                </a:highlight>
              </a:rPr>
              <a:t>Run: </a:t>
            </a:r>
            <a:r>
              <a:rPr lang="en-US" dirty="0" err="1">
                <a:highlight>
                  <a:srgbClr val="FFFF00"/>
                </a:highlight>
              </a:rPr>
              <a:t>npm</a:t>
            </a:r>
            <a:r>
              <a:rPr lang="en-US" dirty="0">
                <a:highlight>
                  <a:srgbClr val="FFFF00"/>
                </a:highlight>
              </a:rPr>
              <a:t> install in amplify-demo</a:t>
            </a:r>
          </a:p>
          <a:p>
            <a:pPr marL="0" indent="0">
              <a:buNone/>
            </a:pPr>
            <a:r>
              <a:rPr lang="en-US" dirty="0">
                <a:highlight>
                  <a:srgbClr val="FFFF00"/>
                </a:highlight>
              </a:rPr>
              <a:t>push </a:t>
            </a:r>
            <a:r>
              <a:rPr lang="en-US" dirty="0" err="1">
                <a:highlight>
                  <a:srgbClr val="FFFF00"/>
                </a:highlight>
              </a:rPr>
              <a:t>amplify.yml</a:t>
            </a:r>
            <a:r>
              <a:rPr lang="en-US" dirty="0">
                <a:highlight>
                  <a:srgbClr val="FFFF00"/>
                </a:highlight>
              </a:rPr>
              <a:t> in </a:t>
            </a:r>
            <a:r>
              <a:rPr lang="en-US" dirty="0" err="1">
                <a:highlight>
                  <a:srgbClr val="FFFF00"/>
                </a:highlight>
              </a:rPr>
              <a:t>github</a:t>
            </a:r>
            <a:r>
              <a:rPr lang="en-US" dirty="0">
                <a:highlight>
                  <a:srgbClr val="FFFF00"/>
                </a:highlight>
              </a:rPr>
              <a:t> again</a:t>
            </a:r>
          </a:p>
          <a:p>
            <a:pPr marL="0" indent="0">
              <a:buNone/>
            </a:pPr>
            <a:endParaRPr lang="en-US" dirty="0">
              <a:highlight>
                <a:srgbClr val="FFFF00"/>
              </a:highlight>
            </a:endParaRPr>
          </a:p>
          <a:p>
            <a:pPr marL="0" indent="0">
              <a:buNone/>
            </a:pPr>
            <a:r>
              <a:rPr lang="en-US" dirty="0"/>
              <a:t>Now, you can deploy Amplify Resource into cloud by going to Amplify-infra folder, </a:t>
            </a:r>
          </a:p>
          <a:p>
            <a:pPr marL="0" indent="0">
              <a:buNone/>
            </a:pPr>
            <a:r>
              <a:rPr lang="en-US" dirty="0">
                <a:highlight>
                  <a:srgbClr val="FFFF00"/>
                </a:highlight>
              </a:rPr>
              <a:t>Cd amplify-infra</a:t>
            </a:r>
          </a:p>
          <a:p>
            <a:pPr marL="0" indent="0">
              <a:buNone/>
            </a:pPr>
            <a:r>
              <a:rPr lang="en-US" dirty="0" err="1">
                <a:highlight>
                  <a:srgbClr val="FFFF00"/>
                </a:highlight>
              </a:rPr>
              <a:t>Npm</a:t>
            </a:r>
            <a:r>
              <a:rPr lang="en-US" dirty="0">
                <a:highlight>
                  <a:srgbClr val="FFFF00"/>
                </a:highlight>
              </a:rPr>
              <a:t> run build</a:t>
            </a:r>
          </a:p>
          <a:p>
            <a:pPr marL="0" indent="0">
              <a:buNone/>
            </a:pPr>
            <a:r>
              <a:rPr lang="en-US" dirty="0" err="1">
                <a:highlight>
                  <a:srgbClr val="FFFF00"/>
                </a:highlight>
              </a:rPr>
              <a:t>Cdk</a:t>
            </a:r>
            <a:r>
              <a:rPr lang="en-US" dirty="0">
                <a:highlight>
                  <a:srgbClr val="FFFF00"/>
                </a:highlight>
              </a:rPr>
              <a:t> deploy</a:t>
            </a:r>
          </a:p>
          <a:p>
            <a:pPr marL="0" indent="0">
              <a:buNone/>
            </a:pPr>
            <a:r>
              <a:rPr lang="en-US" dirty="0"/>
              <a:t>You will see our amplify resource deployed in cloud , there is our react application when u click the link in amplify</a:t>
            </a:r>
          </a:p>
        </p:txBody>
      </p:sp>
    </p:spTree>
    <p:extLst>
      <p:ext uri="{BB962C8B-B14F-4D97-AF65-F5344CB8AC3E}">
        <p14:creationId xmlns:p14="http://schemas.microsoft.com/office/powerpoint/2010/main" val="16160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B3EA9-FF97-8B24-616C-53B8E9754714}"/>
              </a:ext>
            </a:extLst>
          </p:cNvPr>
          <p:cNvSpPr>
            <a:spLocks noGrp="1"/>
          </p:cNvSpPr>
          <p:nvPr>
            <p:ph idx="1"/>
          </p:nvPr>
        </p:nvSpPr>
        <p:spPr>
          <a:xfrm>
            <a:off x="838200" y="0"/>
            <a:ext cx="10515600" cy="6176963"/>
          </a:xfrm>
        </p:spPr>
        <p:txBody>
          <a:bodyPr>
            <a:normAutofit fontScale="77500" lnSpcReduction="20000"/>
          </a:bodyPr>
          <a:lstStyle/>
          <a:p>
            <a:r>
              <a:rPr lang="en-US" sz="3800" dirty="0"/>
              <a:t>Now, we will deploy our API Gateway and Lambda function by adding lambda and </a:t>
            </a:r>
            <a:r>
              <a:rPr lang="en-US" sz="3800" dirty="0" err="1"/>
              <a:t>ApiGateway</a:t>
            </a:r>
            <a:r>
              <a:rPr lang="en-US" sz="3800" dirty="0"/>
              <a:t> constructs in amplify-infra-</a:t>
            </a:r>
            <a:r>
              <a:rPr lang="en-US" sz="3800" dirty="0" err="1"/>
              <a:t>stack.ts</a:t>
            </a:r>
            <a:r>
              <a:rPr lang="en-US" sz="3800" dirty="0"/>
              <a:t> file</a:t>
            </a:r>
          </a:p>
          <a:p>
            <a:endParaRPr lang="en-US" dirty="0"/>
          </a:p>
          <a:p>
            <a:pPr marL="0" indent="0">
              <a:buNone/>
            </a:pPr>
            <a:r>
              <a:rPr lang="en-US" sz="2300" b="0" dirty="0">
                <a:effectLst/>
                <a:latin typeface="Consolas" panose="020B0609020204030204" pitchFamily="49" charset="0"/>
              </a:rPr>
              <a:t>const </a:t>
            </a:r>
            <a:r>
              <a:rPr lang="en-US" sz="2300" b="0" dirty="0" err="1">
                <a:effectLst/>
                <a:latin typeface="Consolas" panose="020B0609020204030204" pitchFamily="49" charset="0"/>
              </a:rPr>
              <a:t>myLambda</a:t>
            </a:r>
            <a:r>
              <a:rPr lang="en-US" sz="2300" b="0" dirty="0">
                <a:effectLst/>
                <a:latin typeface="Consolas" panose="020B0609020204030204" pitchFamily="49" charset="0"/>
              </a:rPr>
              <a:t> = new </a:t>
            </a:r>
            <a:r>
              <a:rPr lang="en-US" sz="2300" b="0" dirty="0" err="1">
                <a:effectLst/>
                <a:latin typeface="Consolas" panose="020B0609020204030204" pitchFamily="49" charset="0"/>
              </a:rPr>
              <a:t>lambda.Function</a:t>
            </a:r>
            <a:r>
              <a:rPr lang="en-US" sz="2300" b="0" dirty="0">
                <a:effectLst/>
                <a:latin typeface="Consolas" panose="020B0609020204030204" pitchFamily="49" charset="0"/>
              </a:rPr>
              <a:t>(this, 'Lambda', {</a:t>
            </a:r>
          </a:p>
          <a:p>
            <a:pPr marL="0" indent="0">
              <a:buNone/>
            </a:pPr>
            <a:r>
              <a:rPr lang="en-US" sz="2300" b="0" dirty="0">
                <a:effectLst/>
                <a:latin typeface="Consolas" panose="020B0609020204030204" pitchFamily="49" charset="0"/>
              </a:rPr>
              <a:t>      runtime: lambda.Runtime.NODEJS_14_X,</a:t>
            </a:r>
          </a:p>
          <a:p>
            <a:pPr marL="0" indent="0">
              <a:buNone/>
            </a:pPr>
            <a:r>
              <a:rPr lang="en-US" sz="2300" b="0" dirty="0">
                <a:effectLst/>
                <a:latin typeface="Consolas" panose="020B0609020204030204" pitchFamily="49" charset="0"/>
              </a:rPr>
              <a:t>      handler: '</a:t>
            </a:r>
            <a:r>
              <a:rPr lang="en-US" sz="2300" b="0" dirty="0" err="1">
                <a:effectLst/>
                <a:latin typeface="Consolas" panose="020B0609020204030204" pitchFamily="49" charset="0"/>
              </a:rPr>
              <a:t>handler.handler</a:t>
            </a:r>
            <a:r>
              <a:rPr lang="en-US" sz="2300" b="0" dirty="0">
                <a:effectLst/>
                <a:latin typeface="Consolas" panose="020B0609020204030204" pitchFamily="49" charset="0"/>
              </a:rPr>
              <a:t>',</a:t>
            </a:r>
          </a:p>
          <a:p>
            <a:pPr marL="0" indent="0">
              <a:buNone/>
            </a:pPr>
            <a:r>
              <a:rPr lang="en-US" sz="2300" b="0" dirty="0">
                <a:effectLst/>
                <a:latin typeface="Consolas" panose="020B0609020204030204" pitchFamily="49" charset="0"/>
              </a:rPr>
              <a:t>      code: </a:t>
            </a:r>
            <a:r>
              <a:rPr lang="en-US" sz="2300" b="0" dirty="0" err="1">
                <a:effectLst/>
                <a:latin typeface="Consolas" panose="020B0609020204030204" pitchFamily="49" charset="0"/>
              </a:rPr>
              <a:t>lambda.Code.fromAsset</a:t>
            </a:r>
            <a:r>
              <a:rPr lang="en-US" sz="2300" b="0" dirty="0">
                <a:effectLst/>
                <a:latin typeface="Consolas" panose="020B0609020204030204" pitchFamily="49" charset="0"/>
              </a:rPr>
              <a:t>(</a:t>
            </a:r>
            <a:r>
              <a:rPr lang="en-US" sz="2300" b="0" dirty="0" err="1">
                <a:effectLst/>
                <a:latin typeface="Consolas" panose="020B0609020204030204" pitchFamily="49" charset="0"/>
              </a:rPr>
              <a:t>path.join</a:t>
            </a:r>
            <a:r>
              <a:rPr lang="en-US" sz="2300" b="0" dirty="0">
                <a:effectLst/>
                <a:latin typeface="Consolas" panose="020B0609020204030204" pitchFamily="49" charset="0"/>
              </a:rPr>
              <a:t>(__</a:t>
            </a:r>
            <a:r>
              <a:rPr lang="en-US" sz="2300" b="0" dirty="0" err="1">
                <a:effectLst/>
                <a:latin typeface="Consolas" panose="020B0609020204030204" pitchFamily="49" charset="0"/>
              </a:rPr>
              <a:t>dirname</a:t>
            </a:r>
            <a:r>
              <a:rPr lang="en-US" sz="2300" b="0" dirty="0">
                <a:effectLst/>
                <a:latin typeface="Consolas" panose="020B0609020204030204" pitchFamily="49" charset="0"/>
              </a:rPr>
              <a:t>, 'lambda')),</a:t>
            </a:r>
          </a:p>
          <a:p>
            <a:pPr marL="0" indent="0">
              <a:buNone/>
            </a:pPr>
            <a:r>
              <a:rPr lang="en-US" sz="2300" b="0" dirty="0">
                <a:effectLst/>
                <a:latin typeface="Consolas" panose="020B0609020204030204" pitchFamily="49" charset="0"/>
              </a:rPr>
              <a:t>    });</a:t>
            </a:r>
          </a:p>
          <a:p>
            <a:pPr marL="0" indent="0">
              <a:buNone/>
            </a:pPr>
            <a:br>
              <a:rPr lang="en-US" sz="2300" b="0" dirty="0">
                <a:effectLst/>
                <a:latin typeface="Consolas" panose="020B0609020204030204" pitchFamily="49" charset="0"/>
              </a:rPr>
            </a:br>
            <a:r>
              <a:rPr lang="en-US" sz="2300" b="0" dirty="0">
                <a:effectLst/>
                <a:latin typeface="Consolas" panose="020B0609020204030204" pitchFamily="49" charset="0"/>
              </a:rPr>
              <a:t>    const </a:t>
            </a:r>
            <a:r>
              <a:rPr lang="en-US" sz="2300" b="0" dirty="0" err="1">
                <a:effectLst/>
                <a:latin typeface="Consolas" panose="020B0609020204030204" pitchFamily="49" charset="0"/>
              </a:rPr>
              <a:t>myApiGateway</a:t>
            </a:r>
            <a:r>
              <a:rPr lang="en-US" sz="2300" b="0" dirty="0">
                <a:effectLst/>
                <a:latin typeface="Consolas" panose="020B0609020204030204" pitchFamily="49" charset="0"/>
              </a:rPr>
              <a:t> = new </a:t>
            </a:r>
            <a:r>
              <a:rPr lang="en-US" sz="2300" b="0" dirty="0" err="1">
                <a:effectLst/>
                <a:latin typeface="Consolas" panose="020B0609020204030204" pitchFamily="49" charset="0"/>
              </a:rPr>
              <a:t>apigw.RestApi</a:t>
            </a:r>
            <a:r>
              <a:rPr lang="en-US" sz="2300" b="0" dirty="0">
                <a:effectLst/>
                <a:latin typeface="Consolas" panose="020B0609020204030204" pitchFamily="49" charset="0"/>
              </a:rPr>
              <a:t>(this, 'hello-</a:t>
            </a:r>
            <a:r>
              <a:rPr lang="en-US" sz="2300" b="0" dirty="0" err="1">
                <a:effectLst/>
                <a:latin typeface="Consolas" panose="020B0609020204030204" pitchFamily="49" charset="0"/>
              </a:rPr>
              <a:t>api</a:t>
            </a:r>
            <a:r>
              <a:rPr lang="en-US" sz="2300" b="0" dirty="0">
                <a:effectLst/>
                <a:latin typeface="Consolas" panose="020B0609020204030204" pitchFamily="49" charset="0"/>
              </a:rPr>
              <a:t>', {</a:t>
            </a:r>
          </a:p>
          <a:p>
            <a:pPr marL="0" indent="0">
              <a:buNone/>
            </a:pPr>
            <a:r>
              <a:rPr lang="en-US" sz="2300" b="0" dirty="0">
                <a:effectLst/>
                <a:latin typeface="Consolas" panose="020B0609020204030204" pitchFamily="49" charset="0"/>
              </a:rPr>
              <a:t>      </a:t>
            </a:r>
            <a:r>
              <a:rPr lang="en-US" sz="2300" b="0" dirty="0" err="1">
                <a:effectLst/>
                <a:latin typeface="Consolas" panose="020B0609020204030204" pitchFamily="49" charset="0"/>
              </a:rPr>
              <a:t>defaultCorsPreflightOptions</a:t>
            </a:r>
            <a:r>
              <a:rPr lang="en-US" sz="2300" b="0" dirty="0">
                <a:effectLst/>
                <a:latin typeface="Consolas" panose="020B0609020204030204" pitchFamily="49" charset="0"/>
              </a:rPr>
              <a:t>: {</a:t>
            </a:r>
          </a:p>
          <a:p>
            <a:pPr marL="0" indent="0">
              <a:buNone/>
            </a:pPr>
            <a:r>
              <a:rPr lang="en-US" sz="2300" b="0" dirty="0">
                <a:effectLst/>
                <a:latin typeface="Consolas" panose="020B0609020204030204" pitchFamily="49" charset="0"/>
              </a:rPr>
              <a:t>      </a:t>
            </a:r>
            <a:r>
              <a:rPr lang="en-US" sz="2300" b="0" dirty="0" err="1">
                <a:effectLst/>
                <a:latin typeface="Consolas" panose="020B0609020204030204" pitchFamily="49" charset="0"/>
              </a:rPr>
              <a:t>allowOrigins</a:t>
            </a:r>
            <a:r>
              <a:rPr lang="en-US" sz="2300" b="0" dirty="0">
                <a:effectLst/>
                <a:latin typeface="Consolas" panose="020B0609020204030204" pitchFamily="49" charset="0"/>
              </a:rPr>
              <a:t>: </a:t>
            </a:r>
            <a:r>
              <a:rPr lang="en-US" sz="2300" b="0" dirty="0" err="1">
                <a:effectLst/>
                <a:latin typeface="Consolas" panose="020B0609020204030204" pitchFamily="49" charset="0"/>
              </a:rPr>
              <a:t>apigw.Cors.ALL_ORIGINS</a:t>
            </a:r>
            <a:r>
              <a:rPr lang="en-US" sz="2300" b="0" dirty="0">
                <a:effectLst/>
                <a:latin typeface="Consolas" panose="020B0609020204030204" pitchFamily="49" charset="0"/>
              </a:rPr>
              <a:t>,</a:t>
            </a:r>
          </a:p>
          <a:p>
            <a:pPr marL="0" indent="0">
              <a:buNone/>
            </a:pPr>
            <a:r>
              <a:rPr lang="en-US" sz="2300" b="0" dirty="0">
                <a:effectLst/>
                <a:latin typeface="Consolas" panose="020B0609020204030204" pitchFamily="49" charset="0"/>
              </a:rPr>
              <a:t>      </a:t>
            </a:r>
            <a:r>
              <a:rPr lang="en-US" sz="2300" b="0" dirty="0" err="1">
                <a:effectLst/>
                <a:latin typeface="Consolas" panose="020B0609020204030204" pitchFamily="49" charset="0"/>
              </a:rPr>
              <a:t>allowHeaders</a:t>
            </a:r>
            <a:r>
              <a:rPr lang="en-US" sz="2300" b="0" dirty="0">
                <a:effectLst/>
                <a:latin typeface="Consolas" panose="020B0609020204030204" pitchFamily="49" charset="0"/>
              </a:rPr>
              <a:t>: ['*'],</a:t>
            </a:r>
          </a:p>
          <a:p>
            <a:pPr marL="0" indent="0">
              <a:buNone/>
            </a:pPr>
            <a:r>
              <a:rPr lang="en-US" sz="2300" b="0" dirty="0">
                <a:effectLst/>
                <a:latin typeface="Consolas" panose="020B0609020204030204" pitchFamily="49" charset="0"/>
              </a:rPr>
              <a:t>      }</a:t>
            </a:r>
          </a:p>
          <a:p>
            <a:pPr marL="0" indent="0">
              <a:buNone/>
            </a:pPr>
            <a:r>
              <a:rPr lang="en-US" sz="2300" b="0" dirty="0">
                <a:effectLst/>
                <a:latin typeface="Consolas" panose="020B0609020204030204" pitchFamily="49" charset="0"/>
              </a:rPr>
              <a:t>      });</a:t>
            </a:r>
          </a:p>
          <a:p>
            <a:pPr marL="0" indent="0">
              <a:buNone/>
            </a:pPr>
            <a:r>
              <a:rPr lang="en-US" sz="2300" b="0" dirty="0">
                <a:effectLst/>
                <a:latin typeface="Consolas" panose="020B0609020204030204" pitchFamily="49" charset="0"/>
              </a:rPr>
              <a:t>    </a:t>
            </a:r>
            <a:r>
              <a:rPr lang="en-US" sz="2300" b="0" dirty="0" err="1">
                <a:effectLst/>
                <a:latin typeface="Consolas" panose="020B0609020204030204" pitchFamily="49" charset="0"/>
              </a:rPr>
              <a:t>myApiGateway.root</a:t>
            </a:r>
            <a:r>
              <a:rPr lang="en-US" sz="2300" b="0" dirty="0">
                <a:effectLst/>
                <a:latin typeface="Consolas" panose="020B0609020204030204" pitchFamily="49" charset="0"/>
              </a:rPr>
              <a:t>.</a:t>
            </a:r>
          </a:p>
          <a:p>
            <a:pPr marL="0" indent="0">
              <a:buNone/>
            </a:pPr>
            <a:r>
              <a:rPr lang="en-US" sz="2300" b="0" dirty="0">
                <a:effectLst/>
                <a:latin typeface="Consolas" panose="020B0609020204030204" pitchFamily="49" charset="0"/>
              </a:rPr>
              <a:t>    </a:t>
            </a:r>
            <a:r>
              <a:rPr lang="en-US" sz="2300" b="0" dirty="0" err="1">
                <a:effectLst/>
                <a:latin typeface="Consolas" panose="020B0609020204030204" pitchFamily="49" charset="0"/>
              </a:rPr>
              <a:t>resourceForPath</a:t>
            </a:r>
            <a:r>
              <a:rPr lang="en-US" sz="2300" b="0" dirty="0">
                <a:effectLst/>
                <a:latin typeface="Consolas" panose="020B0609020204030204" pitchFamily="49" charset="0"/>
              </a:rPr>
              <a:t>("hello")</a:t>
            </a:r>
          </a:p>
          <a:p>
            <a:pPr marL="0" indent="0">
              <a:buNone/>
            </a:pPr>
            <a:r>
              <a:rPr lang="en-US" sz="2300" b="0" dirty="0">
                <a:effectLst/>
                <a:latin typeface="Consolas" panose="020B0609020204030204" pitchFamily="49" charset="0"/>
              </a:rPr>
              <a:t>    .</a:t>
            </a:r>
            <a:r>
              <a:rPr lang="en-US" sz="2300" b="0" dirty="0" err="1">
                <a:effectLst/>
                <a:latin typeface="Consolas" panose="020B0609020204030204" pitchFamily="49" charset="0"/>
              </a:rPr>
              <a:t>addMethod</a:t>
            </a:r>
            <a:r>
              <a:rPr lang="en-US" sz="2300" b="0" dirty="0">
                <a:effectLst/>
                <a:latin typeface="Consolas" panose="020B0609020204030204" pitchFamily="49" charset="0"/>
              </a:rPr>
              <a:t>("</a:t>
            </a:r>
            <a:r>
              <a:rPr lang="en-US" sz="2300" b="0" dirty="0" err="1">
                <a:effectLst/>
                <a:latin typeface="Consolas" panose="020B0609020204030204" pitchFamily="49" charset="0"/>
              </a:rPr>
              <a:t>GET",new</a:t>
            </a:r>
            <a:r>
              <a:rPr lang="en-US" sz="2300" b="0" dirty="0">
                <a:effectLst/>
                <a:latin typeface="Consolas" panose="020B0609020204030204" pitchFamily="49" charset="0"/>
              </a:rPr>
              <a:t> </a:t>
            </a:r>
            <a:r>
              <a:rPr lang="en-US" sz="2300" b="0" dirty="0" err="1">
                <a:effectLst/>
                <a:latin typeface="Consolas" panose="020B0609020204030204" pitchFamily="49" charset="0"/>
              </a:rPr>
              <a:t>apigw.LambdaIntegration</a:t>
            </a:r>
            <a:r>
              <a:rPr lang="en-US" sz="2300" b="0" dirty="0">
                <a:effectLst/>
                <a:latin typeface="Consolas" panose="020B0609020204030204" pitchFamily="49" charset="0"/>
              </a:rPr>
              <a:t>(</a:t>
            </a:r>
            <a:r>
              <a:rPr lang="en-US" sz="2300" b="0" dirty="0" err="1">
                <a:effectLst/>
                <a:latin typeface="Consolas" panose="020B0609020204030204" pitchFamily="49" charset="0"/>
              </a:rPr>
              <a:t>myLambda</a:t>
            </a:r>
            <a:r>
              <a:rPr lang="en-US" sz="23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17214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8C281-A753-718C-4868-10907705C6A6}"/>
              </a:ext>
            </a:extLst>
          </p:cNvPr>
          <p:cNvSpPr>
            <a:spLocks noGrp="1"/>
          </p:cNvSpPr>
          <p:nvPr>
            <p:ph idx="1"/>
          </p:nvPr>
        </p:nvSpPr>
        <p:spPr>
          <a:xfrm>
            <a:off x="838200" y="708660"/>
            <a:ext cx="10515600" cy="5468303"/>
          </a:xfrm>
        </p:spPr>
        <p:txBody>
          <a:bodyPr>
            <a:normAutofit fontScale="92500" lnSpcReduction="20000"/>
          </a:bodyPr>
          <a:lstStyle/>
          <a:p>
            <a:r>
              <a:rPr lang="en-US" dirty="0"/>
              <a:t>We linked Lambda in our gateway using </a:t>
            </a:r>
            <a:r>
              <a:rPr lang="en-US" dirty="0" err="1"/>
              <a:t>api.lambdaintegration</a:t>
            </a:r>
            <a:r>
              <a:rPr lang="en-US" dirty="0"/>
              <a:t>.</a:t>
            </a:r>
          </a:p>
          <a:p>
            <a:r>
              <a:rPr lang="en-US" dirty="0"/>
              <a:t>We need to connect </a:t>
            </a:r>
            <a:r>
              <a:rPr lang="en-US" dirty="0" err="1"/>
              <a:t>ou</a:t>
            </a:r>
            <a:r>
              <a:rPr lang="en-US" dirty="0"/>
              <a:t> Amplify resource with lambda and </a:t>
            </a:r>
            <a:r>
              <a:rPr lang="en-US" dirty="0" err="1"/>
              <a:t>apigateway</a:t>
            </a:r>
            <a:r>
              <a:rPr lang="en-US" dirty="0"/>
              <a:t> using env variables. Add the following piece of code in Amplify construct at end</a:t>
            </a:r>
          </a:p>
          <a:p>
            <a:endParaRPr lang="en-US" dirty="0"/>
          </a:p>
          <a:p>
            <a:pPr marL="0" indent="0">
              <a:buNone/>
            </a:pPr>
            <a:endParaRPr lang="en-US" dirty="0"/>
          </a:p>
          <a:p>
            <a:pPr marL="0" indent="0">
              <a:buNone/>
            </a:pPr>
            <a:endParaRPr lang="en-US" dirty="0"/>
          </a:p>
          <a:p>
            <a:pPr marL="0" indent="0">
              <a:buNone/>
            </a:pPr>
            <a:r>
              <a:rPr lang="en-US" dirty="0"/>
              <a:t>Fetch env variable for Amplify resource in app.js and use them to build in </a:t>
            </a:r>
            <a:r>
              <a:rPr lang="en-US" dirty="0" err="1"/>
              <a:t>amplify.yml</a:t>
            </a:r>
            <a:r>
              <a:rPr lang="en-US"/>
              <a:t> </a:t>
            </a:r>
            <a:endParaRPr lang="en-US" dirty="0"/>
          </a:p>
          <a:p>
            <a:r>
              <a:rPr lang="en-US" dirty="0"/>
              <a:t>Change build code to </a:t>
            </a:r>
            <a:r>
              <a:rPr lang="en-US" sz="2200" b="0" dirty="0">
                <a:effectLst/>
                <a:latin typeface="Consolas" panose="020B0609020204030204" pitchFamily="49" charset="0"/>
              </a:rPr>
              <a:t> build:</a:t>
            </a:r>
          </a:p>
          <a:p>
            <a:r>
              <a:rPr lang="en-US" sz="2200" b="0" dirty="0">
                <a:effectLst/>
                <a:latin typeface="Consolas" panose="020B0609020204030204" pitchFamily="49" charset="0"/>
              </a:rPr>
              <a:t>      commands:</a:t>
            </a:r>
          </a:p>
          <a:p>
            <a:r>
              <a:rPr lang="en-US" sz="2200" b="0" dirty="0">
                <a:effectLst/>
                <a:latin typeface="Consolas" panose="020B0609020204030204" pitchFamily="49" charset="0"/>
              </a:rPr>
              <a:t>        - echo "REACT_APP_REGION=$REGION" &gt;&gt; .env</a:t>
            </a:r>
          </a:p>
          <a:p>
            <a:r>
              <a:rPr lang="en-US" sz="2200" b="0" dirty="0">
                <a:effectLst/>
                <a:latin typeface="Consolas" panose="020B0609020204030204" pitchFamily="49" charset="0"/>
              </a:rPr>
              <a:t>        - echo "REACT_APP_ENDPOINT=$ENDPOINT" &gt;&gt; .env</a:t>
            </a:r>
          </a:p>
          <a:p>
            <a:r>
              <a:rPr lang="en-US" sz="2200" b="0" dirty="0">
                <a:effectLst/>
                <a:latin typeface="Consolas" panose="020B0609020204030204" pitchFamily="49" charset="0"/>
              </a:rPr>
              <a:t>        - </a:t>
            </a:r>
            <a:r>
              <a:rPr lang="en-US" sz="2200" b="0" dirty="0" err="1">
                <a:effectLst/>
                <a:latin typeface="Consolas" panose="020B0609020204030204" pitchFamily="49" charset="0"/>
              </a:rPr>
              <a:t>npm</a:t>
            </a:r>
            <a:r>
              <a:rPr lang="en-US" sz="2200" b="0" dirty="0">
                <a:effectLst/>
                <a:latin typeface="Consolas" panose="020B0609020204030204" pitchFamily="49" charset="0"/>
              </a:rPr>
              <a:t> run build</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6FBF7823-7F0A-156A-5A4B-B6BE842DF4C5}"/>
              </a:ext>
            </a:extLst>
          </p:cNvPr>
          <p:cNvSpPr txBox="1"/>
          <p:nvPr/>
        </p:nvSpPr>
        <p:spPr>
          <a:xfrm>
            <a:off x="2337435" y="1903006"/>
            <a:ext cx="6092190" cy="1292662"/>
          </a:xfrm>
          <a:prstGeom prst="rect">
            <a:avLst/>
          </a:prstGeom>
          <a:noFill/>
        </p:spPr>
        <p:txBody>
          <a:bodyPr wrap="square">
            <a:spAutoFit/>
          </a:bodyPr>
          <a:lstStyle/>
          <a:p>
            <a:pPr marL="0" indent="0">
              <a:buNone/>
            </a:pPr>
            <a:r>
              <a:rPr lang="en-US" sz="2000" b="0" dirty="0" err="1">
                <a:effectLst/>
                <a:latin typeface="Consolas" panose="020B0609020204030204" pitchFamily="49" charset="0"/>
              </a:rPr>
              <a:t>environmentVariables</a:t>
            </a:r>
            <a:r>
              <a:rPr lang="en-US" sz="2000" b="0" dirty="0">
                <a:effectLst/>
                <a:latin typeface="Consolas" panose="020B0609020204030204" pitchFamily="49" charset="0"/>
              </a:rPr>
              <a:t>: {</a:t>
            </a:r>
          </a:p>
          <a:p>
            <a:pPr marL="0" indent="0">
              <a:buNone/>
            </a:pPr>
            <a:r>
              <a:rPr lang="en-US" sz="2000" b="0" dirty="0">
                <a:effectLst/>
                <a:latin typeface="Consolas" panose="020B0609020204030204" pitchFamily="49" charset="0"/>
              </a:rPr>
              <a:t>      'ENDPOINT': myApiGateway.url,</a:t>
            </a:r>
          </a:p>
          <a:p>
            <a:pPr marL="0" indent="0">
              <a:buNone/>
            </a:pPr>
            <a:r>
              <a:rPr lang="en-US" sz="2000" b="0" dirty="0">
                <a:effectLst/>
                <a:latin typeface="Consolas" panose="020B0609020204030204" pitchFamily="49" charset="0"/>
              </a:rPr>
              <a:t>      'REGION': </a:t>
            </a:r>
            <a:r>
              <a:rPr lang="en-US" sz="2000" b="0" dirty="0" err="1">
                <a:effectLst/>
                <a:latin typeface="Consolas" panose="020B0609020204030204" pitchFamily="49" charset="0"/>
              </a:rPr>
              <a:t>this.region</a:t>
            </a:r>
            <a:endParaRPr lang="en-US" sz="2000" b="0" dirty="0">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  </a:t>
            </a:r>
            <a:r>
              <a:rPr lang="en-US" dirty="0">
                <a:latin typeface="Consolas" panose="020B0609020204030204" pitchFamily="49" charset="0"/>
              </a:rPr>
              <a:t>}</a:t>
            </a:r>
            <a:endParaRPr lang="en-US" b="0" dirty="0">
              <a:effectLst/>
              <a:latin typeface="Consolas" panose="020B0609020204030204" pitchFamily="49" charset="0"/>
            </a:endParaRPr>
          </a:p>
        </p:txBody>
      </p:sp>
    </p:spTree>
    <p:extLst>
      <p:ext uri="{BB962C8B-B14F-4D97-AF65-F5344CB8AC3E}">
        <p14:creationId xmlns:p14="http://schemas.microsoft.com/office/powerpoint/2010/main" val="4056378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E6B60-DB6D-8C92-F17D-4A1088D9939B}"/>
              </a:ext>
            </a:extLst>
          </p:cNvPr>
          <p:cNvSpPr>
            <a:spLocks noGrp="1"/>
          </p:cNvSpPr>
          <p:nvPr>
            <p:ph idx="1"/>
          </p:nvPr>
        </p:nvSpPr>
        <p:spPr>
          <a:xfrm>
            <a:off x="838200" y="388620"/>
            <a:ext cx="10515600" cy="5788343"/>
          </a:xfrm>
        </p:spPr>
        <p:txBody>
          <a:bodyPr/>
          <a:lstStyle/>
          <a:p>
            <a:r>
              <a:rPr lang="en-US" dirty="0" err="1">
                <a:highlight>
                  <a:srgbClr val="FFFF00"/>
                </a:highlight>
              </a:rPr>
              <a:t>Cdk</a:t>
            </a:r>
            <a:r>
              <a:rPr lang="en-US" dirty="0">
                <a:highlight>
                  <a:srgbClr val="FFFF00"/>
                </a:highlight>
              </a:rPr>
              <a:t> deploy</a:t>
            </a:r>
          </a:p>
          <a:p>
            <a:r>
              <a:rPr lang="en-US" dirty="0">
                <a:highlight>
                  <a:srgbClr val="FFFF00"/>
                </a:highlight>
              </a:rPr>
              <a:t>See, lambda and </a:t>
            </a:r>
            <a:r>
              <a:rPr lang="en-US" dirty="0" err="1">
                <a:highlight>
                  <a:srgbClr val="FFFF00"/>
                </a:highlight>
              </a:rPr>
              <a:t>api</a:t>
            </a:r>
            <a:r>
              <a:rPr lang="en-US" dirty="0">
                <a:highlight>
                  <a:srgbClr val="FFFF00"/>
                </a:highlight>
              </a:rPr>
              <a:t> gateway gets deployed in cloud, When you click the link in Amplify, we will see that our react app gets called from </a:t>
            </a:r>
            <a:r>
              <a:rPr lang="en-US" dirty="0" err="1">
                <a:highlight>
                  <a:srgbClr val="FFFF00"/>
                </a:highlight>
              </a:rPr>
              <a:t>apigateway</a:t>
            </a:r>
            <a:r>
              <a:rPr lang="en-US" dirty="0">
                <a:highlight>
                  <a:srgbClr val="FFFF00"/>
                </a:highlight>
              </a:rPr>
              <a:t> and lambda.</a:t>
            </a:r>
          </a:p>
        </p:txBody>
      </p:sp>
    </p:spTree>
    <p:extLst>
      <p:ext uri="{BB962C8B-B14F-4D97-AF65-F5344CB8AC3E}">
        <p14:creationId xmlns:p14="http://schemas.microsoft.com/office/powerpoint/2010/main" val="429095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811</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AWS-CDK-DEMO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AWS-CDK-DEMO</dc:title>
  <dc:creator>aruna naresh</dc:creator>
  <cp:lastModifiedBy>aruna naresh</cp:lastModifiedBy>
  <cp:revision>33</cp:revision>
  <dcterms:created xsi:type="dcterms:W3CDTF">2023-05-01T14:16:10Z</dcterms:created>
  <dcterms:modified xsi:type="dcterms:W3CDTF">2023-05-01T16:07:53Z</dcterms:modified>
</cp:coreProperties>
</file>