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77" r:id="rId2"/>
    <p:sldId id="257" r:id="rId3"/>
    <p:sldId id="261" r:id="rId4"/>
    <p:sldId id="262" r:id="rId5"/>
    <p:sldId id="263" r:id="rId6"/>
    <p:sldId id="268" r:id="rId7"/>
    <p:sldId id="267" r:id="rId8"/>
    <p:sldId id="264" r:id="rId9"/>
    <p:sldId id="266" r:id="rId10"/>
    <p:sldId id="269" r:id="rId11"/>
    <p:sldId id="270" r:id="rId12"/>
    <p:sldId id="275" r:id="rId13"/>
    <p:sldId id="274" r:id="rId14"/>
    <p:sldId id="271" r:id="rId15"/>
    <p:sldId id="272" r:id="rId16"/>
    <p:sldId id="279" r:id="rId17"/>
    <p:sldId id="273" r:id="rId18"/>
    <p:sldId id="27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odder, Arunangshu" initials="PA" lastIdx="1" clrIdx="0">
    <p:extLst>
      <p:ext uri="{19B8F6BF-5375-455C-9EA6-DF929625EA0E}">
        <p15:presenceInfo xmlns:p15="http://schemas.microsoft.com/office/powerpoint/2012/main" userId="S::apodder@deloitte.com::d5829fea-38ad-409e-aa6f-3182e8a77c2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B7E41-5224-B74C-B0F3-1985BE3FA9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9AE5F0-9180-3D4A-AE9C-A612C601F1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39AE8-72C0-FF45-B20C-7FE59F7A4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28122-C047-8444-8F61-E56FCF1BEE11}" type="datetimeFigureOut">
              <a:rPr lang="en-US" smtClean="0"/>
              <a:t>8/28/20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54DCF-D1BA-8D4B-9211-3AAF2778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B7E3C-BDBD-8F46-AB7D-510DC3585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7CA1-13F0-6E47-A55F-BCCAEB4E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890682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5EDA7-DF3D-3D48-9872-615207693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EEF5F2-0F3A-8C45-B65D-1540E799B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64749-8379-8443-9218-B8386E542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28122-C047-8444-8F61-E56FCF1BEE11}" type="datetimeFigureOut">
              <a:rPr lang="en-US" smtClean="0"/>
              <a:t>8/28/20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1B9D7-0BDD-3F4C-9D37-4D6AB62D2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BD465-627F-E542-A668-5526A4AF9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7CA1-13F0-6E47-A55F-BCCAEB4E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47872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67E8C5-B2AB-6F4D-AAE3-63A718C0A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328A05-B933-D340-8E04-006F2EE90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0F202-DB38-5D4E-A38D-AE6B9505A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28122-C047-8444-8F61-E56FCF1BEE11}" type="datetimeFigureOut">
              <a:rPr lang="en-US" smtClean="0"/>
              <a:t>8/28/20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9D2EB-1423-C340-91E4-E13FF53C6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4EC6C-2753-9F41-AB99-EE5E4BB15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7CA1-13F0-6E47-A55F-BCCAEB4E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51362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C64D1-16F0-5E4B-8F1B-14EDC98B9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AD660-85F5-6049-A970-C4DD8C0B7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454A8-D76A-3641-B3E5-5DFF32C7E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28122-C047-8444-8F61-E56FCF1BEE11}" type="datetimeFigureOut">
              <a:rPr lang="en-US" smtClean="0"/>
              <a:t>8/28/20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43865-4AD6-384F-A2E2-CED4B0DB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FE3EB-7A64-304B-967A-3A5A656CD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7CA1-13F0-6E47-A55F-BCCAEB4E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69315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40446-5982-EB47-9F25-9476AD6F4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1DB18-FD82-294B-8BB4-C96F8E8A8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088BB-57F2-5A43-8984-803D5EB34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28122-C047-8444-8F61-E56FCF1BEE11}" type="datetimeFigureOut">
              <a:rPr lang="en-US" smtClean="0"/>
              <a:t>8/28/20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87DC4-BAD0-0944-9CDD-71716E996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A2684-47C3-9A47-AEED-F06CB5CFA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7CA1-13F0-6E47-A55F-BCCAEB4E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799613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787B7-F803-B644-BA5C-677FD47BD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CCA6B-2AA6-1A44-9B10-FD6892DD47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10A014-F368-914A-82BA-3B6C796DF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2D344C-2596-AC4C-A966-92BE3AB93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28122-C047-8444-8F61-E56FCF1BEE11}" type="datetimeFigureOut">
              <a:rPr lang="en-US" smtClean="0"/>
              <a:t>8/28/20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4E1DD1-F1DC-214D-838D-CDED71048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83D7C-0AC1-4B40-B431-3EFCC90D8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7CA1-13F0-6E47-A55F-BCCAEB4E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541398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6C3BE-77F4-3441-A28D-20BE1AFEA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02547-13A4-8143-8715-B758021DF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5F0F19-D084-EF47-B2D4-0758A84AA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5C3AEF-E064-4E42-A5AF-12805E8AE0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DDED5A-7D28-F948-88DA-3E4ABB9621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23F734-E6F3-8B4A-901D-539C191B2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28122-C047-8444-8F61-E56FCF1BEE11}" type="datetimeFigureOut">
              <a:rPr lang="en-US" smtClean="0"/>
              <a:t>8/28/20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56029E-B904-954A-8060-DB29DAF7C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1016B8-9273-7F4B-8AB9-AAAAF2D87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7CA1-13F0-6E47-A55F-BCCAEB4E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84743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52E18-D1D9-AB45-A265-21D090AC2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1AC629-A6E2-7E4E-B95B-18F7B6127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28122-C047-8444-8F61-E56FCF1BEE11}" type="datetimeFigureOut">
              <a:rPr lang="en-US" smtClean="0"/>
              <a:t>8/28/20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941469-2907-DF4A-B110-8FD59A1B9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A437EF-3C05-3F47-8693-475261CAF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7CA1-13F0-6E47-A55F-BCCAEB4E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19646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51B84E-7BCB-604C-8496-0AEC9513F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28122-C047-8444-8F61-E56FCF1BEE11}" type="datetimeFigureOut">
              <a:rPr lang="en-US" smtClean="0"/>
              <a:t>8/28/20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15949B-B749-1349-8294-391F21F24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BF426-F99E-784D-A8D1-97B584FA1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7CA1-13F0-6E47-A55F-BCCAEB4E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84103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413A6-8434-4541-A369-A4E6517B5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59F98-23D5-F04D-8B35-954B34ED6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9D6B6-AF6C-D34D-A2F1-67A459F36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B22544-9612-BD46-99CA-3E035C079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28122-C047-8444-8F61-E56FCF1BEE11}" type="datetimeFigureOut">
              <a:rPr lang="en-US" smtClean="0"/>
              <a:t>8/28/20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CF283-14F2-AF48-BE37-F2FEDFC02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BD3EE-CC07-A243-8606-3D308ED81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7CA1-13F0-6E47-A55F-BCCAEB4E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825329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7E59F-B395-BE40-AB9B-69EE849AF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F58680-A5C7-7641-B84E-016DD599E3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E9E9B7-56CB-B346-AA81-65D5A69BC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A139C-4775-2347-89AD-8CC2319B6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28122-C047-8444-8F61-E56FCF1BEE11}" type="datetimeFigureOut">
              <a:rPr lang="en-US" smtClean="0"/>
              <a:t>8/28/20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162116-93E7-084B-BBE3-49F1F9660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14A17-7ECF-5040-BBC2-199C9BCC0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7CA1-13F0-6E47-A55F-BCCAEB4E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017005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6DE9B7-FCF3-3941-AAD5-A1CE68E42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1DA12-E9FD-714C-9FEF-8FD0642C4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BD9D6-7A33-4C42-9C23-7E7822272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28122-C047-8444-8F61-E56FCF1BEE11}" type="datetimeFigureOut">
              <a:rPr lang="en-US" smtClean="0"/>
              <a:t>8/28/20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BB313-20C4-C24A-9E8D-9FDBF8A2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407FB-1AF4-E94C-B7D0-34858694F0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97CA1-13F0-6E47-A55F-BCCAEB4E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65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 spd="slow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wordsforthewise/lending-club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BD852AB-DE38-524B-B73D-8942DAD215DD}"/>
              </a:ext>
            </a:extLst>
          </p:cNvPr>
          <p:cNvSpPr txBox="1">
            <a:spLocks/>
          </p:cNvSpPr>
          <p:nvPr/>
        </p:nvSpPr>
        <p:spPr>
          <a:xfrm>
            <a:off x="489557" y="2332892"/>
            <a:ext cx="7282843" cy="13501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latin typeface="+mn-lt"/>
              </a:rPr>
              <a:t>Credit Risk Modelling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549260-EBF0-EB40-BD04-6309D8430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34" y="71439"/>
            <a:ext cx="3708400" cy="72390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5249C61E-A305-B247-B7B4-03758CB99C59}"/>
              </a:ext>
            </a:extLst>
          </p:cNvPr>
          <p:cNvSpPr txBox="1">
            <a:spLocks/>
          </p:cNvSpPr>
          <p:nvPr/>
        </p:nvSpPr>
        <p:spPr>
          <a:xfrm>
            <a:off x="8968154" y="4712677"/>
            <a:ext cx="3186780" cy="21167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00" b="1" dirty="0"/>
              <a:t>Presenters:</a:t>
            </a:r>
          </a:p>
          <a:p>
            <a:pPr>
              <a:buFont typeface="Wingdings" pitchFamily="2" charset="2"/>
              <a:buChar char="§"/>
            </a:pPr>
            <a:r>
              <a:rPr lang="en-US" sz="2100" b="1" dirty="0" err="1"/>
              <a:t>Arunangshu</a:t>
            </a:r>
            <a:r>
              <a:rPr lang="en-US" sz="2100" b="1" dirty="0"/>
              <a:t> </a:t>
            </a:r>
            <a:r>
              <a:rPr lang="en-US" sz="2100" b="1" dirty="0" err="1"/>
              <a:t>Podder</a:t>
            </a:r>
            <a:endParaRPr lang="en-US" sz="2100" b="1" dirty="0"/>
          </a:p>
          <a:p>
            <a:pPr>
              <a:buFont typeface="Wingdings" pitchFamily="2" charset="2"/>
              <a:buChar char="§"/>
            </a:pPr>
            <a:r>
              <a:rPr lang="en-US" sz="2100" b="1" dirty="0"/>
              <a:t>Nikhil Gupta</a:t>
            </a:r>
          </a:p>
          <a:p>
            <a:pPr>
              <a:buFont typeface="Wingdings" pitchFamily="2" charset="2"/>
              <a:buChar char="§"/>
            </a:pPr>
            <a:r>
              <a:rPr lang="en-US" sz="2100" b="1" dirty="0" err="1"/>
              <a:t>Madhvi</a:t>
            </a:r>
            <a:r>
              <a:rPr lang="en-US" sz="2100" b="1" dirty="0"/>
              <a:t> Gaur</a:t>
            </a:r>
          </a:p>
          <a:p>
            <a:pPr>
              <a:buFont typeface="Wingdings" pitchFamily="2" charset="2"/>
              <a:buChar char="§"/>
            </a:pPr>
            <a:r>
              <a:rPr lang="en-US" sz="2100" b="1" dirty="0"/>
              <a:t>Garima Bajpai</a:t>
            </a:r>
          </a:p>
        </p:txBody>
      </p:sp>
    </p:spTree>
    <p:extLst>
      <p:ext uri="{BB962C8B-B14F-4D97-AF65-F5344CB8AC3E}">
        <p14:creationId xmlns:p14="http://schemas.microsoft.com/office/powerpoint/2010/main" val="6419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7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19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E12234-D230-6E4C-A1E4-277B7C610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Algorithms Tested – Default Prediction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C3131A-E94E-8A41-8A60-7E6DECF611FE}"/>
              </a:ext>
            </a:extLst>
          </p:cNvPr>
          <p:cNvSpPr txBox="1"/>
          <p:nvPr/>
        </p:nvSpPr>
        <p:spPr>
          <a:xfrm>
            <a:off x="4700952" y="480646"/>
            <a:ext cx="726830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Different algorithms were tested to build our Classification model. Listed below: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Logistic Regression</a:t>
            </a:r>
            <a:r>
              <a:rPr lang="en-US" dirty="0"/>
              <a:t> – Very effective for Binary Classification problems. However, not very powerful and ineffective on dataset with highly correlated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Decision Tree </a:t>
            </a:r>
            <a:r>
              <a:rPr lang="en-US" dirty="0"/>
              <a:t>– Although prone to overfitting, easy to visualize and explain. However, prone to over-fitting.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Random Forest Classifier</a:t>
            </a:r>
            <a:r>
              <a:rPr lang="en-US" dirty="0"/>
              <a:t> – Performs well in handling large datasets and also any imbalance in the dataset. Also, not much impact of outliers. However, interpretation can be difficult.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K-Nearest Neighbors</a:t>
            </a:r>
            <a:r>
              <a:rPr lang="en-US" dirty="0"/>
              <a:t> – Good for constantly evolving data. However, its works very slow for large datasets and does not work well for imbalanced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Support Vector Machines</a:t>
            </a:r>
            <a:r>
              <a:rPr lang="en-US" dirty="0"/>
              <a:t> – Performs well for data with higher dimensions (like image data) and when classes are easily inseparable. But training time is too high. So, difficult to train </a:t>
            </a:r>
          </a:p>
        </p:txBody>
      </p:sp>
    </p:spTree>
    <p:extLst>
      <p:ext uri="{BB962C8B-B14F-4D97-AF65-F5344CB8AC3E}">
        <p14:creationId xmlns:p14="http://schemas.microsoft.com/office/powerpoint/2010/main" val="986798983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7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19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E12234-D230-6E4C-A1E4-277B7C610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Algorithms Tested – Loss Given Default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A33E0F-1ED7-3643-9385-A0E2CABC0B43}"/>
              </a:ext>
            </a:extLst>
          </p:cNvPr>
          <p:cNvSpPr txBox="1"/>
          <p:nvPr/>
        </p:nvSpPr>
        <p:spPr>
          <a:xfrm>
            <a:off x="4700952" y="480646"/>
            <a:ext cx="726830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Different algorithms were tested to build our Regression model. Listed below: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Linear and Polynomial Regression</a:t>
            </a:r>
            <a:r>
              <a:rPr lang="en-US" dirty="0"/>
              <a:t> – Straight forward and easy to explain. However, performs well only for linear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Random Forest Regressor</a:t>
            </a:r>
            <a:r>
              <a:rPr lang="en-US" dirty="0"/>
              <a:t> – Performs well in handling large datasets and also any imbalance in the dataset. Also, not much impact of outliers. However, interpretation can be difficult.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Ridge and Lasso Regression – </a:t>
            </a:r>
            <a:r>
              <a:rPr lang="en-US" dirty="0"/>
              <a:t>Helps to avoid overfitting. However, can lead to high bias.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Support Vector Regression</a:t>
            </a:r>
            <a:r>
              <a:rPr lang="en-US" dirty="0"/>
              <a:t> – Performs well for data with higher dimensions (like image data) and when classes are easily inseparable. But training time is too high. So, difficult to train </a:t>
            </a:r>
          </a:p>
        </p:txBody>
      </p:sp>
    </p:spTree>
    <p:extLst>
      <p:ext uri="{BB962C8B-B14F-4D97-AF65-F5344CB8AC3E}">
        <p14:creationId xmlns:p14="http://schemas.microsoft.com/office/powerpoint/2010/main" val="1618956680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7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19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E12234-D230-6E4C-A1E4-277B7C610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Solution 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Architecture – Target Variables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036620-525D-2A48-A874-142B063C3E61}"/>
              </a:ext>
            </a:extLst>
          </p:cNvPr>
          <p:cNvSpPr txBox="1"/>
          <p:nvPr/>
        </p:nvSpPr>
        <p:spPr>
          <a:xfrm>
            <a:off x="4759569" y="468922"/>
            <a:ext cx="71276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Default Prediction: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“</a:t>
            </a:r>
            <a:r>
              <a:rPr lang="en-US" b="1" dirty="0" err="1"/>
              <a:t>loan_status</a:t>
            </a:r>
            <a:r>
              <a:rPr lang="en-US" b="1" dirty="0"/>
              <a:t>”</a:t>
            </a:r>
            <a:r>
              <a:rPr lang="en-US" dirty="0"/>
              <a:t> selected as target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defined as current status of the loan.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Classification problem to determine Good or Bad loans.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Loan samples with status </a:t>
            </a:r>
            <a:r>
              <a:rPr lang="en-US" b="1" dirty="0"/>
              <a:t>“Fully Paid”</a:t>
            </a:r>
            <a:r>
              <a:rPr lang="en-US" dirty="0"/>
              <a:t> labelled as </a:t>
            </a:r>
            <a:r>
              <a:rPr lang="en-US" b="1" dirty="0"/>
              <a:t>“Good Loan”</a:t>
            </a:r>
            <a:r>
              <a:rPr lang="en-US" dirty="0"/>
              <a:t>, samples with statuses </a:t>
            </a:r>
            <a:r>
              <a:rPr lang="en-US" b="1" dirty="0"/>
              <a:t>“Charged Off”</a:t>
            </a:r>
            <a:r>
              <a:rPr lang="en-US" dirty="0"/>
              <a:t>, </a:t>
            </a:r>
            <a:r>
              <a:rPr lang="en-US" b="1" dirty="0"/>
              <a:t>“Late (31-120 days)”</a:t>
            </a:r>
            <a:r>
              <a:rPr lang="en-US" dirty="0"/>
              <a:t> and </a:t>
            </a:r>
            <a:r>
              <a:rPr lang="en-US" b="1" dirty="0"/>
              <a:t>“Default”</a:t>
            </a:r>
            <a:r>
              <a:rPr lang="en-US" dirty="0"/>
              <a:t> labelled </a:t>
            </a:r>
            <a:r>
              <a:rPr lang="en-US" b="1" dirty="0"/>
              <a:t>“Bad Loan”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Rest labelled as </a:t>
            </a:r>
            <a:r>
              <a:rPr lang="en-US" b="1" dirty="0"/>
              <a:t>“Active Loan”</a:t>
            </a:r>
            <a:r>
              <a:rPr lang="en-US" dirty="0"/>
              <a:t>. Not considered during model building phase.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5F7117-A95F-4144-A5CF-8DE2151476A0}"/>
              </a:ext>
            </a:extLst>
          </p:cNvPr>
          <p:cNvSpPr txBox="1"/>
          <p:nvPr/>
        </p:nvSpPr>
        <p:spPr>
          <a:xfrm>
            <a:off x="4759569" y="3221362"/>
            <a:ext cx="71276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LGD Prediction: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“recoveries”</a:t>
            </a:r>
            <a:r>
              <a:rPr lang="en-US" dirty="0"/>
              <a:t> selected as target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defined as post charge–off gross recovery.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Loan samples with status as </a:t>
            </a:r>
            <a:r>
              <a:rPr lang="en-US" b="1" dirty="0"/>
              <a:t>“Charged Off”</a:t>
            </a:r>
            <a:r>
              <a:rPr lang="en-US" dirty="0"/>
              <a:t> considered during model building phase.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6748DE8-EA51-C846-8A36-E4C680A78129}"/>
                  </a:ext>
                </a:extLst>
              </p:cNvPr>
              <p:cNvSpPr/>
              <p:nvPr/>
            </p:nvSpPr>
            <p:spPr>
              <a:xfrm>
                <a:off x="6818014" y="4865807"/>
                <a:ext cx="2977303" cy="6183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𝐿𝐺𝐷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m:rPr>
                              <m:lit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𝑝𝑎𝑦𝑚𝑒𝑛𝑡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m:rPr>
                              <m:lit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𝑎𝑚𝑜𝑢𝑛𝑡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6748DE8-EA51-C846-8A36-E4C680A781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8014" y="4865807"/>
                <a:ext cx="2977303" cy="618311"/>
              </a:xfrm>
              <a:prstGeom prst="rect">
                <a:avLst/>
              </a:prstGeom>
              <a:blipFill>
                <a:blip r:embed="rId2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794565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7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19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E12234-D230-6E4C-A1E4-277B7C610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Solution 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Architecture - Process Overview</a:t>
            </a:r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DB88CB2E-DE11-7941-8255-1C84F56D4B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69" t="2000" r="1644" b="2546"/>
          <a:stretch/>
        </p:blipFill>
        <p:spPr>
          <a:xfrm>
            <a:off x="4479947" y="328245"/>
            <a:ext cx="7653437" cy="615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232835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7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19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E12234-D230-6E4C-A1E4-277B7C610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Classification Model Performance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AB21DE78-9DE2-8948-A4C9-D677296F167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76" t="6563" r="15275" b="3722"/>
          <a:stretch/>
        </p:blipFill>
        <p:spPr bwMode="auto">
          <a:xfrm>
            <a:off x="4396062" y="3285761"/>
            <a:ext cx="3502025" cy="28727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 descr="A screenshot of a map&#10;&#10;Description automatically generated">
            <a:extLst>
              <a:ext uri="{FF2B5EF4-FFF2-40B4-BE49-F238E27FC236}">
                <a16:creationId xmlns:a16="http://schemas.microsoft.com/office/drawing/2014/main" id="{0729C924-33CB-BD4D-AD28-E065CFE04E8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921" y="3285761"/>
            <a:ext cx="3848148" cy="287274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D0D166EB-8C40-C14A-9618-5A7F71D7EE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67869"/>
              </p:ext>
            </p:extLst>
          </p:nvPr>
        </p:nvGraphicFramePr>
        <p:xfrm>
          <a:off x="6837837" y="942076"/>
          <a:ext cx="2937656" cy="2027652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1468828">
                  <a:extLst>
                    <a:ext uri="{9D8B030D-6E8A-4147-A177-3AD203B41FA5}">
                      <a16:colId xmlns:a16="http://schemas.microsoft.com/office/drawing/2014/main" val="2738880080"/>
                    </a:ext>
                  </a:extLst>
                </a:gridCol>
                <a:gridCol w="1468828">
                  <a:extLst>
                    <a:ext uri="{9D8B030D-6E8A-4147-A177-3AD203B41FA5}">
                      <a16:colId xmlns:a16="http://schemas.microsoft.com/office/drawing/2014/main" val="3568390174"/>
                    </a:ext>
                  </a:extLst>
                </a:gridCol>
              </a:tblGrid>
              <a:tr h="3379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Metric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416039"/>
                  </a:ext>
                </a:extLst>
              </a:tr>
              <a:tr h="3379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0.9939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065354"/>
                  </a:ext>
                </a:extLst>
              </a:tr>
              <a:tr h="3379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0.9925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330193"/>
                  </a:ext>
                </a:extLst>
              </a:tr>
              <a:tr h="3379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0.9998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200377"/>
                  </a:ext>
                </a:extLst>
              </a:tr>
              <a:tr h="3379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0.9961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92436"/>
                  </a:ext>
                </a:extLst>
              </a:tr>
              <a:tr h="3379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AUC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50103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23CE686-41A3-FC48-8772-AA35B038727E}"/>
              </a:ext>
            </a:extLst>
          </p:cNvPr>
          <p:cNvSpPr txBox="1"/>
          <p:nvPr/>
        </p:nvSpPr>
        <p:spPr>
          <a:xfrm>
            <a:off x="5155963" y="436653"/>
            <a:ext cx="6301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Final Model Selected for Default Prediction –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3376907802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7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19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E12234-D230-6E4C-A1E4-277B7C610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Regression Model Performance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D0D166EB-8C40-C14A-9618-5A7F71D7EE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968346"/>
              </p:ext>
            </p:extLst>
          </p:nvPr>
        </p:nvGraphicFramePr>
        <p:xfrm>
          <a:off x="6837838" y="1244538"/>
          <a:ext cx="2937656" cy="1351768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1468828">
                  <a:extLst>
                    <a:ext uri="{9D8B030D-6E8A-4147-A177-3AD203B41FA5}">
                      <a16:colId xmlns:a16="http://schemas.microsoft.com/office/drawing/2014/main" val="2738880080"/>
                    </a:ext>
                  </a:extLst>
                </a:gridCol>
                <a:gridCol w="1468828">
                  <a:extLst>
                    <a:ext uri="{9D8B030D-6E8A-4147-A177-3AD203B41FA5}">
                      <a16:colId xmlns:a16="http://schemas.microsoft.com/office/drawing/2014/main" val="3568390174"/>
                    </a:ext>
                  </a:extLst>
                </a:gridCol>
              </a:tblGrid>
              <a:tr h="3379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Metric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416039"/>
                  </a:ext>
                </a:extLst>
              </a:tr>
              <a:tr h="3379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977.44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065354"/>
                  </a:ext>
                </a:extLst>
              </a:tr>
              <a:tr h="3379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R^2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0.4254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330193"/>
                  </a:ext>
                </a:extLst>
              </a:tr>
              <a:tr h="3379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Adjusted R^2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0.4244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20037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23CE686-41A3-FC48-8772-AA35B038727E}"/>
              </a:ext>
            </a:extLst>
          </p:cNvPr>
          <p:cNvSpPr txBox="1"/>
          <p:nvPr/>
        </p:nvSpPr>
        <p:spPr>
          <a:xfrm>
            <a:off x="5509586" y="436653"/>
            <a:ext cx="5594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Final Model Selected for LGD – Random Forest Regressor</a:t>
            </a:r>
          </a:p>
        </p:txBody>
      </p:sp>
      <p:pic>
        <p:nvPicPr>
          <p:cNvPr id="11" name="Picture 10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7549D0DF-50D9-3348-9A6F-C1E5D06ECB0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599" y="2883877"/>
            <a:ext cx="3866443" cy="2571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4186190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7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19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E12234-D230-6E4C-A1E4-277B7C610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3075666" cy="2156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Productionize the model</a:t>
            </a:r>
          </a:p>
        </p:txBody>
      </p:sp>
    </p:spTree>
    <p:extLst>
      <p:ext uri="{BB962C8B-B14F-4D97-AF65-F5344CB8AC3E}">
        <p14:creationId xmlns:p14="http://schemas.microsoft.com/office/powerpoint/2010/main" val="3293278381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7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19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E12234-D230-6E4C-A1E4-277B7C610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Potential Future Work</a:t>
            </a:r>
            <a:r>
              <a:rPr lang="en-US" sz="4000" dirty="0">
                <a:solidFill>
                  <a:srgbClr val="FFFFFF"/>
                </a:solidFill>
              </a:rPr>
              <a:t>s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0B1A12-7298-CD4D-8AFF-0317AC34FCF7}"/>
              </a:ext>
            </a:extLst>
          </p:cNvPr>
          <p:cNvSpPr txBox="1"/>
          <p:nvPr/>
        </p:nvSpPr>
        <p:spPr>
          <a:xfrm>
            <a:off x="4689231" y="2091782"/>
            <a:ext cx="68931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better ways for LGD prediction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Probable Solutions: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Use algorithms like SMOGN to remove imbalance from target variable “recoveries”.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Look at other variables to predict LGD more accurately.</a:t>
            </a:r>
          </a:p>
        </p:txBody>
      </p:sp>
    </p:spTree>
    <p:extLst>
      <p:ext uri="{BB962C8B-B14F-4D97-AF65-F5344CB8AC3E}">
        <p14:creationId xmlns:p14="http://schemas.microsoft.com/office/powerpoint/2010/main" val="1665743120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6C513-E205-924C-AF9C-7557F92CE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7" y="2663483"/>
            <a:ext cx="7569706" cy="1288238"/>
          </a:xfrm>
        </p:spPr>
        <p:txBody>
          <a:bodyPr anchor="ctr">
            <a:normAutofit/>
          </a:bodyPr>
          <a:lstStyle/>
          <a:p>
            <a:pPr algn="ctr"/>
            <a:r>
              <a:rPr lang="en-US" sz="80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501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7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19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E12234-D230-6E4C-A1E4-277B7C610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03A07-5A8E-4E40-94BB-D0CB18CF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2677" y="454842"/>
            <a:ext cx="7141696" cy="2681083"/>
          </a:xfrm>
        </p:spPr>
        <p:txBody>
          <a:bodyPr vert="horz" lIns="91440" tIns="45720" rIns="91440" bIns="45720" rtlCol="0">
            <a:normAutofit/>
          </a:bodyPr>
          <a:lstStyle/>
          <a:p>
            <a:pPr lvl="0" algn="just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2000" dirty="0"/>
              <a:t> identified the factors that influence a loan getting repaid successfully or closed on account of default,</a:t>
            </a:r>
          </a:p>
          <a:p>
            <a:pPr lvl="0" algn="just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2000" dirty="0"/>
              <a:t> based on those factors, built a model that can predict whether a borrower will eventually default on his loan or not, and </a:t>
            </a:r>
          </a:p>
          <a:p>
            <a:pPr lvl="0" algn="just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2000" dirty="0"/>
              <a:t> built separate model that will, in the event of a default, predict the net impact of the default on the lender.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664557-E6E6-F945-A239-793A835D3637}"/>
              </a:ext>
            </a:extLst>
          </p:cNvPr>
          <p:cNvSpPr txBox="1"/>
          <p:nvPr/>
        </p:nvSpPr>
        <p:spPr>
          <a:xfrm>
            <a:off x="4699224" y="2987814"/>
            <a:ext cx="7141696" cy="33426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2000" dirty="0"/>
              <a:t>How it helps the Lending Industry?</a:t>
            </a:r>
          </a:p>
          <a:p>
            <a:pPr marL="114300" indent="-342900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2000" dirty="0"/>
              <a:t>Credit Risk Modelling (calculate the chances of a borrower’s loan default) is a field with a lot of ongoing research. </a:t>
            </a:r>
          </a:p>
          <a:p>
            <a:pPr marL="114300" indent="-342900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2000" dirty="0"/>
              <a:t>our solution is aimed at helping individual lenders or lending institutions minimize the risk of losing money due to bad loans.</a:t>
            </a:r>
          </a:p>
          <a:p>
            <a:pPr marL="114300" indent="-342900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2000" dirty="0"/>
              <a:t>help lenders evaluate and fund risky loans as well. </a:t>
            </a:r>
          </a:p>
        </p:txBody>
      </p:sp>
    </p:spTree>
    <p:extLst>
      <p:ext uri="{BB962C8B-B14F-4D97-AF65-F5344CB8AC3E}">
        <p14:creationId xmlns:p14="http://schemas.microsoft.com/office/powerpoint/2010/main" val="3558268241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7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19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E12234-D230-6E4C-A1E4-277B7C610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03A07-5A8E-4E40-94BB-D0CB18CF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3723" y="509817"/>
            <a:ext cx="7397262" cy="1787906"/>
          </a:xfrm>
        </p:spPr>
        <p:txBody>
          <a:bodyPr vert="horz" lIns="91440" tIns="45720" rIns="91440" bIns="45720" rtlCol="0">
            <a:normAutofit/>
          </a:bodyPr>
          <a:lstStyle/>
          <a:p>
            <a:pPr lvl="0" algn="just"/>
            <a:r>
              <a:rPr lang="en-GB" sz="2000" dirty="0"/>
              <a:t>Default Prediction (Classification Problem) – from the current attributes determine whether a borrower will default or not.</a:t>
            </a:r>
          </a:p>
          <a:p>
            <a:pPr lvl="0" algn="just"/>
            <a:r>
              <a:rPr lang="en-GB" sz="2000" dirty="0"/>
              <a:t>Loss Given Default (Regression Problem) – in the event of a loan default determine how much is at risk for the lender.</a:t>
            </a:r>
            <a:endParaRPr lang="en-US" sz="2000" dirty="0"/>
          </a:p>
          <a:p>
            <a:pPr lvl="0" algn="just"/>
            <a:r>
              <a:rPr lang="en-US" sz="2000" dirty="0"/>
              <a:t>These form 2 important factors for Credit Risk Modelling.</a:t>
            </a:r>
            <a:endParaRPr lang="en-GB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BFC181-B0B0-FF4F-9653-A04901D0132E}"/>
              </a:ext>
            </a:extLst>
          </p:cNvPr>
          <p:cNvSpPr/>
          <p:nvPr/>
        </p:nvSpPr>
        <p:spPr>
          <a:xfrm>
            <a:off x="4600576" y="2869159"/>
            <a:ext cx="1219200" cy="7033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Load data and select loan samples no longer active</a:t>
            </a:r>
            <a:endParaRPr lang="en-US" sz="11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932048-E29C-4F4C-89E6-E11CB5BA359C}"/>
              </a:ext>
            </a:extLst>
          </p:cNvPr>
          <p:cNvSpPr/>
          <p:nvPr/>
        </p:nvSpPr>
        <p:spPr>
          <a:xfrm>
            <a:off x="6179123" y="2860001"/>
            <a:ext cx="1219200" cy="7033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cleaning and pre-processing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6B6171A9-0939-AE42-9B62-F4A1888F82B3}"/>
              </a:ext>
            </a:extLst>
          </p:cNvPr>
          <p:cNvSpPr/>
          <p:nvPr/>
        </p:nvSpPr>
        <p:spPr>
          <a:xfrm>
            <a:off x="5875009" y="3030350"/>
            <a:ext cx="257907" cy="33410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BC963D13-3F7A-6B4A-BE92-0351E2BA72B0}"/>
              </a:ext>
            </a:extLst>
          </p:cNvPr>
          <p:cNvSpPr/>
          <p:nvPr/>
        </p:nvSpPr>
        <p:spPr>
          <a:xfrm>
            <a:off x="7456253" y="3044637"/>
            <a:ext cx="257907" cy="33410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07028788-2368-8C43-8977-4B2128C235B2}"/>
              </a:ext>
            </a:extLst>
          </p:cNvPr>
          <p:cNvSpPr/>
          <p:nvPr/>
        </p:nvSpPr>
        <p:spPr>
          <a:xfrm>
            <a:off x="9047498" y="3044637"/>
            <a:ext cx="257907" cy="33410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8286C0F2-7C82-8142-9E6F-08EBC215E474}"/>
              </a:ext>
            </a:extLst>
          </p:cNvPr>
          <p:cNvSpPr/>
          <p:nvPr/>
        </p:nvSpPr>
        <p:spPr>
          <a:xfrm rot="5400000">
            <a:off x="9842145" y="3577675"/>
            <a:ext cx="257907" cy="33410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7CD4C1D-321B-8C49-8D4C-392746050FFE}"/>
              </a:ext>
            </a:extLst>
          </p:cNvPr>
          <p:cNvSpPr/>
          <p:nvPr/>
        </p:nvSpPr>
        <p:spPr>
          <a:xfrm>
            <a:off x="9373222" y="3904531"/>
            <a:ext cx="1219200" cy="7033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Determine the best features for Default Prediction</a:t>
            </a:r>
            <a:endParaRPr lang="en-US" sz="10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845F66E-CAD0-7842-8695-2B3C65916015}"/>
              </a:ext>
            </a:extLst>
          </p:cNvPr>
          <p:cNvSpPr/>
          <p:nvPr/>
        </p:nvSpPr>
        <p:spPr>
          <a:xfrm>
            <a:off x="9361498" y="2854674"/>
            <a:ext cx="1219200" cy="7033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Run model on dataset and evaluate model performance</a:t>
            </a:r>
            <a:endParaRPr lang="en-US" sz="9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D68A7FF-177D-E34F-A9A9-B5B54606FB2C}"/>
              </a:ext>
            </a:extLst>
          </p:cNvPr>
          <p:cNvSpPr/>
          <p:nvPr/>
        </p:nvSpPr>
        <p:spPr>
          <a:xfrm>
            <a:off x="7783047" y="3904530"/>
            <a:ext cx="1219200" cy="7033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Select samples predicted as probable default loans</a:t>
            </a:r>
            <a:endParaRPr lang="en-US" sz="900" dirty="0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A66654B9-F06C-1440-AD98-BA17F0B97660}"/>
              </a:ext>
            </a:extLst>
          </p:cNvPr>
          <p:cNvSpPr/>
          <p:nvPr/>
        </p:nvSpPr>
        <p:spPr>
          <a:xfrm rot="10800000">
            <a:off x="9047498" y="4117941"/>
            <a:ext cx="257907" cy="33410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5DF8529-A36F-BC40-9408-96D6B4F8569E}"/>
              </a:ext>
            </a:extLst>
          </p:cNvPr>
          <p:cNvSpPr/>
          <p:nvPr/>
        </p:nvSpPr>
        <p:spPr>
          <a:xfrm>
            <a:off x="3035747" y="5399403"/>
            <a:ext cx="1219200" cy="7033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Load data and select only default loan samples </a:t>
            </a:r>
            <a:endParaRPr lang="en-US" sz="11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09E331A-C33A-C940-BE8D-199FE83A8699}"/>
              </a:ext>
            </a:extLst>
          </p:cNvPr>
          <p:cNvSpPr/>
          <p:nvPr/>
        </p:nvSpPr>
        <p:spPr>
          <a:xfrm>
            <a:off x="4619430" y="5399403"/>
            <a:ext cx="1219200" cy="7033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cleaning and pre-processing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A73903E-731D-AD43-8136-C56BB81A04EA}"/>
              </a:ext>
            </a:extLst>
          </p:cNvPr>
          <p:cNvSpPr/>
          <p:nvPr/>
        </p:nvSpPr>
        <p:spPr>
          <a:xfrm>
            <a:off x="6216751" y="5399403"/>
            <a:ext cx="1219200" cy="7033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Train Model for Regression Problem</a:t>
            </a:r>
            <a:endParaRPr lang="en-US" sz="1050" dirty="0"/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A985B694-5047-FF4D-972D-A14EB517BF38}"/>
              </a:ext>
            </a:extLst>
          </p:cNvPr>
          <p:cNvSpPr/>
          <p:nvPr/>
        </p:nvSpPr>
        <p:spPr>
          <a:xfrm>
            <a:off x="4317700" y="5584040"/>
            <a:ext cx="257907" cy="33410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A8B76476-7284-744B-AC00-BE0AD295D4AE}"/>
              </a:ext>
            </a:extLst>
          </p:cNvPr>
          <p:cNvSpPr/>
          <p:nvPr/>
        </p:nvSpPr>
        <p:spPr>
          <a:xfrm>
            <a:off x="5882453" y="5584039"/>
            <a:ext cx="257907" cy="33410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63336337-47ED-BA49-85CB-1583A095B32C}"/>
              </a:ext>
            </a:extLst>
          </p:cNvPr>
          <p:cNvSpPr/>
          <p:nvPr/>
        </p:nvSpPr>
        <p:spPr>
          <a:xfrm>
            <a:off x="7485731" y="5584038"/>
            <a:ext cx="257907" cy="33410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42474D6-9614-3B4B-AFB8-2CA3D04E8F58}"/>
              </a:ext>
            </a:extLst>
          </p:cNvPr>
          <p:cNvSpPr/>
          <p:nvPr/>
        </p:nvSpPr>
        <p:spPr>
          <a:xfrm>
            <a:off x="7792148" y="5399403"/>
            <a:ext cx="1219200" cy="7033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Run model on dataset and evaluate model performance</a:t>
            </a:r>
            <a:endParaRPr lang="en-US" sz="1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AE2313F-649E-4F4B-BE27-9C5B591C3439}"/>
              </a:ext>
            </a:extLst>
          </p:cNvPr>
          <p:cNvSpPr/>
          <p:nvPr/>
        </p:nvSpPr>
        <p:spPr>
          <a:xfrm>
            <a:off x="9358987" y="5399399"/>
            <a:ext cx="1219200" cy="7033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Run model on loan samples predicted as probable default loans 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AEC4BDDE-8A61-4E41-94E9-7D1FB437611B}"/>
              </a:ext>
            </a:extLst>
          </p:cNvPr>
          <p:cNvSpPr/>
          <p:nvPr/>
        </p:nvSpPr>
        <p:spPr>
          <a:xfrm>
            <a:off x="10818317" y="2730683"/>
            <a:ext cx="222738" cy="202809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Brace 50">
            <a:extLst>
              <a:ext uri="{FF2B5EF4-FFF2-40B4-BE49-F238E27FC236}">
                <a16:creationId xmlns:a16="http://schemas.microsoft.com/office/drawing/2014/main" id="{30499B41-2B53-6D46-BF67-0B65A39BA63D}"/>
              </a:ext>
            </a:extLst>
          </p:cNvPr>
          <p:cNvSpPr/>
          <p:nvPr/>
        </p:nvSpPr>
        <p:spPr>
          <a:xfrm>
            <a:off x="10794871" y="5240729"/>
            <a:ext cx="222738" cy="104073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EE9C3E-0B85-8444-B084-99B6CDBC6E8A}"/>
              </a:ext>
            </a:extLst>
          </p:cNvPr>
          <p:cNvSpPr txBox="1"/>
          <p:nvPr/>
        </p:nvSpPr>
        <p:spPr>
          <a:xfrm>
            <a:off x="11094000" y="3495236"/>
            <a:ext cx="973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Default Prediction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F0ED963-7750-C349-BFE9-9A1CAF4460D9}"/>
              </a:ext>
            </a:extLst>
          </p:cNvPr>
          <p:cNvSpPr txBox="1"/>
          <p:nvPr/>
        </p:nvSpPr>
        <p:spPr>
          <a:xfrm>
            <a:off x="11094000" y="5487762"/>
            <a:ext cx="973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Loss Given Default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724D541-4273-2740-8ACF-D0DD2FF9EA0C}"/>
              </a:ext>
            </a:extLst>
          </p:cNvPr>
          <p:cNvSpPr/>
          <p:nvPr/>
        </p:nvSpPr>
        <p:spPr>
          <a:xfrm>
            <a:off x="7769684" y="2854674"/>
            <a:ext cx="1219200" cy="7033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Train Model for Classification problem</a:t>
            </a:r>
            <a:endParaRPr lang="en-US" sz="1050" dirty="0"/>
          </a:p>
        </p:txBody>
      </p:sp>
      <p:sp>
        <p:nvSpPr>
          <p:cNvPr id="46" name="Right Arrow 45">
            <a:extLst>
              <a:ext uri="{FF2B5EF4-FFF2-40B4-BE49-F238E27FC236}">
                <a16:creationId xmlns:a16="http://schemas.microsoft.com/office/drawing/2014/main" id="{4C75AF8B-272D-CB4D-B377-65F6CD212205}"/>
              </a:ext>
            </a:extLst>
          </p:cNvPr>
          <p:cNvSpPr/>
          <p:nvPr/>
        </p:nvSpPr>
        <p:spPr>
          <a:xfrm>
            <a:off x="9059858" y="5622074"/>
            <a:ext cx="257907" cy="33410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453572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7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19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E12234-D230-6E4C-A1E4-277B7C610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Dataset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2B110F-F6E7-EF49-A0A5-44054496D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2677" y="525180"/>
            <a:ext cx="7141696" cy="4691589"/>
          </a:xfrm>
        </p:spPr>
        <p:txBody>
          <a:bodyPr vert="horz" lIns="91440" tIns="45720" rIns="91440" bIns="45720" rtlCol="0">
            <a:normAutofit/>
          </a:bodyPr>
          <a:lstStyle/>
          <a:p>
            <a:pPr lvl="0" algn="just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2000" dirty="0"/>
              <a:t>Difficult to obtain real-time bank or lending institute data. Hence, focused on P2P platforms.</a:t>
            </a:r>
          </a:p>
          <a:p>
            <a:pPr lvl="0" algn="just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2000" dirty="0"/>
              <a:t>Several P2P platforms like Lending Club, Prosper and </a:t>
            </a:r>
            <a:r>
              <a:rPr lang="en-US" sz="2000" dirty="0" err="1"/>
              <a:t>Fynanz</a:t>
            </a:r>
            <a:r>
              <a:rPr lang="en-US" sz="2000" dirty="0"/>
              <a:t>.</a:t>
            </a:r>
          </a:p>
          <a:p>
            <a:pPr lvl="0" algn="just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2000" dirty="0"/>
              <a:t>Used Lending Club dataset available on Kaggle (</a:t>
            </a:r>
            <a:r>
              <a:rPr lang="en-GB" sz="1600" dirty="0">
                <a:solidFill>
                  <a:schemeClr val="accent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https://www.kaggle.com/wordsforthewise/lending-club</a:t>
            </a:r>
            <a:r>
              <a:rPr lang="en-US" sz="2000" dirty="0"/>
              <a:t>).</a:t>
            </a:r>
          </a:p>
          <a:p>
            <a:pPr lvl="0" algn="just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2000" dirty="0"/>
              <a:t>Dataset has 2 million+ samples with loan applications recorded between 2007 to 2018.</a:t>
            </a:r>
          </a:p>
          <a:p>
            <a:pPr lvl="0" algn="just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2000" dirty="0"/>
              <a:t>Total of 151 variables can be categorized as:</a:t>
            </a:r>
          </a:p>
          <a:p>
            <a:pPr lvl="1" algn="just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Borrower’s personal information</a:t>
            </a:r>
          </a:p>
          <a:p>
            <a:pPr lvl="1" algn="just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Borrower’s credit history</a:t>
            </a:r>
          </a:p>
          <a:p>
            <a:pPr lvl="1" algn="just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Loan Application details </a:t>
            </a:r>
          </a:p>
          <a:p>
            <a:pPr algn="just">
              <a:lnSpc>
                <a:spcPct val="100000"/>
              </a:lnSpc>
              <a:buFont typeface="Wingdings" pitchFamily="2" charset="2"/>
              <a:buChar char="§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13303807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7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19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E12234-D230-6E4C-A1E4-277B7C610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Exploratory Data Analytics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0E1BCB-E9F1-A741-9418-49374E464EE6}"/>
              </a:ext>
            </a:extLst>
          </p:cNvPr>
          <p:cNvSpPr txBox="1"/>
          <p:nvPr/>
        </p:nvSpPr>
        <p:spPr>
          <a:xfrm>
            <a:off x="4654063" y="390832"/>
            <a:ext cx="7537936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Loan Status (</a:t>
            </a:r>
            <a:r>
              <a:rPr lang="en-GB" sz="2000" u="sng" dirty="0"/>
              <a:t>current status of the loan </a:t>
            </a:r>
            <a:r>
              <a:rPr lang="en-US" sz="2000" u="sng" dirty="0"/>
              <a:t>)</a:t>
            </a:r>
          </a:p>
          <a:p>
            <a:endParaRPr lang="en-US" sz="2000" dirty="0"/>
          </a:p>
          <a:p>
            <a:r>
              <a:rPr lang="en-GB" sz="2000" dirty="0"/>
              <a:t>The feature </a:t>
            </a:r>
            <a:r>
              <a:rPr lang="en-GB" sz="2000" b="1" dirty="0"/>
              <a:t>“</a:t>
            </a:r>
            <a:r>
              <a:rPr lang="en-GB" sz="2000" dirty="0" err="1"/>
              <a:t>loan_status</a:t>
            </a:r>
            <a:r>
              <a:rPr lang="en-GB" sz="2000" dirty="0"/>
              <a:t>” has the following values as:</a:t>
            </a:r>
          </a:p>
          <a:p>
            <a:pPr marL="342900" lvl="0" indent="-342900">
              <a:buFont typeface="Wingdings" pitchFamily="2" charset="2"/>
              <a:buChar char="§"/>
            </a:pPr>
            <a:r>
              <a:rPr lang="en-GB" sz="2000" dirty="0">
                <a:highlight>
                  <a:srgbClr val="FFFF00"/>
                </a:highlight>
              </a:rPr>
              <a:t>Current</a:t>
            </a:r>
            <a:r>
              <a:rPr lang="en-GB" sz="2000" dirty="0"/>
              <a:t>: Active Loan. </a:t>
            </a:r>
          </a:p>
          <a:p>
            <a:pPr marL="342900" lvl="0" indent="-342900">
              <a:buFont typeface="Wingdings" pitchFamily="2" charset="2"/>
              <a:buChar char="§"/>
            </a:pPr>
            <a:r>
              <a:rPr lang="en-GB" sz="2000" dirty="0">
                <a:highlight>
                  <a:srgbClr val="00FF00"/>
                </a:highlight>
              </a:rPr>
              <a:t>Fully Paid</a:t>
            </a:r>
            <a:r>
              <a:rPr lang="en-GB" sz="2000" dirty="0"/>
              <a:t>: The full principal with interest rates is paid back.</a:t>
            </a:r>
            <a:endParaRPr lang="en-GB" sz="2000" dirty="0">
              <a:highlight>
                <a:srgbClr val="00FF00"/>
              </a:highlight>
            </a:endParaRPr>
          </a:p>
          <a:p>
            <a:pPr marL="342900" lvl="0" indent="-342900">
              <a:buFont typeface="Wingdings" pitchFamily="2" charset="2"/>
              <a:buChar char="§"/>
            </a:pPr>
            <a:r>
              <a:rPr lang="en-GB" sz="2000" dirty="0">
                <a:highlight>
                  <a:srgbClr val="FF0000"/>
                </a:highlight>
              </a:rPr>
              <a:t>Charged Off</a:t>
            </a:r>
            <a:r>
              <a:rPr lang="en-GB" sz="2000" dirty="0"/>
              <a:t>: The loan will never be paid back in full amount.</a:t>
            </a:r>
            <a:endParaRPr lang="en-GB" sz="2000" dirty="0">
              <a:highlight>
                <a:srgbClr val="FF0000"/>
              </a:highlight>
            </a:endParaRPr>
          </a:p>
          <a:p>
            <a:pPr marL="342900" lvl="0" indent="-342900">
              <a:buFont typeface="Wingdings" pitchFamily="2" charset="2"/>
              <a:buChar char="§"/>
            </a:pPr>
            <a:r>
              <a:rPr lang="en-GB" sz="2000" dirty="0">
                <a:highlight>
                  <a:srgbClr val="FFFF00"/>
                </a:highlight>
              </a:rPr>
              <a:t>In Grace Period</a:t>
            </a:r>
            <a:r>
              <a:rPr lang="en-GB" sz="2000" dirty="0"/>
              <a:t>: Payment of instalment is delayed by 1 to 15 days.</a:t>
            </a:r>
          </a:p>
          <a:p>
            <a:pPr marL="342900" lvl="0" indent="-342900">
              <a:buFont typeface="Wingdings" pitchFamily="2" charset="2"/>
              <a:buChar char="§"/>
            </a:pPr>
            <a:r>
              <a:rPr lang="en-GB" sz="2000" dirty="0">
                <a:highlight>
                  <a:srgbClr val="FFFF00"/>
                </a:highlight>
              </a:rPr>
              <a:t>Late (16-30 days)</a:t>
            </a:r>
            <a:r>
              <a:rPr lang="en-GB" sz="2000" dirty="0"/>
              <a:t>: Payment of instalment delayed by 16 to 30 days.</a:t>
            </a:r>
            <a:endParaRPr lang="en-GB" sz="2000" dirty="0">
              <a:highlight>
                <a:srgbClr val="FF0000"/>
              </a:highlight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GB" sz="2000" dirty="0">
                <a:highlight>
                  <a:srgbClr val="FF0000"/>
                </a:highlight>
              </a:rPr>
              <a:t>Late (31-120 days)</a:t>
            </a:r>
            <a:r>
              <a:rPr lang="en-GB" sz="2000" dirty="0"/>
              <a:t>: </a:t>
            </a:r>
            <a:r>
              <a:rPr lang="en-GB" sz="1900" dirty="0"/>
              <a:t>Payment of instalment delayed by 31 to 120 days.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GB" sz="2000" dirty="0">
                <a:highlight>
                  <a:srgbClr val="FF0000"/>
                </a:highlight>
              </a:rPr>
              <a:t>Default</a:t>
            </a:r>
            <a:r>
              <a:rPr lang="en-GB" sz="2000" dirty="0"/>
              <a:t>: Payment of instalment is delayed by more than 120 days.</a:t>
            </a:r>
          </a:p>
          <a:p>
            <a:pPr marL="342900" indent="-342900">
              <a:buFont typeface="Wingdings" pitchFamily="2" charset="2"/>
              <a:buChar char="§"/>
            </a:pPr>
            <a:endParaRPr lang="en-GB" sz="2000" dirty="0"/>
          </a:p>
          <a:p>
            <a:r>
              <a:rPr lang="en-GB" sz="1600" i="1" dirty="0"/>
              <a:t>Note: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i="1" dirty="0"/>
              <a:t>For Classification Model training, we consider only Good and Bad loans.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i="1" dirty="0"/>
              <a:t>For Regression Model training, we consider only Bad (Charged Off) loans. </a:t>
            </a:r>
            <a:endParaRPr lang="en-US" sz="1600" i="1" dirty="0"/>
          </a:p>
        </p:txBody>
      </p:sp>
      <p:pic>
        <p:nvPicPr>
          <p:cNvPr id="11" name="Picture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2FDDD0F-3B6F-5C41-8014-62267F4AED0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042" y="4937125"/>
            <a:ext cx="6681958" cy="192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A picture containing card&#10;&#10;Description automatically generated">
            <a:extLst>
              <a:ext uri="{FF2B5EF4-FFF2-40B4-BE49-F238E27FC236}">
                <a16:creationId xmlns:a16="http://schemas.microsoft.com/office/drawing/2014/main" id="{6E270826-F55D-CB4B-BF9F-C7774C83FD0A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4" t="15823" r="10349" b="17087"/>
          <a:stretch/>
        </p:blipFill>
        <p:spPr bwMode="auto">
          <a:xfrm>
            <a:off x="3203086" y="4937125"/>
            <a:ext cx="2306955" cy="19208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44730746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7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19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E12234-D230-6E4C-A1E4-277B7C610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Exploratory Data Analytics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5D0986-65A3-DB48-A831-2D2D0047A986}"/>
              </a:ext>
            </a:extLst>
          </p:cNvPr>
          <p:cNvSpPr txBox="1"/>
          <p:nvPr/>
        </p:nvSpPr>
        <p:spPr>
          <a:xfrm>
            <a:off x="4505793" y="1427114"/>
            <a:ext cx="2211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Issue Date and Term: </a:t>
            </a:r>
          </a:p>
        </p:txBody>
      </p:sp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9FBB0CA-D5FB-084D-86E8-6F93667C7894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8371" r="8987" b="2467"/>
          <a:stretch/>
        </p:blipFill>
        <p:spPr bwMode="auto">
          <a:xfrm>
            <a:off x="6717323" y="668214"/>
            <a:ext cx="5242787" cy="227427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FB057CB-2A5E-DC4B-A313-92670C4B5561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82" r="7541"/>
          <a:stretch/>
        </p:blipFill>
        <p:spPr bwMode="auto">
          <a:xfrm>
            <a:off x="3780094" y="3962398"/>
            <a:ext cx="2784831" cy="239150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50B218-C20F-4C4E-A4AF-2014A9172C7E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38" r="6116"/>
          <a:stretch/>
        </p:blipFill>
        <p:spPr bwMode="auto">
          <a:xfrm>
            <a:off x="6564925" y="3962398"/>
            <a:ext cx="2684585" cy="239150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Picture 1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A8B37274-6E8C-FD49-B643-27D130465A2B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105" y="3962398"/>
            <a:ext cx="2684585" cy="23915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3A8EC4-0B66-DE4C-ADC0-EBE7DE8963D3}"/>
              </a:ext>
            </a:extLst>
          </p:cNvPr>
          <p:cNvSpPr txBox="1"/>
          <p:nvPr/>
        </p:nvSpPr>
        <p:spPr>
          <a:xfrm>
            <a:off x="4388657" y="3429000"/>
            <a:ext cx="7037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How Loan Status is influenced by Loan Amount, Rate of Interest and DTI</a:t>
            </a:r>
          </a:p>
        </p:txBody>
      </p:sp>
    </p:spTree>
    <p:extLst>
      <p:ext uri="{BB962C8B-B14F-4D97-AF65-F5344CB8AC3E}">
        <p14:creationId xmlns:p14="http://schemas.microsoft.com/office/powerpoint/2010/main" val="4282548676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7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19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E12234-D230-6E4C-A1E4-277B7C610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Exploratory Data Analytics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54B33B4-79A0-654C-B9FE-0B8A98F58EC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6" t="9037" r="8834"/>
          <a:stretch/>
        </p:blipFill>
        <p:spPr bwMode="auto">
          <a:xfrm>
            <a:off x="4572367" y="951230"/>
            <a:ext cx="4597794" cy="22356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2DB941-5875-5F47-8595-6349B6A92D9F}"/>
              </a:ext>
            </a:extLst>
          </p:cNvPr>
          <p:cNvSpPr txBox="1"/>
          <p:nvPr/>
        </p:nvSpPr>
        <p:spPr>
          <a:xfrm>
            <a:off x="6095999" y="417747"/>
            <a:ext cx="5169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Grades applied to loan applications by Lending Club</a:t>
            </a:r>
          </a:p>
        </p:txBody>
      </p:sp>
      <p:pic>
        <p:nvPicPr>
          <p:cNvPr id="9" name="Picture 8" descr="A picture containing table, large, holding, people&#10;&#10;Description automatically generated">
            <a:extLst>
              <a:ext uri="{FF2B5EF4-FFF2-40B4-BE49-F238E27FC236}">
                <a16:creationId xmlns:a16="http://schemas.microsoft.com/office/drawing/2014/main" id="{0D2F5626-26D4-6748-AD57-32BA81218B26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8" r="2585"/>
          <a:stretch/>
        </p:blipFill>
        <p:spPr bwMode="auto">
          <a:xfrm>
            <a:off x="9170161" y="1062598"/>
            <a:ext cx="2832735" cy="20129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 descr="A close up of a flag&#10;&#10;Description automatically generated">
            <a:extLst>
              <a:ext uri="{FF2B5EF4-FFF2-40B4-BE49-F238E27FC236}">
                <a16:creationId xmlns:a16="http://schemas.microsoft.com/office/drawing/2014/main" id="{CDB77B1E-A0BB-0342-8D02-10AB6E3B3A5A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9" t="8759" r="7548" b="4608"/>
          <a:stretch/>
        </p:blipFill>
        <p:spPr bwMode="auto">
          <a:xfrm>
            <a:off x="3872796" y="3782453"/>
            <a:ext cx="5524500" cy="284443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D8F6C4-31B0-2C47-8AF6-7F91E30AF2F2}"/>
              </a:ext>
            </a:extLst>
          </p:cNvPr>
          <p:cNvSpPr txBox="1"/>
          <p:nvPr/>
        </p:nvSpPr>
        <p:spPr>
          <a:xfrm>
            <a:off x="9490420" y="4630615"/>
            <a:ext cx="25124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Relationship between Funded Amount and Grade</a:t>
            </a:r>
          </a:p>
        </p:txBody>
      </p:sp>
    </p:spTree>
    <p:extLst>
      <p:ext uri="{BB962C8B-B14F-4D97-AF65-F5344CB8AC3E}">
        <p14:creationId xmlns:p14="http://schemas.microsoft.com/office/powerpoint/2010/main" val="136494244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7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19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E12234-D230-6E4C-A1E4-277B7C610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Exploratory Data Analytics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E4296DBC-2C70-5B4F-90D9-0972B9D6DC0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0" t="9392" r="8402"/>
          <a:stretch/>
        </p:blipFill>
        <p:spPr bwMode="auto">
          <a:xfrm>
            <a:off x="5303653" y="725051"/>
            <a:ext cx="5495290" cy="23482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FFF5F8B-2476-A346-A826-628D8D5F32C1}"/>
              </a:ext>
            </a:extLst>
          </p:cNvPr>
          <p:cNvSpPr txBox="1"/>
          <p:nvPr/>
        </p:nvSpPr>
        <p:spPr>
          <a:xfrm>
            <a:off x="5758009" y="261934"/>
            <a:ext cx="4583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Effect of FICO score on Grade and Loan Status</a:t>
            </a:r>
          </a:p>
        </p:txBody>
      </p:sp>
    </p:spTree>
    <p:extLst>
      <p:ext uri="{BB962C8B-B14F-4D97-AF65-F5344CB8AC3E}">
        <p14:creationId xmlns:p14="http://schemas.microsoft.com/office/powerpoint/2010/main" val="2703107527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7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19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E12234-D230-6E4C-A1E4-277B7C610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Exploratory Data Analytics</a:t>
            </a:r>
          </a:p>
        </p:txBody>
      </p:sp>
      <p:pic>
        <p:nvPicPr>
          <p:cNvPr id="8" name="Picture 7" descr="A picture containing water&#10;&#10;Description automatically generated">
            <a:extLst>
              <a:ext uri="{FF2B5EF4-FFF2-40B4-BE49-F238E27FC236}">
                <a16:creationId xmlns:a16="http://schemas.microsoft.com/office/drawing/2014/main" id="{FC8BB00E-9F0E-7547-8230-E3B0C24D4C3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180" y="803841"/>
            <a:ext cx="6646148" cy="16228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66EFAB-FE36-374E-BD8B-6AFFCCB5E7DA}"/>
              </a:ext>
            </a:extLst>
          </p:cNvPr>
          <p:cNvSpPr txBox="1"/>
          <p:nvPr/>
        </p:nvSpPr>
        <p:spPr>
          <a:xfrm>
            <a:off x="5081149" y="304800"/>
            <a:ext cx="5878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Length of Employment and its relationship with Loan Status</a:t>
            </a:r>
          </a:p>
        </p:txBody>
      </p:sp>
      <p:pic>
        <p:nvPicPr>
          <p:cNvPr id="10" name="Picture 9" descr="A picture containing man&#10;&#10;Description automatically generated">
            <a:extLst>
              <a:ext uri="{FF2B5EF4-FFF2-40B4-BE49-F238E27FC236}">
                <a16:creationId xmlns:a16="http://schemas.microsoft.com/office/drawing/2014/main" id="{C2B37A3E-407F-9F42-BBF5-377C6A9283D8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8" t="9165" r="8159" b="4843"/>
          <a:stretch/>
        </p:blipFill>
        <p:spPr bwMode="auto">
          <a:xfrm>
            <a:off x="5300416" y="3238569"/>
            <a:ext cx="5527675" cy="28155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18A361-3C77-764D-9A97-9796CDC627D2}"/>
              </a:ext>
            </a:extLst>
          </p:cNvPr>
          <p:cNvSpPr txBox="1"/>
          <p:nvPr/>
        </p:nvSpPr>
        <p:spPr>
          <a:xfrm>
            <a:off x="5751215" y="2861186"/>
            <a:ext cx="4704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Effect of Home Ownership on the Loan Amount</a:t>
            </a:r>
          </a:p>
        </p:txBody>
      </p:sp>
    </p:spTree>
    <p:extLst>
      <p:ext uri="{BB962C8B-B14F-4D97-AF65-F5344CB8AC3E}">
        <p14:creationId xmlns:p14="http://schemas.microsoft.com/office/powerpoint/2010/main" val="507911796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1086</Words>
  <Application>Microsoft Macintosh PowerPoint</Application>
  <PresentationFormat>Widescreen</PresentationFormat>
  <Paragraphs>125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PowerPoint Presentation</vt:lpstr>
      <vt:lpstr>Business Problem</vt:lpstr>
      <vt:lpstr>Proposed Solution</vt:lpstr>
      <vt:lpstr>Dataset</vt:lpstr>
      <vt:lpstr>Exploratory Data Analytics</vt:lpstr>
      <vt:lpstr>Exploratory Data Analytics</vt:lpstr>
      <vt:lpstr>Exploratory Data Analytics</vt:lpstr>
      <vt:lpstr>Exploratory Data Analytics</vt:lpstr>
      <vt:lpstr>Exploratory Data Analytics</vt:lpstr>
      <vt:lpstr>Algorithms Tested – Default Prediction</vt:lpstr>
      <vt:lpstr>Algorithms Tested – Loss Given Default</vt:lpstr>
      <vt:lpstr>Solution Architecture – Target Variables</vt:lpstr>
      <vt:lpstr>Solution Architecture - Process Overview</vt:lpstr>
      <vt:lpstr>Classification Model Performance</vt:lpstr>
      <vt:lpstr>Regression Model Performance</vt:lpstr>
      <vt:lpstr>Productionize the model</vt:lpstr>
      <vt:lpstr>Potential Future Works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Risk Modelling</dc:title>
  <dc:creator>Podder, Arunangshu</dc:creator>
  <cp:lastModifiedBy>Podder, Arunangshu</cp:lastModifiedBy>
  <cp:revision>8</cp:revision>
  <dcterms:created xsi:type="dcterms:W3CDTF">2020-08-29T11:02:17Z</dcterms:created>
  <dcterms:modified xsi:type="dcterms:W3CDTF">2020-08-29T11:11:31Z</dcterms:modified>
</cp:coreProperties>
</file>