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77" r:id="rId2"/>
    <p:sldId id="257" r:id="rId3"/>
    <p:sldId id="261" r:id="rId4"/>
    <p:sldId id="262" r:id="rId5"/>
    <p:sldId id="263" r:id="rId6"/>
    <p:sldId id="268" r:id="rId7"/>
    <p:sldId id="267" r:id="rId8"/>
    <p:sldId id="266" r:id="rId9"/>
    <p:sldId id="264" r:id="rId10"/>
    <p:sldId id="281" r:id="rId11"/>
    <p:sldId id="282" r:id="rId12"/>
    <p:sldId id="283" r:id="rId13"/>
    <p:sldId id="269" r:id="rId14"/>
    <p:sldId id="270" r:id="rId15"/>
    <p:sldId id="275" r:id="rId16"/>
    <p:sldId id="274" r:id="rId17"/>
    <p:sldId id="271" r:id="rId18"/>
    <p:sldId id="272" r:id="rId19"/>
    <p:sldId id="284" r:id="rId20"/>
    <p:sldId id="279" r:id="rId21"/>
    <p:sldId id="285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dder, Arunangshu" initials="PA" lastIdx="1" clrIdx="0">
    <p:extLst>
      <p:ext uri="{19B8F6BF-5375-455C-9EA6-DF929625EA0E}">
        <p15:presenceInfo xmlns:p15="http://schemas.microsoft.com/office/powerpoint/2012/main" userId="S::apodder@deloitte.com::d5829fea-38ad-409e-aa6f-3182e8a77c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7E41-5224-B74C-B0F3-1985BE3FA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AE5F0-9180-3D4A-AE9C-A612C601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9AE8-72C0-FF45-B20C-7FE59F7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4DCF-D1BA-8D4B-9211-3AAF2778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7E3C-BDBD-8F46-AB7D-510DC358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068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EDA7-DF3D-3D48-9872-6152076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EF5F2-0F3A-8C45-B65D-1540E799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4749-8379-8443-9218-B8386E54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1B9D7-0BDD-3F4C-9D37-4D6AB62D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D465-627F-E542-A668-5526A4AF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478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7E8C5-B2AB-6F4D-AAE3-63A718C0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28A05-B933-D340-8E04-006F2EE90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F202-DB38-5D4E-A38D-AE6B9505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D2EB-1423-C340-91E4-E13FF53C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C6C-2753-9F41-AB99-EE5E4BB1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5136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64D1-16F0-5E4B-8F1B-14EDC98B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D660-85F5-6049-A970-C4DD8C0B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54A8-D76A-3641-B3E5-5DFF32C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3865-4AD6-384F-A2E2-CED4B0D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E3EB-7A64-304B-967A-3A5A656C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3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6-5982-EB47-9F25-9476AD6F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B18-FD82-294B-8BB4-C96F8E8A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88BB-57F2-5A43-8984-803D5EB3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7DC4-BAD0-0944-9CDD-71716E99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2684-47C3-9A47-AEED-F06CB5CF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961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7B7-F803-B644-BA5C-677FD47B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CA6B-2AA6-1A44-9B10-FD6892DD4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0A014-F368-914A-82BA-3B6C796D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D344C-2596-AC4C-A966-92BE3AB9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1DD1-F1DC-214D-838D-CDED7104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3D7C-0AC1-4B40-B431-3EFCC90D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139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C3BE-77F4-3441-A28D-20BE1AFE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2547-13A4-8143-8715-B758021D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F0F19-D084-EF47-B2D4-0758A84A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3AEF-E064-4E42-A5AF-12805E8AE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ED5A-7D28-F948-88DA-3E4ABB96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3F734-E6F3-8B4A-901D-539C191B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6029E-B904-954A-8060-DB29DAF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016B8-9273-7F4B-8AB9-AAAAF2D8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8474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2E18-D1D9-AB45-A265-21D090AC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AC629-A6E2-7E4E-B95B-18F7B61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41469-2907-DF4A-B110-8FD59A1B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437EF-3C05-3F47-8693-475261CA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964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1B84E-7BCB-604C-8496-0AEC9513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5949B-B749-1349-8294-391F21F2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F426-F99E-784D-A8D1-97B584FA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410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13A6-8434-4541-A369-A4E6517B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F98-23D5-F04D-8B35-954B34ED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D6B6-AF6C-D34D-A2F1-67A459F36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22544-9612-BD46-99CA-3E035C07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F283-14F2-AF48-BE37-F2FEDFC0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BD3EE-CC07-A243-8606-3D308ED8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532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F-B395-BE40-AB9B-69EE849A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58680-A5C7-7641-B84E-016DD599E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9E9B7-56CB-B346-AA81-65D5A69B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139C-4775-2347-89AD-8CC2319B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62116-93E7-084B-BBE3-49F1F966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14A17-7ECF-5040-BBC2-199C9BCC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70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DE9B7-FCF3-3941-AAD5-A1CE68E4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DA12-E9FD-714C-9FEF-8FD0642C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D9D6-7A33-4C42-9C23-7E7822272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28122-C047-8444-8F61-E56FCF1BEE11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B313-20C4-C24A-9E8D-9FDBF8A2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07FB-1AF4-E94C-B7D0-34858694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7CA1-13F0-6E47-A55F-BCCAEB4E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wordsforthewise/lending-clu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D852AB-DE38-524B-B73D-8942DAD215DD}"/>
              </a:ext>
            </a:extLst>
          </p:cNvPr>
          <p:cNvSpPr txBox="1">
            <a:spLocks/>
          </p:cNvSpPr>
          <p:nvPr/>
        </p:nvSpPr>
        <p:spPr>
          <a:xfrm>
            <a:off x="489557" y="2332892"/>
            <a:ext cx="7282843" cy="135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+mn-lt"/>
              </a:rPr>
              <a:t>Credit Risk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49260-EBF0-EB40-BD04-6309D843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4" y="71439"/>
            <a:ext cx="3708400" cy="7239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249C61E-A305-B247-B7B4-03758CB99C59}"/>
              </a:ext>
            </a:extLst>
          </p:cNvPr>
          <p:cNvSpPr txBox="1">
            <a:spLocks/>
          </p:cNvSpPr>
          <p:nvPr/>
        </p:nvSpPr>
        <p:spPr>
          <a:xfrm>
            <a:off x="8968154" y="4712677"/>
            <a:ext cx="3186780" cy="2116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/>
              <a:t>Presenters:</a:t>
            </a:r>
          </a:p>
          <a:p>
            <a:pPr>
              <a:buFont typeface="Wingdings" pitchFamily="2" charset="2"/>
              <a:buChar char="§"/>
            </a:pPr>
            <a:r>
              <a:rPr lang="en-US" sz="2100" b="1" dirty="0" err="1"/>
              <a:t>Arunangshu</a:t>
            </a:r>
            <a:r>
              <a:rPr lang="en-US" sz="2100" b="1" dirty="0"/>
              <a:t> </a:t>
            </a:r>
            <a:r>
              <a:rPr lang="en-US" sz="2100" b="1" dirty="0" err="1"/>
              <a:t>Podder</a:t>
            </a:r>
            <a:endParaRPr lang="en-US" sz="2100" b="1" dirty="0"/>
          </a:p>
          <a:p>
            <a:pPr>
              <a:buFont typeface="Wingdings" pitchFamily="2" charset="2"/>
              <a:buChar char="§"/>
            </a:pPr>
            <a:r>
              <a:rPr lang="en-US" sz="2100" b="1" dirty="0"/>
              <a:t>Nikhil Gupta</a:t>
            </a:r>
          </a:p>
          <a:p>
            <a:pPr>
              <a:buFont typeface="Wingdings" pitchFamily="2" charset="2"/>
              <a:buChar char="§"/>
            </a:pPr>
            <a:r>
              <a:rPr lang="en-US" sz="2100" b="1" dirty="0" err="1"/>
              <a:t>Madhvi</a:t>
            </a:r>
            <a:r>
              <a:rPr lang="en-US" sz="2100" b="1" dirty="0"/>
              <a:t> Gaur</a:t>
            </a:r>
          </a:p>
          <a:p>
            <a:pPr>
              <a:buFont typeface="Wingdings" pitchFamily="2" charset="2"/>
              <a:buChar char="§"/>
            </a:pPr>
            <a:r>
              <a:rPr lang="en-US" sz="2100" b="1" dirty="0"/>
              <a:t>Garima Bajpai</a:t>
            </a:r>
          </a:p>
        </p:txBody>
      </p:sp>
    </p:spTree>
    <p:extLst>
      <p:ext uri="{BB962C8B-B14F-4D97-AF65-F5344CB8AC3E}">
        <p14:creationId xmlns:p14="http://schemas.microsoft.com/office/powerpoint/2010/main" val="64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3D1F88A-C1CF-7748-85E9-AADF6EB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1307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 Engineering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B5105-04A1-5443-BF35-CD375CE4F5A0}"/>
              </a:ext>
            </a:extLst>
          </p:cNvPr>
          <p:cNvSpPr txBox="1"/>
          <p:nvPr/>
        </p:nvSpPr>
        <p:spPr>
          <a:xfrm>
            <a:off x="4898562" y="490251"/>
            <a:ext cx="510133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Missing Value Imputation techniques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Value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Value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Value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Indicator Imputation</a:t>
            </a:r>
          </a:p>
          <a:p>
            <a:endParaRPr lang="en-US" dirty="0"/>
          </a:p>
          <a:p>
            <a:r>
              <a:rPr lang="en-US" sz="1600" i="1" dirty="0"/>
              <a:t>Dropped variables with missing values greater than 50%.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0F10F9B5-6C1F-A94A-A192-D72BDCC63F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656" y="3287757"/>
            <a:ext cx="3516066" cy="337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3B2BBDE-B280-5F40-8546-AE3A0D2CC8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25" y="3287756"/>
            <a:ext cx="3516066" cy="33725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861538-C420-314C-BFE9-45E84B2E51B7}"/>
              </a:ext>
            </a:extLst>
          </p:cNvPr>
          <p:cNvSpPr txBox="1"/>
          <p:nvPr/>
        </p:nvSpPr>
        <p:spPr>
          <a:xfrm>
            <a:off x="5419788" y="2981050"/>
            <a:ext cx="1517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Before Imputation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0F18B-64FF-EB46-9670-0D4A3801F057}"/>
              </a:ext>
            </a:extLst>
          </p:cNvPr>
          <p:cNvSpPr txBox="1"/>
          <p:nvPr/>
        </p:nvSpPr>
        <p:spPr>
          <a:xfrm>
            <a:off x="8805893" y="2979979"/>
            <a:ext cx="140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After Imputation</a:t>
            </a:r>
          </a:p>
        </p:txBody>
      </p:sp>
    </p:spTree>
    <p:extLst>
      <p:ext uri="{BB962C8B-B14F-4D97-AF65-F5344CB8AC3E}">
        <p14:creationId xmlns:p14="http://schemas.microsoft.com/office/powerpoint/2010/main" val="419468743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4AC681-9E20-974A-99CB-F21B83C0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1307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 Engineering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2E4A1-6E8C-1E41-92D5-6AA977167725}"/>
              </a:ext>
            </a:extLst>
          </p:cNvPr>
          <p:cNvSpPr txBox="1"/>
          <p:nvPr/>
        </p:nvSpPr>
        <p:spPr>
          <a:xfrm>
            <a:off x="4898562" y="490251"/>
            <a:ext cx="68127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Variable Transformation techniques applied (in order to normalize the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(including square root and cube root)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reciprocal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boxcox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yeo-</a:t>
            </a:r>
            <a:r>
              <a:rPr lang="en-US" dirty="0" err="1"/>
              <a:t>johnson</a:t>
            </a:r>
            <a:endParaRPr lang="en-US" dirty="0"/>
          </a:p>
          <a:p>
            <a:endParaRPr lang="en-US" dirty="0"/>
          </a:p>
          <a:p>
            <a:r>
              <a:rPr lang="en-US" sz="1600" i="1" dirty="0"/>
              <a:t>Variable transformation techniques have only been applied to regression problem.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CB597F-6B46-5342-808C-9BD5984D8D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31" y="3426307"/>
            <a:ext cx="3503273" cy="156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624963C9-8CC8-E743-AE81-55ECB81B1B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424" y="3426307"/>
            <a:ext cx="3503272" cy="156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47FA9BD7-C477-FF4C-89CF-D8C8FED5F0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419" y="4988658"/>
            <a:ext cx="3500927" cy="1634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2CA8AEA7-317B-4748-9B0F-50A627B9478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29" y="4988658"/>
            <a:ext cx="3500926" cy="1634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56073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</a:t>
            </a:r>
            <a:r>
              <a:rPr lang="en-US" sz="4000" dirty="0">
                <a:solidFill>
                  <a:srgbClr val="FFFFFF"/>
                </a:solidFill>
              </a:rPr>
              <a:t>ndling Data Imbalance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4C99F-5136-0840-AAA5-9B51A2EE039D}"/>
              </a:ext>
            </a:extLst>
          </p:cNvPr>
          <p:cNvSpPr txBox="1"/>
          <p:nvPr/>
        </p:nvSpPr>
        <p:spPr>
          <a:xfrm>
            <a:off x="4759569" y="363415"/>
            <a:ext cx="4699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Huge imbalance between good and bad loans.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 Oversampling (Random </a:t>
            </a:r>
            <a:r>
              <a:rPr lang="en-US" dirty="0" err="1"/>
              <a:t>Oversampler</a:t>
            </a:r>
            <a:r>
              <a:rPr lang="en-US" dirty="0"/>
              <a:t> and SMOTE) techniques to handle data imbalance.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Selected </a:t>
            </a:r>
            <a:r>
              <a:rPr lang="en-US" b="1" dirty="0"/>
              <a:t>Random </a:t>
            </a:r>
            <a:r>
              <a:rPr lang="en-US" b="1" dirty="0" err="1"/>
              <a:t>Oversampler</a:t>
            </a:r>
            <a:r>
              <a:rPr lang="en-US" dirty="0"/>
              <a:t> as execution time of SMOTE was too high.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Observed considerable improvement in results.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1AE222-273F-0F4E-AA66-3331338888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5628" r="16270" b="4357"/>
          <a:stretch/>
        </p:blipFill>
        <p:spPr bwMode="auto">
          <a:xfrm>
            <a:off x="4994249" y="3499994"/>
            <a:ext cx="3164283" cy="2420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7EAE9A-A849-0343-8708-160F66A111C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6003" r="15980" b="3950"/>
          <a:stretch/>
        </p:blipFill>
        <p:spPr bwMode="auto">
          <a:xfrm>
            <a:off x="8148345" y="3498724"/>
            <a:ext cx="2965132" cy="2420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76B36-258D-F44B-A4FF-F47B45EA1994}"/>
              </a:ext>
            </a:extLst>
          </p:cNvPr>
          <p:cNvSpPr txBox="1"/>
          <p:nvPr/>
        </p:nvSpPr>
        <p:spPr>
          <a:xfrm>
            <a:off x="5646749" y="3191582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Without Oversampling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A39D4-6844-0B44-A31C-71B916A89AEF}"/>
              </a:ext>
            </a:extLst>
          </p:cNvPr>
          <p:cNvSpPr txBox="1"/>
          <p:nvPr/>
        </p:nvSpPr>
        <p:spPr>
          <a:xfrm>
            <a:off x="8712230" y="3191582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With Oversampling</a:t>
            </a:r>
          </a:p>
        </p:txBody>
      </p:sp>
      <p:pic>
        <p:nvPicPr>
          <p:cNvPr id="13" name="Picture 12" descr="A picture containing card&#10;&#10;Description automatically generated">
            <a:extLst>
              <a:ext uri="{FF2B5EF4-FFF2-40B4-BE49-F238E27FC236}">
                <a16:creationId xmlns:a16="http://schemas.microsoft.com/office/drawing/2014/main" id="{3888E818-6D58-D046-996A-8508001FE29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15823" r="10349" b="17087"/>
          <a:stretch/>
        </p:blipFill>
        <p:spPr bwMode="auto">
          <a:xfrm>
            <a:off x="9529130" y="612048"/>
            <a:ext cx="2306955" cy="1920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795CB-AB44-EE4B-B4A4-E24F71D7FFEB}"/>
              </a:ext>
            </a:extLst>
          </p:cNvPr>
          <p:cNvSpPr txBox="1"/>
          <p:nvPr/>
        </p:nvSpPr>
        <p:spPr>
          <a:xfrm>
            <a:off x="4539283" y="6080027"/>
            <a:ext cx="7215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** Results are on 10% sample of the data and model built without any parameter hyper tuning.</a:t>
            </a:r>
          </a:p>
        </p:txBody>
      </p:sp>
    </p:spTree>
    <p:extLst>
      <p:ext uri="{BB962C8B-B14F-4D97-AF65-F5344CB8AC3E}">
        <p14:creationId xmlns:p14="http://schemas.microsoft.com/office/powerpoint/2010/main" val="268804487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Algorithms Tested – Default Prediction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3131A-E94E-8A41-8A60-7E6DECF611FE}"/>
              </a:ext>
            </a:extLst>
          </p:cNvPr>
          <p:cNvSpPr txBox="1"/>
          <p:nvPr/>
        </p:nvSpPr>
        <p:spPr>
          <a:xfrm>
            <a:off x="4700952" y="480646"/>
            <a:ext cx="72683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algorithms were tested to build our Classification model. Listed below: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 – Very effective for Binary Classification problems. However, not very powerful and ineffective on dataset with highly correlated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Decision Tree </a:t>
            </a:r>
            <a:r>
              <a:rPr lang="en-US" dirty="0"/>
              <a:t>– Although prone to overfitting, easy to visualize and explain. However, prone to over-fitting.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 Classifier</a:t>
            </a:r>
            <a:r>
              <a:rPr lang="en-US" dirty="0"/>
              <a:t> – Performs well in handling large datasets and also any imbalance in the dataset. Also, not much impact of outliers. However, interpretation can be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K-Nearest Neighbors</a:t>
            </a:r>
            <a:r>
              <a:rPr lang="en-US" dirty="0"/>
              <a:t> – Good for constantly evolving data. However, its works very slow for large datasets and does not work well for imbalanced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Machines</a:t>
            </a:r>
            <a:r>
              <a:rPr lang="en-US" dirty="0"/>
              <a:t> – Performs well for data with higher dimensions (like image data) and when classes are easily inseparable. But training time is too high. So, difficult to train </a:t>
            </a:r>
          </a:p>
        </p:txBody>
      </p:sp>
    </p:spTree>
    <p:extLst>
      <p:ext uri="{BB962C8B-B14F-4D97-AF65-F5344CB8AC3E}">
        <p14:creationId xmlns:p14="http://schemas.microsoft.com/office/powerpoint/2010/main" val="98679898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Algorithms Tested – Loss Given Default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33E0F-1ED7-3643-9385-A0E2CABC0B43}"/>
              </a:ext>
            </a:extLst>
          </p:cNvPr>
          <p:cNvSpPr txBox="1"/>
          <p:nvPr/>
        </p:nvSpPr>
        <p:spPr>
          <a:xfrm>
            <a:off x="4700952" y="480646"/>
            <a:ext cx="72683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algorithms were tested to build our Regression model. Listed below: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Linear and Polynomial Regression</a:t>
            </a:r>
            <a:r>
              <a:rPr lang="en-US" dirty="0"/>
              <a:t> – Straight forward and easy to explain. However, performs well only for linear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 Regressor</a:t>
            </a:r>
            <a:r>
              <a:rPr lang="en-US" dirty="0"/>
              <a:t> – Performs well in handling large datasets and also any imbalance in the dataset. Also, not much impact of outliers. However, interpretation can be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Ridge and Lasso Regression – </a:t>
            </a:r>
            <a:r>
              <a:rPr lang="en-US" dirty="0"/>
              <a:t>Helps to avoid overfitting. However, can lead to high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Regression</a:t>
            </a:r>
            <a:r>
              <a:rPr lang="en-US" dirty="0"/>
              <a:t> – Performs well for data with higher dimensions (like image data) and when classes are easily inseparable. But training time is too high. So, difficult to 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Artificial Neural Network</a:t>
            </a:r>
            <a:r>
              <a:rPr lang="en-US" dirty="0"/>
              <a:t> – Can give excellent results for complex, non-linear data. However, can be computationally very expensive. </a:t>
            </a:r>
          </a:p>
        </p:txBody>
      </p:sp>
    </p:spTree>
    <p:extLst>
      <p:ext uri="{BB962C8B-B14F-4D97-AF65-F5344CB8AC3E}">
        <p14:creationId xmlns:p14="http://schemas.microsoft.com/office/powerpoint/2010/main" val="161895668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Solution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– Target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36620-525D-2A48-A874-142B063C3E61}"/>
              </a:ext>
            </a:extLst>
          </p:cNvPr>
          <p:cNvSpPr txBox="1"/>
          <p:nvPr/>
        </p:nvSpPr>
        <p:spPr>
          <a:xfrm>
            <a:off x="4759569" y="468922"/>
            <a:ext cx="7127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Prediction: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b="1" dirty="0" err="1"/>
              <a:t>loan_status</a:t>
            </a:r>
            <a:r>
              <a:rPr lang="en-US" b="1" dirty="0"/>
              <a:t>”</a:t>
            </a:r>
            <a:r>
              <a:rPr lang="en-US" dirty="0"/>
              <a:t> selected as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as current status of the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problem to determine Good or Bad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samples with status </a:t>
            </a:r>
            <a:r>
              <a:rPr lang="en-US" b="1" dirty="0"/>
              <a:t>“Fully Paid”</a:t>
            </a:r>
            <a:r>
              <a:rPr lang="en-US" dirty="0"/>
              <a:t> labelled as </a:t>
            </a:r>
            <a:r>
              <a:rPr lang="en-US" b="1" dirty="0"/>
              <a:t>“Good Loan”</a:t>
            </a:r>
            <a:r>
              <a:rPr lang="en-US" dirty="0"/>
              <a:t>, samples with statuses </a:t>
            </a:r>
            <a:r>
              <a:rPr lang="en-US" b="1" dirty="0"/>
              <a:t>“Charged Off”</a:t>
            </a:r>
            <a:r>
              <a:rPr lang="en-US" dirty="0"/>
              <a:t>, </a:t>
            </a:r>
            <a:r>
              <a:rPr lang="en-US" b="1" dirty="0"/>
              <a:t>“Late (31-120 days)”</a:t>
            </a:r>
            <a:r>
              <a:rPr lang="en-US" dirty="0"/>
              <a:t> and </a:t>
            </a:r>
            <a:r>
              <a:rPr lang="en-US" b="1" dirty="0"/>
              <a:t>“Default”</a:t>
            </a:r>
            <a:r>
              <a:rPr lang="en-US" dirty="0"/>
              <a:t> labelled </a:t>
            </a:r>
            <a:r>
              <a:rPr lang="en-US" b="1" dirty="0"/>
              <a:t>“Bad Loan”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labelled as </a:t>
            </a:r>
            <a:r>
              <a:rPr lang="en-US" b="1" dirty="0"/>
              <a:t>“Active Loan”</a:t>
            </a:r>
            <a:r>
              <a:rPr lang="en-US" dirty="0"/>
              <a:t>. Not considered during model building phase.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F7117-A95F-4144-A5CF-8DE2151476A0}"/>
              </a:ext>
            </a:extLst>
          </p:cNvPr>
          <p:cNvSpPr txBox="1"/>
          <p:nvPr/>
        </p:nvSpPr>
        <p:spPr>
          <a:xfrm>
            <a:off x="4759569" y="3221362"/>
            <a:ext cx="7127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LGD Prediction: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“recoveries”</a:t>
            </a:r>
            <a:r>
              <a:rPr lang="en-US" dirty="0"/>
              <a:t> selected as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as post charge–off gross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samples with status as </a:t>
            </a:r>
            <a:r>
              <a:rPr lang="en-US" b="1" dirty="0"/>
              <a:t>“Charged Off”</a:t>
            </a:r>
            <a:r>
              <a:rPr lang="en-US" dirty="0"/>
              <a:t> considered during model building phase.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748DE8-EA51-C846-8A36-E4C680A78129}"/>
                  </a:ext>
                </a:extLst>
              </p:cNvPr>
              <p:cNvSpPr/>
              <p:nvPr/>
            </p:nvSpPr>
            <p:spPr>
              <a:xfrm>
                <a:off x="6818014" y="4865807"/>
                <a:ext cx="2977303" cy="61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𝐿𝐺𝐷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𝑝𝑎𝑦𝑚𝑒𝑛𝑡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748DE8-EA51-C846-8A36-E4C680A78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14" y="4865807"/>
                <a:ext cx="2977303" cy="618311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456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Solution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- Process Overview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B88CB2E-DE11-7941-8255-1C84F56D4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9" t="2000" r="1644" b="2546"/>
          <a:stretch/>
        </p:blipFill>
        <p:spPr>
          <a:xfrm>
            <a:off x="4479947" y="328245"/>
            <a:ext cx="7653437" cy="61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3283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Classification Model Performance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1DE78-9DE2-8948-A4C9-D677296F16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6" t="6563" r="15275" b="3722"/>
          <a:stretch/>
        </p:blipFill>
        <p:spPr bwMode="auto">
          <a:xfrm>
            <a:off x="4396062" y="3285761"/>
            <a:ext cx="3502025" cy="2872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0729C924-33CB-BD4D-AD28-E065CFE04E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21" y="3285761"/>
            <a:ext cx="3848148" cy="28727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D0D166EB-8C40-C14A-9618-5A7F71D7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7869"/>
              </p:ext>
            </p:extLst>
          </p:nvPr>
        </p:nvGraphicFramePr>
        <p:xfrm>
          <a:off x="6837837" y="942076"/>
          <a:ext cx="2937656" cy="202765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468828">
                  <a:extLst>
                    <a:ext uri="{9D8B030D-6E8A-4147-A177-3AD203B41FA5}">
                      <a16:colId xmlns:a16="http://schemas.microsoft.com/office/drawing/2014/main" val="2738880080"/>
                    </a:ext>
                  </a:extLst>
                </a:gridCol>
                <a:gridCol w="1468828">
                  <a:extLst>
                    <a:ext uri="{9D8B030D-6E8A-4147-A177-3AD203B41FA5}">
                      <a16:colId xmlns:a16="http://schemas.microsoft.com/office/drawing/2014/main" val="3568390174"/>
                    </a:ext>
                  </a:extLst>
                </a:gridCol>
              </a:tblGrid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Metric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16039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5354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30193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00377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2436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010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3CE686-41A3-FC48-8772-AA35B038727E}"/>
              </a:ext>
            </a:extLst>
          </p:cNvPr>
          <p:cNvSpPr txBox="1"/>
          <p:nvPr/>
        </p:nvSpPr>
        <p:spPr>
          <a:xfrm>
            <a:off x="5155963" y="436653"/>
            <a:ext cx="630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Final Model Selected for Default Prediction –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37690780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Regression Model Performance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D0D166EB-8C40-C14A-9618-5A7F71D7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68346"/>
              </p:ext>
            </p:extLst>
          </p:nvPr>
        </p:nvGraphicFramePr>
        <p:xfrm>
          <a:off x="6837838" y="1244538"/>
          <a:ext cx="2937656" cy="135176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468828">
                  <a:extLst>
                    <a:ext uri="{9D8B030D-6E8A-4147-A177-3AD203B41FA5}">
                      <a16:colId xmlns:a16="http://schemas.microsoft.com/office/drawing/2014/main" val="2738880080"/>
                    </a:ext>
                  </a:extLst>
                </a:gridCol>
                <a:gridCol w="1468828">
                  <a:extLst>
                    <a:ext uri="{9D8B030D-6E8A-4147-A177-3AD203B41FA5}">
                      <a16:colId xmlns:a16="http://schemas.microsoft.com/office/drawing/2014/main" val="3568390174"/>
                    </a:ext>
                  </a:extLst>
                </a:gridCol>
              </a:tblGrid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Metric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16039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5354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30193"/>
                  </a:ext>
                </a:extLst>
              </a:tr>
              <a:tr h="337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Adjusted 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00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3CE686-41A3-FC48-8772-AA35B038727E}"/>
              </a:ext>
            </a:extLst>
          </p:cNvPr>
          <p:cNvSpPr txBox="1"/>
          <p:nvPr/>
        </p:nvSpPr>
        <p:spPr>
          <a:xfrm>
            <a:off x="5509586" y="436653"/>
            <a:ext cx="559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Final Model Selected for LGD – Random Forest Regressor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549D0DF-50D9-3348-9A6F-C1E5D06ECB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883877"/>
            <a:ext cx="3866443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18619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</a:t>
            </a:r>
            <a:r>
              <a:rPr lang="en-US" sz="4000" dirty="0">
                <a:solidFill>
                  <a:srgbClr val="FFFFFF"/>
                </a:solidFill>
              </a:rPr>
              <a:t>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nfluencing </a:t>
            </a:r>
            <a:r>
              <a:rPr lang="en-US" sz="4000" dirty="0">
                <a:solidFill>
                  <a:srgbClr val="FFFFFF"/>
                </a:solidFill>
              </a:rPr>
              <a:t>Features for Default Prediction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62F47A-B5FD-3848-80BA-9D979B0F0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94188"/>
              </p:ext>
            </p:extLst>
          </p:nvPr>
        </p:nvGraphicFramePr>
        <p:xfrm>
          <a:off x="5622684" y="309954"/>
          <a:ext cx="5162547" cy="623808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40824">
                  <a:extLst>
                    <a:ext uri="{9D8B030D-6E8A-4147-A177-3AD203B41FA5}">
                      <a16:colId xmlns:a16="http://schemas.microsoft.com/office/drawing/2014/main" val="2734377224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1420604332"/>
                    </a:ext>
                  </a:extLst>
                </a:gridCol>
                <a:gridCol w="1441939">
                  <a:extLst>
                    <a:ext uri="{9D8B030D-6E8A-4147-A177-3AD203B41FA5}">
                      <a16:colId xmlns:a16="http://schemas.microsoft.com/office/drawing/2014/main" val="931762892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2757586933"/>
                    </a:ext>
                  </a:extLst>
                </a:gridCol>
              </a:tblGrid>
              <a:tr h="38998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900" dirty="0">
                          <a:effectLst/>
                        </a:rPr>
                        <a:t>Features deciding Bad Loans</a:t>
                      </a:r>
                      <a:endParaRPr lang="en-GB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900" dirty="0">
                          <a:effectLst/>
                        </a:rPr>
                        <a:t>Feature Importance</a:t>
                      </a:r>
                      <a:endParaRPr lang="en-GB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900" dirty="0">
                          <a:effectLst/>
                        </a:rPr>
                        <a:t>Feature deciding Good Loans</a:t>
                      </a:r>
                      <a:endParaRPr lang="en-GB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900" dirty="0">
                          <a:effectLst/>
                        </a:rPr>
                        <a:t>Feature Importance</a:t>
                      </a:r>
                      <a:endParaRPr lang="en-GB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828965029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 dirty="0">
                          <a:effectLst/>
                        </a:rPr>
                        <a:t> </a:t>
                      </a:r>
                      <a:r>
                        <a:rPr lang="en-GB" sz="800" b="1" dirty="0" err="1">
                          <a:effectLst/>
                        </a:rPr>
                        <a:t>funded_amnt</a:t>
                      </a:r>
                      <a:r>
                        <a:rPr lang="en-GB" sz="800" b="1" dirty="0">
                          <a:effectLst/>
                        </a:rPr>
                        <a:t>      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-20.220704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 initial_list_status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 dirty="0">
                          <a:effectLst/>
                        </a:rPr>
                        <a:t>0.001824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819093836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 total_rec_int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-0.991154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mths_since_recent_bc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 dirty="0">
                          <a:effectLst/>
                        </a:rPr>
                        <a:t>0.003452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1970033057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 hardship_flag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-0.217384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pub_rec_bankruptcies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 dirty="0">
                          <a:effectLst/>
                        </a:rPr>
                        <a:t>0.007054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100626830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 dirty="0" err="1">
                          <a:effectLst/>
                        </a:rPr>
                        <a:t>total_rec_late_fee</a:t>
                      </a:r>
                      <a:r>
                        <a:rPr lang="en-GB" sz="800" b="1" dirty="0">
                          <a:effectLst/>
                        </a:rPr>
                        <a:t>      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-0.177522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mths_since_last_delinq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 dirty="0">
                          <a:effectLst/>
                        </a:rPr>
                        <a:t>0.008429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1935166769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total_acc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 dirty="0">
                          <a:effectLst/>
                        </a:rPr>
                        <a:t>-0.128451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tax_liens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 dirty="0">
                          <a:effectLst/>
                        </a:rPr>
                        <a:t>0.008641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85334948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bc_open_to_buy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-0.108019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mo_sin_old_il_acct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0.011208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109104178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mo_sin_old_rev_tl_op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-0.104005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num_sats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0.017962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3119912131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 num_bc_tl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-0.073505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mort_acc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0.020196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3189810225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 bc_util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-0.071255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annual_inc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0.021126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3259953727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 last_credit_pull_d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-0.064792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avg_cur_bal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0.029781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762037418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fico_range_high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-0.064197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dti_joint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0.031385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1400367006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open_acc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-0.061272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num_accts_ever_120_pd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0.036386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724580321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dti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-0.051507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num_il_tl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0.039755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3343239885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emp_length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-0.046502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verification_status_joint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0.040833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616436979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num_op_rev_tl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-0.042417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acc_open_past_24mths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0.046516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61515649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num_tl_90g_dpd_24m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-0.034761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percent_bc_gt_75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0.050051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3777503090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verification_status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-0.033956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revol_util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0.058122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860345421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total_bal_ex_mort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-0.031669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delinq_2yrs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0.060393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786833930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num_actv_bc_tl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-0.027890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pct_tl_nvr_dlq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0.063277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550948191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home_ownership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-0.027810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total_il_high_credit_limit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0.087392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4131408335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inq_last_12m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-0.026653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num_rev_accts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0.100289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1409974339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pub_rec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-0.023027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num_bc_sats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0.123038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3786522333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annual_inc_joint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-0.021780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sub_grade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0.169488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3468698694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revol_bal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-0.020074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issue_d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0.220179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208331323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purpose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-0.019149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last_pymnt_d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0.378949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917026739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mths_since_recent_inq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-0.017456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term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0.501807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801071231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total_bc_limit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-0.014192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last_fico_range_high      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>
                          <a:effectLst/>
                        </a:rPr>
                        <a:t>1.526253</a:t>
                      </a:r>
                      <a:endParaRPr lang="en-GB" sz="105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3907456205"/>
                  </a:ext>
                </a:extLst>
              </a:tr>
              <a:tr h="2088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 dirty="0" err="1">
                          <a:effectLst/>
                        </a:rPr>
                        <a:t>addr_state</a:t>
                      </a:r>
                      <a:r>
                        <a:rPr lang="en-GB" sz="800" b="1" dirty="0">
                          <a:effectLst/>
                        </a:rPr>
                        <a:t>      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 dirty="0">
                          <a:effectLst/>
                        </a:rPr>
                        <a:t>-0.013939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800" b="1" dirty="0" err="1">
                          <a:effectLst/>
                        </a:rPr>
                        <a:t>total_rec_prncp</a:t>
                      </a:r>
                      <a:r>
                        <a:rPr lang="en-GB" sz="800" b="1" dirty="0">
                          <a:effectLst/>
                        </a:rPr>
                        <a:t>      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GB" sz="800" b="1" dirty="0">
                          <a:effectLst/>
                        </a:rPr>
                        <a:t>22.765821</a:t>
                      </a:r>
                      <a:endParaRPr lang="en-GB" sz="105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70" marR="49170" marT="0" marB="0" anchor="ctr"/>
                </a:tc>
                <a:extLst>
                  <a:ext uri="{0D108BD9-81ED-4DB2-BD59-A6C34878D82A}">
                    <a16:rowId xmlns:a16="http://schemas.microsoft.com/office/drawing/2014/main" val="268896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62596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3A07-5A8E-4E40-94BB-D0CB18CF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677" y="454842"/>
            <a:ext cx="7141696" cy="2681083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 identified the factors that influence a loan getting repaid successfully or closed on account of default,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 based on those factors, built a model that can predict whether a borrower will eventually default on his loan or not, and 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 built separate model that will, in the event of a default, predict the net impact of the default on the lender.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4557-E6E6-F945-A239-793A835D3637}"/>
              </a:ext>
            </a:extLst>
          </p:cNvPr>
          <p:cNvSpPr txBox="1"/>
          <p:nvPr/>
        </p:nvSpPr>
        <p:spPr>
          <a:xfrm>
            <a:off x="4699224" y="2729909"/>
            <a:ext cx="7141696" cy="24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How it helps the Lending Industry?</a:t>
            </a:r>
          </a:p>
          <a:p>
            <a:pPr marL="1143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Credit Risk Modelling (calculate the chances of a borrower’s loan default) is a field with a lot of ongoing research. </a:t>
            </a:r>
          </a:p>
          <a:p>
            <a:pPr marL="1143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our solution is aimed at helping individual lenders or lending institutions minimize the risk of losing money due to bad loans.</a:t>
            </a:r>
          </a:p>
          <a:p>
            <a:pPr marL="1143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help lenders evaluate and fund risky loans as well.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12195-4091-3E4A-A5BA-C2CBE6A51E03}"/>
              </a:ext>
            </a:extLst>
          </p:cNvPr>
          <p:cNvSpPr txBox="1"/>
          <p:nvPr/>
        </p:nvSpPr>
        <p:spPr>
          <a:xfrm>
            <a:off x="3130062" y="5158155"/>
            <a:ext cx="8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research work is happening around ways to predict default on a loan. We have also tried to predict how the default is affecting the lender financially.</a:t>
            </a:r>
          </a:p>
        </p:txBody>
      </p:sp>
    </p:spTree>
    <p:extLst>
      <p:ext uri="{BB962C8B-B14F-4D97-AF65-F5344CB8AC3E}">
        <p14:creationId xmlns:p14="http://schemas.microsoft.com/office/powerpoint/2010/main" val="355826824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3075666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Productionize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2FB1F-CEF9-AA46-BE6D-F589F8609AD4}"/>
              </a:ext>
            </a:extLst>
          </p:cNvPr>
          <p:cNvSpPr txBox="1"/>
          <p:nvPr/>
        </p:nvSpPr>
        <p:spPr>
          <a:xfrm>
            <a:off x="4747846" y="562846"/>
            <a:ext cx="6288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built for P2P platforms whose data is publicly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deployment can be done on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for real-time prediction.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6C4E69-4F8F-9847-94C3-931F29FDC53D}"/>
              </a:ext>
            </a:extLst>
          </p:cNvPr>
          <p:cNvSpPr/>
          <p:nvPr/>
        </p:nvSpPr>
        <p:spPr>
          <a:xfrm>
            <a:off x="4747846" y="2215662"/>
            <a:ext cx="890954" cy="7502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Business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28EAB2-E08D-D849-88E0-79A4A7A13C59}"/>
              </a:ext>
            </a:extLst>
          </p:cNvPr>
          <p:cNvSpPr/>
          <p:nvPr/>
        </p:nvSpPr>
        <p:spPr>
          <a:xfrm>
            <a:off x="4747846" y="3066365"/>
            <a:ext cx="890954" cy="7502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Data Engineering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7A0812-E957-F44C-9C98-FFC2D3DABD2D}"/>
              </a:ext>
            </a:extLst>
          </p:cNvPr>
          <p:cNvCxnSpPr>
            <a:cxnSpLocks/>
          </p:cNvCxnSpPr>
          <p:nvPr/>
        </p:nvCxnSpPr>
        <p:spPr>
          <a:xfrm flipV="1">
            <a:off x="5641168" y="2590801"/>
            <a:ext cx="311792" cy="2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7B3BC-AD38-DC4D-A6EA-619FC94132C8}"/>
              </a:ext>
            </a:extLst>
          </p:cNvPr>
          <p:cNvCxnSpPr>
            <a:cxnSpLocks/>
          </p:cNvCxnSpPr>
          <p:nvPr/>
        </p:nvCxnSpPr>
        <p:spPr>
          <a:xfrm flipV="1">
            <a:off x="5637068" y="3441503"/>
            <a:ext cx="311792" cy="2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C08334-5CDB-5F46-985D-84E957CA02F2}"/>
              </a:ext>
            </a:extLst>
          </p:cNvPr>
          <p:cNvCxnSpPr/>
          <p:nvPr/>
        </p:nvCxnSpPr>
        <p:spPr>
          <a:xfrm>
            <a:off x="5941237" y="2590800"/>
            <a:ext cx="0" cy="850703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2E02F-D275-9244-A8D3-5EA239C49E7B}"/>
              </a:ext>
            </a:extLst>
          </p:cNvPr>
          <p:cNvCxnSpPr/>
          <p:nvPr/>
        </p:nvCxnSpPr>
        <p:spPr>
          <a:xfrm>
            <a:off x="5935152" y="3016151"/>
            <a:ext cx="26834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5B68EA-3093-1943-A108-37AC986C2117}"/>
              </a:ext>
            </a:extLst>
          </p:cNvPr>
          <p:cNvSpPr/>
          <p:nvPr/>
        </p:nvSpPr>
        <p:spPr>
          <a:xfrm>
            <a:off x="6203495" y="2641012"/>
            <a:ext cx="890954" cy="7502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Data Science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EBAF0DC-C493-EF44-BFB1-6443FF8F2737}"/>
              </a:ext>
            </a:extLst>
          </p:cNvPr>
          <p:cNvSpPr/>
          <p:nvPr/>
        </p:nvSpPr>
        <p:spPr>
          <a:xfrm>
            <a:off x="7355635" y="2162700"/>
            <a:ext cx="4226757" cy="1713719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371554-4D9D-8F41-A0EC-14072D183ABF}"/>
              </a:ext>
            </a:extLst>
          </p:cNvPr>
          <p:cNvCxnSpPr/>
          <p:nvPr/>
        </p:nvCxnSpPr>
        <p:spPr>
          <a:xfrm>
            <a:off x="7094449" y="3016151"/>
            <a:ext cx="26834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DB7EB99-CF58-2D49-8A79-AA33DB023AA5}"/>
              </a:ext>
            </a:extLst>
          </p:cNvPr>
          <p:cNvSpPr/>
          <p:nvPr/>
        </p:nvSpPr>
        <p:spPr>
          <a:xfrm>
            <a:off x="7563019" y="2657820"/>
            <a:ext cx="728732" cy="6832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Data Pipeline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0A20DE-DD85-BE49-A77D-B57D4F1E5C21}"/>
              </a:ext>
            </a:extLst>
          </p:cNvPr>
          <p:cNvSpPr/>
          <p:nvPr/>
        </p:nvSpPr>
        <p:spPr>
          <a:xfrm>
            <a:off x="8560094" y="2674521"/>
            <a:ext cx="728732" cy="6832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Train Model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4062C4-D913-8C4A-8D48-D72D3FFF8176}"/>
              </a:ext>
            </a:extLst>
          </p:cNvPr>
          <p:cNvCxnSpPr/>
          <p:nvPr/>
        </p:nvCxnSpPr>
        <p:spPr>
          <a:xfrm>
            <a:off x="8291751" y="3016150"/>
            <a:ext cx="26834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322186E-DA19-0A40-98DE-511EBCF08230}"/>
              </a:ext>
            </a:extLst>
          </p:cNvPr>
          <p:cNvSpPr/>
          <p:nvPr/>
        </p:nvSpPr>
        <p:spPr>
          <a:xfrm>
            <a:off x="9557169" y="2657820"/>
            <a:ext cx="728732" cy="6832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Deploy Model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0E6261-5F8F-EB49-84FE-CC9EE08EF982}"/>
              </a:ext>
            </a:extLst>
          </p:cNvPr>
          <p:cNvCxnSpPr/>
          <p:nvPr/>
        </p:nvCxnSpPr>
        <p:spPr>
          <a:xfrm>
            <a:off x="9288826" y="3016150"/>
            <a:ext cx="26834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07AB22E-B6C8-3441-BA64-95EE09E4E6A4}"/>
              </a:ext>
            </a:extLst>
          </p:cNvPr>
          <p:cNvSpPr/>
          <p:nvPr/>
        </p:nvSpPr>
        <p:spPr>
          <a:xfrm>
            <a:off x="10554244" y="2657820"/>
            <a:ext cx="728732" cy="6832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Monitor Model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F1F7AB-2629-B44B-80AA-88EDB23E88A3}"/>
              </a:ext>
            </a:extLst>
          </p:cNvPr>
          <p:cNvCxnSpPr/>
          <p:nvPr/>
        </p:nvCxnSpPr>
        <p:spPr>
          <a:xfrm>
            <a:off x="10285901" y="3016150"/>
            <a:ext cx="26834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591113-F72C-3A4F-A899-6DB9914E6721}"/>
              </a:ext>
            </a:extLst>
          </p:cNvPr>
          <p:cNvSpPr txBox="1"/>
          <p:nvPr/>
        </p:nvSpPr>
        <p:spPr>
          <a:xfrm>
            <a:off x="8666887" y="2180317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ML Engineering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E2207E-0E69-4043-AE9D-1492F4395FD8}"/>
              </a:ext>
            </a:extLst>
          </p:cNvPr>
          <p:cNvCxnSpPr>
            <a:stCxn id="36" idx="2"/>
          </p:cNvCxnSpPr>
          <p:nvPr/>
        </p:nvCxnSpPr>
        <p:spPr>
          <a:xfrm>
            <a:off x="10918610" y="3341078"/>
            <a:ext cx="0" cy="37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88FA11-6B3E-2840-B299-01DA2531C2C5}"/>
              </a:ext>
            </a:extLst>
          </p:cNvPr>
          <p:cNvCxnSpPr/>
          <p:nvPr/>
        </p:nvCxnSpPr>
        <p:spPr>
          <a:xfrm flipH="1">
            <a:off x="8936183" y="3716211"/>
            <a:ext cx="199415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8BD348-5BAD-C340-84F8-32BCE3139CB5}"/>
              </a:ext>
            </a:extLst>
          </p:cNvPr>
          <p:cNvCxnSpPr>
            <a:cxnSpLocks/>
          </p:cNvCxnSpPr>
          <p:nvPr/>
        </p:nvCxnSpPr>
        <p:spPr>
          <a:xfrm flipV="1">
            <a:off x="8936183" y="3346056"/>
            <a:ext cx="0" cy="370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00E320-83C7-5C46-816A-2CB0C9D5370C}"/>
              </a:ext>
            </a:extLst>
          </p:cNvPr>
          <p:cNvCxnSpPr/>
          <p:nvPr/>
        </p:nvCxnSpPr>
        <p:spPr>
          <a:xfrm>
            <a:off x="9500123" y="3880337"/>
            <a:ext cx="0" cy="37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2BDA2C-943C-634D-BBFE-DA8A5047C2E8}"/>
              </a:ext>
            </a:extLst>
          </p:cNvPr>
          <p:cNvCxnSpPr>
            <a:cxnSpLocks/>
          </p:cNvCxnSpPr>
          <p:nvPr/>
        </p:nvCxnSpPr>
        <p:spPr>
          <a:xfrm flipH="1">
            <a:off x="6648972" y="4255470"/>
            <a:ext cx="285669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10ACE1-5F95-5947-BEC6-B0BAC03B65E6}"/>
              </a:ext>
            </a:extLst>
          </p:cNvPr>
          <p:cNvCxnSpPr>
            <a:cxnSpLocks/>
          </p:cNvCxnSpPr>
          <p:nvPr/>
        </p:nvCxnSpPr>
        <p:spPr>
          <a:xfrm flipV="1">
            <a:off x="6648972" y="3391290"/>
            <a:ext cx="0" cy="864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D07F21-7B90-0441-9208-42EA436AD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" t="8400" r="2453" b="15728"/>
          <a:stretch/>
        </p:blipFill>
        <p:spPr>
          <a:xfrm>
            <a:off x="4246382" y="5010177"/>
            <a:ext cx="7336010" cy="180090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B52E311-EC1D-8149-ADDF-BF49D512FE81}"/>
              </a:ext>
            </a:extLst>
          </p:cNvPr>
          <p:cNvSpPr txBox="1"/>
          <p:nvPr/>
        </p:nvSpPr>
        <p:spPr>
          <a:xfrm>
            <a:off x="4747846" y="1724075"/>
            <a:ext cx="24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Roadmap to Production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CC236D-38D3-294F-A414-162FAF05A383}"/>
              </a:ext>
            </a:extLst>
          </p:cNvPr>
          <p:cNvSpPr txBox="1"/>
          <p:nvPr/>
        </p:nvSpPr>
        <p:spPr>
          <a:xfrm>
            <a:off x="4747846" y="4571348"/>
            <a:ext cx="21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API 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329327838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3075666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BE80B-5775-5540-97CA-F3D04304A073}"/>
              </a:ext>
            </a:extLst>
          </p:cNvPr>
          <p:cNvSpPr txBox="1"/>
          <p:nvPr/>
        </p:nvSpPr>
        <p:spPr>
          <a:xfrm>
            <a:off x="4685010" y="536051"/>
            <a:ext cx="7061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29157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Through this project, we have predicted events of Loan Default with very high accuracy. </a:t>
            </a:r>
          </a:p>
          <a:p>
            <a:pPr marL="285750" indent="-285750" defTabSz="329157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certain limitations in predicting LGD and that can be a scope of future research.</a:t>
            </a:r>
          </a:p>
          <a:p>
            <a:pPr marL="285750" indent="-285750" defTabSz="329157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Funded Amount, Total Received Principal and Interest (in case of active loans), FICO scores are some of the most important features that determine whether a person will default or not.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50973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Potential Future Work</a:t>
            </a:r>
            <a:r>
              <a:rPr lang="en-US" sz="4000" dirty="0">
                <a:solidFill>
                  <a:srgbClr val="FFFFFF"/>
                </a:solidFill>
              </a:rPr>
              <a:t>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B1A12-7298-CD4D-8AFF-0317AC34FCF7}"/>
              </a:ext>
            </a:extLst>
          </p:cNvPr>
          <p:cNvSpPr txBox="1"/>
          <p:nvPr/>
        </p:nvSpPr>
        <p:spPr>
          <a:xfrm>
            <a:off x="4689231" y="2091782"/>
            <a:ext cx="6893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better ways for LGD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Probable Solutions: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Use algorithms like SMOGN to remove imbalance from target variable “recoveries”.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Look at other variables to predict LGD more accurately.</a:t>
            </a:r>
          </a:p>
        </p:txBody>
      </p:sp>
    </p:spTree>
    <p:extLst>
      <p:ext uri="{BB962C8B-B14F-4D97-AF65-F5344CB8AC3E}">
        <p14:creationId xmlns:p14="http://schemas.microsoft.com/office/powerpoint/2010/main" val="1665743120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C513-E205-924C-AF9C-7557F9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2663483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50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3A07-5A8E-4E40-94BB-D0CB18CF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23" y="509817"/>
            <a:ext cx="7397262" cy="1787906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just"/>
            <a:r>
              <a:rPr lang="en-GB" sz="2000" dirty="0"/>
              <a:t>Default Prediction (Classification Problem) – from the current attributes determine whether a borrower will default or not.</a:t>
            </a:r>
          </a:p>
          <a:p>
            <a:pPr lvl="0" algn="just"/>
            <a:r>
              <a:rPr lang="en-GB" sz="2000" dirty="0"/>
              <a:t>Loss Given Default (Regression Problem) – in the event of a loan default determine how much is at risk for the lender.</a:t>
            </a:r>
            <a:endParaRPr lang="en-US" sz="2000" dirty="0"/>
          </a:p>
          <a:p>
            <a:pPr lvl="0" algn="just"/>
            <a:r>
              <a:rPr lang="en-US" sz="2000" dirty="0"/>
              <a:t>These form 2 important factors for Credit Risk Modelling.</a:t>
            </a:r>
            <a:endParaRPr lang="en-GB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FC181-B0B0-FF4F-9653-A04901D0132E}"/>
              </a:ext>
            </a:extLst>
          </p:cNvPr>
          <p:cNvSpPr/>
          <p:nvPr/>
        </p:nvSpPr>
        <p:spPr>
          <a:xfrm>
            <a:off x="4600576" y="2869159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Load data and select loan samples no longer active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932048-E29C-4F4C-89E6-E11CB5BA359C}"/>
              </a:ext>
            </a:extLst>
          </p:cNvPr>
          <p:cNvSpPr/>
          <p:nvPr/>
        </p:nvSpPr>
        <p:spPr>
          <a:xfrm>
            <a:off x="6179123" y="2860001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cleaning and pre-processing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B6171A9-0939-AE42-9B62-F4A1888F82B3}"/>
              </a:ext>
            </a:extLst>
          </p:cNvPr>
          <p:cNvSpPr/>
          <p:nvPr/>
        </p:nvSpPr>
        <p:spPr>
          <a:xfrm>
            <a:off x="5875009" y="3030350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C963D13-3F7A-6B4A-BE92-0351E2BA72B0}"/>
              </a:ext>
            </a:extLst>
          </p:cNvPr>
          <p:cNvSpPr/>
          <p:nvPr/>
        </p:nvSpPr>
        <p:spPr>
          <a:xfrm>
            <a:off x="7456253" y="3044637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7028788-2368-8C43-8977-4B2128C235B2}"/>
              </a:ext>
            </a:extLst>
          </p:cNvPr>
          <p:cNvSpPr/>
          <p:nvPr/>
        </p:nvSpPr>
        <p:spPr>
          <a:xfrm>
            <a:off x="9047498" y="3044637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286C0F2-7C82-8142-9E6F-08EBC215E474}"/>
              </a:ext>
            </a:extLst>
          </p:cNvPr>
          <p:cNvSpPr/>
          <p:nvPr/>
        </p:nvSpPr>
        <p:spPr>
          <a:xfrm rot="5400000">
            <a:off x="9842145" y="3577675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CD4C1D-321B-8C49-8D4C-392746050FFE}"/>
              </a:ext>
            </a:extLst>
          </p:cNvPr>
          <p:cNvSpPr/>
          <p:nvPr/>
        </p:nvSpPr>
        <p:spPr>
          <a:xfrm>
            <a:off x="9358350" y="2851679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Determine the best features for Default Prediction</a:t>
            </a:r>
            <a:endParaRPr lang="en-US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68A7FF-177D-E34F-A9A9-B5B54606FB2C}"/>
              </a:ext>
            </a:extLst>
          </p:cNvPr>
          <p:cNvSpPr/>
          <p:nvPr/>
        </p:nvSpPr>
        <p:spPr>
          <a:xfrm>
            <a:off x="9371232" y="3933155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Select samples predicted as probable default loans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DF8529-A36F-BC40-9408-96D6B4F8569E}"/>
              </a:ext>
            </a:extLst>
          </p:cNvPr>
          <p:cNvSpPr/>
          <p:nvPr/>
        </p:nvSpPr>
        <p:spPr>
          <a:xfrm>
            <a:off x="4594915" y="5024267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Load data and select only default loan samples 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9E331A-C33A-C940-BE8D-199FE83A8699}"/>
              </a:ext>
            </a:extLst>
          </p:cNvPr>
          <p:cNvSpPr/>
          <p:nvPr/>
        </p:nvSpPr>
        <p:spPr>
          <a:xfrm>
            <a:off x="6178598" y="5024267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cleaning and pre-processing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3903E-731D-AD43-8136-C56BB81A04EA}"/>
              </a:ext>
            </a:extLst>
          </p:cNvPr>
          <p:cNvSpPr/>
          <p:nvPr/>
        </p:nvSpPr>
        <p:spPr>
          <a:xfrm>
            <a:off x="7775919" y="5024267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985B694-5047-FF4D-972D-A14EB517BF38}"/>
              </a:ext>
            </a:extLst>
          </p:cNvPr>
          <p:cNvSpPr/>
          <p:nvPr/>
        </p:nvSpPr>
        <p:spPr>
          <a:xfrm>
            <a:off x="5876868" y="5208904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B76476-7284-744B-AC00-BE0AD295D4AE}"/>
              </a:ext>
            </a:extLst>
          </p:cNvPr>
          <p:cNvSpPr/>
          <p:nvPr/>
        </p:nvSpPr>
        <p:spPr>
          <a:xfrm>
            <a:off x="7441621" y="5208903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3336337-47ED-BA49-85CB-1583A095B32C}"/>
              </a:ext>
            </a:extLst>
          </p:cNvPr>
          <p:cNvSpPr/>
          <p:nvPr/>
        </p:nvSpPr>
        <p:spPr>
          <a:xfrm>
            <a:off x="9044899" y="5208902"/>
            <a:ext cx="257907" cy="334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E2313F-649E-4F4B-BE27-9C5B591C3439}"/>
              </a:ext>
            </a:extLst>
          </p:cNvPr>
          <p:cNvSpPr/>
          <p:nvPr/>
        </p:nvSpPr>
        <p:spPr>
          <a:xfrm>
            <a:off x="9358988" y="5024263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 model on loan samples predicted as probable default loans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EC4BDDE-8A61-4E41-94E9-7D1FB437611B}"/>
              </a:ext>
            </a:extLst>
          </p:cNvPr>
          <p:cNvSpPr/>
          <p:nvPr/>
        </p:nvSpPr>
        <p:spPr>
          <a:xfrm>
            <a:off x="10818317" y="2730683"/>
            <a:ext cx="222738" cy="20280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30499B41-2B53-6D46-BF67-0B65A39BA63D}"/>
              </a:ext>
            </a:extLst>
          </p:cNvPr>
          <p:cNvSpPr/>
          <p:nvPr/>
        </p:nvSpPr>
        <p:spPr>
          <a:xfrm>
            <a:off x="10794871" y="4865593"/>
            <a:ext cx="222738" cy="10407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E9C3E-0B85-8444-B084-99B6CDBC6E8A}"/>
              </a:ext>
            </a:extLst>
          </p:cNvPr>
          <p:cNvSpPr txBox="1"/>
          <p:nvPr/>
        </p:nvSpPr>
        <p:spPr>
          <a:xfrm>
            <a:off x="11094000" y="3495236"/>
            <a:ext cx="973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Prediction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0ED963-7750-C349-BFE9-9A1CAF4460D9}"/>
              </a:ext>
            </a:extLst>
          </p:cNvPr>
          <p:cNvSpPr txBox="1"/>
          <p:nvPr/>
        </p:nvSpPr>
        <p:spPr>
          <a:xfrm>
            <a:off x="11094000" y="5112626"/>
            <a:ext cx="973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Loss Given Default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24D541-4273-2740-8ACF-D0DD2FF9EA0C}"/>
              </a:ext>
            </a:extLst>
          </p:cNvPr>
          <p:cNvSpPr/>
          <p:nvPr/>
        </p:nvSpPr>
        <p:spPr>
          <a:xfrm>
            <a:off x="7769684" y="2854674"/>
            <a:ext cx="1219200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155545357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Dataset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2B110F-F6E7-EF49-A0A5-44054496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677" y="525180"/>
            <a:ext cx="7141696" cy="4691589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Difficult to obtain real-time bank or lending institute data. Hence, focused on P2P platforms.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Several P2P platforms like Lending Club, Prosper and </a:t>
            </a:r>
            <a:r>
              <a:rPr lang="en-US" sz="2000" dirty="0" err="1"/>
              <a:t>Fynanz</a:t>
            </a:r>
            <a:r>
              <a:rPr lang="en-US" sz="2000" dirty="0"/>
              <a:t>.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Used Lending Club dataset available on Kaggle (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https://www.kaggle.com/wordsforthewise/lending-club</a:t>
            </a:r>
            <a:r>
              <a:rPr lang="en-US" sz="2000" dirty="0"/>
              <a:t>).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Dataset has 2 million+ samples with loan applications recorded between 2007 to 2018.</a:t>
            </a:r>
          </a:p>
          <a:p>
            <a:pPr lvl="0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Total of 151 variables can be categorized as: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Borrower’s personal information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Borrower’s credit history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Loan Application details 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330380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E1BCB-E9F1-A741-9418-49374E464EE6}"/>
              </a:ext>
            </a:extLst>
          </p:cNvPr>
          <p:cNvSpPr txBox="1"/>
          <p:nvPr/>
        </p:nvSpPr>
        <p:spPr>
          <a:xfrm>
            <a:off x="4654063" y="390832"/>
            <a:ext cx="75379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Loan Status</a:t>
            </a:r>
          </a:p>
          <a:p>
            <a:endParaRPr lang="en-US" sz="2000" dirty="0"/>
          </a:p>
          <a:p>
            <a:r>
              <a:rPr lang="en-GB" sz="2000" dirty="0"/>
              <a:t>The feature </a:t>
            </a:r>
            <a:r>
              <a:rPr lang="en-GB" sz="2000" b="1" dirty="0"/>
              <a:t>“</a:t>
            </a:r>
            <a:r>
              <a:rPr lang="en-GB" sz="2000" dirty="0" err="1"/>
              <a:t>loan_status</a:t>
            </a:r>
            <a:r>
              <a:rPr lang="en-GB" sz="2000" dirty="0"/>
              <a:t>” has the following values as: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FF00"/>
                </a:highlight>
              </a:rPr>
              <a:t>Current</a:t>
            </a:r>
            <a:r>
              <a:rPr lang="en-GB" sz="2000" dirty="0"/>
              <a:t>: Active Loan. 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00FF00"/>
                </a:highlight>
              </a:rPr>
              <a:t>Fully Paid</a:t>
            </a:r>
            <a:r>
              <a:rPr lang="en-GB" sz="2000" dirty="0"/>
              <a:t>: The full principal with interest rates is paid back.</a:t>
            </a:r>
            <a:endParaRPr lang="en-GB" sz="2000" dirty="0">
              <a:highlight>
                <a:srgbClr val="00FF00"/>
              </a:highlight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0000"/>
                </a:highlight>
              </a:rPr>
              <a:t>Charged Off</a:t>
            </a:r>
            <a:r>
              <a:rPr lang="en-GB" sz="2000" dirty="0"/>
              <a:t>: The loan will never be paid back in full amount.</a:t>
            </a:r>
            <a:endParaRPr lang="en-GB" sz="2000" dirty="0">
              <a:highlight>
                <a:srgbClr val="FF0000"/>
              </a:highlight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FF00"/>
                </a:highlight>
              </a:rPr>
              <a:t>In Grace Period</a:t>
            </a:r>
            <a:r>
              <a:rPr lang="en-GB" sz="2000" dirty="0"/>
              <a:t>: Payment of instalment is delayed by 1 to 15 days.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FF00"/>
                </a:highlight>
              </a:rPr>
              <a:t>Late (16-30 days)</a:t>
            </a:r>
            <a:r>
              <a:rPr lang="en-GB" sz="2000" dirty="0"/>
              <a:t>: Payment of instalment delayed by 16 to 30 days.</a:t>
            </a:r>
            <a:endParaRPr lang="en-GB" sz="2000" dirty="0">
              <a:highlight>
                <a:srgbClr val="FF0000"/>
              </a:highlight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0000"/>
                </a:highlight>
              </a:rPr>
              <a:t>Late (31-120 days)</a:t>
            </a:r>
            <a:r>
              <a:rPr lang="en-GB" sz="2000" dirty="0"/>
              <a:t>: </a:t>
            </a:r>
            <a:r>
              <a:rPr lang="en-GB" sz="1900" dirty="0"/>
              <a:t>Payment of instalment delayed by 31 to 120 days.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highlight>
                  <a:srgbClr val="FF0000"/>
                </a:highlight>
              </a:rPr>
              <a:t>Default</a:t>
            </a:r>
            <a:r>
              <a:rPr lang="en-GB" sz="2000" dirty="0"/>
              <a:t>: Payment of instalment is delayed by more than 120 days.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/>
          </a:p>
          <a:p>
            <a:r>
              <a:rPr lang="en-GB" sz="1600" i="1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/>
              <a:t>For Classification Model training, we consider only Good and Bad loans.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/>
              <a:t>For Regression Model training, we consider only Bad (Charged Off) loans. </a:t>
            </a:r>
            <a:endParaRPr lang="en-US" sz="1600" i="1" dirty="0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FDDD0F-3B6F-5C41-8014-62267F4AED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42" y="4937125"/>
            <a:ext cx="6681958" cy="19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picture containing card&#10;&#10;Description automatically generated">
            <a:extLst>
              <a:ext uri="{FF2B5EF4-FFF2-40B4-BE49-F238E27FC236}">
                <a16:creationId xmlns:a16="http://schemas.microsoft.com/office/drawing/2014/main" id="{6E270826-F55D-CB4B-BF9F-C7774C83FD0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15823" r="10349" b="17087"/>
          <a:stretch/>
        </p:blipFill>
        <p:spPr bwMode="auto">
          <a:xfrm>
            <a:off x="3203086" y="4937125"/>
            <a:ext cx="2306955" cy="1920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473074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0986-65A3-DB48-A831-2D2D0047A986}"/>
              </a:ext>
            </a:extLst>
          </p:cNvPr>
          <p:cNvSpPr txBox="1"/>
          <p:nvPr/>
        </p:nvSpPr>
        <p:spPr>
          <a:xfrm>
            <a:off x="4505793" y="1427114"/>
            <a:ext cx="221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 Date and Term: 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FBB0CA-D5FB-084D-86E8-6F93667C78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8371" r="8987" b="2467"/>
          <a:stretch/>
        </p:blipFill>
        <p:spPr bwMode="auto">
          <a:xfrm>
            <a:off x="6717323" y="668214"/>
            <a:ext cx="5242787" cy="2274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B057CB-2A5E-DC4B-A313-92670C4B556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 r="7541"/>
          <a:stretch/>
        </p:blipFill>
        <p:spPr bwMode="auto">
          <a:xfrm>
            <a:off x="3780094" y="3962398"/>
            <a:ext cx="2784831" cy="2391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50B218-C20F-4C4E-A4AF-2014A9172C7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8" r="6116"/>
          <a:stretch/>
        </p:blipFill>
        <p:spPr bwMode="auto">
          <a:xfrm>
            <a:off x="6564925" y="3962398"/>
            <a:ext cx="2684585" cy="2391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B37274-6E8C-FD49-B643-27D130465A2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05" y="3962398"/>
            <a:ext cx="2684585" cy="2391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A8EC4-0B66-DE4C-ADC0-EBE7DE8963D3}"/>
              </a:ext>
            </a:extLst>
          </p:cNvPr>
          <p:cNvSpPr txBox="1"/>
          <p:nvPr/>
        </p:nvSpPr>
        <p:spPr>
          <a:xfrm>
            <a:off x="4388657" y="3429000"/>
            <a:ext cx="703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Loan Status is influenced by Loan Amount, Rate of Interest and DTI</a:t>
            </a:r>
          </a:p>
        </p:txBody>
      </p:sp>
    </p:spTree>
    <p:extLst>
      <p:ext uri="{BB962C8B-B14F-4D97-AF65-F5344CB8AC3E}">
        <p14:creationId xmlns:p14="http://schemas.microsoft.com/office/powerpoint/2010/main" val="428254867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B33B4-79A0-654C-B9FE-0B8A98F58E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9037" r="8834"/>
          <a:stretch/>
        </p:blipFill>
        <p:spPr bwMode="auto">
          <a:xfrm>
            <a:off x="4572367" y="951230"/>
            <a:ext cx="4597794" cy="2235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2DB941-5875-5F47-8595-6349B6A92D9F}"/>
              </a:ext>
            </a:extLst>
          </p:cNvPr>
          <p:cNvSpPr txBox="1"/>
          <p:nvPr/>
        </p:nvSpPr>
        <p:spPr>
          <a:xfrm>
            <a:off x="6095999" y="417747"/>
            <a:ext cx="516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Grades applied to loan applications by Lending Club</a:t>
            </a:r>
          </a:p>
        </p:txBody>
      </p:sp>
      <p:pic>
        <p:nvPicPr>
          <p:cNvPr id="9" name="Picture 8" descr="A picture containing table, large, holding, people&#10;&#10;Description automatically generated">
            <a:extLst>
              <a:ext uri="{FF2B5EF4-FFF2-40B4-BE49-F238E27FC236}">
                <a16:creationId xmlns:a16="http://schemas.microsoft.com/office/drawing/2014/main" id="{0D2F5626-26D4-6748-AD57-32BA81218B2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r="2585"/>
          <a:stretch/>
        </p:blipFill>
        <p:spPr bwMode="auto">
          <a:xfrm>
            <a:off x="9170161" y="1062598"/>
            <a:ext cx="2832735" cy="2012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close up of a flag&#10;&#10;Description automatically generated">
            <a:extLst>
              <a:ext uri="{FF2B5EF4-FFF2-40B4-BE49-F238E27FC236}">
                <a16:creationId xmlns:a16="http://schemas.microsoft.com/office/drawing/2014/main" id="{CDB77B1E-A0BB-0342-8D02-10AB6E3B3A5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" t="8759" r="7548" b="4608"/>
          <a:stretch/>
        </p:blipFill>
        <p:spPr bwMode="auto">
          <a:xfrm>
            <a:off x="3872796" y="3782453"/>
            <a:ext cx="5524500" cy="2844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8F6C4-31B0-2C47-8AF6-7F91E30AF2F2}"/>
              </a:ext>
            </a:extLst>
          </p:cNvPr>
          <p:cNvSpPr txBox="1"/>
          <p:nvPr/>
        </p:nvSpPr>
        <p:spPr>
          <a:xfrm>
            <a:off x="9490420" y="4630615"/>
            <a:ext cx="251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between Funded Amount and Grade</a:t>
            </a:r>
          </a:p>
        </p:txBody>
      </p:sp>
    </p:spTree>
    <p:extLst>
      <p:ext uri="{BB962C8B-B14F-4D97-AF65-F5344CB8AC3E}">
        <p14:creationId xmlns:p14="http://schemas.microsoft.com/office/powerpoint/2010/main" val="1364942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pic>
        <p:nvPicPr>
          <p:cNvPr id="8" name="Picture 7" descr="A picture containing water&#10;&#10;Description automatically generated">
            <a:extLst>
              <a:ext uri="{FF2B5EF4-FFF2-40B4-BE49-F238E27FC236}">
                <a16:creationId xmlns:a16="http://schemas.microsoft.com/office/drawing/2014/main" id="{FC8BB00E-9F0E-7547-8230-E3B0C24D4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80" y="803841"/>
            <a:ext cx="6646148" cy="1622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6EFAB-FE36-374E-BD8B-6AFFCCB5E7DA}"/>
              </a:ext>
            </a:extLst>
          </p:cNvPr>
          <p:cNvSpPr txBox="1"/>
          <p:nvPr/>
        </p:nvSpPr>
        <p:spPr>
          <a:xfrm>
            <a:off x="5081149" y="304800"/>
            <a:ext cx="587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Length of Employment and its relationship with Loan Status</a:t>
            </a:r>
          </a:p>
        </p:txBody>
      </p:sp>
      <p:pic>
        <p:nvPicPr>
          <p:cNvPr id="10" name="Picture 9" descr="A picture containing man&#10;&#10;Description automatically generated">
            <a:extLst>
              <a:ext uri="{FF2B5EF4-FFF2-40B4-BE49-F238E27FC236}">
                <a16:creationId xmlns:a16="http://schemas.microsoft.com/office/drawing/2014/main" id="{C2B37A3E-407F-9F42-BBF5-377C6A9283D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9165" r="8159" b="4843"/>
          <a:stretch/>
        </p:blipFill>
        <p:spPr bwMode="auto">
          <a:xfrm>
            <a:off x="5300416" y="3238569"/>
            <a:ext cx="5527675" cy="2815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8A361-3C77-764D-9A97-9796CDC627D2}"/>
              </a:ext>
            </a:extLst>
          </p:cNvPr>
          <p:cNvSpPr txBox="1"/>
          <p:nvPr/>
        </p:nvSpPr>
        <p:spPr>
          <a:xfrm>
            <a:off x="5751215" y="2861186"/>
            <a:ext cx="470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Effect of Home Ownership on the Loan Amount</a:t>
            </a:r>
          </a:p>
        </p:txBody>
      </p:sp>
    </p:spTree>
    <p:extLst>
      <p:ext uri="{BB962C8B-B14F-4D97-AF65-F5344CB8AC3E}">
        <p14:creationId xmlns:p14="http://schemas.microsoft.com/office/powerpoint/2010/main" val="50791179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2234-D230-6E4C-A1E4-277B7C6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Analytics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296DBC-2C70-5B4F-90D9-0972B9D6DC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9392" r="8402"/>
          <a:stretch/>
        </p:blipFill>
        <p:spPr bwMode="auto">
          <a:xfrm>
            <a:off x="5303653" y="725051"/>
            <a:ext cx="5495290" cy="2348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FF5F8B-2476-A346-A826-628D8D5F32C1}"/>
              </a:ext>
            </a:extLst>
          </p:cNvPr>
          <p:cNvSpPr txBox="1"/>
          <p:nvPr/>
        </p:nvSpPr>
        <p:spPr>
          <a:xfrm>
            <a:off x="5758009" y="261934"/>
            <a:ext cx="458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Effect of FICO score on Grade and Loan Status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6C177E-B924-1E4D-9A22-C4AB544851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38" y="3784720"/>
            <a:ext cx="3253105" cy="20173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8EC5F-0935-1C40-92DC-713D5C883B28}"/>
              </a:ext>
            </a:extLst>
          </p:cNvPr>
          <p:cNvSpPr txBox="1"/>
          <p:nvPr/>
        </p:nvSpPr>
        <p:spPr>
          <a:xfrm>
            <a:off x="6002216" y="4596308"/>
            <a:ext cx="12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Recoveries</a:t>
            </a:r>
          </a:p>
        </p:txBody>
      </p:sp>
    </p:spTree>
    <p:extLst>
      <p:ext uri="{BB962C8B-B14F-4D97-AF65-F5344CB8AC3E}">
        <p14:creationId xmlns:p14="http://schemas.microsoft.com/office/powerpoint/2010/main" val="270310752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1749</Words>
  <Application>Microsoft Macintosh PowerPoint</Application>
  <PresentationFormat>Widescreen</PresentationFormat>
  <Paragraphs>287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Business Problem</vt:lpstr>
      <vt:lpstr>Proposed Solution</vt:lpstr>
      <vt:lpstr>Dataset</vt:lpstr>
      <vt:lpstr>Exploratory Data Analytics</vt:lpstr>
      <vt:lpstr>Exploratory Data Analytics</vt:lpstr>
      <vt:lpstr>Exploratory Data Analytics</vt:lpstr>
      <vt:lpstr>Exploratory Data Analytics</vt:lpstr>
      <vt:lpstr>Exploratory Data Analytics</vt:lpstr>
      <vt:lpstr>Feature Engineering</vt:lpstr>
      <vt:lpstr>Feature Engineering</vt:lpstr>
      <vt:lpstr>Handling Data Imbalance</vt:lpstr>
      <vt:lpstr>Algorithms Tested – Default Prediction</vt:lpstr>
      <vt:lpstr>Algorithms Tested – Loss Given Default</vt:lpstr>
      <vt:lpstr>Solution Architecture – Target Variables</vt:lpstr>
      <vt:lpstr>Solution Architecture - Process Overview</vt:lpstr>
      <vt:lpstr>Classification Model Performance</vt:lpstr>
      <vt:lpstr>Regression Model Performance</vt:lpstr>
      <vt:lpstr>Most Influencing Features for Default Prediction</vt:lpstr>
      <vt:lpstr>Productionize the model</vt:lpstr>
      <vt:lpstr>Conclusion</vt:lpstr>
      <vt:lpstr>Potential Future Works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Modelling</dc:title>
  <dc:creator>Podder, Arunangshu</dc:creator>
  <cp:lastModifiedBy>Podder, Arunangshu</cp:lastModifiedBy>
  <cp:revision>51</cp:revision>
  <dcterms:created xsi:type="dcterms:W3CDTF">2020-08-29T11:02:17Z</dcterms:created>
  <dcterms:modified xsi:type="dcterms:W3CDTF">2020-08-30T15:14:19Z</dcterms:modified>
</cp:coreProperties>
</file>