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1" r:id="rId8"/>
    <p:sldId id="263" r:id="rId9"/>
    <p:sldId id="272" r:id="rId10"/>
    <p:sldId id="273" r:id="rId11"/>
    <p:sldId id="274" r:id="rId12"/>
    <p:sldId id="269" r:id="rId13"/>
    <p:sldId id="281" r:id="rId14"/>
    <p:sldId id="270" r:id="rId15"/>
    <p:sldId id="276" r:id="rId16"/>
    <p:sldId id="277" r:id="rId17"/>
    <p:sldId id="278" r:id="rId18"/>
    <p:sldId id="279" r:id="rId19"/>
    <p:sldId id="280" r:id="rId20"/>
    <p:sldId id="264" r:id="rId21"/>
    <p:sldId id="282" r:id="rId22"/>
    <p:sldId id="275" r:id="rId23"/>
    <p:sldId id="286" r:id="rId24"/>
    <p:sldId id="287" r:id="rId25"/>
    <p:sldId id="288" r:id="rId26"/>
    <p:sldId id="285" r:id="rId27"/>
    <p:sldId id="267" r:id="rId28"/>
    <p:sldId id="284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h2o.ai/download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h2o.ai/download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56910-F9A4-48B9-A7ED-E12BC16FCED1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95BB2CA8-D284-4214-A073-6FD3B343CD26}">
      <dgm:prSet/>
      <dgm:spPr/>
      <dgm:t>
        <a:bodyPr/>
        <a:lstStyle/>
        <a:p>
          <a:r>
            <a:rPr lang="en-US"/>
            <a:t>Autoencoders</a:t>
          </a:r>
        </a:p>
      </dgm:t>
    </dgm:pt>
    <dgm:pt modelId="{8AF3EC90-36C4-4041-98EB-52D63CCE6013}" type="parTrans" cxnId="{8FDF482D-BE7A-4542-A541-AB9F64AA82A6}">
      <dgm:prSet/>
      <dgm:spPr/>
      <dgm:t>
        <a:bodyPr/>
        <a:lstStyle/>
        <a:p>
          <a:endParaRPr lang="en-US"/>
        </a:p>
      </dgm:t>
    </dgm:pt>
    <dgm:pt modelId="{538ED234-DF83-4A9F-92B4-E47376BA86D0}" type="sibTrans" cxnId="{8FDF482D-BE7A-4542-A541-AB9F64AA82A6}">
      <dgm:prSet/>
      <dgm:spPr/>
      <dgm:t>
        <a:bodyPr/>
        <a:lstStyle/>
        <a:p>
          <a:endParaRPr lang="en-US"/>
        </a:p>
      </dgm:t>
    </dgm:pt>
    <dgm:pt modelId="{103C5D77-CB91-41B4-9C2D-DCD359E5001E}">
      <dgm:prSet/>
      <dgm:spPr/>
      <dgm:t>
        <a:bodyPr/>
        <a:lstStyle/>
        <a:p>
          <a:r>
            <a:rPr lang="en-US"/>
            <a:t>Convolutional Neural Networks (CNN)</a:t>
          </a:r>
        </a:p>
      </dgm:t>
    </dgm:pt>
    <dgm:pt modelId="{F5D6F3CC-E75A-4D1B-AC16-241A30319155}" type="parTrans" cxnId="{5D164C1B-6300-46C8-B77E-BF83F34798DD}">
      <dgm:prSet/>
      <dgm:spPr/>
      <dgm:t>
        <a:bodyPr/>
        <a:lstStyle/>
        <a:p>
          <a:endParaRPr lang="en-US"/>
        </a:p>
      </dgm:t>
    </dgm:pt>
    <dgm:pt modelId="{089A80B5-D50B-45AC-97FF-DCE4AC752EB8}" type="sibTrans" cxnId="{5D164C1B-6300-46C8-B77E-BF83F34798DD}">
      <dgm:prSet/>
      <dgm:spPr/>
      <dgm:t>
        <a:bodyPr/>
        <a:lstStyle/>
        <a:p>
          <a:endParaRPr lang="en-US"/>
        </a:p>
      </dgm:t>
    </dgm:pt>
    <dgm:pt modelId="{6F1F0563-8217-46DA-A5A6-88D2D63F33B0}">
      <dgm:prSet/>
      <dgm:spPr/>
      <dgm:t>
        <a:bodyPr/>
        <a:lstStyle/>
        <a:p>
          <a:r>
            <a:rPr lang="en-US"/>
            <a:t>Recurrent Neural Networks (RNN)</a:t>
          </a:r>
        </a:p>
      </dgm:t>
    </dgm:pt>
    <dgm:pt modelId="{599CE171-0176-41AC-8BB3-AB0E91DE1B58}" type="parTrans" cxnId="{98DB0237-7C8D-4C64-932B-78697F403E06}">
      <dgm:prSet/>
      <dgm:spPr/>
      <dgm:t>
        <a:bodyPr/>
        <a:lstStyle/>
        <a:p>
          <a:endParaRPr lang="en-US"/>
        </a:p>
      </dgm:t>
    </dgm:pt>
    <dgm:pt modelId="{5DF4ADEC-9242-44C3-B251-B55749340327}" type="sibTrans" cxnId="{98DB0237-7C8D-4C64-932B-78697F403E06}">
      <dgm:prSet/>
      <dgm:spPr/>
      <dgm:t>
        <a:bodyPr/>
        <a:lstStyle/>
        <a:p>
          <a:endParaRPr lang="en-US"/>
        </a:p>
      </dgm:t>
    </dgm:pt>
    <dgm:pt modelId="{24423734-2080-4869-ABCC-E61F58293109}">
      <dgm:prSet/>
      <dgm:spPr/>
      <dgm:t>
        <a:bodyPr/>
        <a:lstStyle/>
        <a:p>
          <a:r>
            <a:rPr lang="en-US"/>
            <a:t>Long Short Term Memory Networks (LSTM)</a:t>
          </a:r>
        </a:p>
      </dgm:t>
    </dgm:pt>
    <dgm:pt modelId="{83FD4006-05E5-4D54-9561-296B26005288}" type="parTrans" cxnId="{E8ADAF10-7234-4A6F-9980-F739A028FA73}">
      <dgm:prSet/>
      <dgm:spPr/>
      <dgm:t>
        <a:bodyPr/>
        <a:lstStyle/>
        <a:p>
          <a:endParaRPr lang="en-US"/>
        </a:p>
      </dgm:t>
    </dgm:pt>
    <dgm:pt modelId="{D43A0185-EC43-401C-8C07-5647A27695D2}" type="sibTrans" cxnId="{E8ADAF10-7234-4A6F-9980-F739A028FA73}">
      <dgm:prSet/>
      <dgm:spPr/>
      <dgm:t>
        <a:bodyPr/>
        <a:lstStyle/>
        <a:p>
          <a:endParaRPr lang="en-US"/>
        </a:p>
      </dgm:t>
    </dgm:pt>
    <dgm:pt modelId="{5A314244-1C5B-4E3D-A20D-229E57CCB28C}">
      <dgm:prSet/>
      <dgm:spPr/>
      <dgm:t>
        <a:bodyPr/>
        <a:lstStyle/>
        <a:p>
          <a:r>
            <a:rPr lang="en-US"/>
            <a:t>Generative Adversarial Networks (GAN) and lots more (literally 1000s more!)</a:t>
          </a:r>
        </a:p>
      </dgm:t>
    </dgm:pt>
    <dgm:pt modelId="{64A3428B-30A1-4587-8181-5D716E5C1572}" type="parTrans" cxnId="{D16D58D4-4D11-4859-B1AF-71FC8E29A213}">
      <dgm:prSet/>
      <dgm:spPr/>
      <dgm:t>
        <a:bodyPr/>
        <a:lstStyle/>
        <a:p>
          <a:endParaRPr lang="en-US"/>
        </a:p>
      </dgm:t>
    </dgm:pt>
    <dgm:pt modelId="{C174222B-9190-479D-944C-6CAE6002FB5D}" type="sibTrans" cxnId="{D16D58D4-4D11-4859-B1AF-71FC8E29A213}">
      <dgm:prSet/>
      <dgm:spPr/>
      <dgm:t>
        <a:bodyPr/>
        <a:lstStyle/>
        <a:p>
          <a:endParaRPr lang="en-US"/>
        </a:p>
      </dgm:t>
    </dgm:pt>
    <dgm:pt modelId="{EE9A61F8-1B02-44EF-90E8-F2874AC5CC12}" type="pres">
      <dgm:prSet presAssocID="{D4456910-F9A4-48B9-A7ED-E12BC16FCED1}" presName="vert0" presStyleCnt="0">
        <dgm:presLayoutVars>
          <dgm:dir/>
          <dgm:animOne val="branch"/>
          <dgm:animLvl val="lvl"/>
        </dgm:presLayoutVars>
      </dgm:prSet>
      <dgm:spPr/>
    </dgm:pt>
    <dgm:pt modelId="{0026E9E2-89D7-405E-B308-AA801A6DB40B}" type="pres">
      <dgm:prSet presAssocID="{95BB2CA8-D284-4214-A073-6FD3B343CD26}" presName="thickLine" presStyleLbl="alignNode1" presStyleIdx="0" presStyleCnt="5"/>
      <dgm:spPr/>
    </dgm:pt>
    <dgm:pt modelId="{02705944-B8C4-4A20-A276-328E47C36916}" type="pres">
      <dgm:prSet presAssocID="{95BB2CA8-D284-4214-A073-6FD3B343CD26}" presName="horz1" presStyleCnt="0"/>
      <dgm:spPr/>
    </dgm:pt>
    <dgm:pt modelId="{649C28A0-C65F-43C7-AB77-0C18A85150E2}" type="pres">
      <dgm:prSet presAssocID="{95BB2CA8-D284-4214-A073-6FD3B343CD26}" presName="tx1" presStyleLbl="revTx" presStyleIdx="0" presStyleCnt="5"/>
      <dgm:spPr/>
    </dgm:pt>
    <dgm:pt modelId="{1A44D4E8-D70D-483B-B138-E51B4F14A963}" type="pres">
      <dgm:prSet presAssocID="{95BB2CA8-D284-4214-A073-6FD3B343CD26}" presName="vert1" presStyleCnt="0"/>
      <dgm:spPr/>
    </dgm:pt>
    <dgm:pt modelId="{7F9C889C-159F-438F-9ECE-0EDBCD543E73}" type="pres">
      <dgm:prSet presAssocID="{103C5D77-CB91-41B4-9C2D-DCD359E5001E}" presName="thickLine" presStyleLbl="alignNode1" presStyleIdx="1" presStyleCnt="5"/>
      <dgm:spPr/>
    </dgm:pt>
    <dgm:pt modelId="{8A7444FA-A333-48F3-AFB1-85F3F5BD8F72}" type="pres">
      <dgm:prSet presAssocID="{103C5D77-CB91-41B4-9C2D-DCD359E5001E}" presName="horz1" presStyleCnt="0"/>
      <dgm:spPr/>
    </dgm:pt>
    <dgm:pt modelId="{AB72F461-5F6B-4DC5-92E2-84B7F8EBE3CA}" type="pres">
      <dgm:prSet presAssocID="{103C5D77-CB91-41B4-9C2D-DCD359E5001E}" presName="tx1" presStyleLbl="revTx" presStyleIdx="1" presStyleCnt="5"/>
      <dgm:spPr/>
    </dgm:pt>
    <dgm:pt modelId="{B9D3B6E4-A226-419B-A6C5-ABD5F39498EC}" type="pres">
      <dgm:prSet presAssocID="{103C5D77-CB91-41B4-9C2D-DCD359E5001E}" presName="vert1" presStyleCnt="0"/>
      <dgm:spPr/>
    </dgm:pt>
    <dgm:pt modelId="{31DD1689-719F-48BD-B318-0DDAA7BD52C9}" type="pres">
      <dgm:prSet presAssocID="{6F1F0563-8217-46DA-A5A6-88D2D63F33B0}" presName="thickLine" presStyleLbl="alignNode1" presStyleIdx="2" presStyleCnt="5"/>
      <dgm:spPr/>
    </dgm:pt>
    <dgm:pt modelId="{A7C17DB2-B150-4652-A378-F37154E1D741}" type="pres">
      <dgm:prSet presAssocID="{6F1F0563-8217-46DA-A5A6-88D2D63F33B0}" presName="horz1" presStyleCnt="0"/>
      <dgm:spPr/>
    </dgm:pt>
    <dgm:pt modelId="{EF336222-E678-4ABC-B6F0-F0BDBEFD8A10}" type="pres">
      <dgm:prSet presAssocID="{6F1F0563-8217-46DA-A5A6-88D2D63F33B0}" presName="tx1" presStyleLbl="revTx" presStyleIdx="2" presStyleCnt="5"/>
      <dgm:spPr/>
    </dgm:pt>
    <dgm:pt modelId="{3B3AB00B-1690-4AE8-B5D8-2228D7541412}" type="pres">
      <dgm:prSet presAssocID="{6F1F0563-8217-46DA-A5A6-88D2D63F33B0}" presName="vert1" presStyleCnt="0"/>
      <dgm:spPr/>
    </dgm:pt>
    <dgm:pt modelId="{ED2B3D7F-1119-46FA-A0F9-96B0531634F2}" type="pres">
      <dgm:prSet presAssocID="{24423734-2080-4869-ABCC-E61F58293109}" presName="thickLine" presStyleLbl="alignNode1" presStyleIdx="3" presStyleCnt="5"/>
      <dgm:spPr/>
    </dgm:pt>
    <dgm:pt modelId="{565032DD-40CC-4504-8888-0BEC9D1085E6}" type="pres">
      <dgm:prSet presAssocID="{24423734-2080-4869-ABCC-E61F58293109}" presName="horz1" presStyleCnt="0"/>
      <dgm:spPr/>
    </dgm:pt>
    <dgm:pt modelId="{DE1DAA8B-8950-47E9-9BEA-BBA0575D70CF}" type="pres">
      <dgm:prSet presAssocID="{24423734-2080-4869-ABCC-E61F58293109}" presName="tx1" presStyleLbl="revTx" presStyleIdx="3" presStyleCnt="5"/>
      <dgm:spPr/>
    </dgm:pt>
    <dgm:pt modelId="{15631535-BB9D-46A7-B894-DFA56655E4E4}" type="pres">
      <dgm:prSet presAssocID="{24423734-2080-4869-ABCC-E61F58293109}" presName="vert1" presStyleCnt="0"/>
      <dgm:spPr/>
    </dgm:pt>
    <dgm:pt modelId="{53582CEC-D82F-4FED-A2E5-9871A760DB83}" type="pres">
      <dgm:prSet presAssocID="{5A314244-1C5B-4E3D-A20D-229E57CCB28C}" presName="thickLine" presStyleLbl="alignNode1" presStyleIdx="4" presStyleCnt="5"/>
      <dgm:spPr/>
    </dgm:pt>
    <dgm:pt modelId="{62CB52B4-1BFB-4FBC-B4FA-9ECDFAA7B2AD}" type="pres">
      <dgm:prSet presAssocID="{5A314244-1C5B-4E3D-A20D-229E57CCB28C}" presName="horz1" presStyleCnt="0"/>
      <dgm:spPr/>
    </dgm:pt>
    <dgm:pt modelId="{DCB6DD15-DC03-4856-8E40-04034896E57C}" type="pres">
      <dgm:prSet presAssocID="{5A314244-1C5B-4E3D-A20D-229E57CCB28C}" presName="tx1" presStyleLbl="revTx" presStyleIdx="4" presStyleCnt="5"/>
      <dgm:spPr/>
    </dgm:pt>
    <dgm:pt modelId="{14BE374E-76CF-45B3-9B5F-6BD5F7DA67A5}" type="pres">
      <dgm:prSet presAssocID="{5A314244-1C5B-4E3D-A20D-229E57CCB28C}" presName="vert1" presStyleCnt="0"/>
      <dgm:spPr/>
    </dgm:pt>
  </dgm:ptLst>
  <dgm:cxnLst>
    <dgm:cxn modelId="{39E7350F-1BC0-4F2C-B4EC-8D9FA3127CAB}" type="presOf" srcId="{103C5D77-CB91-41B4-9C2D-DCD359E5001E}" destId="{AB72F461-5F6B-4DC5-92E2-84B7F8EBE3CA}" srcOrd="0" destOrd="0" presId="urn:microsoft.com/office/officeart/2008/layout/LinedList"/>
    <dgm:cxn modelId="{E8ADAF10-7234-4A6F-9980-F739A028FA73}" srcId="{D4456910-F9A4-48B9-A7ED-E12BC16FCED1}" destId="{24423734-2080-4869-ABCC-E61F58293109}" srcOrd="3" destOrd="0" parTransId="{83FD4006-05E5-4D54-9561-296B26005288}" sibTransId="{D43A0185-EC43-401C-8C07-5647A27695D2}"/>
    <dgm:cxn modelId="{5D164C1B-6300-46C8-B77E-BF83F34798DD}" srcId="{D4456910-F9A4-48B9-A7ED-E12BC16FCED1}" destId="{103C5D77-CB91-41B4-9C2D-DCD359E5001E}" srcOrd="1" destOrd="0" parTransId="{F5D6F3CC-E75A-4D1B-AC16-241A30319155}" sibTransId="{089A80B5-D50B-45AC-97FF-DCE4AC752EB8}"/>
    <dgm:cxn modelId="{8FDF482D-BE7A-4542-A541-AB9F64AA82A6}" srcId="{D4456910-F9A4-48B9-A7ED-E12BC16FCED1}" destId="{95BB2CA8-D284-4214-A073-6FD3B343CD26}" srcOrd="0" destOrd="0" parTransId="{8AF3EC90-36C4-4041-98EB-52D63CCE6013}" sibTransId="{538ED234-DF83-4A9F-92B4-E47376BA86D0}"/>
    <dgm:cxn modelId="{98DB0237-7C8D-4C64-932B-78697F403E06}" srcId="{D4456910-F9A4-48B9-A7ED-E12BC16FCED1}" destId="{6F1F0563-8217-46DA-A5A6-88D2D63F33B0}" srcOrd="2" destOrd="0" parTransId="{599CE171-0176-41AC-8BB3-AB0E91DE1B58}" sibTransId="{5DF4ADEC-9242-44C3-B251-B55749340327}"/>
    <dgm:cxn modelId="{5F8DD642-C5B0-4D25-BF31-B952ADAE500D}" type="presOf" srcId="{24423734-2080-4869-ABCC-E61F58293109}" destId="{DE1DAA8B-8950-47E9-9BEA-BBA0575D70CF}" srcOrd="0" destOrd="0" presId="urn:microsoft.com/office/officeart/2008/layout/LinedList"/>
    <dgm:cxn modelId="{64CFD959-A271-49AD-A3C6-15ED77E9D626}" type="presOf" srcId="{D4456910-F9A4-48B9-A7ED-E12BC16FCED1}" destId="{EE9A61F8-1B02-44EF-90E8-F2874AC5CC12}" srcOrd="0" destOrd="0" presId="urn:microsoft.com/office/officeart/2008/layout/LinedList"/>
    <dgm:cxn modelId="{F03C1AC7-9B2D-443D-B429-397F38F1BAA2}" type="presOf" srcId="{6F1F0563-8217-46DA-A5A6-88D2D63F33B0}" destId="{EF336222-E678-4ABC-B6F0-F0BDBEFD8A10}" srcOrd="0" destOrd="0" presId="urn:microsoft.com/office/officeart/2008/layout/LinedList"/>
    <dgm:cxn modelId="{2C5294C8-54F6-4265-B491-34D2E06091A5}" type="presOf" srcId="{95BB2CA8-D284-4214-A073-6FD3B343CD26}" destId="{649C28A0-C65F-43C7-AB77-0C18A85150E2}" srcOrd="0" destOrd="0" presId="urn:microsoft.com/office/officeart/2008/layout/LinedList"/>
    <dgm:cxn modelId="{D16D58D4-4D11-4859-B1AF-71FC8E29A213}" srcId="{D4456910-F9A4-48B9-A7ED-E12BC16FCED1}" destId="{5A314244-1C5B-4E3D-A20D-229E57CCB28C}" srcOrd="4" destOrd="0" parTransId="{64A3428B-30A1-4587-8181-5D716E5C1572}" sibTransId="{C174222B-9190-479D-944C-6CAE6002FB5D}"/>
    <dgm:cxn modelId="{1F5CD4E7-6CF8-4627-9533-36C51966AD2D}" type="presOf" srcId="{5A314244-1C5B-4E3D-A20D-229E57CCB28C}" destId="{DCB6DD15-DC03-4856-8E40-04034896E57C}" srcOrd="0" destOrd="0" presId="urn:microsoft.com/office/officeart/2008/layout/LinedList"/>
    <dgm:cxn modelId="{93B96C8C-443E-4324-AD30-EB21CB0812F1}" type="presParOf" srcId="{EE9A61F8-1B02-44EF-90E8-F2874AC5CC12}" destId="{0026E9E2-89D7-405E-B308-AA801A6DB40B}" srcOrd="0" destOrd="0" presId="urn:microsoft.com/office/officeart/2008/layout/LinedList"/>
    <dgm:cxn modelId="{A752AEAC-3FD2-4C77-B3D6-310CED2FBEF1}" type="presParOf" srcId="{EE9A61F8-1B02-44EF-90E8-F2874AC5CC12}" destId="{02705944-B8C4-4A20-A276-328E47C36916}" srcOrd="1" destOrd="0" presId="urn:microsoft.com/office/officeart/2008/layout/LinedList"/>
    <dgm:cxn modelId="{29771725-452E-4C4B-8B26-2010DF954CED}" type="presParOf" srcId="{02705944-B8C4-4A20-A276-328E47C36916}" destId="{649C28A0-C65F-43C7-AB77-0C18A85150E2}" srcOrd="0" destOrd="0" presId="urn:microsoft.com/office/officeart/2008/layout/LinedList"/>
    <dgm:cxn modelId="{59FF23BC-A93F-4B73-85ED-D830D98C4240}" type="presParOf" srcId="{02705944-B8C4-4A20-A276-328E47C36916}" destId="{1A44D4E8-D70D-483B-B138-E51B4F14A963}" srcOrd="1" destOrd="0" presId="urn:microsoft.com/office/officeart/2008/layout/LinedList"/>
    <dgm:cxn modelId="{F2C8D389-88F6-484F-87A2-53FFE23BB6EA}" type="presParOf" srcId="{EE9A61F8-1B02-44EF-90E8-F2874AC5CC12}" destId="{7F9C889C-159F-438F-9ECE-0EDBCD543E73}" srcOrd="2" destOrd="0" presId="urn:microsoft.com/office/officeart/2008/layout/LinedList"/>
    <dgm:cxn modelId="{255B4D40-9C56-4526-A307-D3D829CE8E07}" type="presParOf" srcId="{EE9A61F8-1B02-44EF-90E8-F2874AC5CC12}" destId="{8A7444FA-A333-48F3-AFB1-85F3F5BD8F72}" srcOrd="3" destOrd="0" presId="urn:microsoft.com/office/officeart/2008/layout/LinedList"/>
    <dgm:cxn modelId="{7E5DC84C-3C75-4159-B6D5-08ABA7621421}" type="presParOf" srcId="{8A7444FA-A333-48F3-AFB1-85F3F5BD8F72}" destId="{AB72F461-5F6B-4DC5-92E2-84B7F8EBE3CA}" srcOrd="0" destOrd="0" presId="urn:microsoft.com/office/officeart/2008/layout/LinedList"/>
    <dgm:cxn modelId="{67882D37-9654-4645-9C83-040E2DA1C547}" type="presParOf" srcId="{8A7444FA-A333-48F3-AFB1-85F3F5BD8F72}" destId="{B9D3B6E4-A226-419B-A6C5-ABD5F39498EC}" srcOrd="1" destOrd="0" presId="urn:microsoft.com/office/officeart/2008/layout/LinedList"/>
    <dgm:cxn modelId="{703A3F7B-0BA6-4D2B-9ACA-BA6F577C36F8}" type="presParOf" srcId="{EE9A61F8-1B02-44EF-90E8-F2874AC5CC12}" destId="{31DD1689-719F-48BD-B318-0DDAA7BD52C9}" srcOrd="4" destOrd="0" presId="urn:microsoft.com/office/officeart/2008/layout/LinedList"/>
    <dgm:cxn modelId="{9F160D24-8F19-4747-B3BC-330DF25DDC6A}" type="presParOf" srcId="{EE9A61F8-1B02-44EF-90E8-F2874AC5CC12}" destId="{A7C17DB2-B150-4652-A378-F37154E1D741}" srcOrd="5" destOrd="0" presId="urn:microsoft.com/office/officeart/2008/layout/LinedList"/>
    <dgm:cxn modelId="{22D2B12B-798D-4DC5-962E-96A12D5AF86E}" type="presParOf" srcId="{A7C17DB2-B150-4652-A378-F37154E1D741}" destId="{EF336222-E678-4ABC-B6F0-F0BDBEFD8A10}" srcOrd="0" destOrd="0" presId="urn:microsoft.com/office/officeart/2008/layout/LinedList"/>
    <dgm:cxn modelId="{4D881A3B-6EA3-4888-9C8C-2B5A726AD276}" type="presParOf" srcId="{A7C17DB2-B150-4652-A378-F37154E1D741}" destId="{3B3AB00B-1690-4AE8-B5D8-2228D7541412}" srcOrd="1" destOrd="0" presId="urn:microsoft.com/office/officeart/2008/layout/LinedList"/>
    <dgm:cxn modelId="{F18AE676-9396-4E7F-A55D-A170C6301E40}" type="presParOf" srcId="{EE9A61F8-1B02-44EF-90E8-F2874AC5CC12}" destId="{ED2B3D7F-1119-46FA-A0F9-96B0531634F2}" srcOrd="6" destOrd="0" presId="urn:microsoft.com/office/officeart/2008/layout/LinedList"/>
    <dgm:cxn modelId="{C2C39C5A-B3DA-4D7A-8DD6-D27A58A8ADC9}" type="presParOf" srcId="{EE9A61F8-1B02-44EF-90E8-F2874AC5CC12}" destId="{565032DD-40CC-4504-8888-0BEC9D1085E6}" srcOrd="7" destOrd="0" presId="urn:microsoft.com/office/officeart/2008/layout/LinedList"/>
    <dgm:cxn modelId="{4A5CCEE5-64BF-4763-B07D-3E67609DA67E}" type="presParOf" srcId="{565032DD-40CC-4504-8888-0BEC9D1085E6}" destId="{DE1DAA8B-8950-47E9-9BEA-BBA0575D70CF}" srcOrd="0" destOrd="0" presId="urn:microsoft.com/office/officeart/2008/layout/LinedList"/>
    <dgm:cxn modelId="{BB8EE2E3-FC96-4EF3-9B6D-A125A0DFFA59}" type="presParOf" srcId="{565032DD-40CC-4504-8888-0BEC9D1085E6}" destId="{15631535-BB9D-46A7-B894-DFA56655E4E4}" srcOrd="1" destOrd="0" presId="urn:microsoft.com/office/officeart/2008/layout/LinedList"/>
    <dgm:cxn modelId="{B0B96BEF-2E34-418A-8E3D-83FDDAEB2C6B}" type="presParOf" srcId="{EE9A61F8-1B02-44EF-90E8-F2874AC5CC12}" destId="{53582CEC-D82F-4FED-A2E5-9871A760DB83}" srcOrd="8" destOrd="0" presId="urn:microsoft.com/office/officeart/2008/layout/LinedList"/>
    <dgm:cxn modelId="{DA638119-9FF4-4EBD-9289-3317C1DC5381}" type="presParOf" srcId="{EE9A61F8-1B02-44EF-90E8-F2874AC5CC12}" destId="{62CB52B4-1BFB-4FBC-B4FA-9ECDFAA7B2AD}" srcOrd="9" destOrd="0" presId="urn:microsoft.com/office/officeart/2008/layout/LinedList"/>
    <dgm:cxn modelId="{336E3805-D97B-4EDE-8361-6AC7A593D0E8}" type="presParOf" srcId="{62CB52B4-1BFB-4FBC-B4FA-9ECDFAA7B2AD}" destId="{DCB6DD15-DC03-4856-8E40-04034896E57C}" srcOrd="0" destOrd="0" presId="urn:microsoft.com/office/officeart/2008/layout/LinedList"/>
    <dgm:cxn modelId="{EB1F0E65-EA14-429C-B2E2-84EDF0081B8A}" type="presParOf" srcId="{62CB52B4-1BFB-4FBC-B4FA-9ECDFAA7B2AD}" destId="{14BE374E-76CF-45B3-9B5F-6BD5F7DA67A5}" srcOrd="1" destOrd="0" presId="urn:microsoft.com/office/officeart/2008/layout/LinedList"/>
  </dgm:cxnLst>
  <dgm:bg/>
  <dgm:whole>
    <a:ln>
      <a:solidFill>
        <a:srgbClr val="00B0F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4916F-F703-47D0-9A19-97806364DDB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7268D7-E2D6-4C20-85B4-CB00F8DD7908}">
      <dgm:prSet/>
      <dgm:spPr/>
      <dgm:t>
        <a:bodyPr/>
        <a:lstStyle/>
        <a:p>
          <a:r>
            <a:rPr lang="en-US" dirty="0"/>
            <a:t>In this use case, a prostate cancer dataset is separated into “easy” vs “hard” to model subsets using autoencoders and to gain predictive accuracy in classifying cancer vs non-cancer.</a:t>
          </a:r>
        </a:p>
      </dgm:t>
    </dgm:pt>
    <dgm:pt modelId="{563D4AC9-60AA-49D4-9799-43494E6467CD}" type="parTrans" cxnId="{AA267401-446A-43B5-969A-EB371BE574FE}">
      <dgm:prSet/>
      <dgm:spPr/>
      <dgm:t>
        <a:bodyPr/>
        <a:lstStyle/>
        <a:p>
          <a:endParaRPr lang="en-US"/>
        </a:p>
      </dgm:t>
    </dgm:pt>
    <dgm:pt modelId="{A4956D39-0ABC-4A49-B3D7-08997A4F9771}" type="sibTrans" cxnId="{AA267401-446A-43B5-969A-EB371BE574FE}">
      <dgm:prSet/>
      <dgm:spPr/>
      <dgm:t>
        <a:bodyPr/>
        <a:lstStyle/>
        <a:p>
          <a:endParaRPr lang="en-US"/>
        </a:p>
      </dgm:t>
    </dgm:pt>
    <dgm:pt modelId="{0CA80424-AC09-4C58-8088-EF6BF58FC221}">
      <dgm:prSet/>
      <dgm:spPr/>
      <dgm:t>
        <a:bodyPr/>
        <a:lstStyle/>
        <a:p>
          <a:r>
            <a:rPr lang="en-US" dirty="0"/>
            <a:t>The dataset has about 380 rows with 153 positives. </a:t>
          </a:r>
        </a:p>
        <a:p>
          <a:r>
            <a:rPr lang="en-US" dirty="0"/>
            <a:t>H2O.ai’s deep autoencoder and anomaly detection models are used within R.</a:t>
          </a:r>
        </a:p>
      </dgm:t>
    </dgm:pt>
    <dgm:pt modelId="{B0DE5C7E-7703-4AFB-9F4B-8CF658B5F2B9}" type="parTrans" cxnId="{FEF20247-22AE-4FFA-A7E9-DAC07C80EDE3}">
      <dgm:prSet/>
      <dgm:spPr/>
      <dgm:t>
        <a:bodyPr/>
        <a:lstStyle/>
        <a:p>
          <a:endParaRPr lang="en-US"/>
        </a:p>
      </dgm:t>
    </dgm:pt>
    <dgm:pt modelId="{BDB91235-DAFA-4550-BD4B-DBA5991BE1D6}" type="sibTrans" cxnId="{FEF20247-22AE-4FFA-A7E9-DAC07C80EDE3}">
      <dgm:prSet/>
      <dgm:spPr/>
      <dgm:t>
        <a:bodyPr/>
        <a:lstStyle/>
        <a:p>
          <a:endParaRPr lang="en-US"/>
        </a:p>
      </dgm:t>
    </dgm:pt>
    <dgm:pt modelId="{A4FCED37-1473-41BE-A705-14F8A7BAF1F5}">
      <dgm:prSet/>
      <dgm:spPr/>
      <dgm:t>
        <a:bodyPr/>
        <a:lstStyle/>
        <a:p>
          <a:r>
            <a:rPr lang="en-US" dirty="0"/>
            <a:t>H2O is an open-source software for machine learning and big-data analysis. It’s a JVM based truly parallel platform with both R and Python wrappers. (</a:t>
          </a:r>
          <a:r>
            <a:rPr lang="en-US" dirty="0">
              <a:hlinkClick xmlns:r="http://schemas.openxmlformats.org/officeDocument/2006/relationships" r:id="rId1"/>
            </a:rPr>
            <a:t>https://www.h2o.ai/download/</a:t>
          </a:r>
          <a:r>
            <a:rPr lang="en-US" dirty="0"/>
            <a:t> )</a:t>
          </a:r>
        </a:p>
      </dgm:t>
    </dgm:pt>
    <dgm:pt modelId="{D68FF897-AC6A-4E3F-AC31-77E27402B584}" type="parTrans" cxnId="{C5D4954D-F8BE-4EDE-90ED-BF53B72A8783}">
      <dgm:prSet/>
      <dgm:spPr/>
      <dgm:t>
        <a:bodyPr/>
        <a:lstStyle/>
        <a:p>
          <a:endParaRPr lang="en-US"/>
        </a:p>
      </dgm:t>
    </dgm:pt>
    <dgm:pt modelId="{D1976FB0-6223-4E3A-B1BC-817134E7D64A}" type="sibTrans" cxnId="{C5D4954D-F8BE-4EDE-90ED-BF53B72A8783}">
      <dgm:prSet/>
      <dgm:spPr/>
      <dgm:t>
        <a:bodyPr/>
        <a:lstStyle/>
        <a:p>
          <a:endParaRPr lang="en-US"/>
        </a:p>
      </dgm:t>
    </dgm:pt>
    <dgm:pt modelId="{03AB2094-C0FE-4B21-B208-5FBD296F1C2D}">
      <dgm:prSet/>
      <dgm:spPr/>
      <dgm:t>
        <a:bodyPr/>
        <a:lstStyle/>
        <a:p>
          <a:r>
            <a:rPr lang="en-US" dirty="0"/>
            <a:t>It offers various models such as GLM, GBM and Random Forest, but more importantly, offers deep learning framework and a distributed computing architecture.</a:t>
          </a:r>
        </a:p>
      </dgm:t>
    </dgm:pt>
    <dgm:pt modelId="{CEDA25B9-F360-4B32-A310-132B1ED8CA48}" type="parTrans" cxnId="{2F6EAAA9-D7A1-47A1-816E-F2F4FD8FE1FE}">
      <dgm:prSet/>
      <dgm:spPr/>
      <dgm:t>
        <a:bodyPr/>
        <a:lstStyle/>
        <a:p>
          <a:endParaRPr lang="en-US"/>
        </a:p>
      </dgm:t>
    </dgm:pt>
    <dgm:pt modelId="{00BE5BA1-7639-49C3-8BA5-85781FD4EB11}" type="sibTrans" cxnId="{2F6EAAA9-D7A1-47A1-816E-F2F4FD8FE1FE}">
      <dgm:prSet/>
      <dgm:spPr/>
      <dgm:t>
        <a:bodyPr/>
        <a:lstStyle/>
        <a:p>
          <a:endParaRPr lang="en-US"/>
        </a:p>
      </dgm:t>
    </dgm:pt>
    <dgm:pt modelId="{5B156504-8A25-44AB-A83A-60F5DD171C34}" type="pres">
      <dgm:prSet presAssocID="{C714916F-F703-47D0-9A19-97806364DDB9}" presName="vert0" presStyleCnt="0">
        <dgm:presLayoutVars>
          <dgm:dir/>
          <dgm:animOne val="branch"/>
          <dgm:animLvl val="lvl"/>
        </dgm:presLayoutVars>
      </dgm:prSet>
      <dgm:spPr/>
    </dgm:pt>
    <dgm:pt modelId="{6E93C276-E42B-4E99-BE79-4EDF5E8725C5}" type="pres">
      <dgm:prSet presAssocID="{B57268D7-E2D6-4C20-85B4-CB00F8DD7908}" presName="thickLine" presStyleLbl="alignNode1" presStyleIdx="0" presStyleCnt="4"/>
      <dgm:spPr/>
    </dgm:pt>
    <dgm:pt modelId="{4CD1B30F-1773-431D-82CC-7E4942294101}" type="pres">
      <dgm:prSet presAssocID="{B57268D7-E2D6-4C20-85B4-CB00F8DD7908}" presName="horz1" presStyleCnt="0"/>
      <dgm:spPr/>
    </dgm:pt>
    <dgm:pt modelId="{9BDD0FBD-D1FA-4A4A-8DDF-EA1B836045FD}" type="pres">
      <dgm:prSet presAssocID="{B57268D7-E2D6-4C20-85B4-CB00F8DD7908}" presName="tx1" presStyleLbl="revTx" presStyleIdx="0" presStyleCnt="4"/>
      <dgm:spPr/>
    </dgm:pt>
    <dgm:pt modelId="{12DFCA96-5428-47D1-8235-D66940D5B803}" type="pres">
      <dgm:prSet presAssocID="{B57268D7-E2D6-4C20-85B4-CB00F8DD7908}" presName="vert1" presStyleCnt="0"/>
      <dgm:spPr/>
    </dgm:pt>
    <dgm:pt modelId="{6DA8EDA2-40A4-4C5F-AB5F-23605C66158E}" type="pres">
      <dgm:prSet presAssocID="{0CA80424-AC09-4C58-8088-EF6BF58FC221}" presName="thickLine" presStyleLbl="alignNode1" presStyleIdx="1" presStyleCnt="4"/>
      <dgm:spPr/>
    </dgm:pt>
    <dgm:pt modelId="{3E21F7D9-FFCC-4D7F-9869-EE3AEA0EB85A}" type="pres">
      <dgm:prSet presAssocID="{0CA80424-AC09-4C58-8088-EF6BF58FC221}" presName="horz1" presStyleCnt="0"/>
      <dgm:spPr/>
    </dgm:pt>
    <dgm:pt modelId="{22356534-5DDB-4E6E-9E18-9E614EB12A62}" type="pres">
      <dgm:prSet presAssocID="{0CA80424-AC09-4C58-8088-EF6BF58FC221}" presName="tx1" presStyleLbl="revTx" presStyleIdx="1" presStyleCnt="4"/>
      <dgm:spPr/>
    </dgm:pt>
    <dgm:pt modelId="{8BB1DE84-2A1C-47FC-817E-3CF0025196E4}" type="pres">
      <dgm:prSet presAssocID="{0CA80424-AC09-4C58-8088-EF6BF58FC221}" presName="vert1" presStyleCnt="0"/>
      <dgm:spPr/>
    </dgm:pt>
    <dgm:pt modelId="{8352DC21-B8DB-4F74-8CF3-60B9EC59F69B}" type="pres">
      <dgm:prSet presAssocID="{A4FCED37-1473-41BE-A705-14F8A7BAF1F5}" presName="thickLine" presStyleLbl="alignNode1" presStyleIdx="2" presStyleCnt="4"/>
      <dgm:spPr/>
    </dgm:pt>
    <dgm:pt modelId="{01B2205D-447E-43EB-B256-33BF890276B3}" type="pres">
      <dgm:prSet presAssocID="{A4FCED37-1473-41BE-A705-14F8A7BAF1F5}" presName="horz1" presStyleCnt="0"/>
      <dgm:spPr/>
    </dgm:pt>
    <dgm:pt modelId="{B5CB3807-7CB5-46F1-A35A-E4EE91235DBC}" type="pres">
      <dgm:prSet presAssocID="{A4FCED37-1473-41BE-A705-14F8A7BAF1F5}" presName="tx1" presStyleLbl="revTx" presStyleIdx="2" presStyleCnt="4"/>
      <dgm:spPr/>
    </dgm:pt>
    <dgm:pt modelId="{6D98F988-FD78-411B-AE6D-C6A977261DF6}" type="pres">
      <dgm:prSet presAssocID="{A4FCED37-1473-41BE-A705-14F8A7BAF1F5}" presName="vert1" presStyleCnt="0"/>
      <dgm:spPr/>
    </dgm:pt>
    <dgm:pt modelId="{ECDEAD70-9C40-4387-AE00-5980161085D1}" type="pres">
      <dgm:prSet presAssocID="{03AB2094-C0FE-4B21-B208-5FBD296F1C2D}" presName="thickLine" presStyleLbl="alignNode1" presStyleIdx="3" presStyleCnt="4"/>
      <dgm:spPr/>
    </dgm:pt>
    <dgm:pt modelId="{592DB905-0C07-429E-AE69-0837CA8F0810}" type="pres">
      <dgm:prSet presAssocID="{03AB2094-C0FE-4B21-B208-5FBD296F1C2D}" presName="horz1" presStyleCnt="0"/>
      <dgm:spPr/>
    </dgm:pt>
    <dgm:pt modelId="{80BBEAB9-D79F-4288-B855-36BD924EA399}" type="pres">
      <dgm:prSet presAssocID="{03AB2094-C0FE-4B21-B208-5FBD296F1C2D}" presName="tx1" presStyleLbl="revTx" presStyleIdx="3" presStyleCnt="4"/>
      <dgm:spPr/>
    </dgm:pt>
    <dgm:pt modelId="{706847B8-F874-4EF7-B070-713DECC7F1BD}" type="pres">
      <dgm:prSet presAssocID="{03AB2094-C0FE-4B21-B208-5FBD296F1C2D}" presName="vert1" presStyleCnt="0"/>
      <dgm:spPr/>
    </dgm:pt>
  </dgm:ptLst>
  <dgm:cxnLst>
    <dgm:cxn modelId="{AA267401-446A-43B5-969A-EB371BE574FE}" srcId="{C714916F-F703-47D0-9A19-97806364DDB9}" destId="{B57268D7-E2D6-4C20-85B4-CB00F8DD7908}" srcOrd="0" destOrd="0" parTransId="{563D4AC9-60AA-49D4-9799-43494E6467CD}" sibTransId="{A4956D39-0ABC-4A49-B3D7-08997A4F9771}"/>
    <dgm:cxn modelId="{E3816264-8D4B-44AD-AD7B-84B40AECD1E9}" type="presOf" srcId="{C714916F-F703-47D0-9A19-97806364DDB9}" destId="{5B156504-8A25-44AB-A83A-60F5DD171C34}" srcOrd="0" destOrd="0" presId="urn:microsoft.com/office/officeart/2008/layout/LinedList"/>
    <dgm:cxn modelId="{FEF20247-22AE-4FFA-A7E9-DAC07C80EDE3}" srcId="{C714916F-F703-47D0-9A19-97806364DDB9}" destId="{0CA80424-AC09-4C58-8088-EF6BF58FC221}" srcOrd="1" destOrd="0" parTransId="{B0DE5C7E-7703-4AFB-9F4B-8CF658B5F2B9}" sibTransId="{BDB91235-DAFA-4550-BD4B-DBA5991BE1D6}"/>
    <dgm:cxn modelId="{D864136C-E4F8-4493-9565-943B15731359}" type="presOf" srcId="{0CA80424-AC09-4C58-8088-EF6BF58FC221}" destId="{22356534-5DDB-4E6E-9E18-9E614EB12A62}" srcOrd="0" destOrd="0" presId="urn:microsoft.com/office/officeart/2008/layout/LinedList"/>
    <dgm:cxn modelId="{C5D4954D-F8BE-4EDE-90ED-BF53B72A8783}" srcId="{C714916F-F703-47D0-9A19-97806364DDB9}" destId="{A4FCED37-1473-41BE-A705-14F8A7BAF1F5}" srcOrd="2" destOrd="0" parTransId="{D68FF897-AC6A-4E3F-AC31-77E27402B584}" sibTransId="{D1976FB0-6223-4E3A-B1BC-817134E7D64A}"/>
    <dgm:cxn modelId="{C5F9C686-5500-4815-8AB7-C25ECAE082D2}" type="presOf" srcId="{03AB2094-C0FE-4B21-B208-5FBD296F1C2D}" destId="{80BBEAB9-D79F-4288-B855-36BD924EA399}" srcOrd="0" destOrd="0" presId="urn:microsoft.com/office/officeart/2008/layout/LinedList"/>
    <dgm:cxn modelId="{2F6EAAA9-D7A1-47A1-816E-F2F4FD8FE1FE}" srcId="{C714916F-F703-47D0-9A19-97806364DDB9}" destId="{03AB2094-C0FE-4B21-B208-5FBD296F1C2D}" srcOrd="3" destOrd="0" parTransId="{CEDA25B9-F360-4B32-A310-132B1ED8CA48}" sibTransId="{00BE5BA1-7639-49C3-8BA5-85781FD4EB11}"/>
    <dgm:cxn modelId="{532E2BD6-93F7-4A6C-915A-261550037D1F}" type="presOf" srcId="{B57268D7-E2D6-4C20-85B4-CB00F8DD7908}" destId="{9BDD0FBD-D1FA-4A4A-8DDF-EA1B836045FD}" srcOrd="0" destOrd="0" presId="urn:microsoft.com/office/officeart/2008/layout/LinedList"/>
    <dgm:cxn modelId="{AD38A9D8-18AB-41B9-BD81-F33089CB42C8}" type="presOf" srcId="{A4FCED37-1473-41BE-A705-14F8A7BAF1F5}" destId="{B5CB3807-7CB5-46F1-A35A-E4EE91235DBC}" srcOrd="0" destOrd="0" presId="urn:microsoft.com/office/officeart/2008/layout/LinedList"/>
    <dgm:cxn modelId="{3FD9E7A4-F007-4920-811A-C8F67D846D5C}" type="presParOf" srcId="{5B156504-8A25-44AB-A83A-60F5DD171C34}" destId="{6E93C276-E42B-4E99-BE79-4EDF5E8725C5}" srcOrd="0" destOrd="0" presId="urn:microsoft.com/office/officeart/2008/layout/LinedList"/>
    <dgm:cxn modelId="{4BBCCEE2-C042-4E41-A4D1-EEFF3C7B39B8}" type="presParOf" srcId="{5B156504-8A25-44AB-A83A-60F5DD171C34}" destId="{4CD1B30F-1773-431D-82CC-7E4942294101}" srcOrd="1" destOrd="0" presId="urn:microsoft.com/office/officeart/2008/layout/LinedList"/>
    <dgm:cxn modelId="{B9E5BE0C-08B2-4790-A165-661042B20B60}" type="presParOf" srcId="{4CD1B30F-1773-431D-82CC-7E4942294101}" destId="{9BDD0FBD-D1FA-4A4A-8DDF-EA1B836045FD}" srcOrd="0" destOrd="0" presId="urn:microsoft.com/office/officeart/2008/layout/LinedList"/>
    <dgm:cxn modelId="{E23225C6-2BEE-47D4-BE9E-58C5277E669F}" type="presParOf" srcId="{4CD1B30F-1773-431D-82CC-7E4942294101}" destId="{12DFCA96-5428-47D1-8235-D66940D5B803}" srcOrd="1" destOrd="0" presId="urn:microsoft.com/office/officeart/2008/layout/LinedList"/>
    <dgm:cxn modelId="{F8083AD4-0CF3-41CE-AF5B-06E8DDFE688F}" type="presParOf" srcId="{5B156504-8A25-44AB-A83A-60F5DD171C34}" destId="{6DA8EDA2-40A4-4C5F-AB5F-23605C66158E}" srcOrd="2" destOrd="0" presId="urn:microsoft.com/office/officeart/2008/layout/LinedList"/>
    <dgm:cxn modelId="{C7B3E3C2-9F59-4770-A91A-E8D4898B6099}" type="presParOf" srcId="{5B156504-8A25-44AB-A83A-60F5DD171C34}" destId="{3E21F7D9-FFCC-4D7F-9869-EE3AEA0EB85A}" srcOrd="3" destOrd="0" presId="urn:microsoft.com/office/officeart/2008/layout/LinedList"/>
    <dgm:cxn modelId="{1DD63C8E-9A23-4E25-AE7B-454E11237A9D}" type="presParOf" srcId="{3E21F7D9-FFCC-4D7F-9869-EE3AEA0EB85A}" destId="{22356534-5DDB-4E6E-9E18-9E614EB12A62}" srcOrd="0" destOrd="0" presId="urn:microsoft.com/office/officeart/2008/layout/LinedList"/>
    <dgm:cxn modelId="{86D5B16F-F0B9-4998-BB24-5E3E29344532}" type="presParOf" srcId="{3E21F7D9-FFCC-4D7F-9869-EE3AEA0EB85A}" destId="{8BB1DE84-2A1C-47FC-817E-3CF0025196E4}" srcOrd="1" destOrd="0" presId="urn:microsoft.com/office/officeart/2008/layout/LinedList"/>
    <dgm:cxn modelId="{10EC8C3E-9A1A-4388-892D-D0BA001D70F0}" type="presParOf" srcId="{5B156504-8A25-44AB-A83A-60F5DD171C34}" destId="{8352DC21-B8DB-4F74-8CF3-60B9EC59F69B}" srcOrd="4" destOrd="0" presId="urn:microsoft.com/office/officeart/2008/layout/LinedList"/>
    <dgm:cxn modelId="{CF283270-81E0-41C4-A1DF-65343AB0A2D5}" type="presParOf" srcId="{5B156504-8A25-44AB-A83A-60F5DD171C34}" destId="{01B2205D-447E-43EB-B256-33BF890276B3}" srcOrd="5" destOrd="0" presId="urn:microsoft.com/office/officeart/2008/layout/LinedList"/>
    <dgm:cxn modelId="{C9D6FF54-1371-4BAC-8C32-5A62EB492F9D}" type="presParOf" srcId="{01B2205D-447E-43EB-B256-33BF890276B3}" destId="{B5CB3807-7CB5-46F1-A35A-E4EE91235DBC}" srcOrd="0" destOrd="0" presId="urn:microsoft.com/office/officeart/2008/layout/LinedList"/>
    <dgm:cxn modelId="{1114B39D-C85F-4631-970F-EFD7689D5C5D}" type="presParOf" srcId="{01B2205D-447E-43EB-B256-33BF890276B3}" destId="{6D98F988-FD78-411B-AE6D-C6A977261DF6}" srcOrd="1" destOrd="0" presId="urn:microsoft.com/office/officeart/2008/layout/LinedList"/>
    <dgm:cxn modelId="{EEC69432-627B-425E-9E9E-E417FDCB4798}" type="presParOf" srcId="{5B156504-8A25-44AB-A83A-60F5DD171C34}" destId="{ECDEAD70-9C40-4387-AE00-5980161085D1}" srcOrd="6" destOrd="0" presId="urn:microsoft.com/office/officeart/2008/layout/LinedList"/>
    <dgm:cxn modelId="{C33E6512-2854-466A-9881-85A72088B825}" type="presParOf" srcId="{5B156504-8A25-44AB-A83A-60F5DD171C34}" destId="{592DB905-0C07-429E-AE69-0837CA8F0810}" srcOrd="7" destOrd="0" presId="urn:microsoft.com/office/officeart/2008/layout/LinedList"/>
    <dgm:cxn modelId="{8909F18B-5B41-463C-8E63-B411DB9CBDC7}" type="presParOf" srcId="{592DB905-0C07-429E-AE69-0837CA8F0810}" destId="{80BBEAB9-D79F-4288-B855-36BD924EA399}" srcOrd="0" destOrd="0" presId="urn:microsoft.com/office/officeart/2008/layout/LinedList"/>
    <dgm:cxn modelId="{E5866A85-2445-4344-9D60-436B1F113B5B}" type="presParOf" srcId="{592DB905-0C07-429E-AE69-0837CA8F0810}" destId="{706847B8-F874-4EF7-B070-713DECC7F1BD}" srcOrd="1" destOrd="0" presId="urn:microsoft.com/office/officeart/2008/layout/Lined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6E9E2-89D7-405E-B308-AA801A6DB40B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C28A0-C65F-43C7-AB77-0C18A85150E2}">
      <dsp:nvSpPr>
        <dsp:cNvPr id="0" name=""/>
        <dsp:cNvSpPr/>
      </dsp:nvSpPr>
      <dsp:spPr>
        <a:xfrm>
          <a:off x="0" y="680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Autoencoders</a:t>
          </a:r>
        </a:p>
      </dsp:txBody>
      <dsp:txXfrm>
        <a:off x="0" y="680"/>
        <a:ext cx="6089650" cy="1114152"/>
      </dsp:txXfrm>
    </dsp:sp>
    <dsp:sp modelId="{7F9C889C-159F-438F-9ECE-0EDBCD543E73}">
      <dsp:nvSpPr>
        <dsp:cNvPr id="0" name=""/>
        <dsp:cNvSpPr/>
      </dsp:nvSpPr>
      <dsp:spPr>
        <a:xfrm>
          <a:off x="0" y="1114833"/>
          <a:ext cx="6089650" cy="0"/>
        </a:xfrm>
        <a:prstGeom prst="line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2F461-5F6B-4DC5-92E2-84B7F8EBE3CA}">
      <dsp:nvSpPr>
        <dsp:cNvPr id="0" name=""/>
        <dsp:cNvSpPr/>
      </dsp:nvSpPr>
      <dsp:spPr>
        <a:xfrm>
          <a:off x="0" y="1114833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Convolutional Neural Networks (CNN)</a:t>
          </a:r>
        </a:p>
      </dsp:txBody>
      <dsp:txXfrm>
        <a:off x="0" y="1114833"/>
        <a:ext cx="6089650" cy="1114152"/>
      </dsp:txXfrm>
    </dsp:sp>
    <dsp:sp modelId="{31DD1689-719F-48BD-B318-0DDAA7BD52C9}">
      <dsp:nvSpPr>
        <dsp:cNvPr id="0" name=""/>
        <dsp:cNvSpPr/>
      </dsp:nvSpPr>
      <dsp:spPr>
        <a:xfrm>
          <a:off x="0" y="2228986"/>
          <a:ext cx="6089650" cy="0"/>
        </a:xfrm>
        <a:prstGeom prst="lin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36222-E678-4ABC-B6F0-F0BDBEFD8A10}">
      <dsp:nvSpPr>
        <dsp:cNvPr id="0" name=""/>
        <dsp:cNvSpPr/>
      </dsp:nvSpPr>
      <dsp:spPr>
        <a:xfrm>
          <a:off x="0" y="2228986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Recurrent Neural Networks (RNN)</a:t>
          </a:r>
        </a:p>
      </dsp:txBody>
      <dsp:txXfrm>
        <a:off x="0" y="2228986"/>
        <a:ext cx="6089650" cy="1114152"/>
      </dsp:txXfrm>
    </dsp:sp>
    <dsp:sp modelId="{ED2B3D7F-1119-46FA-A0F9-96B0531634F2}">
      <dsp:nvSpPr>
        <dsp:cNvPr id="0" name=""/>
        <dsp:cNvSpPr/>
      </dsp:nvSpPr>
      <dsp:spPr>
        <a:xfrm>
          <a:off x="0" y="3343138"/>
          <a:ext cx="6089650" cy="0"/>
        </a:xfrm>
        <a:prstGeom prst="line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DAA8B-8950-47E9-9BEA-BBA0575D70CF}">
      <dsp:nvSpPr>
        <dsp:cNvPr id="0" name=""/>
        <dsp:cNvSpPr/>
      </dsp:nvSpPr>
      <dsp:spPr>
        <a:xfrm>
          <a:off x="0" y="3343138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Long Short Term Memory Networks (LSTM)</a:t>
          </a:r>
        </a:p>
      </dsp:txBody>
      <dsp:txXfrm>
        <a:off x="0" y="3343138"/>
        <a:ext cx="6089650" cy="1114152"/>
      </dsp:txXfrm>
    </dsp:sp>
    <dsp:sp modelId="{53582CEC-D82F-4FED-A2E5-9871A760DB83}">
      <dsp:nvSpPr>
        <dsp:cNvPr id="0" name=""/>
        <dsp:cNvSpPr/>
      </dsp:nvSpPr>
      <dsp:spPr>
        <a:xfrm>
          <a:off x="0" y="4457291"/>
          <a:ext cx="6089650" cy="0"/>
        </a:xfrm>
        <a:prstGeom prst="lin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6DD15-DC03-4856-8E40-04034896E57C}">
      <dsp:nvSpPr>
        <dsp:cNvPr id="0" name=""/>
        <dsp:cNvSpPr/>
      </dsp:nvSpPr>
      <dsp:spPr>
        <a:xfrm>
          <a:off x="0" y="4457291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Generative Adversarial Networks (GAN) and lots more (literally 1000s more!)</a:t>
          </a:r>
        </a:p>
      </dsp:txBody>
      <dsp:txXfrm>
        <a:off x="0" y="4457291"/>
        <a:ext cx="6089650" cy="1114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C276-E42B-4E99-BE79-4EDF5E8725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DD0FBD-D1FA-4A4A-8DDF-EA1B836045FD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this use case, a prostate cancer dataset is separated into “easy” vs “hard” to model subsets using autoencoders and to gain predictive accuracy in classifying cancer vs non-cancer.</a:t>
          </a:r>
        </a:p>
      </dsp:txBody>
      <dsp:txXfrm>
        <a:off x="0" y="0"/>
        <a:ext cx="10515600" cy="1087834"/>
      </dsp:txXfrm>
    </dsp:sp>
    <dsp:sp modelId="{6DA8EDA2-40A4-4C5F-AB5F-23605C66158E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56534-5DDB-4E6E-9E18-9E614EB12A6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dataset has about 380 rows with 153 positives.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H2O.ai’s deep autoencoder and anomaly detection models are used within R.</a:t>
          </a:r>
        </a:p>
      </dsp:txBody>
      <dsp:txXfrm>
        <a:off x="0" y="1087834"/>
        <a:ext cx="10515600" cy="1087834"/>
      </dsp:txXfrm>
    </dsp:sp>
    <dsp:sp modelId="{8352DC21-B8DB-4F74-8CF3-60B9EC59F69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CB3807-7CB5-46F1-A35A-E4EE91235DB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H2O is an open-source software for machine learning and big-data analysis. It’s a JVM based truly parallel platform with both R and Python wrappers. (</a:t>
          </a:r>
          <a:r>
            <a:rPr lang="en-US" sz="2100" kern="1200" dirty="0">
              <a:hlinkClick xmlns:r="http://schemas.openxmlformats.org/officeDocument/2006/relationships" r:id="rId1"/>
            </a:rPr>
            <a:t>https://www.h2o.ai/download/</a:t>
          </a:r>
          <a:r>
            <a:rPr lang="en-US" sz="2100" kern="1200" dirty="0"/>
            <a:t> )</a:t>
          </a:r>
        </a:p>
      </dsp:txBody>
      <dsp:txXfrm>
        <a:off x="0" y="2175669"/>
        <a:ext cx="10515600" cy="1087834"/>
      </dsp:txXfrm>
    </dsp:sp>
    <dsp:sp modelId="{ECDEAD70-9C40-4387-AE00-5980161085D1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BEAB9-D79F-4288-B855-36BD924EA39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offers various models such as GLM, GBM and Random Forest, but more importantly, offers deep learning framework and a distributed computing architecture.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377E-2D53-41EC-A500-42F962D2E9F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49CD-DF27-40DD-B65F-FABF0D0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ml.com/2015/09/recurrent-neural-networks-tutorial-part-1-introduction-to-rn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ml.com/deep-learning-glossary/#vanishing-gradient-proble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ldml.com/2015/10/recurrent-neural-network-tutorial-part-4-implementing-a-grulstm-rnn-with-python-and-theano/" TargetMode="External"/><Relationship Id="rId5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://deeplearning.cs.cmu.edu/pdfs/Hochreiter97_lstm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Common/PopUps/popDefinition.aspx?id=CDR0000044214&amp;version=Patient&amp;language=English" TargetMode="External"/><Relationship Id="rId2" Type="http://schemas.openxmlformats.org/officeDocument/2006/relationships/hyperlink" Target="https://www.cancer.gov/Common/PopUps/popDefinition.aspx?id=CDR0000045772&amp;version=Patient&amp;language=Engli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tutorial.html" TargetMode="External"/><Relationship Id="rId2" Type="http://schemas.openxmlformats.org/officeDocument/2006/relationships/hyperlink" Target="https://github.com/facebookresearch/fast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p2893.com/scatterplot/skipgram.html" TargetMode="External"/><Relationship Id="rId2" Type="http://schemas.openxmlformats.org/officeDocument/2006/relationships/hyperlink" Target="http://mp2893.com/scatterplot/nnsg_h200e49_category1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p2893.com/scatterplot/gru_glove.html" TargetMode="External"/><Relationship Id="rId4" Type="http://schemas.openxmlformats.org/officeDocument/2006/relationships/hyperlink" Target="http://mp2893.com/scatterplot/glove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urav2608/speechPrediction" TargetMode="External"/><Relationship Id="rId2" Type="http://schemas.openxmlformats.org/officeDocument/2006/relationships/hyperlink" Target="https://csaurav.shinyapps.io/SpeechPredicti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mattmazur.com/2015/03/17/a-step-by-step-backpropagation-example/" TargetMode="External"/><Relationship Id="rId13" Type="http://schemas.openxmlformats.org/officeDocument/2006/relationships/hyperlink" Target="https://github.com/mp2893/med2vec" TargetMode="External"/><Relationship Id="rId3" Type="http://schemas.openxmlformats.org/officeDocument/2006/relationships/hyperlink" Target="http://amunategui.github.io/anomaly-detection-h2o/" TargetMode="External"/><Relationship Id="rId7" Type="http://schemas.openxmlformats.org/officeDocument/2006/relationships/hyperlink" Target="http://colah.github.io/posts/2015-08-Understanding-LSTMs/" TargetMode="External"/><Relationship Id="rId12" Type="http://schemas.openxmlformats.org/officeDocument/2006/relationships/hyperlink" Target="https://tensorflow.rstudio.com/blog/word-embeddings-with-keras.html" TargetMode="External"/><Relationship Id="rId2" Type="http://schemas.openxmlformats.org/officeDocument/2006/relationships/hyperlink" Target="https://wiseodd.github.io/techblog/2016/12/03/autoencod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multivariate-time-series-forecasting-lstms-keras/" TargetMode="External"/><Relationship Id="rId11" Type="http://schemas.openxmlformats.org/officeDocument/2006/relationships/hyperlink" Target="https://github.com/bmschmidt/wordVectors" TargetMode="External"/><Relationship Id="rId5" Type="http://schemas.openxmlformats.org/officeDocument/2006/relationships/hyperlink" Target="https://tensorflow.rstudio.com/blog/dl-for-cancer-immunotherapy.html" TargetMode="External"/><Relationship Id="rId10" Type="http://schemas.openxmlformats.org/officeDocument/2006/relationships/hyperlink" Target="http://mccormickml.com/2016/04/19/word2vec-tutorial-the-skip-gram-model/" TargetMode="External"/><Relationship Id="rId4" Type="http://schemas.openxmlformats.org/officeDocument/2006/relationships/hyperlink" Target="https://blog.keras.io/building-autoencoders-in-keras.html" TargetMode="External"/><Relationship Id="rId9" Type="http://schemas.openxmlformats.org/officeDocument/2006/relationships/hyperlink" Target="https://nlp.stanford.edu/projects/glove/" TargetMode="External"/><Relationship Id="rId14" Type="http://schemas.openxmlformats.org/officeDocument/2006/relationships/hyperlink" Target="https://arxiv.org/pdf/1602.05568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ZcsKX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rran-hoek-312521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idewell.com/blog/guidewell-mutual-holding-corporation-acquires-pophealthcare-llc" TargetMode="External"/><Relationship Id="rId2" Type="http://schemas.openxmlformats.org/officeDocument/2006/relationships/hyperlink" Target="http://www.pophealthca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ep_learning" TargetMode="External"/><Relationship Id="rId4" Type="http://schemas.openxmlformats.org/officeDocument/2006/relationships/hyperlink" Target="https://en.wikipedia.org/wiki/Gaussian_proces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fldl.stanford.edu/tutorial/unsupervised/Autoencoder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7" Type="http://schemas.openxmlformats.org/officeDocument/2006/relationships/hyperlink" Target="http://www.wildml.com/2015/11/understanding-convolutional-neural-networks-for-nl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github.io/" TargetMode="External"/><Relationship Id="rId5" Type="http://schemas.openxmlformats.org/officeDocument/2006/relationships/hyperlink" Target="http://www.wildml.com/deep-learning-glossary/#affine-layer" TargetMode="External"/><Relationship Id="rId4" Type="http://schemas.openxmlformats.org/officeDocument/2006/relationships/hyperlink" Target="http://www.wildml.com/deep-learning-glossary/#p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4E7A-E613-49CC-93FA-B8E1E42F3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039" y="731560"/>
            <a:ext cx="8285879" cy="1737360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r"/>
            <a:r>
              <a:rPr lang="en-US" sz="3800" b="1" dirty="0"/>
              <a:t>Deep Learning and other advanced methods in healthcare: </a:t>
            </a:r>
            <a:br>
              <a:rPr lang="en-US" sz="3800" b="1" dirty="0"/>
            </a:br>
            <a:r>
              <a:rPr lang="en-US" sz="3800" b="1" dirty="0"/>
              <a:t>non-imaging examples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9FA6C-79C7-4A0C-890A-8022822F3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0723" y="4233438"/>
            <a:ext cx="4747098" cy="173736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l"/>
            <a:r>
              <a:rPr lang="en-US" sz="1600" dirty="0"/>
              <a:t>Arun Aryasomayajula</a:t>
            </a:r>
          </a:p>
          <a:p>
            <a:pPr algn="l"/>
            <a:r>
              <a:rPr lang="en-US" sz="1600" dirty="0"/>
              <a:t>Data Science</a:t>
            </a:r>
          </a:p>
          <a:p>
            <a:pPr algn="l"/>
            <a:r>
              <a:rPr lang="en-US" sz="1600" dirty="0"/>
              <a:t>@PopHealthCare®</a:t>
            </a:r>
          </a:p>
          <a:p>
            <a:pPr algn="l"/>
            <a:r>
              <a:rPr lang="en-US" sz="1600" dirty="0"/>
              <a:t>Greater Nashville Healthcare Analytics Meetup</a:t>
            </a:r>
          </a:p>
          <a:p>
            <a:pPr algn="l"/>
            <a:r>
              <a:rPr lang="en-US" sz="1600" dirty="0"/>
              <a:t>20 Feb 2018</a:t>
            </a:r>
          </a:p>
        </p:txBody>
      </p:sp>
    </p:spTree>
    <p:extLst>
      <p:ext uri="{BB962C8B-B14F-4D97-AF65-F5344CB8AC3E}">
        <p14:creationId xmlns:p14="http://schemas.microsoft.com/office/powerpoint/2010/main" val="172174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nn units">
            <a:extLst>
              <a:ext uri="{FF2B5EF4-FFF2-40B4-BE49-F238E27FC236}">
                <a16:creationId xmlns:a16="http://schemas.microsoft.com/office/drawing/2014/main" id="{CA624A6E-4CE9-4F85-935D-75454771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2663273"/>
            <a:ext cx="5126736" cy="28606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02E48-718A-4E5E-8B0A-77F5BB49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36" y="640263"/>
            <a:ext cx="8455028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8AD4-AD2F-463C-926E-9553C277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A RNN models sequential interactions through a hidden state, or memory.</a:t>
            </a:r>
          </a:p>
          <a:p>
            <a:r>
              <a:rPr lang="en-US" sz="1300" dirty="0"/>
              <a:t>It can take up to N inputs and produce up to N outputs. For example, an input sequence may be a sentence with the outputs being the part-of-speech tag for each word (N-to-N). </a:t>
            </a:r>
          </a:p>
          <a:p>
            <a:r>
              <a:rPr lang="en-US" sz="1300" dirty="0"/>
              <a:t>An input could be a sentence, and the output a sentiment classification of the sentence (N-to-1). An input could be a single image, and the output could be a sequence of words corresponding to the description of an image (1-to-N). </a:t>
            </a:r>
          </a:p>
          <a:p>
            <a:r>
              <a:rPr lang="en-US" sz="1300" dirty="0"/>
              <a:t>At each time step, an RNN calculates a new hidden state (“memory”) based on the current input and the previous hidden state. </a:t>
            </a:r>
          </a:p>
          <a:p>
            <a:r>
              <a:rPr lang="en-US" sz="1300" dirty="0"/>
              <a:t>The “recurrent” stems from the facts that at each step the same parameters are used and the network performs the same calculations based on different inputs.</a:t>
            </a:r>
          </a:p>
          <a:p>
            <a:r>
              <a:rPr lang="en-US" sz="1300" dirty="0">
                <a:hlinkClick r:id="rId3"/>
              </a:rPr>
              <a:t>Recurrent Neural Networks Tutorial, Part 1 – Introduction to RNNs</a:t>
            </a:r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4086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stm units">
            <a:extLst>
              <a:ext uri="{FF2B5EF4-FFF2-40B4-BE49-F238E27FC236}">
                <a16:creationId xmlns:a16="http://schemas.microsoft.com/office/drawing/2014/main" id="{6680EAC8-5545-4750-85F0-D3823DEFC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r="3405"/>
          <a:stretch/>
        </p:blipFill>
        <p:spPr bwMode="auto">
          <a:xfrm>
            <a:off x="753918" y="2510679"/>
            <a:ext cx="5235490" cy="3211837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3522D-4F40-4B79-AA0F-C62C3890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2" y="640263"/>
            <a:ext cx="8621282" cy="1344975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Long Short Term Memory Networks(LSTM)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F455-04E6-45EF-AF63-125A1DAD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1700"/>
              <a:t>Long Short-Term Memory networks were invented to prevent the </a:t>
            </a:r>
            <a:r>
              <a:rPr lang="en-US" sz="1700">
                <a:hlinkClick r:id="rId3"/>
              </a:rPr>
              <a:t>vanishing gradient problem</a:t>
            </a:r>
            <a:r>
              <a:rPr lang="en-US" sz="1700"/>
              <a:t> in Recurrent Neural Networks by using a memory gating mechanism. </a:t>
            </a:r>
          </a:p>
          <a:p>
            <a:r>
              <a:rPr lang="en-US" sz="1700"/>
              <a:t>Using LSTM units to calculate the hidden state in an RNN we help to the network to efficiently propagate gradients and learn long-range dependencies.</a:t>
            </a:r>
          </a:p>
          <a:p>
            <a:r>
              <a:rPr lang="en-US" sz="1700">
                <a:hlinkClick r:id="rId4"/>
              </a:rPr>
              <a:t>Long Short-Term Memory</a:t>
            </a:r>
            <a:endParaRPr lang="en-US" sz="1700"/>
          </a:p>
          <a:p>
            <a:r>
              <a:rPr lang="en-US" sz="1700">
                <a:hlinkClick r:id="rId5"/>
              </a:rPr>
              <a:t>Understanding LSTM Networks</a:t>
            </a:r>
            <a:endParaRPr lang="en-US" sz="1700"/>
          </a:p>
          <a:p>
            <a:r>
              <a:rPr lang="en-US" sz="1700">
                <a:hlinkClick r:id="rId6"/>
              </a:rPr>
              <a:t>Recurrent Neural Network Tutorial, Part 4 – Implementing a GRU/LSTM RNN with Python and Theano</a:t>
            </a:r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29855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8C4A-5491-4425-9C08-27DF07B1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 1: How to make better classifiers using </a:t>
            </a:r>
            <a:r>
              <a:rPr lang="en-US" dirty="0" err="1"/>
              <a:t>AutoEncoders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97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40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D27D-2CB6-40F2-AF53-677390D5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Cancer dataset glossary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8DA1-52FB-48B7-B866-BD579EB5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5068394"/>
          </a:xfrm>
          <a:ln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Gleason Score: Pathologists grade prostate cancers using numbers from 1 to 5 based on how much the cells in the cancerous tissue look like normal prostate tissue under the microscope. This is called the </a:t>
            </a:r>
            <a:r>
              <a:rPr lang="en-US" sz="1600" i="1" dirty="0"/>
              <a:t>Gleason system</a:t>
            </a:r>
            <a:r>
              <a:rPr lang="en-US" sz="1600" dirty="0"/>
              <a:t>. Grades 1 and 2 are not often used for biopsies − most biopsy samples are grade 3 or higher. (integer from 1-10)</a:t>
            </a:r>
          </a:p>
          <a:p>
            <a:endParaRPr lang="en-US" sz="1600" dirty="0"/>
          </a:p>
          <a:p>
            <a:r>
              <a:rPr lang="en-US" sz="1600" dirty="0"/>
              <a:t>PSA: Prostate-specific antigen, or PSA, is a protein produced by normal, as well as </a:t>
            </a:r>
            <a:r>
              <a:rPr lang="en-US" sz="1600" dirty="0">
                <a:hlinkClick r:id="rId2"/>
              </a:rPr>
              <a:t>malignant</a:t>
            </a:r>
            <a:r>
              <a:rPr lang="en-US" sz="1600" dirty="0"/>
              <a:t>, cells of the prostate gland. The PSA test measures the level of PSA in a man’s blood. For this test, a blood sample is sent to a laboratory for analysis. The results are usually reported as nanograms of PSA per </a:t>
            </a:r>
            <a:r>
              <a:rPr lang="en-US" sz="1600" dirty="0">
                <a:hlinkClick r:id="rId3"/>
              </a:rPr>
              <a:t>milliliter</a:t>
            </a:r>
            <a:r>
              <a:rPr lang="en-US" sz="1600" dirty="0"/>
              <a:t> (ng/mL) of blood. (mg/ml)</a:t>
            </a:r>
          </a:p>
          <a:p>
            <a:endParaRPr lang="en-US" sz="1600" dirty="0"/>
          </a:p>
          <a:p>
            <a:r>
              <a:rPr lang="en-US" sz="1600" dirty="0"/>
              <a:t>DCAPS: Capsular involvement on rectal exam(yes or no)</a:t>
            </a:r>
          </a:p>
          <a:p>
            <a:endParaRPr lang="en-US" sz="1600" dirty="0"/>
          </a:p>
          <a:p>
            <a:r>
              <a:rPr lang="en-US" sz="1600" dirty="0"/>
              <a:t>DPROS: digital prostate exam (factor)</a:t>
            </a:r>
          </a:p>
          <a:p>
            <a:endParaRPr lang="en-US" sz="1600" dirty="0"/>
          </a:p>
          <a:p>
            <a:r>
              <a:rPr lang="en-US" sz="1600" dirty="0"/>
              <a:t>VOL: Tumor Volume (cm3) </a:t>
            </a:r>
          </a:p>
          <a:p>
            <a:endParaRPr lang="en-US" sz="1600" dirty="0"/>
          </a:p>
          <a:p>
            <a:r>
              <a:rPr lang="en-US" sz="1600" dirty="0"/>
              <a:t>CAPSULE: Tumor penetration of prostatic capsule (yes or no)</a:t>
            </a:r>
          </a:p>
          <a:p>
            <a:endParaRPr lang="en-US" sz="1600" dirty="0"/>
          </a:p>
          <a:p>
            <a:r>
              <a:rPr lang="en-US" sz="1600" dirty="0"/>
              <a:t>RACE: Race (White or Black)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21460-21E5-433B-92B4-1C741C3D3C11}"/>
              </a:ext>
            </a:extLst>
          </p:cNvPr>
          <p:cNvSpPr txBox="1"/>
          <p:nvPr/>
        </p:nvSpPr>
        <p:spPr>
          <a:xfrm>
            <a:off x="6508865" y="3965171"/>
            <a:ext cx="461356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library(h2o)</a:t>
            </a:r>
          </a:p>
          <a:p>
            <a:r>
              <a:rPr lang="en-US" dirty="0" err="1">
                <a:latin typeface="+mj-lt"/>
              </a:rPr>
              <a:t>prosPath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system.file</a:t>
            </a:r>
            <a:r>
              <a:rPr lang="en-US" dirty="0">
                <a:latin typeface="+mj-lt"/>
              </a:rPr>
              <a:t>("</a:t>
            </a:r>
            <a:r>
              <a:rPr lang="en-US" dirty="0" err="1">
                <a:latin typeface="+mj-lt"/>
              </a:rPr>
              <a:t>extdata</a:t>
            </a:r>
            <a:r>
              <a:rPr lang="en-US" dirty="0">
                <a:latin typeface="+mj-lt"/>
              </a:rPr>
              <a:t>", "prostate.csv", package = "h2o")</a:t>
            </a:r>
          </a:p>
          <a:p>
            <a:r>
              <a:rPr lang="en-US" dirty="0" err="1">
                <a:latin typeface="+mj-lt"/>
              </a:rPr>
              <a:t>prostate_df</a:t>
            </a:r>
            <a:r>
              <a:rPr lang="en-US" dirty="0">
                <a:latin typeface="+mj-lt"/>
              </a:rPr>
              <a:t> &lt;- read.csv(</a:t>
            </a:r>
            <a:r>
              <a:rPr lang="en-US" dirty="0" err="1">
                <a:latin typeface="+mj-lt"/>
              </a:rPr>
              <a:t>prosPath</a:t>
            </a:r>
            <a:r>
              <a:rPr 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335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AE0F-9E25-4E5C-B25F-BC8DF157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Cancer Dataset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965E74D-B6C9-47A4-953E-812E14515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2" y="1545707"/>
            <a:ext cx="3340732" cy="205591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ACE760-CBAF-412D-BA8B-0D8F09C2D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29" y="1545707"/>
            <a:ext cx="3558210" cy="21063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68DCC2-C0E5-43BF-99AA-A6EBC27D7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2" y="3984928"/>
            <a:ext cx="3519248" cy="21919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5F4F61-E7C1-4008-91F5-EB3F9AF8A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84928"/>
            <a:ext cx="3210839" cy="22572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9A9C7D-DF99-459E-8F68-8D7979C02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2" y="1545707"/>
            <a:ext cx="3899077" cy="20559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853B3C-C634-4FFD-80DB-70EE76559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2" y="3984928"/>
            <a:ext cx="3899077" cy="2310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0C14AD-CEF4-404A-9819-BD90045FB119}"/>
              </a:ext>
            </a:extLst>
          </p:cNvPr>
          <p:cNvSpPr txBox="1"/>
          <p:nvPr/>
        </p:nvSpPr>
        <p:spPr>
          <a:xfrm>
            <a:off x="315884" y="1371600"/>
            <a:ext cx="11762509" cy="51212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6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F83CC0-271E-48C8-AEAA-0AD18CD6A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15" y="1544715"/>
            <a:ext cx="4864666" cy="4324070"/>
          </a:xfrm>
          <a:prstGeom prst="rect">
            <a:avLst/>
          </a:prstGeom>
          <a:ln>
            <a:solidFill>
              <a:srgbClr val="00B0F0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EDEAF-9E43-4FEA-A31E-91009A71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23240"/>
            <a:ext cx="5227321" cy="1235043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Building </a:t>
            </a:r>
            <a:r>
              <a:rPr lang="en-US" sz="3700" dirty="0" err="1"/>
              <a:t>RandomForest</a:t>
            </a:r>
            <a:r>
              <a:rPr lang="en-US" sz="3700" dirty="0"/>
              <a:t> Model for Benchmarking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DAC0-770B-4A0E-9A7B-9CA5173F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6" y="1544715"/>
            <a:ext cx="5426826" cy="2761277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library(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setdiff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(names(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prostate_df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“CAPSULE”)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set.seed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(1234)</a:t>
            </a:r>
          </a:p>
          <a:p>
            <a:pPr marL="0" indent="0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rf_model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(x=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train_df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y=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train_df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outcome_name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importance=TRUE,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ntree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mtry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validate_predictions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&lt;- predict(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rf_model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newdata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validate_df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], type="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370DD-0A85-4544-BD96-444BC2E4CF84}"/>
              </a:ext>
            </a:extLst>
          </p:cNvPr>
          <p:cNvSpPr txBox="1"/>
          <p:nvPr/>
        </p:nvSpPr>
        <p:spPr>
          <a:xfrm>
            <a:off x="172213" y="4650979"/>
            <a:ext cx="5436523" cy="2123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library(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auc_rf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roc(response=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validate_df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outcome_name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]))-1,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predictor=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validate_predictions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[,2])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auc_rf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print.thres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"best", main=paste('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AUC:',round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auc_rf$auc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[[1]],3)))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(h=1,col='blue')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(h=0,col='green')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10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46D66C3-6FBB-4769-8CDD-744505C4C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3" y="673331"/>
            <a:ext cx="4010067" cy="2975821"/>
          </a:xfrm>
          <a:prstGeom prst="rect">
            <a:avLst/>
          </a:prstGeom>
          <a:ln>
            <a:solidFill>
              <a:srgbClr val="00B0F0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83359-C5AC-4043-BF06-EB7320EE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" y="3826563"/>
            <a:ext cx="3950287" cy="270724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132E2-FA14-44FE-811E-4C8FF16E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9" y="132116"/>
            <a:ext cx="6422849" cy="1297189"/>
          </a:xfrm>
        </p:spPr>
        <p:txBody>
          <a:bodyPr>
            <a:normAutofit/>
          </a:bodyPr>
          <a:lstStyle/>
          <a:p>
            <a:r>
              <a:rPr lang="en-US" sz="3600" dirty="0"/>
              <a:t>Building autoencoder model in H2O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16880" y="1429306"/>
            <a:ext cx="6422848" cy="4794514"/>
          </a:xfrm>
          <a:ln>
            <a:solidFill>
              <a:srgbClr val="00B0F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000" dirty="0"/>
              <a:t>library(h2o)</a:t>
            </a:r>
          </a:p>
          <a:p>
            <a:pPr marL="0" indent="0">
              <a:buNone/>
            </a:pPr>
            <a:r>
              <a:rPr lang="en-US" sz="2000" dirty="0"/>
              <a:t>localH2O = h2o.init()</a:t>
            </a:r>
          </a:p>
          <a:p>
            <a:pPr marL="0" indent="0">
              <a:buNone/>
            </a:pPr>
            <a:r>
              <a:rPr lang="en-US" sz="2000" dirty="0" err="1"/>
              <a:t>prostate.hex</a:t>
            </a:r>
            <a:r>
              <a:rPr lang="en-US" sz="2000" dirty="0"/>
              <a:t>&lt;-as.h2o(</a:t>
            </a:r>
            <a:r>
              <a:rPr lang="en-US" sz="2000" dirty="0" err="1"/>
              <a:t>prostate_df</a:t>
            </a:r>
            <a:r>
              <a:rPr lang="en-US" sz="2000" dirty="0"/>
              <a:t>, </a:t>
            </a:r>
            <a:r>
              <a:rPr lang="en-US" sz="2000" dirty="0" err="1"/>
              <a:t>destination_frame</a:t>
            </a:r>
            <a:r>
              <a:rPr lang="en-US" sz="2000" dirty="0"/>
              <a:t>="</a:t>
            </a:r>
            <a:r>
              <a:rPr lang="en-US" sz="2000" dirty="0" err="1"/>
              <a:t>train.hex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err="1"/>
              <a:t>prostate.dl</a:t>
            </a:r>
            <a:r>
              <a:rPr lang="en-US" sz="2000" dirty="0"/>
              <a:t> = h2o.deeplearning(x = </a:t>
            </a:r>
            <a:r>
              <a:rPr lang="en-US" sz="2000" dirty="0" err="1"/>
              <a:t>feature_names</a:t>
            </a:r>
            <a:r>
              <a:rPr lang="en-US" sz="2000" dirty="0"/>
              <a:t>, </a:t>
            </a:r>
            <a:r>
              <a:rPr lang="en-US" sz="2000" dirty="0" err="1"/>
              <a:t>training_frame</a:t>
            </a:r>
            <a:r>
              <a:rPr lang="en-US" sz="2000" dirty="0"/>
              <a:t> = </a:t>
            </a:r>
            <a:r>
              <a:rPr lang="en-US" sz="2000" dirty="0" err="1"/>
              <a:t>prostate.hex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                           autoencoder = TRUE,</a:t>
            </a:r>
          </a:p>
          <a:p>
            <a:pPr marL="0" indent="0">
              <a:buNone/>
            </a:pPr>
            <a:r>
              <a:rPr lang="en-US" sz="2000" dirty="0"/>
              <a:t>                               reproducible = T,</a:t>
            </a:r>
          </a:p>
          <a:p>
            <a:pPr marL="0" indent="0">
              <a:buNone/>
            </a:pPr>
            <a:r>
              <a:rPr lang="en-US" sz="2000" dirty="0"/>
              <a:t>                               seed = 1234,</a:t>
            </a:r>
          </a:p>
          <a:p>
            <a:pPr marL="0" indent="0">
              <a:buNone/>
            </a:pPr>
            <a:r>
              <a:rPr lang="en-US" sz="2000" dirty="0"/>
              <a:t>                               hidden = c(6,5,6), epochs = 50)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interesting per feature error scores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prostate.anon</a:t>
            </a:r>
            <a:r>
              <a:rPr lang="en-US" sz="2000" dirty="0"/>
              <a:t> = h2o.anomaly(</a:t>
            </a:r>
            <a:r>
              <a:rPr lang="en-US" sz="2000" dirty="0" err="1"/>
              <a:t>prostate.dl</a:t>
            </a:r>
            <a:r>
              <a:rPr lang="en-US" sz="2000" dirty="0"/>
              <a:t>, </a:t>
            </a:r>
            <a:r>
              <a:rPr lang="en-US" sz="2000" dirty="0" err="1"/>
              <a:t>prostate.hex</a:t>
            </a:r>
            <a:r>
              <a:rPr lang="en-US" sz="2000" dirty="0"/>
              <a:t>, </a:t>
            </a:r>
            <a:r>
              <a:rPr lang="en-US" sz="2000" dirty="0" err="1"/>
              <a:t>per_feature</a:t>
            </a:r>
            <a:r>
              <a:rPr lang="en-US" sz="2000" dirty="0"/>
              <a:t>=TRUE)</a:t>
            </a:r>
          </a:p>
          <a:p>
            <a:pPr marL="0" indent="0">
              <a:buNone/>
            </a:pPr>
            <a:r>
              <a:rPr lang="en-US" sz="2000" dirty="0"/>
              <a:t> head(</a:t>
            </a:r>
            <a:r>
              <a:rPr lang="en-US" sz="2000" dirty="0" err="1"/>
              <a:t>prostate.anon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prostate.anon</a:t>
            </a:r>
            <a:r>
              <a:rPr lang="en-US" sz="2000" dirty="0"/>
              <a:t> = h2o.anomaly(</a:t>
            </a:r>
            <a:r>
              <a:rPr lang="en-US" sz="2000" dirty="0" err="1"/>
              <a:t>prostate.dl</a:t>
            </a:r>
            <a:r>
              <a:rPr lang="en-US" sz="2000" dirty="0"/>
              <a:t>, </a:t>
            </a:r>
            <a:r>
              <a:rPr lang="en-US" sz="2000" dirty="0" err="1"/>
              <a:t>prostate.hex</a:t>
            </a:r>
            <a:r>
              <a:rPr lang="en-US" sz="2000" dirty="0"/>
              <a:t>, </a:t>
            </a:r>
            <a:r>
              <a:rPr lang="en-US" sz="2000" dirty="0" err="1"/>
              <a:t>per_feature</a:t>
            </a:r>
            <a:r>
              <a:rPr lang="en-US" sz="2000" dirty="0"/>
              <a:t>=FALSE)</a:t>
            </a:r>
          </a:p>
          <a:p>
            <a:pPr marL="0" indent="0">
              <a:buNone/>
            </a:pPr>
            <a:r>
              <a:rPr lang="en-US" sz="2000" dirty="0"/>
              <a:t>head(</a:t>
            </a:r>
            <a:r>
              <a:rPr lang="en-US" sz="2000" dirty="0" err="1"/>
              <a:t>prostate.anon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err &lt;- </a:t>
            </a:r>
            <a:r>
              <a:rPr lang="en-US" sz="2000" dirty="0" err="1"/>
              <a:t>as.data.frame</a:t>
            </a:r>
            <a:r>
              <a:rPr lang="en-US" sz="2000" dirty="0"/>
              <a:t>(</a:t>
            </a:r>
            <a:r>
              <a:rPr lang="en-US" sz="2000" dirty="0" err="1"/>
              <a:t>prostate.anon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interesting reduced features (defaults to last hidden layer)</a:t>
            </a:r>
          </a:p>
          <a:p>
            <a:pPr marL="0" indent="0">
              <a:buNone/>
            </a:pPr>
            <a:r>
              <a:rPr lang="en-US" sz="2000" dirty="0" err="1"/>
              <a:t>reduced_new</a:t>
            </a:r>
            <a:r>
              <a:rPr lang="en-US" sz="2000" dirty="0"/>
              <a:t>  &lt;- h2o.deepfeatures(</a:t>
            </a:r>
            <a:r>
              <a:rPr lang="en-US" sz="2000" dirty="0" err="1"/>
              <a:t>prostate.dl</a:t>
            </a:r>
            <a:r>
              <a:rPr lang="en-US" sz="2000" dirty="0"/>
              <a:t>, </a:t>
            </a:r>
            <a:r>
              <a:rPr lang="en-US" sz="2000" dirty="0" err="1"/>
              <a:t>prostate.hex,layer</a:t>
            </a:r>
            <a:r>
              <a:rPr lang="en-US" sz="2000" dirty="0"/>
              <a:t>=2) </a:t>
            </a:r>
          </a:p>
          <a:p>
            <a:pPr marL="0" indent="0">
              <a:buNone/>
            </a:pPr>
            <a:r>
              <a:rPr lang="en-US" sz="2000" dirty="0"/>
              <a:t>head(</a:t>
            </a:r>
            <a:r>
              <a:rPr lang="en-US" sz="2000" dirty="0" err="1"/>
              <a:t>reduced_new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plot(sort(</a:t>
            </a:r>
            <a:r>
              <a:rPr lang="en-US" sz="2000" dirty="0" err="1"/>
              <a:t>err$Reconstruction.MSE</a:t>
            </a:r>
            <a:r>
              <a:rPr lang="en-US" sz="2000" dirty="0"/>
              <a:t>))</a:t>
            </a:r>
          </a:p>
          <a:p>
            <a:endParaRPr lang="en-US" sz="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4B7631-DB57-468D-B58F-35E91C39726B}"/>
              </a:ext>
            </a:extLst>
          </p:cNvPr>
          <p:cNvSpPr/>
          <p:nvPr/>
        </p:nvSpPr>
        <p:spPr>
          <a:xfrm>
            <a:off x="5116879" y="5358454"/>
            <a:ext cx="4305670" cy="4438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1FC817A-7163-4849-B597-06B351D8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4443" y="5866604"/>
            <a:ext cx="3226024" cy="923330"/>
          </a:xfrm>
          <a:prstGeom prst="rect">
            <a:avLst/>
          </a:prstGeom>
          <a:solidFill>
            <a:srgbClr val="002240"/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DF.L2.C1  DF.L2.C2  DF.L2.C3 DF.L2.C4  DF.L2.C5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0.0000000 0.0000000 0.000000 0.0000000 0.04857907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0.4997092 1.0766817 1.600740 0.6755628 0.35198803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0.3719157 0.8298017 1.207336 0.4863282 0.03690014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0.0000000 0.0000000 0.000000 0.0000000 0.70372806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0.0000000 0.0000000 0.000000 0.0000000 0.37891354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0.4616853 1.0687052 1.568674 0.6392847 0.41436466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7AD579-4AAD-47A2-B4B5-47A0E2515E72}"/>
              </a:ext>
            </a:extLst>
          </p:cNvPr>
          <p:cNvSpPr/>
          <p:nvPr/>
        </p:nvSpPr>
        <p:spPr>
          <a:xfrm>
            <a:off x="5116879" y="3465619"/>
            <a:ext cx="4611465" cy="147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DA228-6177-43CC-A460-DB5DDF09CBD9}"/>
              </a:ext>
            </a:extLst>
          </p:cNvPr>
          <p:cNvSpPr/>
          <p:nvPr/>
        </p:nvSpPr>
        <p:spPr>
          <a:xfrm>
            <a:off x="5116879" y="2078647"/>
            <a:ext cx="5157652" cy="12135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" descr="AUC Chart">
            <a:extLst>
              <a:ext uri="{FF2B5EF4-FFF2-40B4-BE49-F238E27FC236}">
                <a16:creationId xmlns:a16="http://schemas.microsoft.com/office/drawing/2014/main" id="{652DB9A6-58B2-47D1-AF4F-0F52BDF0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250" y="1599097"/>
            <a:ext cx="5614835" cy="4154978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1E412-AC3A-4DD4-B71E-659CA359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187438"/>
            <a:ext cx="4021585" cy="1304012"/>
          </a:xfrm>
        </p:spPr>
        <p:txBody>
          <a:bodyPr>
            <a:normAutofit/>
          </a:bodyPr>
          <a:lstStyle/>
          <a:p>
            <a:r>
              <a:rPr lang="en-US" sz="2400" dirty="0"/>
              <a:t>Build </a:t>
            </a:r>
            <a:r>
              <a:rPr lang="en-US" sz="2400" dirty="0" err="1"/>
              <a:t>RandomForest</a:t>
            </a:r>
            <a:r>
              <a:rPr lang="en-US" sz="2400" dirty="0"/>
              <a:t> model:</a:t>
            </a:r>
            <a:br>
              <a:rPr lang="en-US" sz="2400" dirty="0"/>
            </a:br>
            <a:r>
              <a:rPr lang="en-US" sz="2400" dirty="0"/>
              <a:t>separate by reconstruction error</a:t>
            </a:r>
          </a:p>
        </p:txBody>
      </p:sp>
      <p:sp>
        <p:nvSpPr>
          <p:cNvPr id="6151" name="Content Placeholder 6150"/>
          <p:cNvSpPr>
            <a:spLocks noGrp="1"/>
          </p:cNvSpPr>
          <p:nvPr>
            <p:ph idx="1"/>
          </p:nvPr>
        </p:nvSpPr>
        <p:spPr>
          <a:xfrm>
            <a:off x="337351" y="1491450"/>
            <a:ext cx="4097194" cy="4732369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# rebuild </a:t>
            </a:r>
            <a:r>
              <a:rPr lang="en-US" sz="1400" dirty="0" err="1"/>
              <a:t>train_df_auto</a:t>
            </a:r>
            <a:r>
              <a:rPr lang="en-US" sz="1400" dirty="0"/>
              <a:t> with best observations</a:t>
            </a:r>
          </a:p>
          <a:p>
            <a:pPr marL="0" indent="0">
              <a:buNone/>
            </a:pPr>
            <a:r>
              <a:rPr lang="en-US" sz="1400" dirty="0" err="1"/>
              <a:t>train_df_auto</a:t>
            </a:r>
            <a:r>
              <a:rPr lang="en-US" sz="1400" dirty="0"/>
              <a:t> &lt;- </a:t>
            </a:r>
            <a:r>
              <a:rPr lang="en-US" sz="1400" dirty="0" err="1"/>
              <a:t>train_df</a:t>
            </a:r>
            <a:r>
              <a:rPr lang="en-US" sz="1400" dirty="0"/>
              <a:t>[</a:t>
            </a:r>
            <a:r>
              <a:rPr lang="en-US" sz="1400" dirty="0" err="1"/>
              <a:t>err$Reconstruction.MSE</a:t>
            </a:r>
            <a:r>
              <a:rPr lang="en-US" sz="1400" dirty="0"/>
              <a:t> &lt; 0.1,]</a:t>
            </a:r>
          </a:p>
          <a:p>
            <a:pPr marL="0" indent="0">
              <a:buNone/>
            </a:pPr>
            <a:r>
              <a:rPr lang="en-US" sz="1400" dirty="0" err="1"/>
              <a:t>set.seed</a:t>
            </a:r>
            <a:r>
              <a:rPr lang="en-US" sz="1400" dirty="0"/>
              <a:t>(1234)</a:t>
            </a:r>
          </a:p>
          <a:p>
            <a:pPr marL="0" indent="0">
              <a:buNone/>
            </a:pPr>
            <a:r>
              <a:rPr lang="en-US" sz="1400" dirty="0" err="1"/>
              <a:t>rf_model</a:t>
            </a:r>
            <a:r>
              <a:rPr lang="en-US" sz="1400" dirty="0"/>
              <a:t> &lt;- </a:t>
            </a:r>
            <a:r>
              <a:rPr lang="en-US" sz="1400" dirty="0" err="1"/>
              <a:t>randomForest</a:t>
            </a:r>
            <a:r>
              <a:rPr lang="en-US" sz="1400" dirty="0"/>
              <a:t>(x=</a:t>
            </a:r>
            <a:r>
              <a:rPr lang="en-US" sz="1400" dirty="0" err="1"/>
              <a:t>train_df_auto</a:t>
            </a:r>
            <a:r>
              <a:rPr lang="en-US" sz="1400" dirty="0"/>
              <a:t>[,</a:t>
            </a:r>
            <a:r>
              <a:rPr lang="en-US" sz="1400" dirty="0" err="1"/>
              <a:t>feature_names</a:t>
            </a:r>
            <a:r>
              <a:rPr lang="en-US" sz="1400" dirty="0"/>
              <a:t>],        </a:t>
            </a:r>
          </a:p>
          <a:p>
            <a:pPr marL="0" indent="0">
              <a:buNone/>
            </a:pPr>
            <a:r>
              <a:rPr lang="en-US" sz="1400" dirty="0"/>
              <a:t>                       y=</a:t>
            </a:r>
            <a:r>
              <a:rPr lang="en-US" sz="1400" dirty="0" err="1"/>
              <a:t>as.factor</a:t>
            </a:r>
            <a:r>
              <a:rPr lang="en-US" sz="1400" dirty="0"/>
              <a:t>(</a:t>
            </a:r>
            <a:r>
              <a:rPr lang="en-US" sz="1400" dirty="0" err="1"/>
              <a:t>train_df_auto</a:t>
            </a:r>
            <a:r>
              <a:rPr lang="en-US" sz="1400" dirty="0"/>
              <a:t>[,</a:t>
            </a:r>
            <a:r>
              <a:rPr lang="en-US" sz="1400" dirty="0" err="1"/>
              <a:t>outcome_name</a:t>
            </a:r>
            <a:r>
              <a:rPr lang="en-US" sz="1400" dirty="0"/>
              <a:t>]),</a:t>
            </a:r>
          </a:p>
          <a:p>
            <a:pPr marL="0" indent="0">
              <a:buNone/>
            </a:pPr>
            <a:r>
              <a:rPr lang="en-US" sz="1400" dirty="0"/>
              <a:t>                         importance=TRUE, </a:t>
            </a:r>
            <a:r>
              <a:rPr lang="en-US" sz="1400" dirty="0" err="1"/>
              <a:t>ntree</a:t>
            </a:r>
            <a:r>
              <a:rPr lang="en-US" sz="1400" dirty="0"/>
              <a:t>=20, </a:t>
            </a:r>
            <a:r>
              <a:rPr lang="en-US" sz="1400" dirty="0" err="1"/>
              <a:t>mtry</a:t>
            </a:r>
            <a:r>
              <a:rPr lang="en-US" sz="1400" dirty="0"/>
              <a:t> = 3)</a:t>
            </a:r>
          </a:p>
          <a:p>
            <a:pPr marL="0" indent="0">
              <a:buNone/>
            </a:pPr>
            <a:r>
              <a:rPr lang="en-US" sz="1400" dirty="0" err="1"/>
              <a:t>validate_predictions_known</a:t>
            </a:r>
            <a:r>
              <a:rPr lang="en-US" sz="1400" dirty="0"/>
              <a:t> &lt;- predict(</a:t>
            </a:r>
            <a:r>
              <a:rPr lang="en-US" sz="1400" dirty="0" err="1"/>
              <a:t>rf_model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err="1"/>
              <a:t>newdata</a:t>
            </a:r>
            <a:r>
              <a:rPr lang="en-US" sz="1400" dirty="0"/>
              <a:t>=</a:t>
            </a:r>
            <a:r>
              <a:rPr lang="en-US" sz="1400" dirty="0" err="1"/>
              <a:t>validate_df</a:t>
            </a:r>
            <a:r>
              <a:rPr lang="en-US" sz="1400" dirty="0"/>
              <a:t>[,</a:t>
            </a:r>
            <a:r>
              <a:rPr lang="en-US" sz="1400" dirty="0" err="1"/>
              <a:t>feature_names</a:t>
            </a:r>
            <a:r>
              <a:rPr lang="en-US" sz="1400" dirty="0"/>
              <a:t>], type="</a:t>
            </a:r>
            <a:r>
              <a:rPr lang="en-US" sz="1400" dirty="0" err="1"/>
              <a:t>prob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 err="1"/>
              <a:t>auc_rf</a:t>
            </a:r>
            <a:r>
              <a:rPr lang="en-US" sz="1400" dirty="0"/>
              <a:t> &lt;-roc(response=</a:t>
            </a:r>
            <a:r>
              <a:rPr lang="en-US" sz="1400" dirty="0" err="1"/>
              <a:t>as.numeric</a:t>
            </a:r>
            <a:r>
              <a:rPr lang="en-US" sz="1400" dirty="0"/>
              <a:t>(</a:t>
            </a:r>
            <a:r>
              <a:rPr lang="en-US" sz="1400" dirty="0" err="1"/>
              <a:t>as.factor</a:t>
            </a:r>
            <a:r>
              <a:rPr lang="en-US" sz="1400" dirty="0"/>
              <a:t>(</a:t>
            </a:r>
            <a:r>
              <a:rPr lang="en-US" sz="1400" dirty="0" err="1"/>
              <a:t>validate_df</a:t>
            </a:r>
            <a:r>
              <a:rPr lang="en-US" sz="1400" dirty="0"/>
              <a:t>[,</a:t>
            </a:r>
            <a:r>
              <a:rPr lang="en-US" sz="1400" dirty="0" err="1"/>
              <a:t>outcome_name</a:t>
            </a:r>
            <a:r>
              <a:rPr lang="en-US" sz="1400" dirty="0"/>
              <a:t>]))-1, predictor=</a:t>
            </a:r>
            <a:r>
              <a:rPr lang="en-US" sz="1400" dirty="0" err="1"/>
              <a:t>validate_predictions_known</a:t>
            </a:r>
            <a:r>
              <a:rPr lang="en-US" sz="1400" dirty="0"/>
              <a:t>[,2])</a:t>
            </a:r>
          </a:p>
          <a:p>
            <a:pPr marL="0" indent="0">
              <a:buNone/>
            </a:pPr>
            <a:r>
              <a:rPr lang="en-US" sz="1400" dirty="0"/>
              <a:t>plot(</a:t>
            </a:r>
            <a:r>
              <a:rPr lang="en-US" sz="1400" dirty="0" err="1"/>
              <a:t>auc_rf</a:t>
            </a:r>
            <a:r>
              <a:rPr lang="en-US" sz="1400" dirty="0"/>
              <a:t>, </a:t>
            </a:r>
            <a:r>
              <a:rPr lang="en-US" sz="1400" dirty="0" err="1"/>
              <a:t>print.thres</a:t>
            </a:r>
            <a:r>
              <a:rPr lang="en-US" sz="1400" dirty="0"/>
              <a:t> = "best", main=paste('</a:t>
            </a:r>
            <a:r>
              <a:rPr lang="en-US" sz="1400" dirty="0" err="1"/>
              <a:t>AUC:',round</a:t>
            </a:r>
            <a:r>
              <a:rPr lang="en-US" sz="1400" dirty="0"/>
              <a:t>(</a:t>
            </a:r>
            <a:r>
              <a:rPr lang="en-US" sz="1400" dirty="0" err="1"/>
              <a:t>auc_rf$auc</a:t>
            </a:r>
            <a:r>
              <a:rPr lang="en-US" sz="1400" dirty="0"/>
              <a:t>[[1]],3)))</a:t>
            </a:r>
          </a:p>
          <a:p>
            <a:pPr marL="0" indent="0">
              <a:buNone/>
            </a:pPr>
            <a:r>
              <a:rPr lang="en-US" sz="1400" dirty="0" err="1"/>
              <a:t>abline</a:t>
            </a:r>
            <a:r>
              <a:rPr lang="en-US" sz="1400" dirty="0"/>
              <a:t>(h=1,col='blue')</a:t>
            </a:r>
          </a:p>
          <a:p>
            <a:pPr marL="0" indent="0">
              <a:buNone/>
            </a:pPr>
            <a:r>
              <a:rPr lang="en-US" sz="1400" dirty="0" err="1"/>
              <a:t>abline</a:t>
            </a:r>
            <a:r>
              <a:rPr lang="en-US" sz="1400" dirty="0"/>
              <a:t>(h=0,col='green')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B0584-C50B-4C8A-B21A-AF3359655DA9}"/>
              </a:ext>
            </a:extLst>
          </p:cNvPr>
          <p:cNvSpPr txBox="1"/>
          <p:nvPr/>
        </p:nvSpPr>
        <p:spPr>
          <a:xfrm>
            <a:off x="6778776" y="919259"/>
            <a:ext cx="257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Reconstruction Error &lt;0.1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737751-D50C-4C3D-92D1-81118D05043D}"/>
              </a:ext>
            </a:extLst>
          </p:cNvPr>
          <p:cNvSpPr/>
          <p:nvPr/>
        </p:nvSpPr>
        <p:spPr>
          <a:xfrm>
            <a:off x="407324" y="1812175"/>
            <a:ext cx="3890356" cy="340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F3A67-DDDD-4982-B5E2-9EECC070F75E}"/>
              </a:ext>
            </a:extLst>
          </p:cNvPr>
          <p:cNvSpPr txBox="1"/>
          <p:nvPr/>
        </p:nvSpPr>
        <p:spPr>
          <a:xfrm>
            <a:off x="407324" y="2473721"/>
            <a:ext cx="3951612" cy="93825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8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AUC Chart">
            <a:extLst>
              <a:ext uri="{FF2B5EF4-FFF2-40B4-BE49-F238E27FC236}">
                <a16:creationId xmlns:a16="http://schemas.microsoft.com/office/drawing/2014/main" id="{AA42AFC4-6E3B-4635-8B84-F169194C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365" y="1792728"/>
            <a:ext cx="4980315" cy="4068857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86AAA-B106-4E3E-B20D-AD91757A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32" y="184666"/>
            <a:ext cx="4944152" cy="1181081"/>
          </a:xfrm>
        </p:spPr>
        <p:txBody>
          <a:bodyPr>
            <a:noAutofit/>
          </a:bodyPr>
          <a:lstStyle/>
          <a:p>
            <a:r>
              <a:rPr lang="en-US" sz="2800" dirty="0"/>
              <a:t>Build </a:t>
            </a:r>
            <a:r>
              <a:rPr lang="en-US" sz="2800" dirty="0" err="1"/>
              <a:t>RandomForest</a:t>
            </a:r>
            <a:r>
              <a:rPr lang="en-US" sz="2800" dirty="0"/>
              <a:t> model:</a:t>
            </a:r>
            <a:br>
              <a:rPr lang="en-US" sz="2800" dirty="0"/>
            </a:br>
            <a:r>
              <a:rPr lang="en-US" sz="2800" dirty="0"/>
              <a:t>separating by reconstruction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0119-4BB9-4DA5-AB65-C9670C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651248"/>
            <a:ext cx="4944151" cy="4572572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 rebuild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train_df_auto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with best observations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train_df_auto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train_df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err$Reconstruction.MSE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&gt;= 0.1,]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set.seed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(1234)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rf_model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(x=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train_df_auto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feature_names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y=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train_df_auto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outcome_name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importance=TRUE,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ntree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=20,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mtry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validate_predictions_unknown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&lt;- predict(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rf_model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newdata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validate_df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feature_names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], type="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auc_rf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roc(response=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validate_df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outcome_name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]))-1,                predictor=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validate_predictions_unknown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[,2])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plot(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auc_rf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print.thres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"best", main=paste('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AUC:',round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auc_rf$auc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[[1]],3)))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(h=1,col='blue')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(h=0,col='green')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132B2-D571-4B93-9A79-F02BA1E81CA2}"/>
              </a:ext>
            </a:extLst>
          </p:cNvPr>
          <p:cNvSpPr txBox="1"/>
          <p:nvPr/>
        </p:nvSpPr>
        <p:spPr>
          <a:xfrm>
            <a:off x="7518983" y="1181081"/>
            <a:ext cx="26973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ReconstructionError</a:t>
            </a:r>
            <a:r>
              <a:rPr lang="en-US" dirty="0"/>
              <a:t> &gt;=0.1</a:t>
            </a:r>
          </a:p>
        </p:txBody>
      </p:sp>
    </p:spTree>
    <p:extLst>
      <p:ext uri="{BB962C8B-B14F-4D97-AF65-F5344CB8AC3E}">
        <p14:creationId xmlns:p14="http://schemas.microsoft.com/office/powerpoint/2010/main" val="275612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AUC Chart">
            <a:extLst>
              <a:ext uri="{FF2B5EF4-FFF2-40B4-BE49-F238E27FC236}">
                <a16:creationId xmlns:a16="http://schemas.microsoft.com/office/drawing/2014/main" id="{E7DF272E-432C-473F-BA83-64D323DB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59" y="1918864"/>
            <a:ext cx="5614835" cy="41970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39676B-767B-4D3E-8704-551E392A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40" y="197004"/>
            <a:ext cx="3505495" cy="1622321"/>
          </a:xfrm>
        </p:spPr>
        <p:txBody>
          <a:bodyPr>
            <a:normAutofit/>
          </a:bodyPr>
          <a:lstStyle/>
          <a:p>
            <a:r>
              <a:rPr lang="en-US" sz="3200" dirty="0"/>
              <a:t>Bagging the results from both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03A5-870C-4BC6-8646-5BF95CE2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612669"/>
            <a:ext cx="3921669" cy="5048327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valid_all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&lt;-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validate_predictions_known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[,2]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validate_predictions_unknown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[,2]) / 2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auc_rf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roc(response=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as.numeric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as.factor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validate_df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outcome_name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]))-1,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predictor=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valid_all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plot(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auc_rf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print.thres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"best", main=paste('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AUC:',round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auc_rf$auc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[[1]],3)))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(h=1,col='blue')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(h=0,col='green')</a:t>
            </a:r>
          </a:p>
        </p:txBody>
      </p:sp>
    </p:spTree>
    <p:extLst>
      <p:ext uri="{BB962C8B-B14F-4D97-AF65-F5344CB8AC3E}">
        <p14:creationId xmlns:p14="http://schemas.microsoft.com/office/powerpoint/2010/main" val="83918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EA7A-2522-4395-B746-BD60EE0C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98654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625B-3FA7-40A6-97F4-F4A93EB9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10274354" cy="3930987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r>
              <a:rPr lang="en-US" sz="1800" dirty="0"/>
              <a:t>About PopHealthCare®</a:t>
            </a:r>
          </a:p>
          <a:p>
            <a:r>
              <a:rPr lang="en-US" sz="1800" dirty="0"/>
              <a:t>A primer on types of predictive algorithms</a:t>
            </a:r>
          </a:p>
          <a:p>
            <a:r>
              <a:rPr lang="en-US" sz="1800" dirty="0"/>
              <a:t>Deep Learning architectures</a:t>
            </a:r>
          </a:p>
          <a:p>
            <a:r>
              <a:rPr lang="en-US" sz="1800" dirty="0"/>
              <a:t>Autoencoders – a case study.</a:t>
            </a:r>
          </a:p>
          <a:p>
            <a:r>
              <a:rPr lang="en-US" sz="1800" dirty="0"/>
              <a:t>CNN for cancer immunotherapy– a case study.</a:t>
            </a:r>
          </a:p>
          <a:p>
            <a:r>
              <a:rPr lang="en-US" sz="1800" dirty="0"/>
              <a:t>NLP and Word Embedding Models</a:t>
            </a:r>
            <a:r>
              <a:rPr lang="en-US" sz="1800" dirty="0">
                <a:sym typeface="Wingdings" panose="05000000000000000000" pitchFamily="2" charset="2"/>
              </a:rPr>
              <a:t>.</a:t>
            </a:r>
            <a:endParaRPr lang="en-US" sz="1800" dirty="0"/>
          </a:p>
          <a:p>
            <a:r>
              <a:rPr lang="en-US" sz="1800" dirty="0"/>
              <a:t>Questions</a:t>
            </a:r>
          </a:p>
          <a:p>
            <a:r>
              <a:rPr lang="en-US" sz="1800" dirty="0"/>
              <a:t>Announcements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799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D641-4939-41AA-9B2C-C329DFC7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35" y="202728"/>
            <a:ext cx="11486012" cy="10358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2:CNN</a:t>
            </a:r>
            <a:r>
              <a:rPr lang="en-US" sz="3600" dirty="0"/>
              <a:t> Deep Learning for Cancer Immunotherapy</a:t>
            </a:r>
            <a:br>
              <a:rPr lang="en-US" sz="3600" dirty="0"/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E82B0-6641-4582-88AD-EAAE73D58802}"/>
              </a:ext>
            </a:extLst>
          </p:cNvPr>
          <p:cNvSpPr txBox="1"/>
          <p:nvPr/>
        </p:nvSpPr>
        <p:spPr>
          <a:xfrm>
            <a:off x="540327" y="1147156"/>
            <a:ext cx="11247120" cy="52629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Peptide Classification Model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input data for this use case was created by generating 1,000,000 random 9-mer peptides by sampling the one-letter code for the 20 amino acids, i.e. ARNDCQEGHILKMFPSTWYV, and then submitting the peptides to MHCI binding prediction using the current state-of-the-art model </a:t>
            </a:r>
            <a:r>
              <a:rPr lang="en-US" sz="1600" dirty="0" err="1"/>
              <a:t>netMHCpan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this use case, we applied three models to classify whether a given peptide is a ‘strong binder’ SB, ‘weak binder’ WB or ‘non-binder’ NB. to MHCI (Specific type: HLA-A*02:01). Thereby, the classification uncovers which peptides, will be presented to the T-cells. 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n(SB) &lt; n(WB) &lt;&lt; n(NB), the data was subsequently balanced by down sampling, such that n(SB) = n(WB) = n(NB) = 7,920. Thus, a data set with a total of 23,760 data points was created. 10% of the data points were randomly assigned as test data and the remainder as train data. It should be noted that since the data set originates from a model, the outcome of this particular use case will be a model of a model. However, </a:t>
            </a:r>
            <a:r>
              <a:rPr lang="en-US" sz="1600" dirty="0" err="1"/>
              <a:t>netMHCpan</a:t>
            </a:r>
            <a:r>
              <a:rPr lang="en-US" sz="1600" dirty="0"/>
              <a:t> is very accurate (96.5% of natural ligands are identified at a very high specificity 98.5%).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following each peptide will be encoded by assigning a vector of 20 values, where each value is the probability of the amino acid mutating into 1 of the 20 others as defined by the BLOSUM62 matrix using the </a:t>
            </a:r>
            <a:r>
              <a:rPr lang="en-US" sz="1600" dirty="0" err="1"/>
              <a:t>pep_encode</a:t>
            </a:r>
            <a:r>
              <a:rPr lang="en-US" sz="1600" dirty="0"/>
              <a:t>() function from the </a:t>
            </a:r>
            <a:r>
              <a:rPr lang="en-US" sz="1600" dirty="0" err="1"/>
              <a:t>PepTools</a:t>
            </a:r>
            <a:r>
              <a:rPr lang="en-US" sz="1600" dirty="0"/>
              <a:t> package. This way each peptide is converted to an ‘image’ matrix with 9 rows and 20 columns.</a:t>
            </a:r>
          </a:p>
        </p:txBody>
      </p:sp>
    </p:spTree>
    <p:extLst>
      <p:ext uri="{BB962C8B-B14F-4D97-AF65-F5344CB8AC3E}">
        <p14:creationId xmlns:p14="http://schemas.microsoft.com/office/powerpoint/2010/main" val="382032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5737-CAC3-4A2A-9071-41954B83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61" y="447015"/>
            <a:ext cx="5611239" cy="964911"/>
          </a:xfrm>
        </p:spPr>
        <p:txBody>
          <a:bodyPr>
            <a:noAutofit/>
          </a:bodyPr>
          <a:lstStyle/>
          <a:p>
            <a:r>
              <a:rPr lang="en-US" sz="3600" dirty="0"/>
              <a:t>Building a CNN model for Peptide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C0CD-8293-4ED9-9646-31A032E0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1" y="1556426"/>
            <a:ext cx="5389161" cy="5102069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library(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model &lt;-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keras_model_sequential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%&gt;%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layer_conv_2d(filters = 32,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c(3,3), activation =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c(9, 20, 1)) %&gt;%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layer_dropout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(rate = 0.25) %&gt;% 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layer_flatten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%&gt;% 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layer_dense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(units  = 180, activation =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') %&gt;% 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layer_dropout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(rate = 0.4) %&gt;% 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layer_dense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(units  = 90, activation  =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') %&gt;%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layer_dropout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(rate = 0.3) %&gt;%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layer_dense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(units  = 3, activation   =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model %&gt;% compile(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loss      =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categorical_crossentropy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optimizer =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optimizer_rmsprop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metrics   = c('accuracy'))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history = model %&gt;% fit(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epochs = 150, 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50, </a:t>
            </a:r>
          </a:p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validation_split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0.2)</a:t>
            </a:r>
          </a:p>
          <a:p>
            <a:pPr marL="0" indent="0"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3EE5-6F75-4502-A8CC-C72E48CAA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3" y="984740"/>
            <a:ext cx="4472246" cy="273122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A0188-D906-44AD-BC1A-1740296147CF}"/>
              </a:ext>
            </a:extLst>
          </p:cNvPr>
          <p:cNvSpPr txBox="1"/>
          <p:nvPr/>
        </p:nvSpPr>
        <p:spPr>
          <a:xfrm>
            <a:off x="745833" y="1845425"/>
            <a:ext cx="4690691" cy="2552007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C412DE-5B66-49BB-AA32-EA625315C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3" y="3803515"/>
            <a:ext cx="4472246" cy="292316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1810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53EB-E0F5-4418-AA2F-2335AF94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18" y="926113"/>
            <a:ext cx="9338321" cy="1737360"/>
          </a:xfrm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Natural Language Programming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FE90-2147-44F5-B88A-C1B751A4F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6588"/>
            <a:ext cx="5846322" cy="1737360"/>
          </a:xfrm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Word2vec and Med2vec</a:t>
            </a:r>
          </a:p>
        </p:txBody>
      </p:sp>
    </p:spTree>
    <p:extLst>
      <p:ext uri="{BB962C8B-B14F-4D97-AF65-F5344CB8AC3E}">
        <p14:creationId xmlns:p14="http://schemas.microsoft.com/office/powerpoint/2010/main" val="95188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33DA-F346-4CB0-9333-05BDB234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 and Vector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628-32E5-4B13-B87E-98697628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462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Word embedding is where words or phrases from the vocabulary are mapped to vectors of real numbers. </a:t>
            </a:r>
          </a:p>
          <a:p>
            <a:r>
              <a:rPr lang="en-US" dirty="0"/>
              <a:t>Conceptually it involves a mathematical embedding from a space with one dimension per word to a continuous vector space with much lower dimension.</a:t>
            </a:r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F569056-1799-48A9-AC12-7A6F5391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796" y="2693324"/>
            <a:ext cx="6339066" cy="221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03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7683-3378-43F5-BE2B-BBBCB5F6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 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7575-407B-4AB3-A9B3-FE171766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585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Word2vec is a group of related models that are used to produce word embeddings. </a:t>
            </a:r>
          </a:p>
          <a:p>
            <a:r>
              <a:rPr lang="en-US" dirty="0"/>
              <a:t>These models are shallow, two-layer neural networks that are trained to reconstruct linguistic contexts of words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Word2vec takes as its input a large corpus of text and produces a vector space, typically of several hundred dimensions, with each unique word in the corpus being assigned a corresponding vector in the space. </a:t>
            </a:r>
          </a:p>
          <a:p>
            <a:endParaRPr lang="en-US" dirty="0"/>
          </a:p>
          <a:p>
            <a:r>
              <a:rPr lang="en-US" dirty="0" err="1"/>
              <a:t>GloVe</a:t>
            </a:r>
            <a:r>
              <a:rPr lang="en-US" dirty="0"/>
              <a:t> is an unsupervised learning algorithm for obtaining vector representations for words. Training is performed on aggregated global word-word co-occurrence statistics from a corpus, and the resulting representations showcase interesting linear substructures of the word vector space.</a:t>
            </a:r>
          </a:p>
          <a:p>
            <a:endParaRPr lang="en-US" dirty="0"/>
          </a:p>
          <a:p>
            <a:r>
              <a:rPr lang="en-US" dirty="0"/>
              <a:t>Facebook’s </a:t>
            </a:r>
            <a:r>
              <a:rPr lang="en-US" dirty="0" err="1"/>
              <a:t>FastText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https://github.com/facebookresearch/fastText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Gensim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https://radimrehurek.com/gensim/tutorial.html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A4E550F-5E8D-4B0B-BAE7-1917D4C1F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51" y="2322123"/>
            <a:ext cx="5376457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4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D1AF-79D3-4E1F-BAA9-F3CAA9C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Med2Vec for learning medical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0C66-06D9-444A-BC7B-56925076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Edward Choi </a:t>
            </a:r>
            <a:r>
              <a:rPr lang="en-US" dirty="0" err="1"/>
              <a:t>etal</a:t>
            </a:r>
            <a:r>
              <a:rPr lang="en-US" dirty="0"/>
              <a:t>. From </a:t>
            </a:r>
            <a:r>
              <a:rPr lang="en-US" dirty="0" err="1"/>
              <a:t>GeorgiaTech</a:t>
            </a:r>
            <a:r>
              <a:rPr lang="en-US" dirty="0"/>
              <a:t> teamed up Children Healthcare of Atlanta to create a 2-layer Word2Vec model which learn embeddings for medical codes (CPT, ICD codes) into a 200 dimensional vector space. The 2</a:t>
            </a:r>
            <a:r>
              <a:rPr lang="en-US" baseline="30000" dirty="0"/>
              <a:t>nd</a:t>
            </a:r>
            <a:r>
              <a:rPr lang="en-US" dirty="0"/>
              <a:t> layer is an RNN that learns the temporal correlation between visits as well.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concepts learned can then be used in predicting:</a:t>
            </a:r>
          </a:p>
          <a:p>
            <a:pPr marL="0" indent="0">
              <a:buNone/>
            </a:pPr>
            <a:r>
              <a:rPr lang="en-US" dirty="0"/>
              <a:t>    Clinical Risk Groups(CRG) </a:t>
            </a:r>
          </a:p>
          <a:p>
            <a:pPr marL="0" indent="0">
              <a:buNone/>
            </a:pPr>
            <a:r>
              <a:rPr lang="en-US" dirty="0"/>
              <a:t>     and/or medical codes for future visits.</a:t>
            </a:r>
          </a:p>
          <a:p>
            <a:endParaRPr lang="en-US" dirty="0"/>
          </a:p>
          <a:p>
            <a:r>
              <a:rPr lang="en-US" dirty="0"/>
              <a:t>Diagnosis representations learned through skip grams:</a:t>
            </a:r>
          </a:p>
          <a:p>
            <a:r>
              <a:rPr lang="en-US" dirty="0">
                <a:hlinkClick r:id="rId2"/>
              </a:rPr>
              <a:t>http://mp2893.com/scatterplot/nnsg_h200e49_category10.html</a:t>
            </a:r>
            <a:endParaRPr lang="en-US" dirty="0"/>
          </a:p>
          <a:p>
            <a:r>
              <a:rPr lang="en-US" dirty="0">
                <a:hlinkClick r:id="rId3"/>
              </a:rPr>
              <a:t>http://mp2893.com/scatterplot/skipgram.html</a:t>
            </a:r>
            <a:endParaRPr lang="en-US" dirty="0"/>
          </a:p>
          <a:p>
            <a:r>
              <a:rPr lang="en-US" dirty="0">
                <a:hlinkClick r:id="rId4"/>
              </a:rPr>
              <a:t>http://mp2893.com/scatterplot/glove.html</a:t>
            </a:r>
            <a:endParaRPr lang="en-US" dirty="0"/>
          </a:p>
          <a:p>
            <a:r>
              <a:rPr lang="en-US" dirty="0">
                <a:hlinkClick r:id="rId5"/>
              </a:rPr>
              <a:t>http://mp2893.com/scatterplot/gru_glove.html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65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D9A4-37A8-4948-B8D8-CEFEC68B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Generation models using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BA3A-3EF6-44FA-BD0B-8A89C65E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549"/>
            <a:ext cx="10515600" cy="1712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https://csaurav.shinyapps.io/SpeechPrediction/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https://github.com/saurav2608/speechPrediction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4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F89E-8813-4086-9F7A-6DC42CD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5" y="5810596"/>
            <a:ext cx="7410681" cy="962396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EDD0-4DA7-4538-A6E5-232DF52E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047404"/>
            <a:ext cx="10911842" cy="5725588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Autoencoders</a:t>
            </a:r>
            <a:endParaRPr lang="en-US" sz="1400" dirty="0">
              <a:hlinkClick r:id="rId2"/>
            </a:endParaRPr>
          </a:p>
          <a:p>
            <a:r>
              <a:rPr lang="en-US" sz="1400" dirty="0">
                <a:hlinkClick r:id="rId2"/>
              </a:rPr>
              <a:t>https://wiseodd.github.io/techblog/2016/12/03/autoencoders/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http://amunategui.github.io/anomaly-detection-h2o/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https://blog.keras.io/building-autoencoders-in-keras.html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CNN/FFNN</a:t>
            </a:r>
          </a:p>
          <a:p>
            <a:r>
              <a:rPr lang="en-US" sz="1400" dirty="0">
                <a:hlinkClick r:id="rId5"/>
              </a:rPr>
              <a:t>https://tensorflow.rstudio.com/blog/dl-for-cancer-immunotherapy.html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LSTM</a:t>
            </a:r>
          </a:p>
          <a:p>
            <a:r>
              <a:rPr lang="en-US" sz="1400" dirty="0">
                <a:hlinkClick r:id="rId6"/>
              </a:rPr>
              <a:t>https://machinelearningmastery.com/multivariate-time-series-forecasting-lstms-keras/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http://colah.github.io/posts/2015-08-Understanding-LSTMs/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General</a:t>
            </a:r>
          </a:p>
          <a:p>
            <a:r>
              <a:rPr lang="en-US" sz="1400" dirty="0">
                <a:hlinkClick r:id="rId8"/>
              </a:rPr>
              <a:t>https://mattmazur.com/2015/03/17/a-step-by-step-backpropagation-example/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WordEmbedding</a:t>
            </a:r>
            <a:r>
              <a:rPr lang="en-US" sz="1400" dirty="0"/>
              <a:t> and NLP</a:t>
            </a:r>
          </a:p>
          <a:p>
            <a:r>
              <a:rPr lang="en-US" sz="1400" dirty="0">
                <a:hlinkClick r:id="rId9"/>
              </a:rPr>
              <a:t>https://nlp.stanford.edu/projects/glove/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http://mccormickml.com/2016/04/19/word2vec-tutorial-the-skip-gram-model/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https://github.com/bmschmidt/wordVectors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https://tensorflow.rstudio.com/blog/word-embeddings-with-keras.html</a:t>
            </a:r>
            <a:endParaRPr lang="en-US" sz="1400" dirty="0"/>
          </a:p>
          <a:p>
            <a:r>
              <a:rPr lang="en-US" sz="1400" dirty="0">
                <a:hlinkClick r:id="rId13"/>
              </a:rPr>
              <a:t>https://github.com/mp2893/med2vec</a:t>
            </a:r>
            <a:endParaRPr lang="en-US" sz="1400" dirty="0"/>
          </a:p>
          <a:p>
            <a:r>
              <a:rPr lang="en-US" sz="1400" dirty="0">
                <a:hlinkClick r:id="rId14"/>
              </a:rPr>
              <a:t>https://arxiv.org/pdf/1602.05568.pdf</a:t>
            </a: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562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838B90-706B-4B1C-B3A0-F823A981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4393"/>
            <a:ext cx="10515600" cy="1325563"/>
          </a:xfrm>
          <a:ln w="38100">
            <a:solidFill>
              <a:srgbClr val="00B0F0"/>
            </a:solidFill>
          </a:ln>
        </p:spPr>
        <p:txBody>
          <a:bodyPr/>
          <a:lstStyle/>
          <a:p>
            <a:pPr algn="ctr"/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378809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20000"/>
              <a:lumOff val="8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9AA8BF-14DE-4F1B-A786-71DA92E90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850" r="9135" b="2732"/>
          <a:stretch/>
        </p:blipFill>
        <p:spPr>
          <a:xfrm>
            <a:off x="4778641" y="1352146"/>
            <a:ext cx="6774462" cy="417864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4032D-BFC3-4067-97F5-D044DB1B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20" y="1352146"/>
            <a:ext cx="3348227" cy="1264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PopHealthCare is Hiring!!!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68F0-73E9-49C2-B8E5-6D7722A0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1" y="2976664"/>
            <a:ext cx="3881337" cy="25541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Job Portal: </a:t>
            </a:r>
            <a:endParaRPr lang="en-US" dirty="0">
              <a:solidFill>
                <a:schemeClr val="bg1"/>
              </a:solidFill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https://goo.gl/dZcsKX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LinkedIn: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https://www.linkedin.com/in/arran-hoek-3125215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80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8A65-5F55-4258-9AAA-B8B91860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4" y="512064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About PopHealthCare®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6AFC-AB5B-4B06-863F-7797080F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4" y="806335"/>
            <a:ext cx="9593418" cy="4591985"/>
          </a:xfrm>
          <a:ln>
            <a:solidFill>
              <a:srgbClr val="00B0F0"/>
            </a:solidFill>
          </a:ln>
        </p:spPr>
        <p:txBody>
          <a:bodyPr anchor="ctr"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PopHealthCare (</a:t>
            </a:r>
            <a:r>
              <a:rPr lang="en-US" sz="1800" dirty="0">
                <a:hlinkClick r:id="rId2"/>
              </a:rPr>
              <a:t>www.pophealthcare.com</a:t>
            </a:r>
            <a:r>
              <a:rPr lang="en-US" sz="1800" dirty="0"/>
              <a:t>), PHC in short is an industry leader who partners with payers and providers to deliver proven risk adjustment, HEDIS, and high-risk population management programs.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PHC has corporate offices in both Tempe, AZ and Nashville, TN. </a:t>
            </a:r>
          </a:p>
          <a:p>
            <a:endParaRPr lang="en-US" sz="1800" dirty="0"/>
          </a:p>
          <a:p>
            <a:r>
              <a:rPr lang="en-US" sz="1800" dirty="0"/>
              <a:t>We currently serve over 40 health plan clients, impacting members in 49 states and Puerto Rico. </a:t>
            </a:r>
          </a:p>
          <a:p>
            <a:endParaRPr lang="en-US" sz="1800" dirty="0"/>
          </a:p>
          <a:p>
            <a:r>
              <a:rPr lang="en-US" sz="1800" dirty="0"/>
              <a:t>PHC joined the </a:t>
            </a:r>
            <a:r>
              <a:rPr lang="en-US" sz="1800" dirty="0" err="1"/>
              <a:t>GuideWell</a:t>
            </a:r>
            <a:r>
              <a:rPr lang="en-US" sz="1800" dirty="0"/>
              <a:t> group of companies. </a:t>
            </a:r>
            <a:r>
              <a:rPr lang="en-US" sz="1800" dirty="0">
                <a:hlinkClick r:id="rId3"/>
              </a:rPr>
              <a:t>http://www.guidewell.com/blog/guidewell-mutual-holding-corporation-acquires-pophealthcare-llc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PHC makes informed decisions impacting its business with the help of Data Science and Analytics organization ranging from predictive modeling, machine learning, interactive visualizations etc.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967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B275-CA06-4B37-AA06-2473F56E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79070"/>
            <a:ext cx="10735056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primer on predictive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B098-8006-448D-A2D6-6D9A44A12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6881" y="1629794"/>
            <a:ext cx="6422848" cy="4404747"/>
          </a:xfr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Predictive algorithms can be categorized broadly into three types depending on what we create as an end product after training:</a:t>
            </a:r>
          </a:p>
          <a:p>
            <a:endParaRPr lang="en-US" sz="1400" dirty="0"/>
          </a:p>
          <a:p>
            <a:r>
              <a:rPr lang="en-US" sz="1400" dirty="0"/>
              <a:t>Structural equations: </a:t>
            </a:r>
          </a:p>
          <a:p>
            <a:endParaRPr lang="en-US" sz="1400" dirty="0"/>
          </a:p>
          <a:p>
            <a:r>
              <a:rPr lang="en-US" sz="1400" dirty="0"/>
              <a:t>Y = f(x) where f(x) is algebraically defined.</a:t>
            </a:r>
          </a:p>
          <a:p>
            <a:endParaRPr lang="en-US" sz="1400" dirty="0"/>
          </a:p>
          <a:p>
            <a:r>
              <a:rPr lang="en-US" sz="1400" dirty="0"/>
              <a:t>Ex: Y = a*</a:t>
            </a:r>
            <a:r>
              <a:rPr lang="en-US" sz="1400" dirty="0" err="1"/>
              <a:t>x+b</a:t>
            </a:r>
            <a:r>
              <a:rPr lang="en-US" sz="1400" dirty="0"/>
              <a:t>*</a:t>
            </a:r>
            <a:r>
              <a:rPr lang="en-US" sz="1400" dirty="0" err="1"/>
              <a:t>y+c</a:t>
            </a:r>
            <a:r>
              <a:rPr lang="en-US" sz="1400" dirty="0"/>
              <a:t> or </a:t>
            </a:r>
          </a:p>
          <a:p>
            <a:pPr marL="0"/>
            <a:r>
              <a:rPr lang="en-US" sz="1400" dirty="0"/>
              <a:t>          Y = </a:t>
            </a:r>
            <a:r>
              <a:rPr lang="en-US" sz="1400" dirty="0" err="1"/>
              <a:t>exp</a:t>
            </a:r>
            <a:r>
              <a:rPr lang="en-US" sz="1400" dirty="0"/>
              <a:t>(-(x-mu)/sig^2) etc.</a:t>
            </a:r>
          </a:p>
          <a:p>
            <a:pPr marL="0"/>
            <a:endParaRPr lang="en-US" sz="1400" dirty="0"/>
          </a:p>
          <a:p>
            <a:r>
              <a:rPr lang="en-US" sz="1400" dirty="0"/>
              <a:t>We start by assuming the form of relationship between our prediction and predictors.</a:t>
            </a:r>
          </a:p>
          <a:p>
            <a:endParaRPr lang="en-US" sz="1400" dirty="0"/>
          </a:p>
          <a:p>
            <a:r>
              <a:rPr lang="en-US" sz="1400" dirty="0" err="1"/>
              <a:t>Eg</a:t>
            </a:r>
            <a:r>
              <a:rPr lang="en-US" sz="1400" dirty="0"/>
              <a:t>: linear regression assumes a linear relationship.</a:t>
            </a:r>
          </a:p>
          <a:p>
            <a:pPr marL="0"/>
            <a:endParaRPr lang="en-US" sz="1400" dirty="0"/>
          </a:p>
        </p:txBody>
      </p:sp>
      <p:pic>
        <p:nvPicPr>
          <p:cNvPr id="1026" name="Picture 2" descr="Image result for linear regression">
            <a:extLst>
              <a:ext uri="{FF2B5EF4-FFF2-40B4-BE49-F238E27FC236}">
                <a16:creationId xmlns:a16="http://schemas.microsoft.com/office/drawing/2014/main" id="{0FFA94E0-3370-47E3-8DC5-EBCF359303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7058" y="1469540"/>
            <a:ext cx="3545132" cy="2362628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20A47-444D-48AB-82FA-05AE2689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4021445"/>
            <a:ext cx="3469904" cy="220237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6962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cision tree xgboost">
            <a:extLst>
              <a:ext uri="{FF2B5EF4-FFF2-40B4-BE49-F238E27FC236}">
                <a16:creationId xmlns:a16="http://schemas.microsoft.com/office/drawing/2014/main" id="{0F178D1C-6124-43F5-9BF5-AB02AD702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66322" y="2547380"/>
            <a:ext cx="5403726" cy="3434454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B0728-016F-476C-96D6-07D04C73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10207493" cy="1622321"/>
          </a:xfrm>
        </p:spPr>
        <p:txBody>
          <a:bodyPr>
            <a:normAutofit/>
          </a:bodyPr>
          <a:lstStyle/>
          <a:p>
            <a:r>
              <a:rPr lang="en-US" dirty="0"/>
              <a:t>A primer on predictive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A5F3-092D-490F-A26F-5033F0A6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en-US" sz="1400" dirty="0"/>
              <a:t>Tree based algorithms:</a:t>
            </a:r>
          </a:p>
          <a:p>
            <a:endParaRPr lang="en-US" sz="1400" dirty="0"/>
          </a:p>
          <a:p>
            <a:r>
              <a:rPr lang="en-US" sz="1400" dirty="0"/>
              <a:t>These don’t assume a structural relationship.</a:t>
            </a:r>
          </a:p>
          <a:p>
            <a:endParaRPr lang="en-US" sz="1400" dirty="0"/>
          </a:p>
          <a:p>
            <a:r>
              <a:rPr lang="en-US" sz="1400" dirty="0"/>
              <a:t>The algorithm creates a tree like structure with nodes and branches with each node representing a decision point. The data is divided at each node.</a:t>
            </a:r>
          </a:p>
          <a:p>
            <a:endParaRPr lang="en-US" sz="1400" dirty="0"/>
          </a:p>
          <a:p>
            <a:r>
              <a:rPr lang="en-US" sz="1400" dirty="0"/>
              <a:t>These models in essence produce business rules derived from the data directly towards a goal like classification or regression problems.</a:t>
            </a:r>
          </a:p>
          <a:p>
            <a:endParaRPr lang="en-US" sz="1400" dirty="0"/>
          </a:p>
          <a:p>
            <a:r>
              <a:rPr lang="en-US" sz="1400" dirty="0"/>
              <a:t>Very popular with lots of advanced ensemble methods available like </a:t>
            </a:r>
            <a:r>
              <a:rPr lang="en-US" sz="1400" dirty="0" err="1"/>
              <a:t>RandomForest</a:t>
            </a:r>
            <a:r>
              <a:rPr lang="en-US" sz="1400" dirty="0"/>
              <a:t>, Gradient Boosted Machines, </a:t>
            </a:r>
            <a:r>
              <a:rPr lang="en-US" sz="1400" dirty="0" err="1"/>
              <a:t>XGBoost</a:t>
            </a:r>
            <a:r>
              <a:rPr lang="en-US" sz="1400" dirty="0"/>
              <a:t>, Light-GBM, </a:t>
            </a:r>
            <a:r>
              <a:rPr lang="en-US" sz="1400" dirty="0" err="1"/>
              <a:t>CatBoost</a:t>
            </a:r>
            <a:r>
              <a:rPr lang="en-US" sz="14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8808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aussian process regression">
            <a:extLst>
              <a:ext uri="{FF2B5EF4-FFF2-40B4-BE49-F238E27FC236}">
                <a16:creationId xmlns:a16="http://schemas.microsoft.com/office/drawing/2014/main" id="{0353702E-5DA1-453D-800B-0F490C030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4672" y="1693131"/>
            <a:ext cx="3621412" cy="2269997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neural network">
            <a:extLst>
              <a:ext uri="{FF2B5EF4-FFF2-40B4-BE49-F238E27FC236}">
                <a16:creationId xmlns:a16="http://schemas.microsoft.com/office/drawing/2014/main" id="{92AF158E-5F6E-401E-9C2B-009F5AC5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4671" y="4231113"/>
            <a:ext cx="3621413" cy="1992706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B0728-016F-476C-96D6-07D04C73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21695"/>
            <a:ext cx="10737829" cy="1676603"/>
          </a:xfrm>
        </p:spPr>
        <p:txBody>
          <a:bodyPr>
            <a:normAutofit/>
          </a:bodyPr>
          <a:lstStyle/>
          <a:p>
            <a:r>
              <a:rPr lang="en-US" dirty="0"/>
              <a:t>A primer on predictive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A5F3-092D-490F-A26F-5033F0A6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652" y="2205643"/>
            <a:ext cx="6422848" cy="378541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1700" dirty="0"/>
              <a:t>Function approximation algorithms:</a:t>
            </a:r>
          </a:p>
          <a:p>
            <a:endParaRPr lang="en-US" sz="1700" dirty="0"/>
          </a:p>
          <a:p>
            <a:r>
              <a:rPr lang="en-US" sz="1700" dirty="0"/>
              <a:t>These assume a structural relationship of the kind Y = f(X). The form of the function isn’t assumed but is regressed from data. </a:t>
            </a:r>
          </a:p>
          <a:p>
            <a:endParaRPr lang="en-US" sz="1700" dirty="0"/>
          </a:p>
          <a:p>
            <a:r>
              <a:rPr lang="en-US" sz="1700" dirty="0" err="1"/>
              <a:t>Eg</a:t>
            </a:r>
            <a:r>
              <a:rPr lang="en-US" sz="1700" dirty="0"/>
              <a:t>: Gaussian Processes (some assumption required), Deep Learning Models (Aha!).</a:t>
            </a:r>
          </a:p>
          <a:p>
            <a:endParaRPr lang="en-US" sz="1700" dirty="0"/>
          </a:p>
          <a:p>
            <a:r>
              <a:rPr lang="en-US" sz="1700" dirty="0"/>
              <a:t>For reference,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  <a:hlinkClick r:id="rId4"/>
              </a:rPr>
              <a:t>https://en.wikipedia.org/wiki/Gaussian_process</a:t>
            </a:r>
            <a:endParaRPr lang="en-US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  <a:hlinkClick r:id="rId5"/>
              </a:rPr>
              <a:t>https://en.wikipedia.org/wiki/Deep_learning</a:t>
            </a:r>
            <a:endParaRPr lang="en-US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310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99F3-24DB-4943-A59D-E780A01D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39958"/>
            <a:ext cx="3884545" cy="6299753"/>
          </a:xfrm>
        </p:spPr>
        <p:txBody>
          <a:bodyPr>
            <a:normAutofit/>
          </a:bodyPr>
          <a:lstStyle/>
          <a:p>
            <a:r>
              <a:rPr lang="en-US" dirty="0"/>
              <a:t>Types of </a:t>
            </a:r>
            <a:br>
              <a:rPr lang="en-US" dirty="0"/>
            </a:br>
            <a:r>
              <a:rPr lang="en-US" dirty="0"/>
              <a:t>Deep Learning Architectures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8893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2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86B02-D335-41B4-A788-01AF68E92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0" b="-1"/>
          <a:stretch/>
        </p:blipFill>
        <p:spPr>
          <a:xfrm>
            <a:off x="6739337" y="1198484"/>
            <a:ext cx="4809744" cy="5221771"/>
          </a:xfrm>
          <a:prstGeom prst="rect">
            <a:avLst/>
          </a:prstGeom>
          <a:ln>
            <a:solidFill>
              <a:srgbClr val="00B0F0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9736-2CC2-4381-9B80-59E83C2B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10718"/>
            <a:ext cx="5120073" cy="887767"/>
          </a:xfrm>
        </p:spPr>
        <p:txBody>
          <a:bodyPr>
            <a:normAutofit/>
          </a:bodyPr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FB60-A1F5-4976-B5EB-AD317CD6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198486"/>
            <a:ext cx="5113114" cy="5348796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en-US" sz="1600" dirty="0"/>
              <a:t>An </a:t>
            </a:r>
            <a:r>
              <a:rPr lang="en-US" sz="1600" b="1" dirty="0"/>
              <a:t>autoencoder</a:t>
            </a:r>
            <a:r>
              <a:rPr lang="en-US" sz="1600" dirty="0"/>
              <a:t> neural network is an unsupervised learning algorithm that applies backpropagation, setting the target values to be equal to the inputs.</a:t>
            </a:r>
          </a:p>
          <a:p>
            <a:endParaRPr lang="en-US" sz="1600" dirty="0"/>
          </a:p>
          <a:p>
            <a:r>
              <a:rPr lang="en-US" sz="1600" dirty="0"/>
              <a:t>The autoencoder tries to learn the identity function f(x) = x </a:t>
            </a:r>
          </a:p>
          <a:p>
            <a:endParaRPr lang="en-US" sz="1600" dirty="0"/>
          </a:p>
          <a:p>
            <a:r>
              <a:rPr lang="en-US" sz="1600" dirty="0"/>
              <a:t>By putting constraints on the number of layers and units one can uncover a great deal about hidden patterns in the data.</a:t>
            </a:r>
          </a:p>
          <a:p>
            <a:endParaRPr lang="en-US" sz="1600" dirty="0"/>
          </a:p>
          <a:p>
            <a:r>
              <a:rPr lang="en-US" sz="1600" dirty="0"/>
              <a:t>Autoencoders are related to PCA and other dimensionality reduction techniques, but can learn more complex mappings due to their nonlinear nature. </a:t>
            </a:r>
          </a:p>
          <a:p>
            <a:r>
              <a:rPr lang="en-US" sz="1600" dirty="0"/>
              <a:t>A wide range of autoencoder architectures exist, including Denoising Autoencoders, </a:t>
            </a:r>
            <a:r>
              <a:rPr lang="en-US" sz="1600" dirty="0" err="1"/>
              <a:t>Variational</a:t>
            </a:r>
            <a:r>
              <a:rPr lang="en-US" sz="1600" dirty="0"/>
              <a:t> Autoencoders, or Sequence Autoencoders.</a:t>
            </a:r>
          </a:p>
          <a:p>
            <a:endParaRPr lang="en-US" sz="1600" dirty="0"/>
          </a:p>
          <a:p>
            <a:r>
              <a:rPr lang="en-US" sz="1600" dirty="0" err="1"/>
              <a:t>Ref:</a:t>
            </a:r>
            <a:r>
              <a:rPr lang="en-US" sz="1600" dirty="0" err="1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://ufldl.stanford.edu/tutorial/unsupervised/Autoencoders/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960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ABCA1-2D89-4E77-BD3F-89B722AE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248678"/>
            <a:ext cx="5126736" cy="310153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1F0A8A-29F0-45A9-A1FE-29499D2F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640263"/>
            <a:ext cx="8538155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E694-4717-4BE0-9242-B6CD81AD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4493046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/>
              <a:t>A CNN uses </a:t>
            </a:r>
            <a:r>
              <a:rPr lang="en-US" sz="2000" dirty="0">
                <a:hlinkClick r:id="rId3"/>
              </a:rPr>
              <a:t>convolutions</a:t>
            </a:r>
            <a:r>
              <a:rPr lang="en-US" sz="2000" dirty="0"/>
              <a:t> to connected extract features from local regions of an input. </a:t>
            </a:r>
          </a:p>
          <a:p>
            <a:endParaRPr lang="en-US" sz="2000" dirty="0"/>
          </a:p>
          <a:p>
            <a:r>
              <a:rPr lang="en-US" sz="2000" dirty="0"/>
              <a:t>Most CNNs contain a combination of convolutional, </a:t>
            </a:r>
            <a:r>
              <a:rPr lang="en-US" sz="2000" dirty="0">
                <a:hlinkClick r:id="rId4"/>
              </a:rPr>
              <a:t>pooling</a:t>
            </a:r>
            <a:r>
              <a:rPr lang="en-US" sz="2000" dirty="0"/>
              <a:t> and </a:t>
            </a:r>
            <a:r>
              <a:rPr lang="en-US" sz="2000" dirty="0">
                <a:hlinkClick r:id="rId5"/>
              </a:rPr>
              <a:t>affine</a:t>
            </a:r>
            <a:r>
              <a:rPr lang="en-US" sz="2000" dirty="0"/>
              <a:t> layers. </a:t>
            </a:r>
          </a:p>
          <a:p>
            <a:endParaRPr lang="en-US" sz="2000" dirty="0"/>
          </a:p>
          <a:p>
            <a:r>
              <a:rPr lang="en-US" sz="2000" dirty="0"/>
              <a:t>CNNs have gained popularity particularly through their excellent performance on visual recognition tasks, where they have been setting the state of the art for several years.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>
                <a:hlinkClick r:id="rId6"/>
              </a:rPr>
              <a:t>Stanford CS231n class – Convolutional Neural Networks for Visual Recognition</a:t>
            </a:r>
            <a:endParaRPr lang="en-US" sz="1700" dirty="0"/>
          </a:p>
          <a:p>
            <a:r>
              <a:rPr lang="en-US" sz="1700" dirty="0">
                <a:hlinkClick r:id="rId7"/>
              </a:rPr>
              <a:t>Understanding Convolutional Neural Networks for NLP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9350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</TotalTime>
  <Words>2830</Words>
  <Application>Microsoft Office PowerPoint</Application>
  <PresentationFormat>Widescreen</PresentationFormat>
  <Paragraphs>312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Deep Learning and other advanced methods in healthcare:  non-imaging examples</vt:lpstr>
      <vt:lpstr>Agenda</vt:lpstr>
      <vt:lpstr>About PopHealthCare®</vt:lpstr>
      <vt:lpstr>A primer on predictive algorithms</vt:lpstr>
      <vt:lpstr>A primer on predictive algorithms</vt:lpstr>
      <vt:lpstr>A primer on predictive algorithms</vt:lpstr>
      <vt:lpstr>Types of  Deep Learning Architectures</vt:lpstr>
      <vt:lpstr>Autoencoders</vt:lpstr>
      <vt:lpstr>Convolutional Neural Networks (CNN)</vt:lpstr>
      <vt:lpstr>Recurrent Neural Networks (RNN)</vt:lpstr>
      <vt:lpstr>Long Short Term Memory Networks(LSTM)</vt:lpstr>
      <vt:lpstr>Case Study 1: How to make better classifiers using AutoEncoders?</vt:lpstr>
      <vt:lpstr>Prostate Cancer dataset glossary </vt:lpstr>
      <vt:lpstr>Prostate Cancer Dataset</vt:lpstr>
      <vt:lpstr>Building RandomForest Model for Benchmarking in R</vt:lpstr>
      <vt:lpstr>Building autoencoder model in H2O</vt:lpstr>
      <vt:lpstr>Build RandomForest model: separate by reconstruction error</vt:lpstr>
      <vt:lpstr>Build RandomForest model: separating by reconstruction error</vt:lpstr>
      <vt:lpstr>Bagging the results from both models</vt:lpstr>
      <vt:lpstr>Case Study 2:CNN Deep Learning for Cancer Immunotherapy </vt:lpstr>
      <vt:lpstr>Building a CNN model for Peptide classification</vt:lpstr>
      <vt:lpstr>Natural Language Programming and Deep Learning</vt:lpstr>
      <vt:lpstr>Word Embeddings and Vector models</vt:lpstr>
      <vt:lpstr>Types of Vector Embedding Models</vt:lpstr>
      <vt:lpstr>Med2Vec for learning medical concepts</vt:lpstr>
      <vt:lpstr>Language Generation models using LSTM</vt:lpstr>
      <vt:lpstr>References</vt:lpstr>
      <vt:lpstr>Questions???</vt:lpstr>
      <vt:lpstr>PopHealthCare is Hiring!!!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other advanced methods in healthcare - non-imaging examples</dc:title>
  <dc:creator>Arun Aryasomayajula</dc:creator>
  <cp:lastModifiedBy>Arun Aryasomayajula</cp:lastModifiedBy>
  <cp:revision>114</cp:revision>
  <dcterms:created xsi:type="dcterms:W3CDTF">2018-01-10T20:58:07Z</dcterms:created>
  <dcterms:modified xsi:type="dcterms:W3CDTF">2018-02-19T06:55:21Z</dcterms:modified>
</cp:coreProperties>
</file>