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6B0CF-2560-6249-B01E-9C6891537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CBAFE-A761-344E-B949-04C230404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BA13D-C412-9A4F-B4A5-BB9093B12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09AE-C30E-434F-AFC3-C89B31586AD5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C1D05-54FF-1149-A17A-0DE617CA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C671C-93F5-2B44-B791-CEFEBA7B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DD99-D31A-1844-8055-59880C08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1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14AE-1E96-EB4D-A7D6-E70924D6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1F877-BF16-F440-ADBC-D6E764995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AAB50-3E2E-4943-86EC-942077825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09AE-C30E-434F-AFC3-C89B31586AD5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2DA72-C416-2A43-869F-A12E4BF96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3FA7E-9BA2-1840-AFD3-486DA8869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DD99-D31A-1844-8055-59880C08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0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2D3280-036A-EC41-B2E8-D277ADF18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973AF-E464-C946-9D3C-CE1EF5C2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28C86-38D3-E141-A691-2AF40BCEA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09AE-C30E-434F-AFC3-C89B31586AD5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12DC9-49CD-A447-AF09-001C9A597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0805E-1537-1F42-AAC0-6E59C829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DD99-D31A-1844-8055-59880C08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7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92A76-6941-E44C-92FB-6BD4B316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CB132-892B-754A-B4B7-847B8E7F9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4DF0D-1B6D-2B44-86F3-F38281E7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09AE-C30E-434F-AFC3-C89B31586AD5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C8310-8031-F641-9D96-995A4642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7265F-2F51-9043-87D7-1A53E29F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DD99-D31A-1844-8055-59880C08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6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EBCA3-42D5-2340-A67E-6452A2113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C0B46-204B-5D4E-862D-A83E57BB0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79690-100A-B649-8A52-808BDB8E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09AE-C30E-434F-AFC3-C89B31586AD5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83B37-13D8-FD4B-8CEA-B701153D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C5114-2311-BF41-8723-0718F49E4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DD99-D31A-1844-8055-59880C08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9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4DE0-4555-3D4C-B395-380423F7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1C1AD-08A4-EE4B-BA6B-D768442B1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F484C-6D6F-1443-916B-9FF1E0E04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75C69-449D-8B40-B526-22C26EEE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09AE-C30E-434F-AFC3-C89B31586AD5}" type="datetimeFigureOut">
              <a:rPr lang="en-US" smtClean="0"/>
              <a:t>7/29/20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B4450-A58D-7E4B-9FC3-9AE42923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6163B-028E-9F4C-91C6-C75F6D887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DD99-D31A-1844-8055-59880C08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5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1D56-DFA0-BC44-BE77-DFD04DFD9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EF325-AFFF-2940-841F-4C640AEDD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191CD-FDD0-734A-9AD6-670130AB4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124452-EEDF-7E41-9834-9D78D3BF5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E734C3-98C6-CC44-9C30-3D6FC5DDB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1E541A-EB05-2A4A-AF40-D924897D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09AE-C30E-434F-AFC3-C89B31586AD5}" type="datetimeFigureOut">
              <a:rPr lang="en-US" smtClean="0"/>
              <a:t>7/29/20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62F77-E1C4-AE41-A53A-D1EBF4DF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B56EEF-C5F4-164E-A5DD-63C8A6E3F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DD99-D31A-1844-8055-59880C08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5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814A-AFEE-5B4A-B079-5AB2E62D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98894-5E85-C649-BF07-7DA42EDE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09AE-C30E-434F-AFC3-C89B31586AD5}" type="datetimeFigureOut">
              <a:rPr lang="en-US" smtClean="0"/>
              <a:t>7/29/20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C8E64-D732-164C-810F-1D8A642BD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96056-54E1-F449-98C5-F3ADC607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DD99-D31A-1844-8055-59880C08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8F579-15DF-FD4A-A628-0E1A17314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09AE-C30E-434F-AFC3-C89B31586AD5}" type="datetimeFigureOut">
              <a:rPr lang="en-US" smtClean="0"/>
              <a:t>7/29/20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D04828-EC33-BA44-BB8E-420634B7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B55D7-297E-3D40-943E-135DD07D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DD99-D31A-1844-8055-59880C08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8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85C4-EF34-5640-A10A-1DB4E12F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38C32-650D-4C4A-8B9A-4597BD5CB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4A135-FDA8-6145-8194-BB7B1A468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C17F5-345D-334B-BA41-6F2CFFEBB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09AE-C30E-434F-AFC3-C89B31586AD5}" type="datetimeFigureOut">
              <a:rPr lang="en-US" smtClean="0"/>
              <a:t>7/29/20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43CF1-11B6-9F4C-BD87-79876BDC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05DF3-A5CD-694F-B9FB-9DD2AB95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DD99-D31A-1844-8055-59880C08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E536-C1E8-0544-8CB1-A44D1B3BB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06F0C6-FEB0-404C-8FDE-9351B56BF9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BE62F-B770-6F47-A53D-C32EE1434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FC66C-4561-C94E-921E-F599E079C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09AE-C30E-434F-AFC3-C89B31586AD5}" type="datetimeFigureOut">
              <a:rPr lang="en-US" smtClean="0"/>
              <a:t>7/29/20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A9266-5185-C640-ADD2-84F1BC2F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E442-904C-2444-A6E6-97526E0F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DD99-D31A-1844-8055-59880C08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4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98C7DF-B6C1-2244-888B-AA29FACD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B9B6A-7179-954A-8A8B-32582E4F6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885A1-5DFC-E74A-AC7D-BFDE543C2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B09AE-C30E-434F-AFC3-C89B31586AD5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37B96-8D2D-7D4A-B89B-1B35C8F5F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8A3A6-FA90-0F43-ADE3-2C369BB14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1DD99-D31A-1844-8055-59880C08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4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i.stanford.edu/~amaas/data/sentimen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9174-CCB8-8B4D-90D3-9012EFD0DF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IMDB Review Dataset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76623-32EA-C746-94AD-6936B49FA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16412"/>
            <a:ext cx="9144000" cy="2387600"/>
          </a:xfrm>
        </p:spPr>
        <p:txBody>
          <a:bodyPr>
            <a:normAutofit/>
          </a:bodyPr>
          <a:lstStyle/>
          <a:p>
            <a:r>
              <a:rPr lang="en-US" sz="2800" dirty="0"/>
              <a:t>Classification Models Comparison, Feature Selection &amp; </a:t>
            </a:r>
          </a:p>
          <a:p>
            <a:r>
              <a:rPr lang="en-US" sz="2800" dirty="0"/>
              <a:t>Class Imbalance Techniques</a:t>
            </a:r>
          </a:p>
        </p:txBody>
      </p:sp>
    </p:spTree>
    <p:extLst>
      <p:ext uri="{BB962C8B-B14F-4D97-AF65-F5344CB8AC3E}">
        <p14:creationId xmlns:p14="http://schemas.microsoft.com/office/powerpoint/2010/main" val="752818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9C9A-7CF1-7D4F-B46F-9D6C3D6DF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Six Classification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0968E-7642-6341-9BC3-535A76E736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Light GBM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EE07EB-9E75-5541-9F88-74D169EB6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441450"/>
            <a:ext cx="72390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61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9C9A-7CF1-7D4F-B46F-9D6C3D6DF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A9BA0D-C936-1747-A03D-F6A50A098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8900"/>
            <a:ext cx="102616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11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BA13-FFDC-6E4F-A974-BB7BE9432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en-US" dirty="0"/>
              <a:t>Feature Selection Techniques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4AD5C-513B-1443-80BC-AC24716D0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95400"/>
            <a:ext cx="5181600" cy="4881563"/>
          </a:xfrm>
        </p:spPr>
        <p:txBody>
          <a:bodyPr/>
          <a:lstStyle/>
          <a:p>
            <a:r>
              <a:rPr lang="en-US" i="1" dirty="0" err="1"/>
              <a:t>feature_importances</a:t>
            </a:r>
            <a:r>
              <a:rPr lang="en-US" i="1" dirty="0"/>
              <a:t>_ </a:t>
            </a:r>
            <a:r>
              <a:rPr lang="en-US" dirty="0"/>
              <a:t>attribute</a:t>
            </a:r>
            <a:endParaRPr lang="en-US" i="1" dirty="0"/>
          </a:p>
          <a:p>
            <a:r>
              <a:rPr lang="en-US" dirty="0"/>
              <a:t>7957 -&gt; 1386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AC01F-2BBD-B74B-854E-521259E33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5181600" cy="4881563"/>
          </a:xfrm>
        </p:spPr>
        <p:txBody>
          <a:bodyPr/>
          <a:lstStyle/>
          <a:p>
            <a:r>
              <a:rPr lang="en-US" dirty="0"/>
              <a:t>Recursive Feature Elimination (RFE) </a:t>
            </a:r>
          </a:p>
          <a:p>
            <a:r>
              <a:rPr lang="en-US" dirty="0"/>
              <a:t>7957 -&gt; 6415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02B0A-A704-8746-BBF4-BA8693855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3457574"/>
            <a:ext cx="5454650" cy="708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6FDEF6-8A89-4147-953A-E028D035B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3457575"/>
            <a:ext cx="6210300" cy="70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4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9C9A-7CF1-7D4F-B46F-9D6C3D6DF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en-US" dirty="0"/>
              <a:t>Class Imbalance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0A012E-FF37-CD4F-8B7E-CCAAB69DC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890197"/>
            <a:ext cx="4724400" cy="275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2FB328-03DB-E447-AA75-18A81D9E5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0" y="1890197"/>
            <a:ext cx="6527800" cy="275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B78D7B-7EB8-5449-B130-E9ABB8544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00" y="5200650"/>
            <a:ext cx="10642600" cy="723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528D4A-F71D-D54E-818E-C51E5376FF6D}"/>
              </a:ext>
            </a:extLst>
          </p:cNvPr>
          <p:cNvSpPr txBox="1"/>
          <p:nvPr/>
        </p:nvSpPr>
        <p:spPr>
          <a:xfrm>
            <a:off x="1720850" y="6123543"/>
            <a:ext cx="875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Poor performance of Logistic Regression model due to class imbalance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95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8BF4E-68E1-1D48-BFF7-FF650376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367712" cy="1600200"/>
          </a:xfrm>
        </p:spPr>
        <p:txBody>
          <a:bodyPr>
            <a:normAutofit/>
          </a:bodyPr>
          <a:lstStyle/>
          <a:p>
            <a:r>
              <a:rPr lang="en-US" i="1" dirty="0" err="1"/>
              <a:t>class_weight</a:t>
            </a:r>
            <a:r>
              <a:rPr lang="en-US" i="1" dirty="0"/>
              <a:t> </a:t>
            </a:r>
            <a:r>
              <a:rPr lang="en-US" dirty="0"/>
              <a:t>parameter</a:t>
            </a:r>
            <a:br>
              <a:rPr lang="en-US" sz="2800" dirty="0"/>
            </a:br>
            <a:r>
              <a:rPr lang="en-US" sz="2800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00D49-F91A-3349-85F1-5FFE5DF7C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higher the class weight means more emphasis on that class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{0:.05, 1:.95}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F64FA-2B93-3048-87C3-0257071C9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3873500"/>
            <a:ext cx="106426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21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FD280-BA97-1942-83E2-D31BF9F5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Resampling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C76AAA-FD07-A84A-846F-F376E3716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025" y="2152665"/>
            <a:ext cx="7064375" cy="62863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1AFF3-5A5D-FB4E-87E2-6653F0B3D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1511300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2800" dirty="0" err="1"/>
              <a:t>Upsampling</a:t>
            </a: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 err="1"/>
              <a:t>Downsampling</a:t>
            </a: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/>
              <a:t>Up &amp; Down Sampling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BD6566-9DD4-F94E-B014-68050B65F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024" y="2743201"/>
            <a:ext cx="7064375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43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FD280-BA97-1942-83E2-D31BF9F5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SMOTE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C76AAA-FD07-A84A-846F-F376E3716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025" y="2057400"/>
            <a:ext cx="7064375" cy="62863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1AFF3-5A5D-FB4E-87E2-6653F0B3D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2997200"/>
          </a:xfrm>
        </p:spPr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r>
              <a:rPr lang="en-US" sz="2800" dirty="0"/>
              <a:t>Synthetic Minority Oversampling Technique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selecting examples that are close in the feature space using KNN 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New information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B8117-BBEF-CF47-A23D-D076CA056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025" y="2686035"/>
            <a:ext cx="7064375" cy="29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84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C8C82-1745-7D4E-ABEB-E2FE38B0B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95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8194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1DF7-3D5B-2140-934E-A0F501B94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0F43-DE15-A643-AE41-2CAAE3BA7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which class a new observation belongs to based on training data whose classes are known.</a:t>
            </a:r>
          </a:p>
          <a:p>
            <a:r>
              <a:rPr lang="en-US" dirty="0"/>
              <a:t>There are 2 class labels in binary classification.</a:t>
            </a:r>
          </a:p>
          <a:p>
            <a:r>
              <a:rPr lang="en-US" dirty="0"/>
              <a:t>25,000 movie reviews from IMDB as training dataset.</a:t>
            </a:r>
          </a:p>
          <a:p>
            <a:r>
              <a:rPr lang="en-US" dirty="0"/>
              <a:t>25,000 test data, classify them into positive or negative labels.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64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D33C-15BE-4B41-9DDE-47DE41B90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/>
          <a:lstStyle/>
          <a:p>
            <a:r>
              <a:rPr lang="en-US" dirty="0"/>
              <a:t>IMDB Movie Review 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206714-AC9C-6248-BFE6-71AC60A85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483" y="1422400"/>
            <a:ext cx="9411033" cy="4754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4DDF67-0DB5-7842-B673-A7FBA88F1AF0}"/>
              </a:ext>
            </a:extLst>
          </p:cNvPr>
          <p:cNvSpPr txBox="1"/>
          <p:nvPr/>
        </p:nvSpPr>
        <p:spPr>
          <a:xfrm>
            <a:off x="838200" y="6189663"/>
            <a:ext cx="7772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*dataset provided by </a:t>
            </a:r>
            <a:r>
              <a:rPr lang="en-US" sz="1600" dirty="0">
                <a:hlinkClick r:id="rId3"/>
              </a:rPr>
              <a:t>Stanford AI Lab 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1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91B-1FA4-4D43-B3C1-CCAEC75EC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875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BB9A-0579-1747-8F88-883370601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1"/>
            <a:ext cx="5240304" cy="2158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20 most common unigrams &amp; bigrams in the positive reviews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3AA2E1-21CF-AD47-BF75-83CF33970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700" y="139700"/>
            <a:ext cx="6176152" cy="664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4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91B-1FA4-4D43-B3C1-CCAEC75EC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875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BB9A-0579-1747-8F88-883370601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1"/>
            <a:ext cx="5240304" cy="2158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20 most common unigrams &amp; bigrams in the negative reviews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CC9C6-F1AD-4A44-B7FA-81E04E4A7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301" y="0"/>
            <a:ext cx="6153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19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3436-4CB6-A748-A178-9F7E94344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/>
              <a:t>Text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EBE3-372B-9249-9FFD-77A6C1D21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71600"/>
            <a:ext cx="5181600" cy="5121275"/>
          </a:xfrm>
        </p:spPr>
        <p:txBody>
          <a:bodyPr/>
          <a:lstStyle/>
          <a:p>
            <a:r>
              <a:rPr lang="en-US" i="1" dirty="0" err="1"/>
              <a:t>normalize_text</a:t>
            </a:r>
            <a:r>
              <a:rPr lang="en-US" i="1" dirty="0"/>
              <a:t>()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5715D-F648-5D47-B18C-2A299CB6C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71599"/>
            <a:ext cx="5486400" cy="4660901"/>
          </a:xfrm>
        </p:spPr>
        <p:txBody>
          <a:bodyPr/>
          <a:lstStyle/>
          <a:p>
            <a:r>
              <a:rPr lang="en-US" i="1" dirty="0" err="1"/>
              <a:t>nltk.tokenize.word_tokenizer</a:t>
            </a:r>
            <a:r>
              <a:rPr lang="en-US" i="1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038C5-CAC2-DB4F-B0EC-17307E5B2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1500"/>
            <a:ext cx="4762500" cy="3644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48A758-9B69-C348-BC6C-394ADD256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100" y="1841500"/>
            <a:ext cx="53975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0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3436-4CB6-A748-A178-9F7E94344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/>
              <a:t>Text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EBE3-372B-9249-9FFD-77A6C1D21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71600"/>
            <a:ext cx="5334002" cy="5121275"/>
          </a:xfrm>
        </p:spPr>
        <p:txBody>
          <a:bodyPr/>
          <a:lstStyle/>
          <a:p>
            <a:r>
              <a:rPr lang="en-US" i="1" dirty="0" err="1"/>
              <a:t>nltk.corpus.stopwords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5715D-F648-5D47-B18C-2A299CB6C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371599"/>
            <a:ext cx="5486398" cy="5121275"/>
          </a:xfrm>
        </p:spPr>
        <p:txBody>
          <a:bodyPr/>
          <a:lstStyle/>
          <a:p>
            <a:r>
              <a:rPr lang="en-US" i="1" dirty="0" err="1"/>
              <a:t>nltk.stem.WordNetLemmatizer</a:t>
            </a:r>
            <a:r>
              <a:rPr lang="en-US" i="1" dirty="0"/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2ABB68-BE85-9F4A-B679-6710F3D1C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2032000"/>
            <a:ext cx="4445000" cy="1397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BBC125-4786-F44B-A3A9-34D5E78F7C82}"/>
              </a:ext>
            </a:extLst>
          </p:cNvPr>
          <p:cNvSpPr txBox="1"/>
          <p:nvPr/>
        </p:nvSpPr>
        <p:spPr>
          <a:xfrm>
            <a:off x="6362700" y="2336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181C4D-01CA-1D43-9DF4-FEB70A2A3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32000"/>
            <a:ext cx="5410204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47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3436-4CB6-A748-A178-9F7E94344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/>
              <a:t>Text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EBE3-372B-9249-9FFD-77A6C1D21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71600"/>
            <a:ext cx="5334002" cy="5121275"/>
          </a:xfrm>
        </p:spPr>
        <p:txBody>
          <a:bodyPr/>
          <a:lstStyle/>
          <a:p>
            <a:r>
              <a:rPr lang="en-US" i="1" dirty="0"/>
              <a:t>Count Vectorizer</a:t>
            </a:r>
          </a:p>
          <a:p>
            <a:r>
              <a:rPr lang="en-US" i="1" dirty="0" err="1"/>
              <a:t>sklearn.feature_extraction.text.CountVectorizer</a:t>
            </a:r>
            <a:r>
              <a:rPr lang="en-US" i="1" dirty="0"/>
              <a:t>(</a:t>
            </a:r>
            <a:r>
              <a:rPr lang="en-US" i="1" dirty="0" err="1"/>
              <a:t>min_df</a:t>
            </a:r>
            <a:r>
              <a:rPr lang="en-US" i="1" dirty="0"/>
              <a:t> = 50, </a:t>
            </a:r>
            <a:r>
              <a:rPr lang="en-US" i="1" dirty="0" err="1"/>
              <a:t>ngram_range</a:t>
            </a:r>
            <a:r>
              <a:rPr lang="en-US" i="1" dirty="0"/>
              <a:t>=(1,2))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5715D-F648-5D47-B18C-2A299CB6C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371599"/>
            <a:ext cx="5486398" cy="5121275"/>
          </a:xfrm>
        </p:spPr>
        <p:txBody>
          <a:bodyPr/>
          <a:lstStyle/>
          <a:p>
            <a:r>
              <a:rPr lang="en-US" i="1" dirty="0" err="1"/>
              <a:t>Tfidf</a:t>
            </a:r>
            <a:r>
              <a:rPr lang="en-US" i="1" dirty="0"/>
              <a:t> Transformer</a:t>
            </a:r>
          </a:p>
          <a:p>
            <a:r>
              <a:rPr lang="en-US" i="1" dirty="0" err="1"/>
              <a:t>sklearn.feature_extraction.text.TfidfTransformer</a:t>
            </a:r>
            <a:r>
              <a:rPr lang="en-US" i="1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BBC125-4786-F44B-A3A9-34D5E78F7C82}"/>
              </a:ext>
            </a:extLst>
          </p:cNvPr>
          <p:cNvSpPr txBox="1"/>
          <p:nvPr/>
        </p:nvSpPr>
        <p:spPr>
          <a:xfrm>
            <a:off x="6362700" y="2336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84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9B52-136D-6848-B196-33C83A81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/>
              <a:t>Classification Model Metrics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B43871-2C6D-9047-8895-2D25268C0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876675"/>
            <a:ext cx="3314700" cy="495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68CB8B-499B-4F4E-9162-C11AE016F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18000"/>
            <a:ext cx="2552700" cy="495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5C7276-389A-6F42-8FFB-8304818C9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13300"/>
            <a:ext cx="1955800" cy="495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27290B-1415-704C-9F9F-53CC9B7C48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200650"/>
            <a:ext cx="2730500" cy="57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845377-7A65-3444-A826-CFEF60EDB3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252" y="1943100"/>
            <a:ext cx="4356100" cy="1485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403628-A140-6448-9E3E-1B1CDE2828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7052" y="1235075"/>
            <a:ext cx="3848100" cy="3136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C1773F-0A44-DA42-B2CC-904B4FCC4A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9952" y="4616450"/>
            <a:ext cx="3409948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09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266</Words>
  <Application>Microsoft Macintosh PowerPoint</Application>
  <PresentationFormat>Widescreen</PresentationFormat>
  <Paragraphs>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IMDB Review Dataset  </vt:lpstr>
      <vt:lpstr>Binary Classification</vt:lpstr>
      <vt:lpstr>IMDB Movie Review Dataset</vt:lpstr>
      <vt:lpstr>EDA</vt:lpstr>
      <vt:lpstr>EDA</vt:lpstr>
      <vt:lpstr>Text Preprocessing</vt:lpstr>
      <vt:lpstr>Text Preprocessing</vt:lpstr>
      <vt:lpstr>Text Preprocessing</vt:lpstr>
      <vt:lpstr>Classification Model Metrics </vt:lpstr>
      <vt:lpstr>Six Classification Models</vt:lpstr>
      <vt:lpstr>Model Comparison</vt:lpstr>
      <vt:lpstr>Feature Selection Techniques </vt:lpstr>
      <vt:lpstr>Class Imbalance</vt:lpstr>
      <vt:lpstr>class_weight parameter  </vt:lpstr>
      <vt:lpstr>Resampling </vt:lpstr>
      <vt:lpstr>SMOTE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Review Dataset  </dc:title>
  <dc:creator>Aruna Subbiah</dc:creator>
  <cp:lastModifiedBy>Aruna Subbiah</cp:lastModifiedBy>
  <cp:revision>14</cp:revision>
  <dcterms:created xsi:type="dcterms:W3CDTF">2020-07-30T00:06:01Z</dcterms:created>
  <dcterms:modified xsi:type="dcterms:W3CDTF">2020-07-30T04:20:54Z</dcterms:modified>
</cp:coreProperties>
</file>