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6" r:id="rId13"/>
    <p:sldId id="268" r:id="rId14"/>
    <p:sldId id="269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B0CF-2560-6249-B01E-9C6891537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CBAFE-A761-344E-B949-04C230404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A13D-C412-9A4F-B4A5-BB9093B1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1D05-54FF-1149-A17A-0DE617CA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671C-93F5-2B44-B791-CEFEBA7B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14AE-1E96-EB4D-A7D6-E70924D6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F877-BF16-F440-ADBC-D6E764995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AB50-3E2E-4943-86EC-94207782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DA72-C416-2A43-869F-A12E4BF9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FA7E-9BA2-1840-AFD3-486DA886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D3280-036A-EC41-B2E8-D277ADF18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973AF-E464-C946-9D3C-CE1EF5C2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8C86-38D3-E141-A691-2AF40BCE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2DC9-49CD-A447-AF09-001C9A59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805E-1537-1F42-AAC0-6E59C829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2A76-6941-E44C-92FB-6BD4B316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B132-892B-754A-B4B7-847B8E7F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DF0D-1B6D-2B44-86F3-F38281E7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8310-8031-F641-9D96-995A4642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265F-2F51-9043-87D7-1A53E29F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BCA3-42D5-2340-A67E-6452A211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0B46-204B-5D4E-862D-A83E57BB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79690-100A-B649-8A52-808BDB8E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3B37-13D8-FD4B-8CEA-B701153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5114-2311-BF41-8723-0718F49E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4DE0-4555-3D4C-B395-380423F7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C1AD-08A4-EE4B-BA6B-D768442B1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F484C-6D6F-1443-916B-9FF1E0E04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75C69-449D-8B40-B526-22C26EEE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B4450-A58D-7E4B-9FC3-9AE42923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6163B-028E-9F4C-91C6-C75F6D88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5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1D56-DFA0-BC44-BE77-DFD04DFD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EF325-AFFF-2940-841F-4C640AEDD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191CD-FDD0-734A-9AD6-670130AB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24452-EEDF-7E41-9834-9D78D3BF5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734C3-98C6-CC44-9C30-3D6FC5DDB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E541A-EB05-2A4A-AF40-D924897D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F77-E1C4-AE41-A53A-D1EBF4D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56EEF-C5F4-164E-A5DD-63C8A6E3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814A-AFEE-5B4A-B079-5AB2E62D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98894-5E85-C649-BF07-7DA42EDE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C8E64-D732-164C-810F-1D8A642B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96056-54E1-F449-98C5-F3ADC607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8F579-15DF-FD4A-A628-0E1A1731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04828-EC33-BA44-BB8E-420634B7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B55D7-297E-3D40-943E-135DD07D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85C4-EF34-5640-A10A-1DB4E12F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8C32-650D-4C4A-8B9A-4597BD5C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4A135-FDA8-6145-8194-BB7B1A468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C17F5-345D-334B-BA41-6F2CFFEB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3CF1-11B6-9F4C-BD87-79876BDC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05DF3-A5CD-694F-B9FB-9DD2AB95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E536-C1E8-0544-8CB1-A44D1B3B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6F0C6-FEB0-404C-8FDE-9351B56BF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BE62F-B770-6F47-A53D-C32EE1434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FC66C-4561-C94E-921E-F599E079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9266-5185-C640-ADD2-84F1BC2F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E442-904C-2444-A6E6-97526E0F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8C7DF-B6C1-2244-888B-AA29FACD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B9B6A-7179-954A-8A8B-32582E4F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85A1-5DFC-E74A-AC7D-BFDE543C2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09AE-C30E-434F-AFC3-C89B31586AD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37B96-8D2D-7D4A-B89B-1B35C8F5F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8A3A6-FA90-0F43-ADE3-2C369BB1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i.stanford.edu/~amaas/data/sentim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9174-CCB8-8B4D-90D3-9012EFD0D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Review Dataset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76623-32EA-C746-94AD-6936B49FA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6412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dirty="0"/>
              <a:t>Classification Models Comparison, Feature Selection &amp; </a:t>
            </a:r>
          </a:p>
          <a:p>
            <a:r>
              <a:rPr lang="en-US" sz="2800" dirty="0"/>
              <a:t>Class Imbalance Techniques</a:t>
            </a:r>
          </a:p>
        </p:txBody>
      </p:sp>
    </p:spTree>
    <p:extLst>
      <p:ext uri="{BB962C8B-B14F-4D97-AF65-F5344CB8AC3E}">
        <p14:creationId xmlns:p14="http://schemas.microsoft.com/office/powerpoint/2010/main" val="75281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9C9A-7CF1-7D4F-B46F-9D6C3D6D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968E-7642-6341-9BC3-535A76E736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Light GBM</a:t>
            </a:r>
          </a:p>
        </p:txBody>
      </p:sp>
    </p:spTree>
    <p:extLst>
      <p:ext uri="{BB962C8B-B14F-4D97-AF65-F5344CB8AC3E}">
        <p14:creationId xmlns:p14="http://schemas.microsoft.com/office/powerpoint/2010/main" val="381606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9C9A-7CF1-7D4F-B46F-9D6C3D6D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9BA0D-C936-1747-A03D-F6A50A09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900"/>
            <a:ext cx="10261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1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09268-615D-884C-B9F6-85179E5C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12" y="750013"/>
            <a:ext cx="8270697" cy="54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BA13-FFDC-6E4F-A974-BB7BE943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Feature Selection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AD5C-513B-1443-80BC-AC24716D0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4881563"/>
          </a:xfrm>
        </p:spPr>
        <p:txBody>
          <a:bodyPr/>
          <a:lstStyle/>
          <a:p>
            <a:r>
              <a:rPr lang="en-US" i="1" dirty="0" err="1"/>
              <a:t>feature_importances</a:t>
            </a:r>
            <a:r>
              <a:rPr lang="en-US" i="1" dirty="0"/>
              <a:t>_ </a:t>
            </a:r>
            <a:r>
              <a:rPr lang="en-US" dirty="0"/>
              <a:t>attribute</a:t>
            </a:r>
            <a:endParaRPr lang="en-US" i="1" dirty="0"/>
          </a:p>
          <a:p>
            <a:r>
              <a:rPr lang="en-US" dirty="0"/>
              <a:t>7957 -&gt; 1386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AC01F-2BBD-B74B-854E-521259E33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4881563"/>
          </a:xfrm>
        </p:spPr>
        <p:txBody>
          <a:bodyPr/>
          <a:lstStyle/>
          <a:p>
            <a:r>
              <a:rPr lang="en-US" dirty="0"/>
              <a:t>Recursive Feature Elimination (RFE) </a:t>
            </a:r>
          </a:p>
          <a:p>
            <a:r>
              <a:rPr lang="en-US" dirty="0"/>
              <a:t>7957 -&gt; 6415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02B0A-A704-8746-BBF4-BA869385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457574"/>
            <a:ext cx="5454650" cy="708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FDEF6-8A89-4147-953A-E028D035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457575"/>
            <a:ext cx="6210300" cy="7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9C9A-7CF1-7D4F-B46F-9D6C3D6D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Class Imbalance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A012E-FF37-CD4F-8B7E-CCAAB69D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890197"/>
            <a:ext cx="4724400" cy="275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FB328-03DB-E447-AA75-18A81D9E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890197"/>
            <a:ext cx="6527800" cy="275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B78D7B-7EB8-5449-B130-E9ABB8544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" y="5200650"/>
            <a:ext cx="106426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28D4A-F71D-D54E-818E-C51E5376FF6D}"/>
              </a:ext>
            </a:extLst>
          </p:cNvPr>
          <p:cNvSpPr txBox="1"/>
          <p:nvPr/>
        </p:nvSpPr>
        <p:spPr>
          <a:xfrm>
            <a:off x="1720850" y="6123543"/>
            <a:ext cx="875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Poor performance of Logistic Regression model due to class imbalance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9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BF4E-68E1-1D48-BFF7-FF650376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367712" cy="1600200"/>
          </a:xfrm>
        </p:spPr>
        <p:txBody>
          <a:bodyPr>
            <a:normAutofit/>
          </a:bodyPr>
          <a:lstStyle/>
          <a:p>
            <a:r>
              <a:rPr lang="en-US" i="1" dirty="0" err="1"/>
              <a:t>class_weight</a:t>
            </a:r>
            <a:r>
              <a:rPr lang="en-US" i="1" dirty="0"/>
              <a:t> </a:t>
            </a:r>
            <a:r>
              <a:rPr lang="en-US" dirty="0"/>
              <a:t>parameter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00D49-F91A-3349-85F1-5FFE5DF7C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higher the class weight means more emphasis on that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{0:.05, 1:.95}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64FA-2B93-3048-87C3-0257071C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873500"/>
            <a:ext cx="10642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D280-BA97-1942-83E2-D31BF9F5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76AAA-FD07-A84A-846F-F376E3716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152665"/>
            <a:ext cx="7064375" cy="6286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1AFF3-5A5D-FB4E-87E2-6653F0B3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51130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800" dirty="0" err="1"/>
              <a:t>Upsampling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Downsampling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Up &amp; Down 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D6566-9DD4-F94E-B014-68050B65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4" y="2743201"/>
            <a:ext cx="7064375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D280-BA97-1942-83E2-D31BF9F5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SMOTE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76AAA-FD07-A84A-846F-F376E3716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057400"/>
            <a:ext cx="7064375" cy="6286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1AFF3-5A5D-FB4E-87E2-6653F0B3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997200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Synthetic Minority Oversampling Technique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selecting examples that are close in the feature space using KNN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New information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B8117-BBEF-CF47-A23D-D076CA05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2686035"/>
            <a:ext cx="7064375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8C82-1745-7D4E-ABEB-E2FE38B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194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1DF7-3D5B-2140-934E-A0F501B9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68"/>
            <a:ext cx="10515600" cy="1325563"/>
          </a:xfrm>
        </p:spPr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0F43-DE15-A643-AE41-2CAAE3BA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8"/>
            <a:ext cx="10515600" cy="2921036"/>
          </a:xfrm>
        </p:spPr>
        <p:txBody>
          <a:bodyPr/>
          <a:lstStyle/>
          <a:p>
            <a:r>
              <a:rPr lang="en-US" sz="2600" dirty="0"/>
              <a:t>Identify which class a new observation belongs to based on training data whose classes are known.</a:t>
            </a:r>
          </a:p>
          <a:p>
            <a:r>
              <a:rPr lang="en-US" sz="2600" dirty="0"/>
              <a:t>There are 2 class labels in binary classification.</a:t>
            </a:r>
          </a:p>
          <a:p>
            <a:r>
              <a:rPr lang="en-US" sz="2600" dirty="0"/>
              <a:t>IMDB Movie Review dataset provided by </a:t>
            </a:r>
            <a:r>
              <a:rPr lang="en-US" sz="2600" dirty="0">
                <a:hlinkClick r:id="rId2"/>
              </a:rPr>
              <a:t>Stanford AI Lab</a:t>
            </a:r>
            <a:endParaRPr lang="en-US" sz="2600" dirty="0"/>
          </a:p>
          <a:p>
            <a:r>
              <a:rPr lang="en-US" sz="2600" dirty="0"/>
              <a:t>25,000 movie reviews from IMDB as training dataset.</a:t>
            </a:r>
          </a:p>
          <a:p>
            <a:r>
              <a:rPr lang="en-US" sz="2600" dirty="0"/>
              <a:t>25,000 test data, classify them into positive or negative labels.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4DCEE-C83D-5945-AC12-A2709620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978" y="4171308"/>
            <a:ext cx="5397500" cy="24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4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D33C-15BE-4B41-9DDE-47DE41B9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/>
              <a:t>IMDB Movie Review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206714-AC9C-6248-BFE6-71AC60A85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83" y="1422400"/>
            <a:ext cx="9411033" cy="4754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4DDF67-0DB5-7842-B673-A7FBA88F1AF0}"/>
              </a:ext>
            </a:extLst>
          </p:cNvPr>
          <p:cNvSpPr txBox="1"/>
          <p:nvPr/>
        </p:nvSpPr>
        <p:spPr>
          <a:xfrm>
            <a:off x="838200" y="6189663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1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91B-1FA4-4D43-B3C1-CCAEC75E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BB9A-0579-1747-8F88-88337060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1"/>
            <a:ext cx="5240304" cy="215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 most common unigrams &amp; bigrams in the positive reviews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AA2E1-21CF-AD47-BF75-83CF3397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139700"/>
            <a:ext cx="6176152" cy="66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4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91B-1FA4-4D43-B3C1-CCAEC75E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BB9A-0579-1747-8F88-88337060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1"/>
            <a:ext cx="5240304" cy="215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 most common unigrams &amp; bigrams in the negative reviews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CC9C6-F1AD-4A44-B7FA-81E04E4A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1" y="0"/>
            <a:ext cx="6153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1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3436-4CB6-A748-A178-9F7E9434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NLP 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EBE3-372B-9249-9FFD-77A6C1D2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121275"/>
          </a:xfrm>
        </p:spPr>
        <p:txBody>
          <a:bodyPr/>
          <a:lstStyle/>
          <a:p>
            <a:r>
              <a:rPr lang="en-US" i="1" dirty="0" err="1"/>
              <a:t>normalize_text</a:t>
            </a:r>
            <a:r>
              <a:rPr lang="en-US" i="1" dirty="0"/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715D-F648-5D47-B18C-2A299CB6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599"/>
            <a:ext cx="5486400" cy="4660901"/>
          </a:xfrm>
        </p:spPr>
        <p:txBody>
          <a:bodyPr/>
          <a:lstStyle/>
          <a:p>
            <a:r>
              <a:rPr lang="en-US" i="1" dirty="0" err="1"/>
              <a:t>nltk.tokenize.word_tokenizer</a:t>
            </a:r>
            <a:r>
              <a:rPr lang="en-US" i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038C5-CAC2-DB4F-B0EC-17307E5B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1500"/>
            <a:ext cx="4762500" cy="364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48A758-9B69-C348-BC6C-394ADD25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1841500"/>
            <a:ext cx="539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3436-4CB6-A748-A178-9F7E9434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EBE3-372B-9249-9FFD-77A6C1D2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334002" cy="5121275"/>
          </a:xfrm>
        </p:spPr>
        <p:txBody>
          <a:bodyPr/>
          <a:lstStyle/>
          <a:p>
            <a:r>
              <a:rPr lang="en-US" i="1" dirty="0" err="1"/>
              <a:t>nltk.corpus.stopwords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715D-F648-5D47-B18C-2A299CB6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71599"/>
            <a:ext cx="5486398" cy="5121275"/>
          </a:xfrm>
        </p:spPr>
        <p:txBody>
          <a:bodyPr/>
          <a:lstStyle/>
          <a:p>
            <a:r>
              <a:rPr lang="en-US" i="1" dirty="0" err="1"/>
              <a:t>nltk.stem.WordNetLemmatizer</a:t>
            </a:r>
            <a:r>
              <a:rPr lang="en-US" i="1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ABB68-BE85-9F4A-B679-6710F3D1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032000"/>
            <a:ext cx="4445000" cy="139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BC125-4786-F44B-A3A9-34D5E78F7C82}"/>
              </a:ext>
            </a:extLst>
          </p:cNvPr>
          <p:cNvSpPr txBox="1"/>
          <p:nvPr/>
        </p:nvSpPr>
        <p:spPr>
          <a:xfrm>
            <a:off x="6362700" y="233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181C4D-01CA-1D43-9DF4-FEB70A2A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2000"/>
            <a:ext cx="541020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4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3436-4CB6-A748-A178-9F7E9434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EBE3-372B-9249-9FFD-77A6C1D2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334002" cy="5121275"/>
          </a:xfrm>
        </p:spPr>
        <p:txBody>
          <a:bodyPr/>
          <a:lstStyle/>
          <a:p>
            <a:r>
              <a:rPr lang="en-US" i="1" dirty="0"/>
              <a:t>Count Vectorizer</a:t>
            </a:r>
          </a:p>
          <a:p>
            <a:r>
              <a:rPr lang="en-US" i="1" dirty="0" err="1"/>
              <a:t>sklearn.feature_extraction.text.CountVectorizer</a:t>
            </a:r>
            <a:r>
              <a:rPr lang="en-US" i="1" dirty="0"/>
              <a:t>(</a:t>
            </a:r>
            <a:r>
              <a:rPr lang="en-US" i="1" dirty="0" err="1"/>
              <a:t>min_df</a:t>
            </a:r>
            <a:r>
              <a:rPr lang="en-US" i="1" dirty="0"/>
              <a:t> = 50, </a:t>
            </a:r>
            <a:r>
              <a:rPr lang="en-US" i="1" dirty="0" err="1"/>
              <a:t>ngram_range</a:t>
            </a:r>
            <a:r>
              <a:rPr lang="en-US" i="1" dirty="0"/>
              <a:t>=(1,2))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715D-F648-5D47-B18C-2A299CB6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71599"/>
            <a:ext cx="5486398" cy="5121275"/>
          </a:xfrm>
        </p:spPr>
        <p:txBody>
          <a:bodyPr/>
          <a:lstStyle/>
          <a:p>
            <a:r>
              <a:rPr lang="en-US" i="1" dirty="0" err="1"/>
              <a:t>Tfidf</a:t>
            </a:r>
            <a:r>
              <a:rPr lang="en-US" i="1" dirty="0"/>
              <a:t> Transformer</a:t>
            </a:r>
          </a:p>
          <a:p>
            <a:r>
              <a:rPr lang="en-US" i="1" dirty="0" err="1"/>
              <a:t>sklearn.feature_extraction.text.TfidfTransformer</a:t>
            </a:r>
            <a:r>
              <a:rPr lang="en-US" i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BC125-4786-F44B-A3A9-34D5E78F7C82}"/>
              </a:ext>
            </a:extLst>
          </p:cNvPr>
          <p:cNvSpPr txBox="1"/>
          <p:nvPr/>
        </p:nvSpPr>
        <p:spPr>
          <a:xfrm>
            <a:off x="6362700" y="233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8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9B52-136D-6848-B196-33C83A81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Classification Model Metrics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B43871-2C6D-9047-8895-2D25268C0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76675"/>
            <a:ext cx="331470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8CB8B-499B-4F4E-9162-C11AE016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8000"/>
            <a:ext cx="255270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C7276-389A-6F42-8FFB-8304818C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3300"/>
            <a:ext cx="1955800" cy="495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7290B-1415-704C-9F9F-53CC9B7C4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00650"/>
            <a:ext cx="27305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845377-7A65-3444-A826-CFEF60EDB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52" y="1943100"/>
            <a:ext cx="4356100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03628-A140-6448-9E3E-1B1CDE282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52" y="1235075"/>
            <a:ext cx="3848100" cy="313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C1773F-0A44-DA42-B2CC-904B4FCC4A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9952" y="4616450"/>
            <a:ext cx="340994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0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269</Words>
  <Application>Microsoft Macintosh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IMDB Review Dataset  </vt:lpstr>
      <vt:lpstr>Binary Classification</vt:lpstr>
      <vt:lpstr>IMDB Movie Review Dataset</vt:lpstr>
      <vt:lpstr>EDA</vt:lpstr>
      <vt:lpstr>EDA</vt:lpstr>
      <vt:lpstr>NLP Text Preprocessing</vt:lpstr>
      <vt:lpstr>Text Preprocessing</vt:lpstr>
      <vt:lpstr>Text Preprocessing</vt:lpstr>
      <vt:lpstr>Classification Model Metrics </vt:lpstr>
      <vt:lpstr>Six Classification Models</vt:lpstr>
      <vt:lpstr>Model Comparison</vt:lpstr>
      <vt:lpstr>PowerPoint Presentation</vt:lpstr>
      <vt:lpstr>Feature Selection Techniques </vt:lpstr>
      <vt:lpstr>Class Imbalance</vt:lpstr>
      <vt:lpstr>class_weight parameter  </vt:lpstr>
      <vt:lpstr>Resampling </vt:lpstr>
      <vt:lpstr>SMOTE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Review Dataset  </dc:title>
  <dc:creator>Aruna Subbiah</dc:creator>
  <cp:lastModifiedBy>Aruna Subbiah</cp:lastModifiedBy>
  <cp:revision>17</cp:revision>
  <dcterms:created xsi:type="dcterms:W3CDTF">2020-07-30T00:06:01Z</dcterms:created>
  <dcterms:modified xsi:type="dcterms:W3CDTF">2020-08-31T00:02:13Z</dcterms:modified>
</cp:coreProperties>
</file>