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70" r:id="rId5"/>
    <p:sldId id="259" r:id="rId6"/>
    <p:sldId id="268" r:id="rId7"/>
    <p:sldId id="269" r:id="rId8"/>
    <p:sldId id="265" r:id="rId9"/>
    <p:sldId id="264" r:id="rId10"/>
    <p:sldId id="266" r:id="rId11"/>
    <p:sldId id="260" r:id="rId12"/>
    <p:sldId id="267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3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4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6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2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333D9D-1B03-44B1-A53A-C5E5AA4C365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ACEC4B-3090-43A6-B718-EE4BE90D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grupo-bimbo-inventory-demand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95D8-8C36-44A9-8A32-9578064CE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842" y="529088"/>
            <a:ext cx="9627078" cy="275981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Inventory Demand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33874-B65D-4164-97A1-AE491E3B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0947" y="4099784"/>
            <a:ext cx="6987645" cy="1388534"/>
          </a:xfrm>
        </p:spPr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Aruna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Venkatasubramaniam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678860489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Gughanraj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Selvaraju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662075168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Meenakshi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Janardanan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671917004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28979-B245-435F-9636-CA46C6AC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98" y="661193"/>
            <a:ext cx="1918389" cy="24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AE28-994E-4A88-9CCD-AC7ABCF8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33475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75C1-324C-4679-9A43-90399558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A3E78-8021-4E57-BE9F-41B46B9CC2DC}"/>
              </a:ext>
            </a:extLst>
          </p:cNvPr>
          <p:cNvSpPr/>
          <p:nvPr/>
        </p:nvSpPr>
        <p:spPr>
          <a:xfrm>
            <a:off x="1971675" y="3105150"/>
            <a:ext cx="1752600" cy="109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New features with original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7F880-8AF5-4772-AB25-730ED1282FF1}"/>
              </a:ext>
            </a:extLst>
          </p:cNvPr>
          <p:cNvSpPr/>
          <p:nvPr/>
        </p:nvSpPr>
        <p:spPr>
          <a:xfrm>
            <a:off x="4483891" y="3114674"/>
            <a:ext cx="2009775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hot encoding of Categorical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9BBE1-445B-4315-85C3-3A81CAA5D741}"/>
              </a:ext>
            </a:extLst>
          </p:cNvPr>
          <p:cNvSpPr/>
          <p:nvPr/>
        </p:nvSpPr>
        <p:spPr>
          <a:xfrm>
            <a:off x="6988569" y="3114674"/>
            <a:ext cx="2009775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Spark modelling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DF05A-35B2-4C78-8968-4FC221429285}"/>
              </a:ext>
            </a:extLst>
          </p:cNvPr>
          <p:cNvSpPr/>
          <p:nvPr/>
        </p:nvSpPr>
        <p:spPr>
          <a:xfrm>
            <a:off x="9493248" y="3105149"/>
            <a:ext cx="2009775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models in </a:t>
            </a:r>
            <a:r>
              <a:rPr lang="en-US" dirty="0" err="1"/>
              <a:t>MLib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BBFF66-E89F-4D4B-9A47-61F69B67EF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4275" y="3652837"/>
            <a:ext cx="759616" cy="95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5FC6AD-A627-4945-96E6-2462C671650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93665" y="3662361"/>
            <a:ext cx="494904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C57794-83FB-4867-BC63-32C9460E889C}"/>
              </a:ext>
            </a:extLst>
          </p:cNvPr>
          <p:cNvCxnSpPr>
            <a:cxnSpLocks/>
          </p:cNvCxnSpPr>
          <p:nvPr/>
        </p:nvCxnSpPr>
        <p:spPr>
          <a:xfrm>
            <a:off x="8998344" y="3643311"/>
            <a:ext cx="49490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69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FC2A-F1E8-4B00-8ABF-C1E523A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399A6F-1264-4B4A-8E71-5F0BF1AC0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994640"/>
              </p:ext>
            </p:extLst>
          </p:nvPr>
        </p:nvGraphicFramePr>
        <p:xfrm>
          <a:off x="1484313" y="2667000"/>
          <a:ext cx="100187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561212585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62009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0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Boosted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47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60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9938-DBA8-4938-996D-67475E38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14325"/>
            <a:ext cx="10018713" cy="942975"/>
          </a:xfrm>
        </p:spPr>
        <p:txBody>
          <a:bodyPr/>
          <a:lstStyle/>
          <a:p>
            <a:r>
              <a:rPr lang="en-US" dirty="0"/>
              <a:t>Front end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B565-FBCC-4FDE-B7BE-8ACE5171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BADA3-D5FE-43CB-BDBE-FC30C09E2CAD}"/>
              </a:ext>
            </a:extLst>
          </p:cNvPr>
          <p:cNvPicPr/>
          <p:nvPr/>
        </p:nvPicPr>
        <p:blipFill rotWithShape="1">
          <a:blip r:embed="rId2"/>
          <a:srcRect t="2470" b="5138"/>
          <a:stretch/>
        </p:blipFill>
        <p:spPr bwMode="auto">
          <a:xfrm>
            <a:off x="1876425" y="1362074"/>
            <a:ext cx="9010650" cy="4829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108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9938-DBA8-4938-996D-67475E38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33375"/>
            <a:ext cx="10018713" cy="942975"/>
          </a:xfrm>
        </p:spPr>
        <p:txBody>
          <a:bodyPr/>
          <a:lstStyle/>
          <a:p>
            <a:r>
              <a:rPr lang="en-US" dirty="0"/>
              <a:t>Front end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B565-FBCC-4FDE-B7BE-8ACE5171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68E38-F80D-4D76-BB1B-1FD883AC2897}"/>
              </a:ext>
            </a:extLst>
          </p:cNvPr>
          <p:cNvPicPr/>
          <p:nvPr/>
        </p:nvPicPr>
        <p:blipFill rotWithShape="1">
          <a:blip r:embed="rId2"/>
          <a:srcRect t="2964" b="4892"/>
          <a:stretch/>
        </p:blipFill>
        <p:spPr bwMode="auto">
          <a:xfrm>
            <a:off x="1649407" y="1276350"/>
            <a:ext cx="9688515" cy="51101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15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9938-DBA8-4938-996D-67475E38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9550"/>
            <a:ext cx="10018713" cy="942975"/>
          </a:xfrm>
        </p:spPr>
        <p:txBody>
          <a:bodyPr/>
          <a:lstStyle/>
          <a:p>
            <a:r>
              <a:rPr lang="en-US" dirty="0"/>
              <a:t>Front end Tableau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C9B530-8696-4E92-A2B9-5B7DD5225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1" y="1152525"/>
            <a:ext cx="8524874" cy="5144835"/>
          </a:xfrm>
        </p:spPr>
      </p:pic>
    </p:spTree>
    <p:extLst>
      <p:ext uri="{BB962C8B-B14F-4D97-AF65-F5344CB8AC3E}">
        <p14:creationId xmlns:p14="http://schemas.microsoft.com/office/powerpoint/2010/main" val="31538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47976E-B651-425A-8A5A-26570F2B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3" y="627688"/>
            <a:ext cx="8459380" cy="5039032"/>
          </a:xfrm>
        </p:spPr>
      </p:pic>
    </p:spTree>
    <p:extLst>
      <p:ext uri="{BB962C8B-B14F-4D97-AF65-F5344CB8AC3E}">
        <p14:creationId xmlns:p14="http://schemas.microsoft.com/office/powerpoint/2010/main" val="144937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FC2A-F1E8-4B00-8ABF-C1E523A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44EA-A397-491C-978D-4E6C1526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597" y="18668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national fresh produced baking goods in Mexico wants to estimate their weekly demand.</a:t>
            </a:r>
          </a:p>
          <a:p>
            <a:pPr marL="0" indent="0">
              <a:buNone/>
            </a:pPr>
            <a:r>
              <a:rPr lang="en-US" dirty="0"/>
              <a:t>If we produce too much and there is no enough demand the products will be returned/expired and if we don’t produce enough goods revenue won’t be maximized. </a:t>
            </a:r>
          </a:p>
          <a:p>
            <a:pPr marL="0" indent="0">
              <a:buNone/>
            </a:pPr>
            <a:r>
              <a:rPr lang="en-US" dirty="0"/>
              <a:t>Therefore accurately estimating demand is important.</a:t>
            </a:r>
          </a:p>
        </p:txBody>
      </p:sp>
    </p:spTree>
    <p:extLst>
      <p:ext uri="{BB962C8B-B14F-4D97-AF65-F5344CB8AC3E}">
        <p14:creationId xmlns:p14="http://schemas.microsoft.com/office/powerpoint/2010/main" val="406747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E204-E7BC-4C15-8092-75BDA0BB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F49F-65C1-4F8D-A37D-5C1D30FE80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1804988"/>
            <a:ext cx="10018712" cy="3773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will be sales of these baked goods for 9 weeks and we forecast the demand for a given week. </a:t>
            </a:r>
          </a:p>
          <a:p>
            <a:pPr marL="0" indent="0">
              <a:buNone/>
            </a:pPr>
            <a:r>
              <a:rPr lang="en-US" dirty="0"/>
              <a:t>Each transaction consists of sales and returns. The demand for a product in a certain week is defined as the sales this week subtracted by the return next week.</a:t>
            </a:r>
          </a:p>
          <a:p>
            <a:pPr marL="0" indent="0">
              <a:buNone/>
            </a:pPr>
            <a:r>
              <a:rPr lang="en-US" dirty="0"/>
              <a:t>The goal of the project is to analyze and predict the demand of a baked goods product for a given week, at a particular store.</a:t>
            </a:r>
          </a:p>
        </p:txBody>
      </p:sp>
    </p:spTree>
    <p:extLst>
      <p:ext uri="{BB962C8B-B14F-4D97-AF65-F5344CB8AC3E}">
        <p14:creationId xmlns:p14="http://schemas.microsoft.com/office/powerpoint/2010/main" val="24272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B489-12CC-4671-B365-16C96FBB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33711" cy="868883"/>
          </a:xfrm>
        </p:spPr>
        <p:txBody>
          <a:bodyPr/>
          <a:lstStyle/>
          <a:p>
            <a:r>
              <a:rPr lang="en-US" dirty="0"/>
              <a:t> Architecture</a:t>
            </a:r>
          </a:p>
        </p:txBody>
      </p:sp>
      <p:pic>
        <p:nvPicPr>
          <p:cNvPr id="1026" name="Picture 2" descr="https://upload.wikimedia.org/wikipedia/commons/7/7c/Kaggle_logo.png">
            <a:extLst>
              <a:ext uri="{FF2B5EF4-FFF2-40B4-BE49-F238E27FC236}">
                <a16:creationId xmlns:a16="http://schemas.microsoft.com/office/drawing/2014/main" id="{0C5D1C75-6A8E-41C3-B241-4370E755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6" y="3171825"/>
            <a:ext cx="2031776" cy="7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rk">
            <a:extLst>
              <a:ext uri="{FF2B5EF4-FFF2-40B4-BE49-F238E27FC236}">
                <a16:creationId xmlns:a16="http://schemas.microsoft.com/office/drawing/2014/main" id="{FD4DB2EF-4C34-4BC7-B731-E0DCD7D1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01" y="2532566"/>
            <a:ext cx="2735023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sult for Tableau">
            <a:extLst>
              <a:ext uri="{FF2B5EF4-FFF2-40B4-BE49-F238E27FC236}">
                <a16:creationId xmlns:a16="http://schemas.microsoft.com/office/drawing/2014/main" id="{87704F6E-925E-45A1-AC85-AA30FF0BCA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Tableau">
            <a:extLst>
              <a:ext uri="{FF2B5EF4-FFF2-40B4-BE49-F238E27FC236}">
                <a16:creationId xmlns:a16="http://schemas.microsoft.com/office/drawing/2014/main" id="{83D1F88F-026D-4753-881C-81951EBBA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2324100"/>
            <a:ext cx="3810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Tableau company logo displayed to show integration with Axiomatics">
            <a:extLst>
              <a:ext uri="{FF2B5EF4-FFF2-40B4-BE49-F238E27FC236}">
                <a16:creationId xmlns:a16="http://schemas.microsoft.com/office/drawing/2014/main" id="{D5C671BB-30F7-4AF0-AA39-978900E37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Tableau company logo displayed to show integration with Axiomatics">
            <a:extLst>
              <a:ext uri="{FF2B5EF4-FFF2-40B4-BE49-F238E27FC236}">
                <a16:creationId xmlns:a16="http://schemas.microsoft.com/office/drawing/2014/main" id="{B371B86E-76E5-4F69-8720-4232939FF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A5BBB-1573-442E-BD24-AA2143294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25" y="2823078"/>
            <a:ext cx="2803997" cy="1133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E0E23-4E80-4616-B663-38D5E18A0354}"/>
              </a:ext>
            </a:extLst>
          </p:cNvPr>
          <p:cNvSpPr txBox="1"/>
          <p:nvPr/>
        </p:nvSpPr>
        <p:spPr>
          <a:xfrm>
            <a:off x="1838327" y="4191000"/>
            <a:ext cx="17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Input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88D93-A162-4D9E-8B38-F950A525B17F}"/>
              </a:ext>
            </a:extLst>
          </p:cNvPr>
          <p:cNvSpPr txBox="1"/>
          <p:nvPr/>
        </p:nvSpPr>
        <p:spPr>
          <a:xfrm>
            <a:off x="4086225" y="4191000"/>
            <a:ext cx="452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Processing &amp; Modelling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D7CF6-A6A5-4446-92C7-F9F1A8E2B810}"/>
              </a:ext>
            </a:extLst>
          </p:cNvPr>
          <p:cNvSpPr txBox="1"/>
          <p:nvPr/>
        </p:nvSpPr>
        <p:spPr>
          <a:xfrm>
            <a:off x="8824913" y="4200525"/>
            <a:ext cx="260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7821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073D-8AA8-464D-A370-489C88A8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32" y="0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source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8A83-04AD-47FB-A2BA-4FD202702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5503"/>
            <a:ext cx="10224611" cy="49055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The data is obtained from Kaggle - </a:t>
            </a:r>
            <a:r>
              <a:rPr lang="en-US" sz="3300" dirty="0">
                <a:hlinkClick r:id="rId2"/>
              </a:rPr>
              <a:t>https://www.kaggle.com/c/grupo-bimbo-inventory-demand/data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The variables in the dataset are as follows: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Train Data</a:t>
            </a:r>
          </a:p>
          <a:p>
            <a:pPr lvl="0"/>
            <a:r>
              <a:rPr lang="en-US" dirty="0"/>
              <a:t>Week number </a:t>
            </a:r>
          </a:p>
          <a:p>
            <a:pPr lvl="0"/>
            <a:r>
              <a:rPr lang="en-US" dirty="0"/>
              <a:t>Sales Depot ID</a:t>
            </a:r>
          </a:p>
          <a:p>
            <a:pPr lvl="0"/>
            <a:r>
              <a:rPr lang="en-US" dirty="0"/>
              <a:t>Sales Channel ID</a:t>
            </a:r>
          </a:p>
          <a:p>
            <a:pPr lvl="0"/>
            <a:r>
              <a:rPr lang="en-US" dirty="0"/>
              <a:t>Client ID</a:t>
            </a:r>
          </a:p>
          <a:p>
            <a:pPr lvl="0"/>
            <a:r>
              <a:rPr lang="en-US" dirty="0"/>
              <a:t>Client name</a:t>
            </a:r>
          </a:p>
          <a:p>
            <a:pPr lvl="0"/>
            <a:r>
              <a:rPr lang="en-US" dirty="0"/>
              <a:t>Product ID</a:t>
            </a:r>
          </a:p>
          <a:p>
            <a:pPr lvl="0"/>
            <a:r>
              <a:rPr lang="en-US" dirty="0"/>
              <a:t>Product Name</a:t>
            </a:r>
          </a:p>
          <a:p>
            <a:pPr lvl="0"/>
            <a:r>
              <a:rPr lang="en-US" dirty="0"/>
              <a:t>Sales unit this week (integer)</a:t>
            </a:r>
          </a:p>
          <a:p>
            <a:pPr lvl="0"/>
            <a:r>
              <a:rPr lang="en-US" dirty="0"/>
              <a:t>Sales this week (unit: pesos)</a:t>
            </a:r>
          </a:p>
          <a:p>
            <a:pPr lvl="0"/>
            <a:r>
              <a:rPr lang="en-US" dirty="0"/>
              <a:t>Returns unit next week (integer)</a:t>
            </a:r>
          </a:p>
          <a:p>
            <a:pPr lvl="0"/>
            <a:r>
              <a:rPr lang="en-US" dirty="0"/>
              <a:t>Returns next week (unit: pesos)</a:t>
            </a:r>
          </a:p>
          <a:p>
            <a:pPr lvl="0"/>
            <a:r>
              <a:rPr lang="en-US" dirty="0"/>
              <a:t>Adjusted Demand (integer) 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BFFD1C-810C-4C43-8228-DF284BED78DF}"/>
              </a:ext>
            </a:extLst>
          </p:cNvPr>
          <p:cNvCxnSpPr/>
          <p:nvPr/>
        </p:nvCxnSpPr>
        <p:spPr>
          <a:xfrm>
            <a:off x="4200525" y="2562225"/>
            <a:ext cx="0" cy="36671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0074EF-1A51-4DA9-B9D7-1969778A1525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9F3B4-3C59-451E-9786-173FAEB3A329}"/>
              </a:ext>
            </a:extLst>
          </p:cNvPr>
          <p:cNvSpPr txBox="1"/>
          <p:nvPr/>
        </p:nvSpPr>
        <p:spPr>
          <a:xfrm>
            <a:off x="4333875" y="2562224"/>
            <a:ext cx="1762126" cy="2438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  <a:p>
            <a:pPr marL="285750" lvl="0" indent="-285750">
              <a:lnSpc>
                <a:spcPct val="150000"/>
              </a:lnSpc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Week number </a:t>
            </a:r>
          </a:p>
          <a:p>
            <a:pPr marL="285750" lvl="0" indent="-285750">
              <a:lnSpc>
                <a:spcPct val="150000"/>
              </a:lnSpc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Sales Depot ID</a:t>
            </a:r>
          </a:p>
          <a:p>
            <a:pPr marL="285750" lvl="0" indent="-285750">
              <a:lnSpc>
                <a:spcPct val="150000"/>
              </a:lnSpc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Sales Channel ID</a:t>
            </a:r>
          </a:p>
          <a:p>
            <a:pPr marL="285750" lvl="0" indent="-285750">
              <a:lnSpc>
                <a:spcPct val="150000"/>
              </a:lnSpc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Client ID</a:t>
            </a:r>
          </a:p>
          <a:p>
            <a:pPr marL="285750" lvl="0" indent="-285750">
              <a:lnSpc>
                <a:spcPct val="150000"/>
              </a:lnSpc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Client name</a:t>
            </a:r>
          </a:p>
          <a:p>
            <a:pPr marL="285750" lvl="0" indent="-285750">
              <a:lnSpc>
                <a:spcPct val="150000"/>
              </a:lnSpc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Product ID</a:t>
            </a:r>
          </a:p>
          <a:p>
            <a:pPr marL="285750" lvl="0" indent="-285750">
              <a:lnSpc>
                <a:spcPct val="150000"/>
              </a:lnSpc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Product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569614-C1F6-4763-896E-F29BB47DAB8B}"/>
              </a:ext>
            </a:extLst>
          </p:cNvPr>
          <p:cNvCxnSpPr/>
          <p:nvPr/>
        </p:nvCxnSpPr>
        <p:spPr>
          <a:xfrm>
            <a:off x="6057900" y="2609850"/>
            <a:ext cx="0" cy="36671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42E32D-848A-4CD7-9608-3BF5A749A070}"/>
              </a:ext>
            </a:extLst>
          </p:cNvPr>
          <p:cNvSpPr txBox="1"/>
          <p:nvPr/>
        </p:nvSpPr>
        <p:spPr>
          <a:xfrm>
            <a:off x="6229350" y="2609849"/>
            <a:ext cx="2544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 Data</a:t>
            </a:r>
          </a:p>
          <a:p>
            <a:pPr marL="285750" indent="-285750"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Product Id</a:t>
            </a:r>
          </a:p>
          <a:p>
            <a:pPr marL="285750" indent="-285750"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Product Description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D11C1-1469-4FBE-ABD8-DD7F68875C3A}"/>
              </a:ext>
            </a:extLst>
          </p:cNvPr>
          <p:cNvCxnSpPr/>
          <p:nvPr/>
        </p:nvCxnSpPr>
        <p:spPr>
          <a:xfrm>
            <a:off x="8602625" y="2609849"/>
            <a:ext cx="0" cy="36671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EB8C5E-F238-4137-964E-E6EFE4057936}"/>
              </a:ext>
            </a:extLst>
          </p:cNvPr>
          <p:cNvSpPr txBox="1"/>
          <p:nvPr/>
        </p:nvSpPr>
        <p:spPr>
          <a:xfrm>
            <a:off x="8842208" y="2609849"/>
            <a:ext cx="230513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Data</a:t>
            </a:r>
          </a:p>
          <a:p>
            <a:pPr marL="285750" indent="-285750"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Sales Depot Id</a:t>
            </a:r>
          </a:p>
          <a:p>
            <a:pPr marL="285750" indent="-285750"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Town</a:t>
            </a:r>
          </a:p>
          <a:p>
            <a:pPr marL="285750" indent="-285750">
              <a:buClr>
                <a:srgbClr val="00B0F0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300" dirty="0"/>
              <a:t>District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2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7480-5675-4955-8607-E9376B80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81075"/>
          </a:xfrm>
        </p:spPr>
        <p:txBody>
          <a:bodyPr/>
          <a:lstStyle/>
          <a:p>
            <a:r>
              <a:rPr lang="en-US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20D8-FB0B-4163-99D4-ADA6DE31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5924"/>
            <a:ext cx="10018713" cy="4838701"/>
          </a:xfrm>
        </p:spPr>
        <p:txBody>
          <a:bodyPr/>
          <a:lstStyle/>
          <a:p>
            <a:r>
              <a:rPr lang="en-US" dirty="0"/>
              <a:t>Size of the data: 3.3gb</a:t>
            </a:r>
          </a:p>
          <a:p>
            <a:r>
              <a:rPr lang="en-US" dirty="0"/>
              <a:t>Numbers of Rows: 74180464 ~ 74 million</a:t>
            </a:r>
          </a:p>
          <a:p>
            <a:r>
              <a:rPr lang="en-US" dirty="0"/>
              <a:t># of Products : 2591</a:t>
            </a:r>
          </a:p>
          <a:p>
            <a:r>
              <a:rPr lang="en-US" dirty="0"/>
              <a:t># of Clients : 935362</a:t>
            </a:r>
          </a:p>
          <a:p>
            <a:r>
              <a:rPr lang="en-US" dirty="0"/>
              <a:t># of Product-Client Pair  in train data:  12573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5B8F-66C9-4759-8284-25D312A3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4B3BA5-95FD-4C05-AC93-2CB26E0BB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234193"/>
              </p:ext>
            </p:extLst>
          </p:nvPr>
        </p:nvGraphicFramePr>
        <p:xfrm>
          <a:off x="1484311" y="2038350"/>
          <a:ext cx="100187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62321545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3683225944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58604664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41079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02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Stddev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80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01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522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072FB5-ABB8-4903-81DC-F6C311DA4F5F}"/>
              </a:ext>
            </a:extLst>
          </p:cNvPr>
          <p:cNvSpPr txBox="1"/>
          <p:nvPr/>
        </p:nvSpPr>
        <p:spPr>
          <a:xfrm>
            <a:off x="1484311" y="5153025"/>
            <a:ext cx="1001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demand for each client product pair has a minimum of 0 and a maximum of 4777. The majority of the demand lies between 0 and 6, which means the data has a lot of variance.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goes for Returns all of the returns are 0 but the maximum value is up to 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4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2E8-3706-4EF8-95F9-80318FB4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512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E7CA3-ECB2-4E72-8949-D0F4FA190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45" y="1745300"/>
            <a:ext cx="6878522" cy="4719638"/>
          </a:xfrm>
        </p:spPr>
      </p:pic>
    </p:spTree>
    <p:extLst>
      <p:ext uri="{BB962C8B-B14F-4D97-AF65-F5344CB8AC3E}">
        <p14:creationId xmlns:p14="http://schemas.microsoft.com/office/powerpoint/2010/main" val="346981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6842-F23C-4455-9800-28CD30C3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9233"/>
            <a:ext cx="10018713" cy="110047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1BDF-22B5-425A-93B3-ADC43A4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00" y="1765005"/>
            <a:ext cx="10018713" cy="442846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Extracted the sub brand and product weight from product data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00" dirty="0"/>
              <a:t>Similarly combined District and Town from the location data with train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C7FDF-8E83-4225-8313-29578B08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74" y="2207181"/>
            <a:ext cx="8068451" cy="320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7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1890</TotalTime>
  <Words>423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Times New Roman</vt:lpstr>
      <vt:lpstr>Parallax</vt:lpstr>
      <vt:lpstr>Inventory Demand  Prediction</vt:lpstr>
      <vt:lpstr>Problem background</vt:lpstr>
      <vt:lpstr>Goal</vt:lpstr>
      <vt:lpstr> Architecture</vt:lpstr>
      <vt:lpstr>Data source and Variables</vt:lpstr>
      <vt:lpstr>About Data</vt:lpstr>
      <vt:lpstr>Descriptive Statistics</vt:lpstr>
      <vt:lpstr>Correlation Analysis</vt:lpstr>
      <vt:lpstr>Feature Engineering</vt:lpstr>
      <vt:lpstr>Modelling</vt:lpstr>
      <vt:lpstr>Results</vt:lpstr>
      <vt:lpstr>Front end Tableau</vt:lpstr>
      <vt:lpstr>Front end Tableau</vt:lpstr>
      <vt:lpstr>Front end 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Demand Forecasting</dc:title>
  <dc:creator>meenakshi91.j@gmail.com</dc:creator>
  <cp:lastModifiedBy>Gughan Raj</cp:lastModifiedBy>
  <cp:revision>35</cp:revision>
  <dcterms:created xsi:type="dcterms:W3CDTF">2019-04-30T23:45:06Z</dcterms:created>
  <dcterms:modified xsi:type="dcterms:W3CDTF">2019-05-02T19:45:45Z</dcterms:modified>
</cp:coreProperties>
</file>