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80" r:id="rId5"/>
    <p:sldId id="256" r:id="rId6"/>
    <p:sldId id="271" r:id="rId7"/>
    <p:sldId id="282" r:id="rId8"/>
    <p:sldId id="268" r:id="rId9"/>
    <p:sldId id="273" r:id="rId10"/>
    <p:sldId id="269" r:id="rId11"/>
    <p:sldId id="272" r:id="rId12"/>
    <p:sldId id="274" r:id="rId13"/>
    <p:sldId id="275" r:id="rId14"/>
    <p:sldId id="276" r:id="rId15"/>
    <p:sldId id="277" r:id="rId16"/>
    <p:sldId id="278" r:id="rId17"/>
    <p:sldId id="279" r:id="rId18"/>
    <p:sldId id="281" r:id="rId19"/>
    <p:sldId id="266" r:id="rId20"/>
    <p:sldId id="270" r:id="rId21"/>
    <p:sldId id="267"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7463" autoAdjust="0"/>
  </p:normalViewPr>
  <p:slideViewPr>
    <p:cSldViewPr snapToGrid="0">
      <p:cViewPr varScale="1">
        <p:scale>
          <a:sx n="89" d="100"/>
          <a:sy n="89" d="100"/>
        </p:scale>
        <p:origin x="384" y="53"/>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11/29/2019</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04768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34328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6397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94423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14921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89812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11/29/2019</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11/29/2019</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7nxOZek1iGI&amp;t=1s" TargetMode="External"/><Relationship Id="rId3" Type="http://schemas.openxmlformats.org/officeDocument/2006/relationships/image" Target="../media/image3.png"/><Relationship Id="rId7" Type="http://schemas.openxmlformats.org/officeDocument/2006/relationships/hyperlink" Target="https://www.instructables.com/id/Distance-Measurement-Using-HC-SR04-Via-NodeMC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google.com/search?q=interfacing+with+gps+module+with+nodemcu&amp;rlz=1C1RLNS_enIN837IN837&amp;oq=interfac&amp;aqs=chrome.1.69i57j69i59l3j69i60l2.8282j0j7&amp;sourceid=chrome&amp;ie=UTF-8" TargetMode="External"/><Relationship Id="rId5" Type="http://schemas.openxmlformats.org/officeDocument/2006/relationships/hyperlink" Target="https://www.youtube.com/watch?v=Ikqi-XLCfMs&amp;t=177s" TargetMode="Externa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5000" b="-5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439E7CE-69C4-4760-88D6-5536C6854AE8}"/>
              </a:ext>
            </a:extLst>
          </p:cNvPr>
          <p:cNvSpPr txBox="1"/>
          <p:nvPr/>
        </p:nvSpPr>
        <p:spPr>
          <a:xfrm>
            <a:off x="77820" y="282102"/>
            <a:ext cx="12042843" cy="492443"/>
          </a:xfrm>
          <a:prstGeom prst="rect">
            <a:avLst/>
          </a:prstGeom>
          <a:noFill/>
        </p:spPr>
        <p:txBody>
          <a:bodyPr wrap="square" rtlCol="0">
            <a:spAutoFit/>
          </a:bodyPr>
          <a:lstStyle/>
          <a:p>
            <a:r>
              <a:rPr lang="en-US" sz="2600" dirty="0">
                <a:latin typeface="Algerian" panose="04020705040A02060702" pitchFamily="82" charset="0"/>
              </a:rPr>
              <a:t>Smart blind stick for the blinds and physically challenged people</a:t>
            </a:r>
            <a:endParaRPr lang="en-IN" sz="2600" dirty="0">
              <a:latin typeface="Algerian" panose="04020705040A02060702" pitchFamily="82" charset="0"/>
            </a:endParaRPr>
          </a:p>
        </p:txBody>
      </p:sp>
      <p:sp>
        <p:nvSpPr>
          <p:cNvPr id="6" name="TextBox 5">
            <a:extLst>
              <a:ext uri="{FF2B5EF4-FFF2-40B4-BE49-F238E27FC236}">
                <a16:creationId xmlns:a16="http://schemas.microsoft.com/office/drawing/2014/main" xmlns="" id="{6DAFFF43-437C-4AE6-B9E9-980816D21883}"/>
              </a:ext>
            </a:extLst>
          </p:cNvPr>
          <p:cNvSpPr txBox="1"/>
          <p:nvPr/>
        </p:nvSpPr>
        <p:spPr>
          <a:xfrm>
            <a:off x="4806272" y="1118204"/>
            <a:ext cx="2579451" cy="461665"/>
          </a:xfrm>
          <a:prstGeom prst="rect">
            <a:avLst/>
          </a:prstGeom>
          <a:noFill/>
        </p:spPr>
        <p:txBody>
          <a:bodyPr wrap="square" rtlCol="0">
            <a:spAutoFit/>
          </a:bodyPr>
          <a:lstStyle/>
          <a:p>
            <a:pPr algn="ctr"/>
            <a:r>
              <a:rPr lang="en-US" sz="2400" dirty="0">
                <a:latin typeface="Elephant" panose="02020904090505020303" pitchFamily="18" charset="0"/>
              </a:rPr>
              <a:t>Submitted By</a:t>
            </a:r>
            <a:endParaRPr lang="en-IN" sz="2400" dirty="0">
              <a:latin typeface="Elephant" panose="02020904090505020303" pitchFamily="18" charset="0"/>
            </a:endParaRPr>
          </a:p>
        </p:txBody>
      </p:sp>
      <p:sp>
        <p:nvSpPr>
          <p:cNvPr id="7" name="TextBox 6">
            <a:extLst>
              <a:ext uri="{FF2B5EF4-FFF2-40B4-BE49-F238E27FC236}">
                <a16:creationId xmlns:a16="http://schemas.microsoft.com/office/drawing/2014/main" xmlns="" id="{D86167E7-1F84-43CF-94E3-3D36163BF5F2}"/>
              </a:ext>
            </a:extLst>
          </p:cNvPr>
          <p:cNvSpPr txBox="1"/>
          <p:nvPr/>
        </p:nvSpPr>
        <p:spPr>
          <a:xfrm>
            <a:off x="3581398" y="1887565"/>
            <a:ext cx="5029200" cy="707886"/>
          </a:xfrm>
          <a:prstGeom prst="rect">
            <a:avLst/>
          </a:prstGeom>
          <a:noFill/>
        </p:spPr>
        <p:txBody>
          <a:bodyPr wrap="square" rtlCol="0">
            <a:spAutoFit/>
          </a:bodyPr>
          <a:lstStyle/>
          <a:p>
            <a:pPr algn="ctr"/>
            <a:r>
              <a:rPr lang="en-US" sz="2000" dirty="0">
                <a:latin typeface="Elephant" panose="02020904090505020303" pitchFamily="18" charset="0"/>
              </a:rPr>
              <a:t>Arunava Banerjee  11705516056</a:t>
            </a:r>
          </a:p>
          <a:p>
            <a:pPr algn="ctr"/>
            <a:r>
              <a:rPr lang="en-US" sz="2000" dirty="0">
                <a:latin typeface="Elephant" panose="02020904090505020303" pitchFamily="18" charset="0"/>
              </a:rPr>
              <a:t>Abhishek Purkayastha  11705516060</a:t>
            </a:r>
            <a:endParaRPr lang="en-IN" sz="2000" dirty="0">
              <a:latin typeface="Elephant" panose="02020904090505020303" pitchFamily="18" charset="0"/>
            </a:endParaRPr>
          </a:p>
        </p:txBody>
      </p:sp>
      <p:sp>
        <p:nvSpPr>
          <p:cNvPr id="9" name="TextBox 8">
            <a:extLst>
              <a:ext uri="{FF2B5EF4-FFF2-40B4-BE49-F238E27FC236}">
                <a16:creationId xmlns:a16="http://schemas.microsoft.com/office/drawing/2014/main" xmlns="" id="{96A98DFA-431E-4856-AF17-BF3892DE72BD}"/>
              </a:ext>
            </a:extLst>
          </p:cNvPr>
          <p:cNvSpPr txBox="1"/>
          <p:nvPr/>
        </p:nvSpPr>
        <p:spPr>
          <a:xfrm>
            <a:off x="3824388" y="2921168"/>
            <a:ext cx="4543220" cy="1015663"/>
          </a:xfrm>
          <a:prstGeom prst="rect">
            <a:avLst/>
          </a:prstGeom>
          <a:noFill/>
        </p:spPr>
        <p:txBody>
          <a:bodyPr wrap="square" rtlCol="0">
            <a:spAutoFit/>
          </a:bodyPr>
          <a:lstStyle/>
          <a:p>
            <a:pPr algn="ctr"/>
            <a:r>
              <a:rPr lang="en-US" sz="2000" dirty="0">
                <a:latin typeface="Elephant" panose="02020904090505020303" pitchFamily="18" charset="0"/>
              </a:rPr>
              <a:t>Under the guidance of</a:t>
            </a:r>
          </a:p>
          <a:p>
            <a:pPr algn="ctr"/>
            <a:endParaRPr lang="en-US" sz="2000" dirty="0">
              <a:latin typeface="Elephant" panose="02020904090505020303" pitchFamily="18" charset="0"/>
            </a:endParaRPr>
          </a:p>
          <a:p>
            <a:pPr algn="ctr"/>
            <a:r>
              <a:rPr lang="en-IN" sz="2000" dirty="0">
                <a:latin typeface="Elephant" panose="02020904090505020303" pitchFamily="18" charset="0"/>
              </a:rPr>
              <a:t>Sir. Arijit Ghosh, Project Mentor</a:t>
            </a:r>
          </a:p>
        </p:txBody>
      </p:sp>
      <p:sp>
        <p:nvSpPr>
          <p:cNvPr id="10" name="TextBox 9">
            <a:extLst>
              <a:ext uri="{FF2B5EF4-FFF2-40B4-BE49-F238E27FC236}">
                <a16:creationId xmlns:a16="http://schemas.microsoft.com/office/drawing/2014/main" xmlns="" id="{F907A236-CB1C-4C99-B293-88123CCCA533}"/>
              </a:ext>
            </a:extLst>
          </p:cNvPr>
          <p:cNvSpPr txBox="1"/>
          <p:nvPr/>
        </p:nvSpPr>
        <p:spPr>
          <a:xfrm>
            <a:off x="1831229" y="4416357"/>
            <a:ext cx="8529538" cy="1323439"/>
          </a:xfrm>
          <a:prstGeom prst="rect">
            <a:avLst/>
          </a:prstGeom>
          <a:noFill/>
        </p:spPr>
        <p:txBody>
          <a:bodyPr wrap="square" rtlCol="0">
            <a:spAutoFit/>
          </a:bodyPr>
          <a:lstStyle/>
          <a:p>
            <a:pPr algn="ctr"/>
            <a:r>
              <a:rPr lang="en-US" sz="2000" dirty="0">
                <a:latin typeface="Elephant" panose="02020904090505020303" pitchFamily="18" charset="0"/>
              </a:rPr>
              <a:t>Department of Applied Electronics and Instrumentation Engineering</a:t>
            </a:r>
          </a:p>
          <a:p>
            <a:pPr algn="ctr"/>
            <a:r>
              <a:rPr lang="en-US" sz="2000" dirty="0">
                <a:latin typeface="Elephant" panose="02020904090505020303" pitchFamily="18" charset="0"/>
              </a:rPr>
              <a:t>RCC Institute of Information Technology</a:t>
            </a:r>
          </a:p>
          <a:p>
            <a:pPr algn="ctr"/>
            <a:r>
              <a:rPr lang="en-IN" sz="2000" dirty="0">
                <a:latin typeface="Elephant" panose="02020904090505020303" pitchFamily="18" charset="0"/>
              </a:rPr>
              <a:t>Canal South Road, </a:t>
            </a:r>
            <a:r>
              <a:rPr lang="en-IN" sz="2000" dirty="0" err="1">
                <a:latin typeface="Elephant" panose="02020904090505020303" pitchFamily="18" charset="0"/>
              </a:rPr>
              <a:t>Beleghata</a:t>
            </a:r>
            <a:r>
              <a:rPr lang="en-IN" sz="2000" dirty="0">
                <a:latin typeface="Elephant" panose="02020904090505020303" pitchFamily="18" charset="0"/>
              </a:rPr>
              <a:t>, Kolkata, West Bengal- 700015</a:t>
            </a:r>
          </a:p>
        </p:txBody>
      </p:sp>
    </p:spTree>
    <p:extLst>
      <p:ext uri="{BB962C8B-B14F-4D97-AF65-F5344CB8AC3E}">
        <p14:creationId xmlns:p14="http://schemas.microsoft.com/office/powerpoint/2010/main" val="159926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9" name="TextBox 8">
            <a:extLst>
              <a:ext uri="{FF2B5EF4-FFF2-40B4-BE49-F238E27FC236}">
                <a16:creationId xmlns:a16="http://schemas.microsoft.com/office/drawing/2014/main" xmlns="" id="{5C253DE2-FA0E-4DDC-AED1-EDB954AE5553}"/>
              </a:ext>
            </a:extLst>
          </p:cNvPr>
          <p:cNvSpPr txBox="1"/>
          <p:nvPr/>
        </p:nvSpPr>
        <p:spPr>
          <a:xfrm>
            <a:off x="379379" y="476655"/>
            <a:ext cx="11537004" cy="523220"/>
          </a:xfrm>
          <a:prstGeom prst="rect">
            <a:avLst/>
          </a:prstGeom>
          <a:noFill/>
        </p:spPr>
        <p:txBody>
          <a:bodyPr wrap="square" rtlCol="0">
            <a:spAutoFit/>
          </a:bodyPr>
          <a:lstStyle/>
          <a:p>
            <a:r>
              <a:rPr lang="en-US" sz="2800" dirty="0">
                <a:latin typeface="Engravers MT" panose="02090707080505020304" pitchFamily="18" charset="0"/>
              </a:rPr>
              <a:t>2. Node microcontroller unit- nodemcu</a:t>
            </a:r>
          </a:p>
        </p:txBody>
      </p:sp>
      <p:sp>
        <p:nvSpPr>
          <p:cNvPr id="2" name="TextBox 1">
            <a:extLst>
              <a:ext uri="{FF2B5EF4-FFF2-40B4-BE49-F238E27FC236}">
                <a16:creationId xmlns:a16="http://schemas.microsoft.com/office/drawing/2014/main" xmlns="" id="{433C1DCC-8DB5-4629-B765-FC5F9E5EA69E}"/>
              </a:ext>
            </a:extLst>
          </p:cNvPr>
          <p:cNvSpPr txBox="1"/>
          <p:nvPr/>
        </p:nvSpPr>
        <p:spPr>
          <a:xfrm>
            <a:off x="496111" y="1352145"/>
            <a:ext cx="8365787" cy="1200329"/>
          </a:xfrm>
          <a:prstGeom prst="rect">
            <a:avLst/>
          </a:prstGeom>
          <a:noFill/>
        </p:spPr>
        <p:txBody>
          <a:bodyPr wrap="square" rtlCol="0">
            <a:spAutoFit/>
          </a:bodyPr>
          <a:lstStyle/>
          <a:p>
            <a:r>
              <a:rPr lang="en-US" dirty="0"/>
              <a:t>We have used the latest version of the board (V1.0)</a:t>
            </a:r>
          </a:p>
          <a:p>
            <a:endParaRPr lang="en-US" dirty="0"/>
          </a:p>
          <a:p>
            <a:r>
              <a:rPr lang="en-US" dirty="0"/>
              <a:t>Wi-Fi Module- ESP-12E module similar to ESP-12 module but with 6 extra GPIOs</a:t>
            </a:r>
          </a:p>
          <a:p>
            <a:r>
              <a:rPr lang="en-US" dirty="0"/>
              <a:t>USB- micro USB port  for power, programming and debugging</a:t>
            </a:r>
            <a:endParaRPr lang="en-IN" dirty="0"/>
          </a:p>
        </p:txBody>
      </p:sp>
      <p:sp>
        <p:nvSpPr>
          <p:cNvPr id="3" name="Thought Bubble: Cloud 2">
            <a:extLst>
              <a:ext uri="{FF2B5EF4-FFF2-40B4-BE49-F238E27FC236}">
                <a16:creationId xmlns:a16="http://schemas.microsoft.com/office/drawing/2014/main" xmlns="" id="{76A4D17A-A9E3-4AD1-862B-2D000A3D33BE}"/>
              </a:ext>
            </a:extLst>
          </p:cNvPr>
          <p:cNvSpPr/>
          <p:nvPr/>
        </p:nvSpPr>
        <p:spPr>
          <a:xfrm>
            <a:off x="496110" y="2772382"/>
            <a:ext cx="3725693" cy="2480553"/>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Why did we went with </a:t>
            </a:r>
            <a:r>
              <a:rPr lang="en-US" dirty="0" err="1"/>
              <a:t>nodeMCU</a:t>
            </a:r>
            <a:r>
              <a:rPr lang="en-US" dirty="0"/>
              <a:t> and not other microcontrollers?</a:t>
            </a:r>
            <a:endParaRPr lang="en-IN" dirty="0"/>
          </a:p>
        </p:txBody>
      </p:sp>
      <p:sp>
        <p:nvSpPr>
          <p:cNvPr id="4" name="Flowchart: Alternate Process 3">
            <a:extLst>
              <a:ext uri="{FF2B5EF4-FFF2-40B4-BE49-F238E27FC236}">
                <a16:creationId xmlns:a16="http://schemas.microsoft.com/office/drawing/2014/main" xmlns="" id="{723B7157-793C-455C-AA0F-53D5D2751B7D}"/>
              </a:ext>
            </a:extLst>
          </p:cNvPr>
          <p:cNvSpPr/>
          <p:nvPr/>
        </p:nvSpPr>
        <p:spPr>
          <a:xfrm>
            <a:off x="5058383" y="2552474"/>
            <a:ext cx="6449438" cy="295338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When compared to Arduino UNO-</a:t>
            </a:r>
          </a:p>
          <a:p>
            <a:pPr algn="ctr"/>
            <a:endParaRPr lang="en-US" dirty="0"/>
          </a:p>
          <a:p>
            <a:pPr marL="285750" indent="-285750" algn="ctr">
              <a:buFont typeface="Wingdings" panose="05000000000000000000" pitchFamily="2" charset="2"/>
              <a:buChar char="§"/>
            </a:pPr>
            <a:r>
              <a:rPr lang="en-IN" dirty="0"/>
              <a:t>Flash - 32KB for Arduino , 4MB for </a:t>
            </a:r>
            <a:r>
              <a:rPr lang="en-IN" dirty="0" err="1"/>
              <a:t>NodeMCU</a:t>
            </a:r>
            <a:endParaRPr lang="en-IN" dirty="0"/>
          </a:p>
          <a:p>
            <a:pPr marL="285750" indent="-285750" algn="ctr">
              <a:buFont typeface="Wingdings" panose="05000000000000000000" pitchFamily="2" charset="2"/>
              <a:buChar char="§"/>
            </a:pPr>
            <a:r>
              <a:rPr lang="en-IN" dirty="0"/>
              <a:t>SRAM - 2KB for Arduino, </a:t>
            </a:r>
            <a:r>
              <a:rPr lang="en-IN" dirty="0" err="1"/>
              <a:t>upto</a:t>
            </a:r>
            <a:r>
              <a:rPr lang="en-IN" dirty="0"/>
              <a:t> 50KB for </a:t>
            </a:r>
            <a:r>
              <a:rPr lang="en-IN" dirty="0" err="1"/>
              <a:t>NodeMCU</a:t>
            </a:r>
            <a:endParaRPr lang="en-IN" dirty="0"/>
          </a:p>
          <a:p>
            <a:pPr marL="285750" indent="-285750" algn="ctr">
              <a:buFont typeface="Wingdings" panose="05000000000000000000" pitchFamily="2" charset="2"/>
              <a:buChar char="§"/>
            </a:pPr>
            <a:r>
              <a:rPr lang="en-IN" dirty="0"/>
              <a:t>Clock Speed - 16MHz(ATMEGA328 can handle </a:t>
            </a:r>
            <a:r>
              <a:rPr lang="en-IN" dirty="0" err="1"/>
              <a:t>upto</a:t>
            </a:r>
            <a:r>
              <a:rPr lang="en-IN" dirty="0"/>
              <a:t> 20MHz) for Arduino, 24–52MHZ(CPU can handle 80MHz) for </a:t>
            </a:r>
            <a:r>
              <a:rPr lang="en-IN" dirty="0" err="1"/>
              <a:t>NodeMCU</a:t>
            </a:r>
            <a:endParaRPr lang="en-IN" dirty="0"/>
          </a:p>
          <a:p>
            <a:pPr marL="285750" indent="-285750" algn="ctr">
              <a:buFont typeface="Wingdings" panose="05000000000000000000" pitchFamily="2" charset="2"/>
              <a:buChar char="§"/>
            </a:pPr>
            <a:r>
              <a:rPr lang="en-IN" dirty="0"/>
              <a:t>GPIO pins - 14(6 PWM) for Arduino, 17(All PWM) for </a:t>
            </a:r>
            <a:r>
              <a:rPr lang="en-IN" dirty="0" err="1"/>
              <a:t>NodeMCU</a:t>
            </a:r>
            <a:endParaRPr lang="en-IN" dirty="0"/>
          </a:p>
          <a:p>
            <a:pPr marL="285750" indent="-285750" algn="ctr">
              <a:buFont typeface="Wingdings" panose="05000000000000000000" pitchFamily="2" charset="2"/>
              <a:buChar char="§"/>
            </a:pPr>
            <a:r>
              <a:rPr lang="nn-NO" dirty="0"/>
              <a:t>ADC - 6 for Arduino , 1 for NodeMCU</a:t>
            </a:r>
            <a:endParaRPr lang="en-IN" dirty="0"/>
          </a:p>
        </p:txBody>
      </p:sp>
    </p:spTree>
    <p:extLst>
      <p:ext uri="{BB962C8B-B14F-4D97-AF65-F5344CB8AC3E}">
        <p14:creationId xmlns:p14="http://schemas.microsoft.com/office/powerpoint/2010/main" val="241612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xmlns="" id="{F5E48A9A-3065-404D-891F-AEC332F3FF07}"/>
              </a:ext>
            </a:extLst>
          </p:cNvPr>
          <p:cNvSpPr/>
          <p:nvPr/>
        </p:nvSpPr>
        <p:spPr>
          <a:xfrm>
            <a:off x="2772384" y="2343329"/>
            <a:ext cx="6449438" cy="361972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When compared to Raspberry Pi-</a:t>
            </a:r>
          </a:p>
          <a:p>
            <a:pPr algn="ctr"/>
            <a:endParaRPr lang="en-US" dirty="0"/>
          </a:p>
          <a:p>
            <a:pPr algn="ctr"/>
            <a:r>
              <a:rPr lang="en-US" dirty="0"/>
              <a:t>The NodeMCU is not as powerful as the Raspberry Pi, since the Pi is an actual Computer and the NodeMCU is just an embedded microprocessor System on Chip(SoC). </a:t>
            </a:r>
          </a:p>
          <a:p>
            <a:pPr algn="ctr"/>
            <a:endParaRPr lang="en-US" dirty="0"/>
          </a:p>
          <a:p>
            <a:pPr algn="ctr"/>
            <a:r>
              <a:rPr lang="en-US" dirty="0"/>
              <a:t>It’s like comparing a battleship with a fishing boat.</a:t>
            </a:r>
          </a:p>
          <a:p>
            <a:pPr algn="ctr"/>
            <a:r>
              <a:rPr lang="en-US" dirty="0"/>
              <a:t/>
            </a:r>
            <a:br>
              <a:rPr lang="en-US" dirty="0"/>
            </a:br>
            <a:r>
              <a:rPr lang="en-US" dirty="0"/>
              <a:t>The best advantage that it has over a Pi is it’s price, allowing it to be an obvious choice for specific and niche IoT applications. (</a:t>
            </a:r>
            <a:r>
              <a:rPr lang="en-US" dirty="0" err="1"/>
              <a:t>e.g</a:t>
            </a:r>
            <a:r>
              <a:rPr lang="en-US" dirty="0"/>
              <a:t>: sending humidity values to the cloud). Putting a Pi there would be excessive and expensive.</a:t>
            </a:r>
          </a:p>
        </p:txBody>
      </p:sp>
      <p:sp>
        <p:nvSpPr>
          <p:cNvPr id="6" name="Ribbon: Curved and Tilted Up 5">
            <a:extLst>
              <a:ext uri="{FF2B5EF4-FFF2-40B4-BE49-F238E27FC236}">
                <a16:creationId xmlns:a16="http://schemas.microsoft.com/office/drawing/2014/main" xmlns="" id="{15E06DCD-8780-440B-AE08-F783B7CB4378}"/>
              </a:ext>
            </a:extLst>
          </p:cNvPr>
          <p:cNvSpPr/>
          <p:nvPr/>
        </p:nvSpPr>
        <p:spPr>
          <a:xfrm>
            <a:off x="959795" y="233464"/>
            <a:ext cx="10272409" cy="1322961"/>
          </a:xfrm>
          <a:prstGeom prst="ellipse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NodeMCU’s main feature is Wi-Fi, so for most IoT applications everyone uses NodeMCU.</a:t>
            </a:r>
            <a:endParaRPr lang="en-IN" dirty="0"/>
          </a:p>
        </p:txBody>
      </p:sp>
    </p:spTree>
    <p:extLst>
      <p:ext uri="{BB962C8B-B14F-4D97-AF65-F5344CB8AC3E}">
        <p14:creationId xmlns:p14="http://schemas.microsoft.com/office/powerpoint/2010/main" val="391304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5000" b="-25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EAD475B-D16C-4B4D-B766-551EE6477662}"/>
              </a:ext>
            </a:extLst>
          </p:cNvPr>
          <p:cNvSpPr txBox="1"/>
          <p:nvPr/>
        </p:nvSpPr>
        <p:spPr>
          <a:xfrm>
            <a:off x="632298" y="437745"/>
            <a:ext cx="10087583" cy="461665"/>
          </a:xfrm>
          <a:prstGeom prst="rect">
            <a:avLst/>
          </a:prstGeom>
          <a:noFill/>
        </p:spPr>
        <p:txBody>
          <a:bodyPr wrap="square" rtlCol="0">
            <a:spAutoFit/>
          </a:bodyPr>
          <a:lstStyle/>
          <a:p>
            <a:r>
              <a:rPr lang="en-US" sz="2400" dirty="0">
                <a:latin typeface="Engravers MT" panose="02090707080505020304" pitchFamily="18" charset="0"/>
              </a:rPr>
              <a:t>3. Global positioning system module</a:t>
            </a:r>
            <a:endParaRPr lang="en-IN" sz="2400" dirty="0">
              <a:latin typeface="Engravers MT" panose="02090707080505020304" pitchFamily="18" charset="0"/>
            </a:endParaRPr>
          </a:p>
        </p:txBody>
      </p:sp>
      <p:sp>
        <p:nvSpPr>
          <p:cNvPr id="6" name="Speech Bubble: Oval 5">
            <a:extLst>
              <a:ext uri="{FF2B5EF4-FFF2-40B4-BE49-F238E27FC236}">
                <a16:creationId xmlns:a16="http://schemas.microsoft.com/office/drawing/2014/main" xmlns="" id="{56A14DB8-00AD-44F0-A232-F4B662B58D1A}"/>
              </a:ext>
            </a:extLst>
          </p:cNvPr>
          <p:cNvSpPr/>
          <p:nvPr/>
        </p:nvSpPr>
        <p:spPr>
          <a:xfrm>
            <a:off x="632298" y="1293779"/>
            <a:ext cx="2441642" cy="1478604"/>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Based on u-</a:t>
            </a:r>
            <a:r>
              <a:rPr lang="en-US" dirty="0" err="1">
                <a:solidFill>
                  <a:schemeClr val="tx1"/>
                </a:solidFill>
              </a:rPr>
              <a:t>blox</a:t>
            </a:r>
            <a:r>
              <a:rPr lang="en-US" dirty="0">
                <a:solidFill>
                  <a:schemeClr val="tx1"/>
                </a:solidFill>
              </a:rPr>
              <a:t> NEO-6M GPS Module</a:t>
            </a:r>
            <a:endParaRPr lang="en-IN" dirty="0">
              <a:solidFill>
                <a:schemeClr val="tx1"/>
              </a:solidFill>
            </a:endParaRPr>
          </a:p>
        </p:txBody>
      </p:sp>
      <p:sp>
        <p:nvSpPr>
          <p:cNvPr id="7" name="Flowchart: Alternate Process 6">
            <a:extLst>
              <a:ext uri="{FF2B5EF4-FFF2-40B4-BE49-F238E27FC236}">
                <a16:creationId xmlns:a16="http://schemas.microsoft.com/office/drawing/2014/main" xmlns="" id="{0557EE1D-3BB5-45AB-8EE7-30B99F5DF354}"/>
              </a:ext>
            </a:extLst>
          </p:cNvPr>
          <p:cNvSpPr/>
          <p:nvPr/>
        </p:nvSpPr>
        <p:spPr>
          <a:xfrm>
            <a:off x="5933872" y="1079772"/>
            <a:ext cx="5933872" cy="3949429"/>
          </a:xfrm>
          <a:prstGeom prst="flowChartAlternateProcess">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sz="2000" dirty="0">
                <a:solidFill>
                  <a:schemeClr val="tx1"/>
                </a:solidFill>
              </a:rPr>
              <a:t>Comes with external U.FL ceramic antenna for better reception.</a:t>
            </a:r>
          </a:p>
          <a:p>
            <a:pPr marL="285750" indent="-285750" algn="ctr">
              <a:buFont typeface="Wingdings" panose="05000000000000000000" pitchFamily="2" charset="2"/>
              <a:buChar char="§"/>
            </a:pPr>
            <a:r>
              <a:rPr lang="en-IN" sz="2000" dirty="0">
                <a:solidFill>
                  <a:schemeClr val="tx1"/>
                </a:solidFill>
              </a:rPr>
              <a:t>Operating voltage: 3.3V to 5VDC.</a:t>
            </a:r>
          </a:p>
          <a:p>
            <a:pPr marL="285750" indent="-285750" algn="ctr">
              <a:buFont typeface="Wingdings" panose="05000000000000000000" pitchFamily="2" charset="2"/>
              <a:buChar char="§"/>
            </a:pPr>
            <a:r>
              <a:rPr lang="en-IN" sz="2000" dirty="0">
                <a:solidFill>
                  <a:schemeClr val="tx1"/>
                </a:solidFill>
              </a:rPr>
              <a:t>LED signal indicator.</a:t>
            </a:r>
          </a:p>
          <a:p>
            <a:pPr marL="285750" indent="-285750" algn="ctr">
              <a:buFont typeface="Wingdings" panose="05000000000000000000" pitchFamily="2" charset="2"/>
              <a:buChar char="§"/>
            </a:pPr>
            <a:r>
              <a:rPr lang="en-US" sz="2000" dirty="0">
                <a:solidFill>
                  <a:schemeClr val="tx1"/>
                </a:solidFill>
              </a:rPr>
              <a:t>RX: Data receive in (input to GPS module)</a:t>
            </a:r>
          </a:p>
          <a:p>
            <a:pPr marL="285750" indent="-285750" algn="ctr">
              <a:buFont typeface="Wingdings" panose="05000000000000000000" pitchFamily="2" charset="2"/>
              <a:buChar char="§"/>
            </a:pPr>
            <a:r>
              <a:rPr lang="en-US" sz="2000" dirty="0">
                <a:solidFill>
                  <a:schemeClr val="tx1"/>
                </a:solidFill>
              </a:rPr>
              <a:t>TX: Data transmit out (Out from GPS module)</a:t>
            </a:r>
          </a:p>
          <a:p>
            <a:pPr marL="285750" indent="-285750" algn="ctr">
              <a:buFont typeface="Wingdings" panose="05000000000000000000" pitchFamily="2" charset="2"/>
              <a:buChar char="§"/>
            </a:pPr>
            <a:r>
              <a:rPr lang="en-US" sz="2000" dirty="0">
                <a:solidFill>
                  <a:schemeClr val="tx1"/>
                </a:solidFill>
              </a:rPr>
              <a:t>GND: Ground (Logic and power ground)</a:t>
            </a:r>
          </a:p>
          <a:p>
            <a:pPr marL="285750" indent="-285750" algn="ctr">
              <a:buFont typeface="Wingdings" panose="05000000000000000000" pitchFamily="2" charset="2"/>
              <a:buChar char="§"/>
            </a:pPr>
            <a:r>
              <a:rPr lang="en-IN" sz="2000" dirty="0">
                <a:solidFill>
                  <a:schemeClr val="tx1"/>
                </a:solidFill>
              </a:rPr>
              <a:t>VCC: 3.3 to 5VDC</a:t>
            </a:r>
          </a:p>
        </p:txBody>
      </p:sp>
      <p:sp>
        <p:nvSpPr>
          <p:cNvPr id="8" name="Speech Bubble: Rectangle with Corners Rounded 7">
            <a:extLst>
              <a:ext uri="{FF2B5EF4-FFF2-40B4-BE49-F238E27FC236}">
                <a16:creationId xmlns:a16="http://schemas.microsoft.com/office/drawing/2014/main" xmlns="" id="{C385E75B-54EF-4139-9677-DF57006439CE}"/>
              </a:ext>
            </a:extLst>
          </p:cNvPr>
          <p:cNvSpPr/>
          <p:nvPr/>
        </p:nvSpPr>
        <p:spPr>
          <a:xfrm>
            <a:off x="408560" y="2431813"/>
            <a:ext cx="5068111" cy="3044758"/>
          </a:xfrm>
          <a:prstGeom prst="wedgeRoundRect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Advantages</a:t>
            </a:r>
          </a:p>
          <a:p>
            <a:pPr algn="ctr"/>
            <a:endParaRPr lang="en-US" dirty="0">
              <a:solidFill>
                <a:schemeClr val="tx1"/>
              </a:solidFill>
            </a:endParaRPr>
          </a:p>
          <a:p>
            <a:pPr marL="285750" indent="-285750" algn="ctr">
              <a:buFont typeface="Wingdings" panose="05000000000000000000" pitchFamily="2" charset="2"/>
              <a:buChar char="§"/>
            </a:pPr>
            <a:r>
              <a:rPr lang="en-US" dirty="0">
                <a:solidFill>
                  <a:schemeClr val="tx1"/>
                </a:solidFill>
              </a:rPr>
              <a:t>A battery is also included so that you can obtain a GPS lock faster.</a:t>
            </a:r>
          </a:p>
          <a:p>
            <a:pPr marL="285750" indent="-285750" algn="ctr">
              <a:buFont typeface="Wingdings" panose="05000000000000000000" pitchFamily="2" charset="2"/>
              <a:buChar char="§"/>
            </a:pPr>
            <a:r>
              <a:rPr lang="en-US" dirty="0">
                <a:solidFill>
                  <a:schemeClr val="tx1"/>
                </a:solidFill>
              </a:rPr>
              <a:t>The antenna is connected to the module through a </a:t>
            </a:r>
            <a:r>
              <a:rPr lang="en-US" dirty="0" err="1">
                <a:solidFill>
                  <a:schemeClr val="tx1"/>
                </a:solidFill>
              </a:rPr>
              <a:t>ufl</a:t>
            </a:r>
            <a:r>
              <a:rPr lang="en-US" dirty="0">
                <a:solidFill>
                  <a:schemeClr val="tx1"/>
                </a:solidFill>
              </a:rPr>
              <a:t> cable which allows for flexibility in mounting the GPS such that the antenna will always see the sky for best performance.</a:t>
            </a:r>
            <a:endParaRPr lang="en-IN" dirty="0">
              <a:solidFill>
                <a:schemeClr val="tx1"/>
              </a:solidFill>
            </a:endParaRPr>
          </a:p>
        </p:txBody>
      </p:sp>
    </p:spTree>
    <p:extLst>
      <p:ext uri="{BB962C8B-B14F-4D97-AF65-F5344CB8AC3E}">
        <p14:creationId xmlns:p14="http://schemas.microsoft.com/office/powerpoint/2010/main" val="392421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xmlns="" id="{57FECC67-F89E-499F-AABC-998889AD83C8}"/>
              </a:ext>
            </a:extLst>
          </p:cNvPr>
          <p:cNvSpPr/>
          <p:nvPr/>
        </p:nvSpPr>
        <p:spPr>
          <a:xfrm>
            <a:off x="739302" y="1313233"/>
            <a:ext cx="3949430" cy="2130358"/>
          </a:xfrm>
          <a:prstGeom prst="cloud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IR Transmitter</a:t>
            </a:r>
          </a:p>
          <a:p>
            <a:pPr algn="ctr"/>
            <a:endParaRPr lang="en-US" dirty="0"/>
          </a:p>
          <a:p>
            <a:pPr algn="ctr"/>
            <a:r>
              <a:rPr lang="en-US" dirty="0"/>
              <a:t>Any remote device</a:t>
            </a:r>
            <a:endParaRPr lang="en-IN" dirty="0"/>
          </a:p>
        </p:txBody>
      </p:sp>
      <p:sp>
        <p:nvSpPr>
          <p:cNvPr id="5" name="TextBox 4">
            <a:extLst>
              <a:ext uri="{FF2B5EF4-FFF2-40B4-BE49-F238E27FC236}">
                <a16:creationId xmlns:a16="http://schemas.microsoft.com/office/drawing/2014/main" xmlns="" id="{66F2AD8B-4776-4A84-91B4-20AE5E49A0C7}"/>
              </a:ext>
            </a:extLst>
          </p:cNvPr>
          <p:cNvSpPr txBox="1"/>
          <p:nvPr/>
        </p:nvSpPr>
        <p:spPr>
          <a:xfrm>
            <a:off x="515566" y="437745"/>
            <a:ext cx="10476689" cy="523220"/>
          </a:xfrm>
          <a:prstGeom prst="rect">
            <a:avLst/>
          </a:prstGeom>
          <a:noFill/>
        </p:spPr>
        <p:txBody>
          <a:bodyPr wrap="square" rtlCol="0">
            <a:spAutoFit/>
          </a:bodyPr>
          <a:lstStyle/>
          <a:p>
            <a:r>
              <a:rPr lang="en-US" sz="2800" dirty="0">
                <a:latin typeface="Engravers MT" panose="02090707080505020304" pitchFamily="18" charset="0"/>
              </a:rPr>
              <a:t>4. Transmitter-Receiver with Buzzer</a:t>
            </a:r>
            <a:endParaRPr lang="en-IN" sz="2800" dirty="0">
              <a:latin typeface="Engravers MT" panose="02090707080505020304" pitchFamily="18" charset="0"/>
            </a:endParaRPr>
          </a:p>
        </p:txBody>
      </p:sp>
      <p:sp>
        <p:nvSpPr>
          <p:cNvPr id="6" name="Thought Bubble: Cloud 5">
            <a:extLst>
              <a:ext uri="{FF2B5EF4-FFF2-40B4-BE49-F238E27FC236}">
                <a16:creationId xmlns:a16="http://schemas.microsoft.com/office/drawing/2014/main" xmlns="" id="{1BBB3594-1DE8-4122-803E-C8FCF5E71E30}"/>
              </a:ext>
            </a:extLst>
          </p:cNvPr>
          <p:cNvSpPr/>
          <p:nvPr/>
        </p:nvSpPr>
        <p:spPr>
          <a:xfrm>
            <a:off x="6961762" y="1298642"/>
            <a:ext cx="3949430" cy="2130358"/>
          </a:xfrm>
          <a:prstGeom prst="cloud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IR Receiver</a:t>
            </a:r>
          </a:p>
          <a:p>
            <a:pPr algn="ctr"/>
            <a:endParaRPr lang="en-US" dirty="0"/>
          </a:p>
          <a:p>
            <a:pPr algn="ctr"/>
            <a:r>
              <a:rPr lang="en-US" dirty="0"/>
              <a:t>TSOP1738</a:t>
            </a:r>
            <a:endParaRPr lang="en-IN" dirty="0"/>
          </a:p>
        </p:txBody>
      </p:sp>
      <p:sp>
        <p:nvSpPr>
          <p:cNvPr id="7" name="Arrow: Right 6">
            <a:extLst>
              <a:ext uri="{FF2B5EF4-FFF2-40B4-BE49-F238E27FC236}">
                <a16:creationId xmlns:a16="http://schemas.microsoft.com/office/drawing/2014/main" xmlns="" id="{A10AB6A3-50AC-4045-B396-D8619F8B8C9E}"/>
              </a:ext>
            </a:extLst>
          </p:cNvPr>
          <p:cNvSpPr/>
          <p:nvPr/>
        </p:nvSpPr>
        <p:spPr>
          <a:xfrm>
            <a:off x="4980562" y="2286000"/>
            <a:ext cx="1692612" cy="3988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Speech Bubble: Rectangle 8">
            <a:extLst>
              <a:ext uri="{FF2B5EF4-FFF2-40B4-BE49-F238E27FC236}">
                <a16:creationId xmlns:a16="http://schemas.microsoft.com/office/drawing/2014/main" xmlns="" id="{0F67093D-7312-441B-906A-67ADF04F16A4}"/>
              </a:ext>
            </a:extLst>
          </p:cNvPr>
          <p:cNvSpPr/>
          <p:nvPr/>
        </p:nvSpPr>
        <p:spPr>
          <a:xfrm>
            <a:off x="4965969" y="1298642"/>
            <a:ext cx="1575881" cy="685801"/>
          </a:xfrm>
          <a:prstGeom prst="wedge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9V Battery</a:t>
            </a:r>
            <a:endParaRPr lang="en-IN" dirty="0">
              <a:solidFill>
                <a:schemeClr val="tx1"/>
              </a:solidFill>
            </a:endParaRPr>
          </a:p>
        </p:txBody>
      </p:sp>
      <p:sp>
        <p:nvSpPr>
          <p:cNvPr id="10" name="Plus Sign 9">
            <a:extLst>
              <a:ext uri="{FF2B5EF4-FFF2-40B4-BE49-F238E27FC236}">
                <a16:creationId xmlns:a16="http://schemas.microsoft.com/office/drawing/2014/main" xmlns="" id="{E693FC90-D898-4F30-B54F-59EBDCEBEAB6}"/>
              </a:ext>
            </a:extLst>
          </p:cNvPr>
          <p:cNvSpPr/>
          <p:nvPr/>
        </p:nvSpPr>
        <p:spPr>
          <a:xfrm>
            <a:off x="8852170" y="3677056"/>
            <a:ext cx="1138136" cy="963038"/>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Explosion: 8 Points 10">
            <a:extLst>
              <a:ext uri="{FF2B5EF4-FFF2-40B4-BE49-F238E27FC236}">
                <a16:creationId xmlns:a16="http://schemas.microsoft.com/office/drawing/2014/main" xmlns="" id="{A9E2F059-AE74-46B4-A47B-6754932024C9}"/>
              </a:ext>
            </a:extLst>
          </p:cNvPr>
          <p:cNvSpPr/>
          <p:nvPr/>
        </p:nvSpPr>
        <p:spPr>
          <a:xfrm>
            <a:off x="8103140" y="4669277"/>
            <a:ext cx="2636195" cy="1682885"/>
          </a:xfrm>
          <a:prstGeom prst="irregularSeal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Buzzer</a:t>
            </a:r>
            <a:endParaRPr lang="en-IN" dirty="0"/>
          </a:p>
        </p:txBody>
      </p:sp>
      <p:sp>
        <p:nvSpPr>
          <p:cNvPr id="12" name="TextBox 11">
            <a:extLst>
              <a:ext uri="{FF2B5EF4-FFF2-40B4-BE49-F238E27FC236}">
                <a16:creationId xmlns:a16="http://schemas.microsoft.com/office/drawing/2014/main" xmlns="" id="{65504CD7-6DEB-44E9-B1CE-C405D6D47BAE}"/>
              </a:ext>
            </a:extLst>
          </p:cNvPr>
          <p:cNvSpPr txBox="1"/>
          <p:nvPr/>
        </p:nvSpPr>
        <p:spPr>
          <a:xfrm>
            <a:off x="1031132" y="4158575"/>
            <a:ext cx="3657600" cy="1200329"/>
          </a:xfrm>
          <a:prstGeom prst="rect">
            <a:avLst/>
          </a:prstGeom>
          <a:noFill/>
        </p:spPr>
        <p:txBody>
          <a:bodyPr wrap="square" rtlCol="0">
            <a:spAutoFit/>
          </a:bodyPr>
          <a:lstStyle/>
          <a:p>
            <a:r>
              <a:rPr lang="en-US" dirty="0"/>
              <a:t>IR Receiver: TSOP1738</a:t>
            </a:r>
          </a:p>
          <a:p>
            <a:endParaRPr lang="en-US" dirty="0"/>
          </a:p>
          <a:p>
            <a:pPr marL="285750" indent="-285750">
              <a:buFont typeface="Wingdings" panose="05000000000000000000" pitchFamily="2" charset="2"/>
              <a:buChar char="§"/>
            </a:pPr>
            <a:r>
              <a:rPr lang="en-IN" dirty="0"/>
              <a:t>Highly immune to ambient light</a:t>
            </a:r>
          </a:p>
          <a:p>
            <a:pPr marL="285750" indent="-285750">
              <a:buFont typeface="Wingdings" panose="05000000000000000000" pitchFamily="2" charset="2"/>
              <a:buChar char="§"/>
            </a:pPr>
            <a:r>
              <a:rPr lang="en-IN" dirty="0"/>
              <a:t>Low power consumption</a:t>
            </a:r>
          </a:p>
        </p:txBody>
      </p:sp>
    </p:spTree>
    <p:extLst>
      <p:ext uri="{BB962C8B-B14F-4D97-AF65-F5344CB8AC3E}">
        <p14:creationId xmlns:p14="http://schemas.microsoft.com/office/powerpoint/2010/main" val="104960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Engravers MT" panose="02090707080505020304" pitchFamily="18" charset="0"/>
              </a:rPr>
              <a:t>5.ULTRASONIC SENSOR WITH BUZZER</a:t>
            </a:r>
            <a:endParaRPr lang="en-IN" sz="3200" dirty="0">
              <a:latin typeface="Engravers MT" panose="02090707080505020304" pitchFamily="18" charset="0"/>
            </a:endParaRPr>
          </a:p>
        </p:txBody>
      </p:sp>
      <p:sp>
        <p:nvSpPr>
          <p:cNvPr id="3" name="Rounded Rectangle 2"/>
          <p:cNvSpPr/>
          <p:nvPr/>
        </p:nvSpPr>
        <p:spPr>
          <a:xfrm>
            <a:off x="1051133" y="1786071"/>
            <a:ext cx="3016665" cy="183734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smtClean="0"/>
              <a:t>Ultrasonic </a:t>
            </a:r>
          </a:p>
          <a:p>
            <a:pPr algn="ctr"/>
            <a:r>
              <a:rPr lang="en-IN" dirty="0" smtClean="0"/>
              <a:t>Sensor</a:t>
            </a:r>
            <a:endParaRPr lang="en-IN" dirty="0"/>
          </a:p>
        </p:txBody>
      </p:sp>
      <p:sp>
        <p:nvSpPr>
          <p:cNvPr id="4" name="Cross 3"/>
          <p:cNvSpPr/>
          <p:nvPr/>
        </p:nvSpPr>
        <p:spPr>
          <a:xfrm>
            <a:off x="4546363" y="2521009"/>
            <a:ext cx="666573" cy="6836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gular Pentagon 4"/>
          <p:cNvSpPr/>
          <p:nvPr/>
        </p:nvSpPr>
        <p:spPr>
          <a:xfrm>
            <a:off x="5435126" y="1623701"/>
            <a:ext cx="2768837" cy="1939895"/>
          </a:xfrm>
          <a:prstGeom prst="pen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Microcontroller</a:t>
            </a:r>
            <a:endParaRPr lang="en-IN" dirty="0"/>
          </a:p>
        </p:txBody>
      </p:sp>
      <p:sp>
        <p:nvSpPr>
          <p:cNvPr id="6" name="Explosion 1 5"/>
          <p:cNvSpPr/>
          <p:nvPr/>
        </p:nvSpPr>
        <p:spPr>
          <a:xfrm>
            <a:off x="9443103" y="1690688"/>
            <a:ext cx="2162086" cy="2753125"/>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Distance</a:t>
            </a:r>
          </a:p>
          <a:p>
            <a:pPr algn="ctr"/>
            <a:r>
              <a:rPr lang="en-IN" dirty="0" smtClean="0"/>
              <a:t>And </a:t>
            </a:r>
          </a:p>
          <a:p>
            <a:pPr algn="ctr"/>
            <a:r>
              <a:rPr lang="en-IN" dirty="0" smtClean="0"/>
              <a:t>Buzzer</a:t>
            </a:r>
            <a:endParaRPr lang="en-IN" dirty="0"/>
          </a:p>
        </p:txBody>
      </p:sp>
      <p:sp>
        <p:nvSpPr>
          <p:cNvPr id="7" name="Right Arrow 6"/>
          <p:cNvSpPr/>
          <p:nvPr/>
        </p:nvSpPr>
        <p:spPr>
          <a:xfrm>
            <a:off x="8426153" y="2521009"/>
            <a:ext cx="905854" cy="504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Off-page Connector 7"/>
          <p:cNvSpPr/>
          <p:nvPr/>
        </p:nvSpPr>
        <p:spPr>
          <a:xfrm>
            <a:off x="4153257" y="1690688"/>
            <a:ext cx="1555335" cy="487110"/>
          </a:xfrm>
          <a:prstGeom prst="flowChartOffpage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9v battery</a:t>
            </a:r>
            <a:endParaRPr lang="en-IN" dirty="0"/>
          </a:p>
        </p:txBody>
      </p:sp>
      <p:sp>
        <p:nvSpPr>
          <p:cNvPr id="9" name="Round Diagonal Corner Rectangle 8"/>
          <p:cNvSpPr/>
          <p:nvPr/>
        </p:nvSpPr>
        <p:spPr>
          <a:xfrm>
            <a:off x="1555336" y="4393917"/>
            <a:ext cx="8092866" cy="1895787"/>
          </a:xfrm>
          <a:prstGeom prst="round2Diag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Arial" panose="020B0604020202020204" pitchFamily="34" charset="0"/>
              <a:buChar char="•"/>
            </a:pPr>
            <a:r>
              <a:rPr lang="en-IN" dirty="0" smtClean="0"/>
              <a:t>Easily detectable any object in front of the sensor.</a:t>
            </a:r>
          </a:p>
          <a:p>
            <a:pPr marL="285750" indent="-285750" algn="ctr">
              <a:buFont typeface="Arial" panose="020B0604020202020204" pitchFamily="34" charset="0"/>
              <a:buChar char="•"/>
            </a:pPr>
            <a:r>
              <a:rPr lang="en-IN" dirty="0" smtClean="0"/>
              <a:t>High sensitive and high penetrating power</a:t>
            </a:r>
          </a:p>
          <a:p>
            <a:pPr marL="285750" indent="-285750" algn="ctr">
              <a:buFont typeface="Arial" panose="020B0604020202020204" pitchFamily="34" charset="0"/>
              <a:buChar char="•"/>
            </a:pPr>
            <a:r>
              <a:rPr lang="en-IN" dirty="0" smtClean="0"/>
              <a:t>Very easy to use</a:t>
            </a:r>
            <a:endParaRPr lang="en-IN" dirty="0"/>
          </a:p>
        </p:txBody>
      </p:sp>
    </p:spTree>
    <p:extLst>
      <p:ext uri="{BB962C8B-B14F-4D97-AF65-F5344CB8AC3E}">
        <p14:creationId xmlns:p14="http://schemas.microsoft.com/office/powerpoint/2010/main" val="159472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2561"/>
          </a:xfrm>
        </p:spPr>
        <p:txBody>
          <a:bodyPr>
            <a:normAutofit/>
          </a:bodyPr>
          <a:lstStyle/>
          <a:p>
            <a:r>
              <a:rPr lang="en-IN" sz="3200" dirty="0" smtClean="0">
                <a:latin typeface="Engravers MT" panose="02090707080505020304" pitchFamily="18" charset="0"/>
              </a:rPr>
              <a:t>6.USE OF BLYNK APP</a:t>
            </a:r>
            <a:endParaRPr lang="en-IN" sz="3200" dirty="0">
              <a:latin typeface="Engravers MT" panose="02090707080505020304" pitchFamily="18" charset="0"/>
            </a:endParaRPr>
          </a:p>
        </p:txBody>
      </p:sp>
      <p:sp>
        <p:nvSpPr>
          <p:cNvPr id="4" name="Oval 3"/>
          <p:cNvSpPr/>
          <p:nvPr/>
        </p:nvSpPr>
        <p:spPr>
          <a:xfrm>
            <a:off x="1162228" y="1931350"/>
            <a:ext cx="2615013" cy="166642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Microcontroller</a:t>
            </a:r>
            <a:endParaRPr lang="en-IN" dirty="0"/>
          </a:p>
        </p:txBody>
      </p:sp>
      <p:sp>
        <p:nvSpPr>
          <p:cNvPr id="5" name="Cross 4"/>
          <p:cNvSpPr/>
          <p:nvPr/>
        </p:nvSpPr>
        <p:spPr>
          <a:xfrm>
            <a:off x="4238714" y="2521009"/>
            <a:ext cx="658026" cy="658027"/>
          </a:xfrm>
          <a:prstGeom prst="pl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Curved Left Arrow 6"/>
          <p:cNvSpPr/>
          <p:nvPr/>
        </p:nvSpPr>
        <p:spPr>
          <a:xfrm>
            <a:off x="9024359" y="2777383"/>
            <a:ext cx="1948441" cy="2529555"/>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8" name="Horizontal Scroll 7"/>
          <p:cNvSpPr/>
          <p:nvPr/>
        </p:nvSpPr>
        <p:spPr>
          <a:xfrm>
            <a:off x="1811708" y="3845607"/>
            <a:ext cx="6845182" cy="2281728"/>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ctr">
              <a:buFont typeface="Arial" panose="020B0604020202020204" pitchFamily="34" charset="0"/>
              <a:buChar char="•"/>
            </a:pPr>
            <a:r>
              <a:rPr lang="en-IN" dirty="0" smtClean="0"/>
              <a:t>It shows the live location.</a:t>
            </a:r>
          </a:p>
          <a:p>
            <a:pPr marL="285750" indent="-285750" algn="ctr">
              <a:buFont typeface="Arial" panose="020B0604020202020204" pitchFamily="34" charset="0"/>
              <a:buChar char="•"/>
            </a:pPr>
            <a:r>
              <a:rPr lang="en-IN" dirty="0" smtClean="0"/>
              <a:t>Can access from anywhere of the World</a:t>
            </a:r>
          </a:p>
          <a:p>
            <a:pPr marL="285750" indent="-285750" algn="ctr">
              <a:buFont typeface="Arial" panose="020B0604020202020204" pitchFamily="34" charset="0"/>
              <a:buChar char="•"/>
            </a:pPr>
            <a:r>
              <a:rPr lang="en-IN" dirty="0" smtClean="0"/>
              <a:t>Easily compatible with any kind of microcontroller</a:t>
            </a:r>
          </a:p>
          <a:p>
            <a:pPr marL="285750" indent="-285750" algn="ctr">
              <a:buFont typeface="Arial" panose="020B0604020202020204" pitchFamily="34" charset="0"/>
              <a:buChar char="•"/>
            </a:pPr>
            <a:endParaRPr lang="en-IN" dirty="0"/>
          </a:p>
        </p:txBody>
      </p:sp>
      <p:sp>
        <p:nvSpPr>
          <p:cNvPr id="9" name="Explosion 1 8"/>
          <p:cNvSpPr/>
          <p:nvPr/>
        </p:nvSpPr>
        <p:spPr>
          <a:xfrm>
            <a:off x="5682953" y="1495514"/>
            <a:ext cx="2960406" cy="2102265"/>
          </a:xfrm>
          <a:prstGeom prst="irregularSeal1">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smtClean="0"/>
              <a:t>GPS Module</a:t>
            </a:r>
          </a:p>
          <a:p>
            <a:pPr algn="ctr"/>
            <a:r>
              <a:rPr lang="en-IN" dirty="0" smtClean="0"/>
              <a:t>NEO-6MV2</a:t>
            </a:r>
            <a:endParaRPr lang="en-IN" dirty="0"/>
          </a:p>
        </p:txBody>
      </p:sp>
    </p:spTree>
    <p:extLst>
      <p:ext uri="{BB962C8B-B14F-4D97-AF65-F5344CB8AC3E}">
        <p14:creationId xmlns:p14="http://schemas.microsoft.com/office/powerpoint/2010/main" val="34423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
        <p:nvSpPr>
          <p:cNvPr id="2" name="Title 1"/>
          <p:cNvSpPr>
            <a:spLocks noGrp="1"/>
          </p:cNvSpPr>
          <p:nvPr>
            <p:ph type="title"/>
          </p:nvPr>
        </p:nvSpPr>
        <p:spPr>
          <a:xfrm>
            <a:off x="556189" y="153555"/>
            <a:ext cx="10515600" cy="1325563"/>
          </a:xfrm>
        </p:spPr>
        <p:txBody>
          <a:bodyPr>
            <a:normAutofit/>
          </a:bodyPr>
          <a:lstStyle/>
          <a:p>
            <a:r>
              <a:rPr lang="en-IN" sz="2800" dirty="0" smtClean="0">
                <a:latin typeface="Engravers MT" panose="02090707080505020304" pitchFamily="18" charset="0"/>
              </a:rPr>
              <a:t>INTERFACING WITH MICROCONTROLLER</a:t>
            </a:r>
            <a:endParaRPr lang="en-IN" sz="2800" dirty="0">
              <a:latin typeface="Engravers MT" panose="02090707080505020304" pitchFamily="18" charset="0"/>
            </a:endParaRPr>
          </a:p>
        </p:txBody>
      </p:sp>
      <p:sp>
        <p:nvSpPr>
          <p:cNvPr id="3" name="Content Placeholder 2"/>
          <p:cNvSpPr>
            <a:spLocks noGrp="1"/>
          </p:cNvSpPr>
          <p:nvPr>
            <p:ph idx="1"/>
          </p:nvPr>
        </p:nvSpPr>
        <p:spPr>
          <a:xfrm>
            <a:off x="838200" y="1281869"/>
            <a:ext cx="10515600" cy="4895094"/>
          </a:xfrm>
        </p:spPr>
        <p:txBody>
          <a:bodyPr>
            <a:normAutofit/>
          </a:bodyPr>
          <a:lstStyle/>
          <a:p>
            <a:pPr marL="0" indent="0">
              <a:buNone/>
            </a:pPr>
            <a:endParaRPr lang="en-IN" sz="1600" dirty="0" smtClean="0"/>
          </a:p>
          <a:p>
            <a:pPr marL="0" indent="0">
              <a:buNone/>
            </a:pPr>
            <a:r>
              <a:rPr lang="en-IN" sz="1600" dirty="0" smtClean="0"/>
              <a:t>		</a:t>
            </a:r>
            <a:endParaRPr lang="en-IN" sz="1600" dirty="0"/>
          </a:p>
        </p:txBody>
      </p:sp>
      <p:sp>
        <p:nvSpPr>
          <p:cNvPr id="5" name="Rectangle 4"/>
          <p:cNvSpPr/>
          <p:nvPr/>
        </p:nvSpPr>
        <p:spPr>
          <a:xfrm>
            <a:off x="726393" y="2141900"/>
            <a:ext cx="1854437" cy="3421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smtClean="0"/>
              <a:t>NodeMCU</a:t>
            </a:r>
            <a:endParaRPr lang="en-IN" dirty="0"/>
          </a:p>
        </p:txBody>
      </p:sp>
      <p:sp>
        <p:nvSpPr>
          <p:cNvPr id="6" name="Rectangle 5"/>
          <p:cNvSpPr/>
          <p:nvPr/>
        </p:nvSpPr>
        <p:spPr>
          <a:xfrm>
            <a:off x="4059251" y="2204815"/>
            <a:ext cx="1871529" cy="24526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Ultrasonic </a:t>
            </a:r>
          </a:p>
          <a:p>
            <a:pPr algn="ctr"/>
            <a:r>
              <a:rPr lang="en-IN" dirty="0" smtClean="0"/>
              <a:t>sensor</a:t>
            </a:r>
            <a:endParaRPr lang="en-IN" dirty="0"/>
          </a:p>
        </p:txBody>
      </p:sp>
      <p:sp>
        <p:nvSpPr>
          <p:cNvPr id="7" name="Rectangle 6"/>
          <p:cNvSpPr/>
          <p:nvPr/>
        </p:nvSpPr>
        <p:spPr>
          <a:xfrm>
            <a:off x="6528987" y="2290272"/>
            <a:ext cx="1974078" cy="34781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smtClean="0"/>
              <a:t>NodeMCU</a:t>
            </a:r>
            <a:endParaRPr lang="en-IN" dirty="0"/>
          </a:p>
        </p:txBody>
      </p:sp>
      <p:sp>
        <p:nvSpPr>
          <p:cNvPr id="8" name="Rectangle 7"/>
          <p:cNvSpPr/>
          <p:nvPr/>
        </p:nvSpPr>
        <p:spPr>
          <a:xfrm>
            <a:off x="9913121" y="2469735"/>
            <a:ext cx="1888621" cy="28286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GPS Module</a:t>
            </a:r>
          </a:p>
          <a:p>
            <a:pPr algn="ctr"/>
            <a:r>
              <a:rPr lang="en-IN" dirty="0" smtClean="0"/>
              <a:t>NEO-6MV2</a:t>
            </a:r>
            <a:endParaRPr lang="en-IN" dirty="0"/>
          </a:p>
        </p:txBody>
      </p:sp>
      <p:cxnSp>
        <p:nvCxnSpPr>
          <p:cNvPr id="11" name="Straight Arrow Connector 10"/>
          <p:cNvCxnSpPr/>
          <p:nvPr/>
        </p:nvCxnSpPr>
        <p:spPr>
          <a:xfrm>
            <a:off x="2580830" y="2469735"/>
            <a:ext cx="1478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80830" y="2939753"/>
            <a:ext cx="1478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80830" y="3597779"/>
            <a:ext cx="1478421"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80830" y="4315626"/>
            <a:ext cx="1478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03065" y="2700471"/>
            <a:ext cx="1410056" cy="2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03065" y="3196127"/>
            <a:ext cx="1410056"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03065" y="3913974"/>
            <a:ext cx="1410056" cy="3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503065" y="4742916"/>
            <a:ext cx="1410056"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43200" y="2141900"/>
            <a:ext cx="1196411" cy="307777"/>
          </a:xfrm>
          <a:prstGeom prst="rect">
            <a:avLst/>
          </a:prstGeom>
          <a:noFill/>
        </p:spPr>
        <p:txBody>
          <a:bodyPr wrap="square" rtlCol="0">
            <a:spAutoFit/>
          </a:bodyPr>
          <a:lstStyle/>
          <a:p>
            <a:r>
              <a:rPr lang="en-IN" sz="1400" dirty="0" smtClean="0"/>
              <a:t>Vin to VCC</a:t>
            </a:r>
            <a:endParaRPr lang="en-IN" sz="1400" dirty="0"/>
          </a:p>
        </p:txBody>
      </p:sp>
      <p:sp>
        <p:nvSpPr>
          <p:cNvPr id="29" name="TextBox 28"/>
          <p:cNvSpPr txBox="1"/>
          <p:nvPr/>
        </p:nvSpPr>
        <p:spPr>
          <a:xfrm>
            <a:off x="2743200" y="2700471"/>
            <a:ext cx="1196411" cy="338554"/>
          </a:xfrm>
          <a:prstGeom prst="rect">
            <a:avLst/>
          </a:prstGeom>
          <a:noFill/>
        </p:spPr>
        <p:txBody>
          <a:bodyPr wrap="square" rtlCol="0">
            <a:spAutoFit/>
          </a:bodyPr>
          <a:lstStyle/>
          <a:p>
            <a:r>
              <a:rPr lang="en-IN" sz="1600" dirty="0" smtClean="0"/>
              <a:t>D3 to echo</a:t>
            </a:r>
            <a:endParaRPr lang="en-IN" sz="1600" dirty="0"/>
          </a:p>
        </p:txBody>
      </p:sp>
      <p:sp>
        <p:nvSpPr>
          <p:cNvPr id="30" name="TextBox 29"/>
          <p:cNvSpPr txBox="1"/>
          <p:nvPr/>
        </p:nvSpPr>
        <p:spPr>
          <a:xfrm>
            <a:off x="2751746" y="3320209"/>
            <a:ext cx="1196411" cy="338554"/>
          </a:xfrm>
          <a:prstGeom prst="rect">
            <a:avLst/>
          </a:prstGeom>
          <a:noFill/>
        </p:spPr>
        <p:txBody>
          <a:bodyPr wrap="square" rtlCol="0">
            <a:spAutoFit/>
          </a:bodyPr>
          <a:lstStyle/>
          <a:p>
            <a:r>
              <a:rPr lang="en-IN" sz="1600" dirty="0" smtClean="0"/>
              <a:t>D4 to </a:t>
            </a:r>
            <a:r>
              <a:rPr lang="en-IN" sz="1600" dirty="0" err="1" smtClean="0"/>
              <a:t>trigg</a:t>
            </a:r>
            <a:endParaRPr lang="en-IN" sz="1600" dirty="0"/>
          </a:p>
        </p:txBody>
      </p:sp>
      <p:sp>
        <p:nvSpPr>
          <p:cNvPr id="31" name="TextBox 30"/>
          <p:cNvSpPr txBox="1"/>
          <p:nvPr/>
        </p:nvSpPr>
        <p:spPr>
          <a:xfrm>
            <a:off x="2743200" y="4016690"/>
            <a:ext cx="1196411" cy="338554"/>
          </a:xfrm>
          <a:prstGeom prst="rect">
            <a:avLst/>
          </a:prstGeom>
          <a:noFill/>
        </p:spPr>
        <p:txBody>
          <a:bodyPr wrap="square" rtlCol="0">
            <a:spAutoFit/>
          </a:bodyPr>
          <a:lstStyle/>
          <a:p>
            <a:r>
              <a:rPr lang="en-IN" sz="1600" dirty="0" err="1" smtClean="0"/>
              <a:t>Gnd</a:t>
            </a:r>
            <a:r>
              <a:rPr lang="en-IN" sz="1600" dirty="0" smtClean="0"/>
              <a:t> to </a:t>
            </a:r>
            <a:r>
              <a:rPr lang="en-IN" sz="1600" dirty="0" err="1" smtClean="0"/>
              <a:t>Gnd</a:t>
            </a:r>
            <a:endParaRPr lang="en-IN" sz="1600" dirty="0"/>
          </a:p>
        </p:txBody>
      </p:sp>
      <p:sp>
        <p:nvSpPr>
          <p:cNvPr id="33" name="TextBox 32"/>
          <p:cNvSpPr txBox="1"/>
          <p:nvPr/>
        </p:nvSpPr>
        <p:spPr>
          <a:xfrm>
            <a:off x="8614161" y="2290272"/>
            <a:ext cx="1187865" cy="338554"/>
          </a:xfrm>
          <a:prstGeom prst="rect">
            <a:avLst/>
          </a:prstGeom>
          <a:noFill/>
        </p:spPr>
        <p:txBody>
          <a:bodyPr wrap="square" rtlCol="0">
            <a:spAutoFit/>
          </a:bodyPr>
          <a:lstStyle/>
          <a:p>
            <a:r>
              <a:rPr lang="en-IN" sz="1600" dirty="0" smtClean="0"/>
              <a:t>3.3v to VCC</a:t>
            </a:r>
            <a:endParaRPr lang="en-IN" sz="1600" dirty="0"/>
          </a:p>
        </p:txBody>
      </p:sp>
      <p:sp>
        <p:nvSpPr>
          <p:cNvPr id="34" name="TextBox 33"/>
          <p:cNvSpPr txBox="1"/>
          <p:nvPr/>
        </p:nvSpPr>
        <p:spPr>
          <a:xfrm>
            <a:off x="8614161" y="2956844"/>
            <a:ext cx="1187865" cy="338554"/>
          </a:xfrm>
          <a:prstGeom prst="rect">
            <a:avLst/>
          </a:prstGeom>
          <a:noFill/>
        </p:spPr>
        <p:txBody>
          <a:bodyPr wrap="square" rtlCol="0">
            <a:spAutoFit/>
          </a:bodyPr>
          <a:lstStyle/>
          <a:p>
            <a:r>
              <a:rPr lang="en-IN" sz="1600" dirty="0" smtClean="0"/>
              <a:t>D2 to RX</a:t>
            </a:r>
            <a:endParaRPr lang="en-IN" sz="1600" dirty="0"/>
          </a:p>
        </p:txBody>
      </p:sp>
      <p:sp>
        <p:nvSpPr>
          <p:cNvPr id="35" name="TextBox 34"/>
          <p:cNvSpPr txBox="1"/>
          <p:nvPr/>
        </p:nvSpPr>
        <p:spPr>
          <a:xfrm>
            <a:off x="8614161" y="3663607"/>
            <a:ext cx="1187865" cy="338554"/>
          </a:xfrm>
          <a:prstGeom prst="rect">
            <a:avLst/>
          </a:prstGeom>
          <a:noFill/>
        </p:spPr>
        <p:txBody>
          <a:bodyPr wrap="square" rtlCol="0">
            <a:spAutoFit/>
          </a:bodyPr>
          <a:lstStyle/>
          <a:p>
            <a:r>
              <a:rPr lang="en-IN" sz="1600" dirty="0" smtClean="0"/>
              <a:t>D1 to TX</a:t>
            </a:r>
            <a:endParaRPr lang="en-IN" sz="1600" dirty="0"/>
          </a:p>
        </p:txBody>
      </p:sp>
      <p:sp>
        <p:nvSpPr>
          <p:cNvPr id="36" name="TextBox 35"/>
          <p:cNvSpPr txBox="1"/>
          <p:nvPr/>
        </p:nvSpPr>
        <p:spPr>
          <a:xfrm>
            <a:off x="8614161" y="4423712"/>
            <a:ext cx="1187865" cy="338554"/>
          </a:xfrm>
          <a:prstGeom prst="rect">
            <a:avLst/>
          </a:prstGeom>
          <a:noFill/>
        </p:spPr>
        <p:txBody>
          <a:bodyPr wrap="square" rtlCol="0">
            <a:spAutoFit/>
          </a:bodyPr>
          <a:lstStyle/>
          <a:p>
            <a:r>
              <a:rPr lang="en-IN" sz="1600" dirty="0" err="1" smtClean="0"/>
              <a:t>Gnd</a:t>
            </a:r>
            <a:r>
              <a:rPr lang="en-IN" sz="1600" dirty="0" smtClean="0"/>
              <a:t> to </a:t>
            </a:r>
            <a:r>
              <a:rPr lang="en-IN" sz="1600" dirty="0" err="1" smtClean="0"/>
              <a:t>Gnd</a:t>
            </a:r>
            <a:endParaRPr lang="en-IN" sz="1600" dirty="0"/>
          </a:p>
        </p:txBody>
      </p:sp>
    </p:spTree>
    <p:extLst>
      <p:ext uri="{BB962C8B-B14F-4D97-AF65-F5344CB8AC3E}">
        <p14:creationId xmlns:p14="http://schemas.microsoft.com/office/powerpoint/2010/main" val="38165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xmlns=""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
        <p:nvSpPr>
          <p:cNvPr id="2" name="Title 1"/>
          <p:cNvSpPr>
            <a:spLocks noGrp="1"/>
          </p:cNvSpPr>
          <p:nvPr>
            <p:ph type="title"/>
          </p:nvPr>
        </p:nvSpPr>
        <p:spPr/>
        <p:txBody>
          <a:bodyPr>
            <a:normAutofit/>
          </a:bodyPr>
          <a:lstStyle/>
          <a:p>
            <a:r>
              <a:rPr lang="en-IN" sz="3200" dirty="0" smtClean="0">
                <a:latin typeface="Engravers MT" panose="02090707080505020304" pitchFamily="18" charset="0"/>
              </a:rPr>
              <a:t>FUTURE SCOPE</a:t>
            </a:r>
            <a:endParaRPr lang="en-IN" sz="3200" dirty="0">
              <a:latin typeface="Engravers MT" panose="02090707080505020304" pitchFamily="18" charset="0"/>
            </a:endParaRPr>
          </a:p>
        </p:txBody>
      </p:sp>
      <p:sp>
        <p:nvSpPr>
          <p:cNvPr id="4" name="TextBox 3"/>
          <p:cNvSpPr txBox="1"/>
          <p:nvPr/>
        </p:nvSpPr>
        <p:spPr>
          <a:xfrm>
            <a:off x="974221" y="1931350"/>
            <a:ext cx="6349525" cy="3139321"/>
          </a:xfrm>
          <a:prstGeom prst="rect">
            <a:avLst/>
          </a:prstGeom>
          <a:noFill/>
        </p:spPr>
        <p:txBody>
          <a:bodyPr wrap="square" rtlCol="0">
            <a:spAutoFit/>
          </a:bodyPr>
          <a:lstStyle/>
          <a:p>
            <a:pPr marL="285750" indent="-285750">
              <a:buFont typeface="Wingdings" panose="05000000000000000000" pitchFamily="2" charset="2"/>
              <a:buChar char="§"/>
            </a:pPr>
            <a:r>
              <a:rPr lang="en-IN" sz="2200" dirty="0" smtClean="0"/>
              <a:t>Addition of moisture/water detection beneath the stick without any sensors.</a:t>
            </a:r>
          </a:p>
          <a:p>
            <a:pPr marL="285750" indent="-285750">
              <a:buFont typeface="Wingdings" panose="05000000000000000000" pitchFamily="2" charset="2"/>
              <a:buChar char="§"/>
            </a:pPr>
            <a:r>
              <a:rPr lang="en-IN" sz="2200" dirty="0" smtClean="0"/>
              <a:t>An LDR to indicate the blind person about the surroundings (light/dark) he is entering into.</a:t>
            </a:r>
          </a:p>
          <a:p>
            <a:pPr marL="285750" indent="-285750">
              <a:buFont typeface="Wingdings" panose="05000000000000000000" pitchFamily="2" charset="2"/>
              <a:buChar char="§"/>
            </a:pPr>
            <a:r>
              <a:rPr lang="en-IN" sz="2200" dirty="0" smtClean="0"/>
              <a:t>Interfacing a single servo motor with the ultrasonic sensor so as to have a rotation of 180 degrees.</a:t>
            </a:r>
          </a:p>
          <a:p>
            <a:pPr marL="285750" indent="-285750">
              <a:buFont typeface="Wingdings" panose="05000000000000000000" pitchFamily="2" charset="2"/>
              <a:buChar char="§"/>
            </a:pPr>
            <a:r>
              <a:rPr lang="en-IN" sz="2200" dirty="0" smtClean="0"/>
              <a:t>Google voice detection system to find the Smart Blind Stick (if someone forgets where it has been kept).</a:t>
            </a:r>
            <a:endParaRPr lang="en-IN" sz="2200" dirty="0"/>
          </a:p>
        </p:txBody>
      </p:sp>
    </p:spTree>
    <p:extLst>
      <p:ext uri="{BB962C8B-B14F-4D97-AF65-F5344CB8AC3E}">
        <p14:creationId xmlns:p14="http://schemas.microsoft.com/office/powerpoint/2010/main" val="88263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
        <p:nvSpPr>
          <p:cNvPr id="3" name="TextBox 2"/>
          <p:cNvSpPr txBox="1"/>
          <p:nvPr/>
        </p:nvSpPr>
        <p:spPr>
          <a:xfrm>
            <a:off x="410198" y="358923"/>
            <a:ext cx="6417892" cy="523220"/>
          </a:xfrm>
          <a:prstGeom prst="rect">
            <a:avLst/>
          </a:prstGeom>
          <a:noFill/>
        </p:spPr>
        <p:txBody>
          <a:bodyPr wrap="square" rtlCol="0">
            <a:spAutoFit/>
          </a:bodyPr>
          <a:lstStyle/>
          <a:p>
            <a:r>
              <a:rPr lang="en-IN" sz="2800" dirty="0" smtClean="0">
                <a:latin typeface="Engravers MT" panose="02090707080505020304" pitchFamily="18" charset="0"/>
              </a:rPr>
              <a:t>conclusion</a:t>
            </a:r>
            <a:endParaRPr lang="en-IN" sz="2800" dirty="0"/>
          </a:p>
        </p:txBody>
      </p:sp>
      <p:sp>
        <p:nvSpPr>
          <p:cNvPr id="4" name="TextBox 3"/>
          <p:cNvSpPr txBox="1"/>
          <p:nvPr/>
        </p:nvSpPr>
        <p:spPr>
          <a:xfrm>
            <a:off x="598206" y="1375873"/>
            <a:ext cx="7580119" cy="3046988"/>
          </a:xfrm>
          <a:prstGeom prst="rect">
            <a:avLst/>
          </a:prstGeom>
          <a:noFill/>
        </p:spPr>
        <p:txBody>
          <a:bodyPr wrap="square" rtlCol="0">
            <a:spAutoFit/>
          </a:bodyPr>
          <a:lstStyle/>
          <a:p>
            <a:r>
              <a:rPr lang="en-US" sz="2400" dirty="0"/>
              <a:t>The project proposed the design and architecture of a new concept of Smart Electronic Guiding Stick for blind people. The advantage of the system lies in the fact that it can prove to be very low cost solution to millions of blind person worldwide. The proposed combination of various working units makes a real-time system that monitors position of the user and provides dual feedback making navigation more safe and secure.</a:t>
            </a:r>
            <a:endParaRPr lang="en-IN" sz="2400" dirty="0"/>
          </a:p>
        </p:txBody>
      </p:sp>
    </p:spTree>
    <p:extLst>
      <p:ext uri="{BB962C8B-B14F-4D97-AF65-F5344CB8AC3E}">
        <p14:creationId xmlns:p14="http://schemas.microsoft.com/office/powerpoint/2010/main" val="39707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
        <p:nvSpPr>
          <p:cNvPr id="2" name="TextBox 1"/>
          <p:cNvSpPr txBox="1"/>
          <p:nvPr/>
        </p:nvSpPr>
        <p:spPr>
          <a:xfrm>
            <a:off x="1307507" y="387184"/>
            <a:ext cx="6751178" cy="584775"/>
          </a:xfrm>
          <a:prstGeom prst="rect">
            <a:avLst/>
          </a:prstGeom>
          <a:noFill/>
        </p:spPr>
        <p:txBody>
          <a:bodyPr wrap="square" rtlCol="0">
            <a:spAutoFit/>
          </a:bodyPr>
          <a:lstStyle/>
          <a:p>
            <a:r>
              <a:rPr lang="en-IN" sz="3200" dirty="0" smtClean="0">
                <a:latin typeface="Engravers MT" panose="02090707080505020304" pitchFamily="18" charset="0"/>
              </a:rPr>
              <a:t>References</a:t>
            </a:r>
            <a:endParaRPr lang="en-IN" sz="3200" dirty="0">
              <a:latin typeface="Engravers MT" panose="02090707080505020304" pitchFamily="18" charset="0"/>
            </a:endParaRPr>
          </a:p>
        </p:txBody>
      </p:sp>
      <p:sp>
        <p:nvSpPr>
          <p:cNvPr id="3" name="TextBox 2"/>
          <p:cNvSpPr txBox="1"/>
          <p:nvPr/>
        </p:nvSpPr>
        <p:spPr>
          <a:xfrm>
            <a:off x="1170774" y="1666430"/>
            <a:ext cx="8332149" cy="3046988"/>
          </a:xfrm>
          <a:prstGeom prst="rect">
            <a:avLst/>
          </a:prstGeom>
          <a:noFill/>
        </p:spPr>
        <p:txBody>
          <a:bodyPr wrap="square" rtlCol="0">
            <a:spAutoFit/>
          </a:bodyPr>
          <a:lstStyle/>
          <a:p>
            <a:pPr marL="285750" indent="-285750">
              <a:buFont typeface="Wingdings" panose="05000000000000000000" pitchFamily="2" charset="2"/>
              <a:buChar char="§"/>
            </a:pPr>
            <a:r>
              <a:rPr lang="en-IN" sz="2400" dirty="0">
                <a:hlinkClick r:id="rId5"/>
              </a:rPr>
              <a:t>https://</a:t>
            </a:r>
            <a:r>
              <a:rPr lang="en-IN" sz="2400" dirty="0" smtClean="0">
                <a:hlinkClick r:id="rId5"/>
              </a:rPr>
              <a:t>www.youtube.com/watch?v=Ikqi-XLCfMs&amp;t=177s</a:t>
            </a:r>
            <a:endParaRPr lang="en-IN" sz="2400" dirty="0" smtClean="0"/>
          </a:p>
          <a:p>
            <a:pPr marL="285750" indent="-285750">
              <a:buFont typeface="Wingdings" panose="05000000000000000000" pitchFamily="2" charset="2"/>
              <a:buChar char="§"/>
            </a:pPr>
            <a:r>
              <a:rPr lang="en-IN" sz="2400" dirty="0">
                <a:hlinkClick r:id="rId6"/>
              </a:rPr>
              <a:t>https://</a:t>
            </a:r>
            <a:r>
              <a:rPr lang="en-IN" sz="2400" dirty="0" smtClean="0">
                <a:hlinkClick r:id="rId6"/>
              </a:rPr>
              <a:t>www.google.com/search?q=interfacing+with+gps+module+with+nodemcu&amp;rlz=1C1RLNS_enIN837IN837&amp;oq=interfac&amp;aqs=chrome.1.69i57j69i59l3j69i60l2.8282j0j7&amp;sourceid=chrome&amp;ie=UTF-8</a:t>
            </a:r>
            <a:endParaRPr lang="en-IN" sz="2400" dirty="0" smtClean="0"/>
          </a:p>
          <a:p>
            <a:pPr marL="285750" indent="-285750">
              <a:buFont typeface="Wingdings" panose="05000000000000000000" pitchFamily="2" charset="2"/>
              <a:buChar char="§"/>
            </a:pPr>
            <a:r>
              <a:rPr lang="en-IN" sz="2400" dirty="0">
                <a:hlinkClick r:id="rId7"/>
              </a:rPr>
              <a:t>https://www.instructables.com/id/Distance-Measurement-Using-HC-SR04-Via-NodeMCU</a:t>
            </a:r>
            <a:r>
              <a:rPr lang="en-IN" sz="2400" dirty="0" smtClean="0">
                <a:hlinkClick r:id="rId7"/>
              </a:rPr>
              <a:t>/</a:t>
            </a:r>
            <a:endParaRPr lang="en-IN" sz="2400" dirty="0" smtClean="0"/>
          </a:p>
          <a:p>
            <a:pPr marL="285750" indent="-285750">
              <a:buFont typeface="Wingdings" panose="05000000000000000000" pitchFamily="2" charset="2"/>
              <a:buChar char="§"/>
            </a:pPr>
            <a:r>
              <a:rPr lang="en-IN" sz="2400" dirty="0">
                <a:hlinkClick r:id="rId8"/>
              </a:rPr>
              <a:t>https://www.youtube.com/watch?v=7nxOZek1iGI&amp;t=1s</a:t>
            </a:r>
            <a:endParaRPr lang="en-IN" sz="2400" dirty="0"/>
          </a:p>
        </p:txBody>
      </p:sp>
    </p:spTree>
    <p:extLst>
      <p:ext uri="{BB962C8B-B14F-4D97-AF65-F5344CB8AC3E}">
        <p14:creationId xmlns:p14="http://schemas.microsoft.com/office/powerpoint/2010/main" val="28809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553183"/>
          </a:xfrm>
        </p:spPr>
        <p:txBody>
          <a:bodyPr anchor="t">
            <a:normAutofit/>
          </a:bodyPr>
          <a:lstStyle/>
          <a:p>
            <a:pPr algn="l"/>
            <a:r>
              <a:rPr lang="en-US" sz="3000" b="1" dirty="0">
                <a:latin typeface="Engravers MT" panose="02090707080505020304" pitchFamily="18" charset="0"/>
                <a:cs typeface="Segoe UI" panose="020B0502040204020203" pitchFamily="34" charset="0"/>
              </a:rPr>
              <a:t>Smart Blind Stick</a:t>
            </a: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39406"/>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FF41-42AC-4507-B4B7-F3F1A2341924}"/>
              </a:ext>
            </a:extLst>
          </p:cNvPr>
          <p:cNvSpPr>
            <a:spLocks noGrp="1"/>
          </p:cNvSpPr>
          <p:nvPr>
            <p:ph type="title"/>
          </p:nvPr>
        </p:nvSpPr>
        <p:spPr/>
        <p:txBody>
          <a:bodyPr>
            <a:normAutofit/>
          </a:bodyPr>
          <a:lstStyle/>
          <a:p>
            <a:r>
              <a:rPr lang="en-US" sz="2800" b="1" dirty="0">
                <a:latin typeface="Engravers MT" panose="02090707080505020304" pitchFamily="18" charset="0"/>
              </a:rPr>
              <a:t>Table of Contents</a:t>
            </a:r>
            <a:endParaRPr lang="en-IN" sz="2800" b="1" dirty="0">
              <a:latin typeface="Engravers MT" panose="02090707080505020304" pitchFamily="18" charset="0"/>
            </a:endParaRPr>
          </a:p>
        </p:txBody>
      </p:sp>
      <p:sp>
        <p:nvSpPr>
          <p:cNvPr id="4" name="TextBox 3">
            <a:extLst>
              <a:ext uri="{FF2B5EF4-FFF2-40B4-BE49-F238E27FC236}">
                <a16:creationId xmlns:a16="http://schemas.microsoft.com/office/drawing/2014/main" xmlns="" id="{D65F3C1D-2079-48E8-831B-669CCF011293}"/>
              </a:ext>
            </a:extLst>
          </p:cNvPr>
          <p:cNvSpPr txBox="1"/>
          <p:nvPr/>
        </p:nvSpPr>
        <p:spPr>
          <a:xfrm>
            <a:off x="989900" y="1533671"/>
            <a:ext cx="7382312" cy="3693319"/>
          </a:xfrm>
          <a:prstGeom prst="rect">
            <a:avLst/>
          </a:prstGeom>
          <a:blipFill dpi="0" rotWithShape="1">
            <a:blip r:embed="rId3">
              <a:alphaModFix amt="0"/>
            </a:blip>
            <a:srcRect/>
            <a:tile tx="0" ty="0" sx="100000" sy="100000" flip="none" algn="tl"/>
          </a:blipFill>
        </p:spPr>
        <p:txBody>
          <a:bodyPr wrap="square" rtlCol="0">
            <a:spAutoFit/>
          </a:bodyPr>
          <a:lstStyle/>
          <a:p>
            <a:r>
              <a:rPr lang="en-US" dirty="0"/>
              <a:t>Introduction</a:t>
            </a:r>
          </a:p>
          <a:p>
            <a:r>
              <a:rPr lang="en-US" dirty="0"/>
              <a:t>Objectives</a:t>
            </a:r>
          </a:p>
          <a:p>
            <a:r>
              <a:rPr lang="en-US" dirty="0"/>
              <a:t> -Past</a:t>
            </a:r>
          </a:p>
          <a:p>
            <a:r>
              <a:rPr lang="en-US" dirty="0"/>
              <a:t> -Present</a:t>
            </a:r>
          </a:p>
          <a:p>
            <a:r>
              <a:rPr lang="en-US" dirty="0"/>
              <a:t>Components</a:t>
            </a:r>
          </a:p>
          <a:p>
            <a:r>
              <a:rPr lang="en-US" dirty="0"/>
              <a:t>Use of different hardware and software components</a:t>
            </a:r>
          </a:p>
          <a:p>
            <a:r>
              <a:rPr lang="en-US" dirty="0"/>
              <a:t> - </a:t>
            </a:r>
            <a:r>
              <a:rPr lang="en-IN" dirty="0"/>
              <a:t>Chlorinated Polyvinyl Chloride(CPVC) Pipe</a:t>
            </a:r>
            <a:endParaRPr lang="en-US" dirty="0"/>
          </a:p>
          <a:p>
            <a:r>
              <a:rPr lang="en-US" dirty="0"/>
              <a:t> - Node Micro Controller Unit</a:t>
            </a:r>
          </a:p>
          <a:p>
            <a:r>
              <a:rPr lang="en-US" dirty="0"/>
              <a:t> - Global Positioning System Module</a:t>
            </a:r>
          </a:p>
          <a:p>
            <a:r>
              <a:rPr lang="en-US" dirty="0"/>
              <a:t> - Transmitter-Receiver with Buzzer</a:t>
            </a:r>
          </a:p>
          <a:p>
            <a:r>
              <a:rPr lang="en-US" dirty="0"/>
              <a:t> - Ultrasonic Sensor with Buzzer</a:t>
            </a:r>
          </a:p>
          <a:p>
            <a:r>
              <a:rPr lang="en-US" dirty="0"/>
              <a:t> - Use of Blynk App</a:t>
            </a:r>
          </a:p>
          <a:p>
            <a:r>
              <a:rPr lang="en-US" dirty="0"/>
              <a:t>Interfacing with Controller</a:t>
            </a:r>
            <a:endParaRPr lang="en-IN" dirty="0"/>
          </a:p>
        </p:txBody>
      </p:sp>
    </p:spTree>
    <p:extLst>
      <p:ext uri="{BB962C8B-B14F-4D97-AF65-F5344CB8AC3E}">
        <p14:creationId xmlns:p14="http://schemas.microsoft.com/office/powerpoint/2010/main" val="49491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
        <p:nvSpPr>
          <p:cNvPr id="2" name="TextBox 1"/>
          <p:cNvSpPr txBox="1"/>
          <p:nvPr/>
        </p:nvSpPr>
        <p:spPr>
          <a:xfrm>
            <a:off x="1307507" y="387184"/>
            <a:ext cx="6751178" cy="584775"/>
          </a:xfrm>
          <a:prstGeom prst="rect">
            <a:avLst/>
          </a:prstGeom>
          <a:noFill/>
        </p:spPr>
        <p:txBody>
          <a:bodyPr wrap="square" rtlCol="0">
            <a:spAutoFit/>
          </a:bodyPr>
          <a:lstStyle/>
          <a:p>
            <a:r>
              <a:rPr lang="en-IN" sz="3200" dirty="0" smtClean="0">
                <a:latin typeface="Engravers MT" panose="02090707080505020304" pitchFamily="18" charset="0"/>
              </a:rPr>
              <a:t>acknowledgement</a:t>
            </a:r>
            <a:endParaRPr lang="en-IN" sz="3200" dirty="0">
              <a:latin typeface="Engravers MT" panose="02090707080505020304" pitchFamily="18" charset="0"/>
            </a:endParaRPr>
          </a:p>
        </p:txBody>
      </p:sp>
      <p:sp>
        <p:nvSpPr>
          <p:cNvPr id="3" name="TextBox 2"/>
          <p:cNvSpPr txBox="1"/>
          <p:nvPr/>
        </p:nvSpPr>
        <p:spPr>
          <a:xfrm>
            <a:off x="1170774" y="1666430"/>
            <a:ext cx="8332149" cy="3477875"/>
          </a:xfrm>
          <a:prstGeom prst="rect">
            <a:avLst/>
          </a:prstGeom>
          <a:noFill/>
        </p:spPr>
        <p:txBody>
          <a:bodyPr wrap="square" rtlCol="0">
            <a:spAutoFit/>
          </a:bodyPr>
          <a:lstStyle/>
          <a:p>
            <a:r>
              <a:rPr lang="en-US" sz="2000" dirty="0"/>
              <a:t>It is a great privilege for us to express our profound gratitude to our respected teacher Mr. </a:t>
            </a:r>
            <a:r>
              <a:rPr lang="en-US" sz="2000" dirty="0" err="1"/>
              <a:t>Arijit</a:t>
            </a:r>
            <a:r>
              <a:rPr lang="en-US" sz="2000" dirty="0"/>
              <a:t> Ghosh, Applied Electronics &amp;Instrumentation Engineering, </a:t>
            </a:r>
            <a:r>
              <a:rPr lang="en-GB" sz="2000" dirty="0"/>
              <a:t>RCC Institute of Information Technology</a:t>
            </a:r>
            <a:r>
              <a:rPr lang="en-US" sz="2000" dirty="0"/>
              <a:t>, for his constant guidance, valuable suggestions, supervision and inspiration throughout the course work without which it would have been difficult to complete the work within scheduled time.</a:t>
            </a:r>
            <a:endParaRPr lang="en-IN" sz="2000" dirty="0"/>
          </a:p>
          <a:p>
            <a:r>
              <a:rPr lang="en-US" sz="2000" dirty="0"/>
              <a:t>We would like to express our gratitude towards </a:t>
            </a:r>
            <a:r>
              <a:rPr lang="en-US" sz="2000" dirty="0" err="1"/>
              <a:t>Naiwrita</a:t>
            </a:r>
            <a:r>
              <a:rPr lang="en-US" sz="2000" dirty="0"/>
              <a:t> </a:t>
            </a:r>
            <a:r>
              <a:rPr lang="en-US" sz="2000" dirty="0" err="1"/>
              <a:t>Dey</a:t>
            </a:r>
            <a:r>
              <a:rPr lang="en-US" sz="2000" dirty="0"/>
              <a:t>, </a:t>
            </a:r>
            <a:r>
              <a:rPr lang="en-US" sz="2000" dirty="0" err="1"/>
              <a:t>Srijan</a:t>
            </a:r>
            <a:r>
              <a:rPr lang="en-US" sz="2000" dirty="0"/>
              <a:t> Bhattacharyya, </a:t>
            </a:r>
            <a:r>
              <a:rPr lang="en-US" sz="2000" dirty="0" err="1"/>
              <a:t>Kalyan</a:t>
            </a:r>
            <a:r>
              <a:rPr lang="en-US" sz="2000" dirty="0"/>
              <a:t> Biswas, </a:t>
            </a:r>
            <a:r>
              <a:rPr lang="en-US" sz="2000" dirty="0" err="1"/>
              <a:t>Debabrata</a:t>
            </a:r>
            <a:r>
              <a:rPr lang="en-US" sz="2000" dirty="0"/>
              <a:t> Bhattacharyya &amp; </a:t>
            </a:r>
            <a:r>
              <a:rPr lang="en-US" sz="2000" dirty="0" err="1"/>
              <a:t>Abhishek</a:t>
            </a:r>
            <a:r>
              <a:rPr lang="en-US" sz="2000" dirty="0"/>
              <a:t> Paul for his kind co-operation and encouragement which helped us in completion of this project.</a:t>
            </a:r>
            <a:endParaRPr lang="en-IN" sz="2000" dirty="0"/>
          </a:p>
          <a:p>
            <a:pPr marL="285750" indent="-285750">
              <a:buFont typeface="Wingdings" panose="05000000000000000000" pitchFamily="2" charset="2"/>
              <a:buChar char="§"/>
            </a:pPr>
            <a:endParaRPr lang="en-IN" sz="2000" dirty="0"/>
          </a:p>
        </p:txBody>
      </p:sp>
    </p:spTree>
    <p:extLst>
      <p:ext uri="{BB962C8B-B14F-4D97-AF65-F5344CB8AC3E}">
        <p14:creationId xmlns:p14="http://schemas.microsoft.com/office/powerpoint/2010/main" val="288232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7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normAutofit/>
          </a:bodyPr>
          <a:lstStyle/>
          <a:p>
            <a:r>
              <a:rPr lang="en-US" sz="2800" dirty="0">
                <a:latin typeface="Engravers MT" panose="02090707080505020304" pitchFamily="18" charset="0"/>
                <a:cs typeface="Segoe UI" panose="020B0502040204020203" pitchFamily="34" charset="0"/>
              </a:rPr>
              <a:t>Introduction</a:t>
            </a:r>
          </a:p>
        </p:txBody>
      </p:sp>
      <p:sp>
        <p:nvSpPr>
          <p:cNvPr id="13" name="TextBox 12">
            <a:extLst>
              <a:ext uri="{FF2B5EF4-FFF2-40B4-BE49-F238E27FC236}">
                <a16:creationId xmlns:a16="http://schemas.microsoft.com/office/drawing/2014/main" xmlns="" id="{81067FDA-9BB8-4DD7-BC00-3942B3DB5B25}"/>
              </a:ext>
            </a:extLst>
          </p:cNvPr>
          <p:cNvSpPr txBox="1"/>
          <p:nvPr/>
        </p:nvSpPr>
        <p:spPr>
          <a:xfrm>
            <a:off x="283308" y="1371600"/>
            <a:ext cx="7821038" cy="3477875"/>
          </a:xfrm>
          <a:prstGeom prst="rect">
            <a:avLst/>
          </a:prstGeom>
          <a:noFill/>
        </p:spPr>
        <p:txBody>
          <a:bodyPr wrap="square" rtlCol="0">
            <a:spAutoFit/>
          </a:bodyPr>
          <a:lstStyle/>
          <a:p>
            <a:r>
              <a:rPr lang="en-US" sz="2000" dirty="0"/>
              <a:t>Vision is the most important part of human physiology as 83% of information human being gets from the environment is via sight. The 2011 statistics by the World Health Organization (WHO) estimates that there are 285 billion people in world with visual impairment, 39 billion of which are blind and 246 with low vision.</a:t>
            </a:r>
          </a:p>
          <a:p>
            <a:r>
              <a:rPr lang="en-US" sz="2000" dirty="0"/>
              <a:t>Presently, blind people use a stick as a tool for directing themselves when they move or walk from one place to another.</a:t>
            </a:r>
          </a:p>
          <a:p>
            <a:r>
              <a:rPr lang="en-US" sz="2000" dirty="0"/>
              <a:t>Here, we develop a smart tool which can serve as a blind stick which is being more efficient and helpful than the conventional one, and which will also assist them from hurdles by providing an early indication as a detector.</a:t>
            </a:r>
            <a:endParaRPr lang="en-IN" sz="2000" dirty="0"/>
          </a:p>
        </p:txBody>
      </p:sp>
    </p:spTree>
    <p:extLst>
      <p:ext uri="{BB962C8B-B14F-4D97-AF65-F5344CB8AC3E}">
        <p14:creationId xmlns:p14="http://schemas.microsoft.com/office/powerpoint/2010/main" val="15349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pic>
        <p:nvPicPr>
          <p:cNvPr id="4" name="Picture 2" descr="Image result for smart blind stick">
            <a:extLst>
              <a:ext uri="{FF2B5EF4-FFF2-40B4-BE49-F238E27FC236}">
                <a16:creationId xmlns:a16="http://schemas.microsoft.com/office/drawing/2014/main" xmlns="" id="{166167C3-7540-4DAB-8698-5EA37AB38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940" y="1426128"/>
            <a:ext cx="5570915" cy="41106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5C253DE2-FA0E-4DDC-AED1-EDB954AE5553}"/>
              </a:ext>
            </a:extLst>
          </p:cNvPr>
          <p:cNvSpPr txBox="1"/>
          <p:nvPr/>
        </p:nvSpPr>
        <p:spPr>
          <a:xfrm>
            <a:off x="651753" y="476655"/>
            <a:ext cx="10661514" cy="3816429"/>
          </a:xfrm>
          <a:prstGeom prst="rect">
            <a:avLst/>
          </a:prstGeom>
          <a:noFill/>
        </p:spPr>
        <p:txBody>
          <a:bodyPr wrap="square" rtlCol="0">
            <a:spAutoFit/>
          </a:bodyPr>
          <a:lstStyle/>
          <a:p>
            <a:endParaRPr lang="en-US" dirty="0"/>
          </a:p>
          <a:p>
            <a:r>
              <a:rPr lang="en-IN" sz="2800" dirty="0">
                <a:latin typeface="Engravers MT" panose="02090707080505020304" pitchFamily="18" charset="0"/>
              </a:rPr>
              <a:t>components</a:t>
            </a:r>
          </a:p>
          <a:p>
            <a:endParaRPr lang="en-IN" sz="2800" dirty="0">
              <a:latin typeface="Engravers MT" panose="02090707080505020304" pitchFamily="18" charset="0"/>
            </a:endParaRPr>
          </a:p>
          <a:p>
            <a:pPr marL="514350" indent="-514350">
              <a:buAutoNum type="arabicPeriod"/>
            </a:pPr>
            <a:r>
              <a:rPr lang="en-IN" sz="2800" dirty="0">
                <a:latin typeface="Candara" panose="020E0502030303020204" pitchFamily="34" charset="0"/>
              </a:rPr>
              <a:t>Chlorinated Polyvinyl Chloride(CPVC) Pipe</a:t>
            </a:r>
          </a:p>
          <a:p>
            <a:pPr marL="514350" indent="-514350">
              <a:buAutoNum type="arabicPeriod"/>
            </a:pPr>
            <a:r>
              <a:rPr lang="en-IN" sz="2800" dirty="0">
                <a:latin typeface="Candara" panose="020E0502030303020204" pitchFamily="34" charset="0"/>
              </a:rPr>
              <a:t>Node </a:t>
            </a:r>
            <a:r>
              <a:rPr lang="en-IN" sz="2800" dirty="0" err="1">
                <a:latin typeface="Candara" panose="020E0502030303020204" pitchFamily="34" charset="0"/>
              </a:rPr>
              <a:t>MicroController</a:t>
            </a:r>
            <a:r>
              <a:rPr lang="en-IN" sz="2800" dirty="0">
                <a:latin typeface="Candara" panose="020E0502030303020204" pitchFamily="34" charset="0"/>
              </a:rPr>
              <a:t> Unit(MCU)</a:t>
            </a:r>
          </a:p>
          <a:p>
            <a:pPr marL="514350" indent="-514350">
              <a:buFontTx/>
              <a:buAutoNum type="arabicPeriod"/>
            </a:pPr>
            <a:r>
              <a:rPr lang="en-US" sz="2800" dirty="0">
                <a:latin typeface="Candara" panose="020E0502030303020204" pitchFamily="34" charset="0"/>
              </a:rPr>
              <a:t>Global Positioning System(GPS) Module</a:t>
            </a:r>
          </a:p>
          <a:p>
            <a:pPr marL="514350" indent="-514350">
              <a:buFontTx/>
              <a:buAutoNum type="arabicPeriod"/>
            </a:pPr>
            <a:r>
              <a:rPr lang="en-US" sz="2800" dirty="0">
                <a:latin typeface="Candara" panose="020E0502030303020204" pitchFamily="34" charset="0"/>
              </a:rPr>
              <a:t>Transmitter-Receiver with Buzzer</a:t>
            </a:r>
          </a:p>
          <a:p>
            <a:pPr marL="514350" indent="-514350">
              <a:buFontTx/>
              <a:buAutoNum type="arabicPeriod"/>
            </a:pPr>
            <a:r>
              <a:rPr lang="en-US" sz="2800" dirty="0">
                <a:latin typeface="Candara" panose="020E0502030303020204" pitchFamily="34" charset="0"/>
              </a:rPr>
              <a:t>Ultrasonic Sensor with Buzzer</a:t>
            </a:r>
          </a:p>
          <a:p>
            <a:pPr marL="514350" indent="-514350">
              <a:buFontTx/>
              <a:buAutoNum type="arabicPeriod"/>
            </a:pPr>
            <a:r>
              <a:rPr lang="en-US" sz="2800" dirty="0">
                <a:latin typeface="Candara" panose="020E0502030303020204" pitchFamily="34" charset="0"/>
              </a:rPr>
              <a:t>Blynk Application</a:t>
            </a:r>
            <a:endParaRPr lang="en-US" sz="2800" dirty="0"/>
          </a:p>
        </p:txBody>
      </p:sp>
    </p:spTree>
    <p:extLst>
      <p:ext uri="{BB962C8B-B14F-4D97-AF65-F5344CB8AC3E}">
        <p14:creationId xmlns:p14="http://schemas.microsoft.com/office/powerpoint/2010/main" val="70316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t="-107000" b="-107000"/>
          </a:stretch>
        </a:blip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9" name="TextBox 8">
            <a:extLst>
              <a:ext uri="{FF2B5EF4-FFF2-40B4-BE49-F238E27FC236}">
                <a16:creationId xmlns:a16="http://schemas.microsoft.com/office/drawing/2014/main" xmlns="" id="{5C253DE2-FA0E-4DDC-AED1-EDB954AE5553}"/>
              </a:ext>
            </a:extLst>
          </p:cNvPr>
          <p:cNvSpPr txBox="1"/>
          <p:nvPr/>
        </p:nvSpPr>
        <p:spPr>
          <a:xfrm>
            <a:off x="671209" y="476655"/>
            <a:ext cx="10661514" cy="2954655"/>
          </a:xfrm>
          <a:prstGeom prst="rect">
            <a:avLst/>
          </a:prstGeom>
          <a:noFill/>
        </p:spPr>
        <p:txBody>
          <a:bodyPr wrap="square" rtlCol="0">
            <a:spAutoFit/>
          </a:bodyPr>
          <a:lstStyle/>
          <a:p>
            <a:endParaRPr lang="en-US" dirty="0"/>
          </a:p>
          <a:p>
            <a:r>
              <a:rPr lang="en-IN" sz="2800" dirty="0">
                <a:latin typeface="Engravers MT" panose="02090707080505020304" pitchFamily="18" charset="0"/>
              </a:rPr>
              <a:t>Objectives</a:t>
            </a:r>
          </a:p>
          <a:p>
            <a:endParaRPr lang="en-IN" sz="2800" dirty="0">
              <a:latin typeface="Engravers MT" panose="02090707080505020304" pitchFamily="18" charset="0"/>
            </a:endParaRPr>
          </a:p>
          <a:p>
            <a:r>
              <a:rPr lang="en-IN" sz="2800" dirty="0">
                <a:latin typeface="Castellar" panose="020A0402060406010301" pitchFamily="18" charset="0"/>
              </a:rPr>
              <a:t>Past</a:t>
            </a:r>
          </a:p>
          <a:p>
            <a:endParaRPr lang="en-IN" sz="2800" dirty="0">
              <a:latin typeface="Engravers MT" panose="02090707080505020304" pitchFamily="18" charset="0"/>
            </a:endParaRPr>
          </a:p>
          <a:p>
            <a:r>
              <a:rPr lang="en-IN" sz="2800" dirty="0">
                <a:latin typeface="Candara" panose="020E0502030303020204" pitchFamily="34" charset="0"/>
              </a:rPr>
              <a:t>A stick integrated with ultrasonic sensor </a:t>
            </a:r>
            <a:r>
              <a:rPr lang="en-IN" sz="2800" dirty="0" smtClean="0">
                <a:latin typeface="Candara" panose="020E0502030303020204" pitchFamily="34" charset="0"/>
              </a:rPr>
              <a:t>just </a:t>
            </a:r>
            <a:r>
              <a:rPr lang="en-IN" sz="2800" dirty="0">
                <a:latin typeface="Candara" panose="020E0502030303020204" pitchFamily="34" charset="0"/>
              </a:rPr>
              <a:t>to  help visually challenged people.</a:t>
            </a:r>
          </a:p>
        </p:txBody>
      </p:sp>
    </p:spTree>
    <p:extLst>
      <p:ext uri="{BB962C8B-B14F-4D97-AF65-F5344CB8AC3E}">
        <p14:creationId xmlns:p14="http://schemas.microsoft.com/office/powerpoint/2010/main" val="212758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9" name="TextBox 8">
            <a:extLst>
              <a:ext uri="{FF2B5EF4-FFF2-40B4-BE49-F238E27FC236}">
                <a16:creationId xmlns:a16="http://schemas.microsoft.com/office/drawing/2014/main" xmlns="" id="{5C253DE2-FA0E-4DDC-AED1-EDB954AE5553}"/>
              </a:ext>
            </a:extLst>
          </p:cNvPr>
          <p:cNvSpPr txBox="1"/>
          <p:nvPr/>
        </p:nvSpPr>
        <p:spPr>
          <a:xfrm>
            <a:off x="671209" y="476655"/>
            <a:ext cx="10661514" cy="3108543"/>
          </a:xfrm>
          <a:prstGeom prst="rect">
            <a:avLst/>
          </a:prstGeom>
          <a:noFill/>
        </p:spPr>
        <p:txBody>
          <a:bodyPr wrap="square" rtlCol="0">
            <a:spAutoFit/>
          </a:bodyPr>
          <a:lstStyle/>
          <a:p>
            <a:r>
              <a:rPr lang="en-US" sz="2800" dirty="0">
                <a:latin typeface="Castellar" panose="020A0402060406010301" pitchFamily="18" charset="0"/>
              </a:rPr>
              <a:t>present</a:t>
            </a:r>
          </a:p>
          <a:p>
            <a:endParaRPr lang="en-IN" sz="2800" dirty="0">
              <a:latin typeface="Castellar" panose="020A0402060406010301" pitchFamily="18" charset="0"/>
            </a:endParaRPr>
          </a:p>
          <a:p>
            <a:r>
              <a:rPr lang="en-IN" sz="2800" dirty="0">
                <a:latin typeface="Candara" panose="020E0502030303020204" pitchFamily="34" charset="0"/>
              </a:rPr>
              <a:t>A smart blind stick integrated with-</a:t>
            </a:r>
          </a:p>
          <a:p>
            <a:pPr marL="457200" indent="-457200">
              <a:buFontTx/>
              <a:buChar char="-"/>
            </a:pPr>
            <a:r>
              <a:rPr lang="en-IN" sz="2800" dirty="0">
                <a:latin typeface="Candara" panose="020E0502030303020204" pitchFamily="34" charset="0"/>
              </a:rPr>
              <a:t>Ultrasonic sensor and a buzzer</a:t>
            </a:r>
          </a:p>
          <a:p>
            <a:pPr marL="457200" indent="-457200">
              <a:buFontTx/>
              <a:buChar char="-"/>
            </a:pPr>
            <a:r>
              <a:rPr lang="en-IN" sz="2800" dirty="0">
                <a:latin typeface="Candara" panose="020E0502030303020204" pitchFamily="34" charset="0"/>
              </a:rPr>
              <a:t>GPS module and an app to detect the location</a:t>
            </a:r>
          </a:p>
          <a:p>
            <a:pPr marL="457200" indent="-457200">
              <a:buFontTx/>
              <a:buChar char="-"/>
            </a:pPr>
            <a:r>
              <a:rPr lang="en-IN" sz="2800" dirty="0">
                <a:latin typeface="Candara" panose="020E0502030303020204" pitchFamily="34" charset="0"/>
              </a:rPr>
              <a:t>Transmitter-receiver to detect where the stick has been kept</a:t>
            </a:r>
          </a:p>
          <a:p>
            <a:pPr marL="457200" indent="-457200">
              <a:buFontTx/>
              <a:buChar char="-"/>
            </a:pPr>
            <a:endParaRPr lang="en-IN" sz="2800" dirty="0">
              <a:latin typeface="Engravers MT" panose="02090707080505020304" pitchFamily="18" charset="0"/>
            </a:endParaRPr>
          </a:p>
        </p:txBody>
      </p:sp>
    </p:spTree>
    <p:extLst>
      <p:ext uri="{BB962C8B-B14F-4D97-AF65-F5344CB8AC3E}">
        <p14:creationId xmlns:p14="http://schemas.microsoft.com/office/powerpoint/2010/main" val="308797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8000"/>
            <a:lum/>
          </a:blip>
          <a:srcRect/>
          <a:stretch>
            <a:fillRect t="-39000" b="-39000"/>
          </a:stretch>
        </a:blip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9" name="TextBox 8">
            <a:extLst>
              <a:ext uri="{FF2B5EF4-FFF2-40B4-BE49-F238E27FC236}">
                <a16:creationId xmlns:a16="http://schemas.microsoft.com/office/drawing/2014/main" xmlns="" id="{5C253DE2-FA0E-4DDC-AED1-EDB954AE5553}"/>
              </a:ext>
            </a:extLst>
          </p:cNvPr>
          <p:cNvSpPr txBox="1"/>
          <p:nvPr/>
        </p:nvSpPr>
        <p:spPr>
          <a:xfrm>
            <a:off x="68094" y="476655"/>
            <a:ext cx="12023387" cy="461665"/>
          </a:xfrm>
          <a:prstGeom prst="rect">
            <a:avLst/>
          </a:prstGeom>
          <a:noFill/>
        </p:spPr>
        <p:txBody>
          <a:bodyPr wrap="square" rtlCol="0">
            <a:spAutoFit/>
          </a:bodyPr>
          <a:lstStyle/>
          <a:p>
            <a:r>
              <a:rPr lang="en-IN" sz="2400" dirty="0">
                <a:latin typeface="Engravers MT" panose="02090707080505020304" pitchFamily="18" charset="0"/>
              </a:rPr>
              <a:t>1. Why Chlorinated Polyvinyl Chloride(CPVC) Pipe?</a:t>
            </a:r>
          </a:p>
        </p:txBody>
      </p:sp>
      <p:sp>
        <p:nvSpPr>
          <p:cNvPr id="2" name="Thought Bubble: Cloud 1">
            <a:extLst>
              <a:ext uri="{FF2B5EF4-FFF2-40B4-BE49-F238E27FC236}">
                <a16:creationId xmlns:a16="http://schemas.microsoft.com/office/drawing/2014/main" xmlns="" id="{AF825282-B381-46F9-9976-1A0800B482D3}"/>
              </a:ext>
            </a:extLst>
          </p:cNvPr>
          <p:cNvSpPr/>
          <p:nvPr/>
        </p:nvSpPr>
        <p:spPr>
          <a:xfrm>
            <a:off x="398834" y="1147865"/>
            <a:ext cx="3871608" cy="2519463"/>
          </a:xfrm>
          <a:prstGeom prst="cloud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have kept in mind the </a:t>
            </a:r>
            <a:r>
              <a:rPr lang="en-US" dirty="0" smtClean="0">
                <a:solidFill>
                  <a:schemeClr val="tx1"/>
                </a:solidFill>
              </a:rPr>
              <a:t>weight </a:t>
            </a:r>
            <a:r>
              <a:rPr lang="en-US" smtClean="0">
                <a:solidFill>
                  <a:schemeClr val="tx1"/>
                </a:solidFill>
              </a:rPr>
              <a:t>and flexibility </a:t>
            </a:r>
            <a:r>
              <a:rPr lang="en-US" dirty="0">
                <a:solidFill>
                  <a:schemeClr val="tx1"/>
                </a:solidFill>
              </a:rPr>
              <a:t>of the stick so that anyone can carry it easily from one place to another.</a:t>
            </a:r>
            <a:endParaRPr lang="en-IN" dirty="0">
              <a:solidFill>
                <a:schemeClr val="tx1"/>
              </a:solidFill>
            </a:endParaRPr>
          </a:p>
        </p:txBody>
      </p:sp>
      <p:sp>
        <p:nvSpPr>
          <p:cNvPr id="3" name="TextBox 2">
            <a:extLst>
              <a:ext uri="{FF2B5EF4-FFF2-40B4-BE49-F238E27FC236}">
                <a16:creationId xmlns:a16="http://schemas.microsoft.com/office/drawing/2014/main" xmlns="" id="{54A48243-BD90-4741-A2A8-14A3B65B54F6}"/>
              </a:ext>
            </a:extLst>
          </p:cNvPr>
          <p:cNvSpPr txBox="1"/>
          <p:nvPr/>
        </p:nvSpPr>
        <p:spPr>
          <a:xfrm>
            <a:off x="5719864" y="1498060"/>
            <a:ext cx="4309353" cy="1754326"/>
          </a:xfrm>
          <a:prstGeom prst="rect">
            <a:avLst/>
          </a:prstGeom>
          <a:noFill/>
        </p:spPr>
        <p:txBody>
          <a:bodyPr wrap="square" rtlCol="0">
            <a:spAutoFit/>
          </a:bodyPr>
          <a:lstStyle/>
          <a:p>
            <a:r>
              <a:rPr lang="en-US" dirty="0"/>
              <a:t>Specifications of the CPVC Pipe used-</a:t>
            </a:r>
          </a:p>
          <a:p>
            <a:pPr marL="342900" indent="-342900">
              <a:buAutoNum type="arabicPeriod"/>
            </a:pPr>
            <a:r>
              <a:rPr lang="en-IN" dirty="0"/>
              <a:t>Three ½ inches size</a:t>
            </a:r>
          </a:p>
          <a:p>
            <a:pPr marL="342900" indent="-342900">
              <a:buAutoNum type="arabicPeriod"/>
            </a:pPr>
            <a:r>
              <a:rPr lang="en-IN" dirty="0"/>
              <a:t>Outside diameter= 0.84 inches</a:t>
            </a:r>
          </a:p>
          <a:p>
            <a:pPr marL="342900" indent="-342900">
              <a:buAutoNum type="arabicPeriod"/>
            </a:pPr>
            <a:r>
              <a:rPr lang="en-IN" dirty="0"/>
              <a:t>Minimum wall thickness= 0.109 inches</a:t>
            </a:r>
          </a:p>
          <a:p>
            <a:pPr marL="342900" indent="-342900">
              <a:buAutoNum type="arabicPeriod"/>
            </a:pPr>
            <a:r>
              <a:rPr lang="en-IN" dirty="0"/>
              <a:t>Inside diameter= 0.622 inches</a:t>
            </a:r>
          </a:p>
          <a:p>
            <a:pPr marL="342900" indent="-342900">
              <a:buAutoNum type="arabicPeriod"/>
            </a:pPr>
            <a:r>
              <a:rPr lang="en-IN" dirty="0"/>
              <a:t>Weight= 17 lb/100 ft</a:t>
            </a:r>
            <a:endParaRPr lang="en-US" dirty="0"/>
          </a:p>
        </p:txBody>
      </p:sp>
      <p:sp>
        <p:nvSpPr>
          <p:cNvPr id="6" name="Speech Bubble: Oval 5">
            <a:extLst>
              <a:ext uri="{FF2B5EF4-FFF2-40B4-BE49-F238E27FC236}">
                <a16:creationId xmlns:a16="http://schemas.microsoft.com/office/drawing/2014/main" xmlns="" id="{2DA158DF-441C-4879-A06F-8AA6EE536A61}"/>
              </a:ext>
            </a:extLst>
          </p:cNvPr>
          <p:cNvSpPr/>
          <p:nvPr/>
        </p:nvSpPr>
        <p:spPr>
          <a:xfrm>
            <a:off x="5560979" y="3341451"/>
            <a:ext cx="2461098" cy="1754326"/>
          </a:xfrm>
          <a:prstGeom prst="wedgeEllipse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have only used 2.75/100 feet of CPVC Pipe </a:t>
            </a:r>
            <a:endParaRPr lang="en-IN" dirty="0">
              <a:solidFill>
                <a:schemeClr val="tx1"/>
              </a:solidFill>
            </a:endParaRPr>
          </a:p>
        </p:txBody>
      </p:sp>
      <p:sp>
        <p:nvSpPr>
          <p:cNvPr id="7" name="Speech Bubble: Rectangle 6">
            <a:extLst>
              <a:ext uri="{FF2B5EF4-FFF2-40B4-BE49-F238E27FC236}">
                <a16:creationId xmlns:a16="http://schemas.microsoft.com/office/drawing/2014/main" xmlns="" id="{1299BCD8-3C26-4772-919A-7E797DD75044}"/>
              </a:ext>
            </a:extLst>
          </p:cNvPr>
          <p:cNvSpPr/>
          <p:nvPr/>
        </p:nvSpPr>
        <p:spPr>
          <a:xfrm>
            <a:off x="8258782" y="3341451"/>
            <a:ext cx="3696512" cy="1906622"/>
          </a:xfrm>
          <a:prstGeom prst="wedgeRect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a:t>
            </a:r>
            <a:r>
              <a:rPr lang="en-US" dirty="0" err="1">
                <a:solidFill>
                  <a:schemeClr val="tx1"/>
                </a:solidFill>
              </a:rPr>
              <a:t>lb</a:t>
            </a:r>
            <a:r>
              <a:rPr lang="en-US" dirty="0">
                <a:solidFill>
                  <a:schemeClr val="tx1"/>
                </a:solidFill>
              </a:rPr>
              <a:t>= 454 gram (approx.)</a:t>
            </a:r>
          </a:p>
          <a:p>
            <a:pPr algn="ctr"/>
            <a:r>
              <a:rPr lang="en-US" dirty="0">
                <a:solidFill>
                  <a:schemeClr val="tx1"/>
                </a:solidFill>
              </a:rPr>
              <a:t>Ours is only 0.4675 </a:t>
            </a:r>
            <a:r>
              <a:rPr lang="en-US" dirty="0" err="1">
                <a:solidFill>
                  <a:schemeClr val="tx1"/>
                </a:solidFill>
              </a:rPr>
              <a:t>lb</a:t>
            </a:r>
            <a:r>
              <a:rPr lang="en-US" dirty="0">
                <a:solidFill>
                  <a:schemeClr val="tx1"/>
                </a:solidFill>
              </a:rPr>
              <a:t>= 212.245 gram</a:t>
            </a:r>
            <a:endParaRPr lang="en-IN" dirty="0">
              <a:solidFill>
                <a:schemeClr val="tx1"/>
              </a:solidFill>
            </a:endParaRPr>
          </a:p>
        </p:txBody>
      </p:sp>
    </p:spTree>
    <p:extLst>
      <p:ext uri="{BB962C8B-B14F-4D97-AF65-F5344CB8AC3E}">
        <p14:creationId xmlns:p14="http://schemas.microsoft.com/office/powerpoint/2010/main" val="362213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2635</Words>
  <Application>Microsoft Office PowerPoint</Application>
  <PresentationFormat>Widescreen</PresentationFormat>
  <Paragraphs>240</Paragraphs>
  <Slides>19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Arial</vt:lpstr>
      <vt:lpstr>Calibri</vt:lpstr>
      <vt:lpstr>Calibri Light</vt:lpstr>
      <vt:lpstr>Candara</vt:lpstr>
      <vt:lpstr>Castellar</vt:lpstr>
      <vt:lpstr>Elephant</vt:lpstr>
      <vt:lpstr>Engravers MT</vt:lpstr>
      <vt:lpstr>Segoe UI</vt:lpstr>
      <vt:lpstr>Wingdings</vt:lpstr>
      <vt:lpstr>Office Theme</vt:lpstr>
      <vt:lpstr>PowerPoint Presentation</vt:lpstr>
      <vt:lpstr>Smart Blind Stick</vt:lpstr>
      <vt:lpstr>Table of Contents</vt:lpstr>
      <vt:lpstr>PowerPoint Presentation</vt:lpstr>
      <vt:lpstr>Introduction</vt:lpstr>
      <vt:lpstr>Slide 3</vt:lpstr>
      <vt:lpstr>Slide 3</vt:lpstr>
      <vt:lpstr>Slide 3</vt:lpstr>
      <vt:lpstr>Slide 3</vt:lpstr>
      <vt:lpstr>Slide 3</vt:lpstr>
      <vt:lpstr>PowerPoint Presentation</vt:lpstr>
      <vt:lpstr>PowerPoint Presentation</vt:lpstr>
      <vt:lpstr>PowerPoint Presentation</vt:lpstr>
      <vt:lpstr>5.ULTRASONIC SENSOR WITH BUZZER</vt:lpstr>
      <vt:lpstr>6.USE OF BLYNK APP</vt:lpstr>
      <vt:lpstr>INTERFACING WITH MICROCONTROLLER</vt:lpstr>
      <vt:lpstr>FUTURE SCOPE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2019-11-28T12:50:24Z</dcterms:created>
  <dcterms:modified xsi:type="dcterms:W3CDTF">2019-11-29T09:19:59Z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