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a8e41e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a8e41e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a8e41e9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a8e41e9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a8e41e9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a8e41e9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a8e41e9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a8e41e9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d9cd8f21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d9cd8f21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a8e41e9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a8e41e9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a8e41e9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a8e41e9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a8e41e9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a8e41e9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d9cd8f21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d9cd8f21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6a8e41e9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a8e41e9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d9cd8f21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d9cd8f21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d9cd8f21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d9cd8f21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6a8e41e9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6a8e41e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6a8e41e9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6a8e41e9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6a8e41e9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6a8e41e9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6a8e41e9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6a8e41e9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6a8e41e9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a8e41e9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6a8e41e9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6a8e41e9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6a8e41e9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6a8e41e9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6a8e41e9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6a8e41e9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6a8e41e9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6a8e41e9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d9cd8f21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d9cd8f21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6a8e41e9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6a8e41e9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6a8e41e9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6a8e41e9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6a8e41e9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6a8e41e9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6a8e41e9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6a8e41e9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a8e41e9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a8e41e9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a8e41e9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a8e41e9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6a8e41e9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6a8e41e9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a8e41e9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a8e41e9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a8e41e9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a8e41e9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6a8e41e9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6a8e41e9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a1f7f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a1f7f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6a8e41e9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6a8e41e9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d9cd8f21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d9cd8f21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d9cd8f21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d9cd8f21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a8e41e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a8e41e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a8e41e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a8e41e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a8e41e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a8e41e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a8e41e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a8e41e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Legal Analytics</a:t>
            </a:r>
            <a:endParaRPr/>
          </a:p>
        </p:txBody>
      </p:sp>
      <p:sp>
        <p:nvSpPr>
          <p:cNvPr id="87" name="Google Shape;87;p13"/>
          <p:cNvSpPr txBox="1"/>
          <p:nvPr>
            <p:ph idx="1" type="subTitle"/>
          </p:nvPr>
        </p:nvSpPr>
        <p:spPr>
          <a:xfrm>
            <a:off x="6091925" y="2760200"/>
            <a:ext cx="2500800" cy="1802100"/>
          </a:xfrm>
          <a:prstGeom prst="rect">
            <a:avLst/>
          </a:prstGeom>
          <a:ln cap="flat" cmpd="sng" w="9525">
            <a:solidFill>
              <a:srgbClr val="999999"/>
            </a:solidFill>
            <a:prstDash val="dot"/>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000000"/>
                </a:solidFill>
              </a:rPr>
              <a:t>Group 1</a:t>
            </a:r>
            <a:endParaRPr b="1">
              <a:solidFill>
                <a:srgbClr val="000000"/>
              </a:solidFill>
            </a:endParaRPr>
          </a:p>
          <a:p>
            <a:pPr indent="0" lvl="0" marL="0" rtl="0" algn="l">
              <a:spcBef>
                <a:spcPts val="0"/>
              </a:spcBef>
              <a:spcAft>
                <a:spcPts val="0"/>
              </a:spcAft>
              <a:buNone/>
            </a:pPr>
            <a:r>
              <a:t/>
            </a:r>
            <a:endParaRPr/>
          </a:p>
          <a:p>
            <a:pPr indent="-307340" lvl="0" marL="457200" rtl="0" algn="l">
              <a:lnSpc>
                <a:spcPct val="115000"/>
              </a:lnSpc>
              <a:spcBef>
                <a:spcPts val="0"/>
              </a:spcBef>
              <a:spcAft>
                <a:spcPts val="0"/>
              </a:spcAft>
              <a:buSzPct val="100000"/>
              <a:buChar char="-"/>
            </a:pPr>
            <a:r>
              <a:rPr lang="en"/>
              <a:t>Shraddha Ganesh Vispute</a:t>
            </a:r>
            <a:endParaRPr/>
          </a:p>
          <a:p>
            <a:pPr indent="-307340" lvl="0" marL="457200" rtl="0" algn="l">
              <a:lnSpc>
                <a:spcPct val="115000"/>
              </a:lnSpc>
              <a:spcBef>
                <a:spcPts val="0"/>
              </a:spcBef>
              <a:spcAft>
                <a:spcPts val="0"/>
              </a:spcAft>
              <a:buSzPct val="100000"/>
              <a:buChar char="-"/>
            </a:pPr>
            <a:r>
              <a:rPr lang="en"/>
              <a:t>Prithvi Parihar</a:t>
            </a:r>
            <a:endParaRPr/>
          </a:p>
          <a:p>
            <a:pPr indent="-307340" lvl="0" marL="457200" rtl="0" algn="l">
              <a:lnSpc>
                <a:spcPct val="115000"/>
              </a:lnSpc>
              <a:spcBef>
                <a:spcPts val="0"/>
              </a:spcBef>
              <a:spcAft>
                <a:spcPts val="0"/>
              </a:spcAft>
              <a:buSzPct val="100000"/>
              <a:buChar char="-"/>
            </a:pPr>
            <a:r>
              <a:rPr lang="en"/>
              <a:t>Harish Kumar</a:t>
            </a:r>
            <a:endParaRPr/>
          </a:p>
          <a:p>
            <a:pPr indent="-307340" lvl="0" marL="457200" rtl="0" algn="l">
              <a:lnSpc>
                <a:spcPct val="115000"/>
              </a:lnSpc>
              <a:spcBef>
                <a:spcPts val="0"/>
              </a:spcBef>
              <a:spcAft>
                <a:spcPts val="0"/>
              </a:spcAft>
              <a:buSzPct val="100000"/>
              <a:buChar char="-"/>
            </a:pPr>
            <a:r>
              <a:rPr lang="en"/>
              <a:t>Arunava Nandy</a:t>
            </a:r>
            <a:endParaRPr/>
          </a:p>
          <a:p>
            <a:pPr indent="-307340" lvl="0" marL="457200" rtl="0" algn="l">
              <a:lnSpc>
                <a:spcPct val="115000"/>
              </a:lnSpc>
              <a:spcBef>
                <a:spcPts val="0"/>
              </a:spcBef>
              <a:spcAft>
                <a:spcPts val="0"/>
              </a:spcAft>
              <a:buSzPct val="100000"/>
              <a:buChar char="-"/>
            </a:pPr>
            <a:r>
              <a:rPr lang="en"/>
              <a:t>Pradeep Vasan D</a:t>
            </a:r>
            <a:endParaRPr/>
          </a:p>
          <a:p>
            <a:pPr indent="-307340" lvl="0" marL="457200" rtl="0" algn="l">
              <a:lnSpc>
                <a:spcPct val="115000"/>
              </a:lnSpc>
              <a:spcBef>
                <a:spcPts val="0"/>
              </a:spcBef>
              <a:spcAft>
                <a:spcPts val="0"/>
              </a:spcAft>
              <a:buSzPct val="100000"/>
              <a:buChar char="-"/>
            </a:pPr>
            <a:r>
              <a:rPr lang="en"/>
              <a:t>Monish Martin</a:t>
            </a:r>
            <a:endParaRPr/>
          </a:p>
          <a:p>
            <a:pPr indent="0" lvl="0" marL="0" rtl="0" algn="l">
              <a:spcBef>
                <a:spcPts val="0"/>
              </a:spcBef>
              <a:spcAft>
                <a:spcPts val="0"/>
              </a:spcAft>
              <a:buNone/>
            </a:pPr>
            <a:r>
              <a:t/>
            </a:r>
            <a:endParaRPr/>
          </a:p>
        </p:txBody>
      </p:sp>
      <p:sp>
        <p:nvSpPr>
          <p:cNvPr id="88" name="Google Shape;88;p13"/>
          <p:cNvSpPr txBox="1"/>
          <p:nvPr/>
        </p:nvSpPr>
        <p:spPr>
          <a:xfrm>
            <a:off x="6091925" y="2248050"/>
            <a:ext cx="2500800" cy="384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Lato"/>
                <a:ea typeface="Lato"/>
                <a:cs typeface="Lato"/>
                <a:sym typeface="Lato"/>
              </a:rPr>
              <a:t>Mentor </a:t>
            </a:r>
            <a:r>
              <a:rPr lang="en" sz="1300">
                <a:solidFill>
                  <a:schemeClr val="accent1"/>
                </a:solidFill>
                <a:latin typeface="Lato"/>
                <a:ea typeface="Lato"/>
                <a:cs typeface="Lato"/>
                <a:sym typeface="Lato"/>
              </a:rPr>
              <a:t>: Mr. Animesh Tiwari</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755750" y="966900"/>
            <a:ext cx="7077075" cy="434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6500" y="609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Removal [ Information Based ]</a:t>
            </a:r>
            <a:endParaRPr/>
          </a:p>
        </p:txBody>
      </p:sp>
      <p:sp>
        <p:nvSpPr>
          <p:cNvPr id="147" name="Google Shape;147;p23"/>
          <p:cNvSpPr txBox="1"/>
          <p:nvPr>
            <p:ph idx="1" type="body"/>
          </p:nvPr>
        </p:nvSpPr>
        <p:spPr>
          <a:xfrm>
            <a:off x="684200" y="1441200"/>
            <a:ext cx="7688700" cy="2261100"/>
          </a:xfrm>
          <a:prstGeom prst="rect">
            <a:avLst/>
          </a:prstGeom>
        </p:spPr>
        <p:txBody>
          <a:bodyPr anchorCtr="0" anchor="t" bIns="91425" lIns="91425" spcFirstLastPara="1" rIns="91425" wrap="square" tIns="91425">
            <a:normAutofit lnSpcReduction="20000"/>
          </a:bodyPr>
          <a:lstStyle/>
          <a:p>
            <a:pPr indent="-311150" lvl="0" marL="457200" rtl="0" algn="just">
              <a:lnSpc>
                <a:spcPct val="150000"/>
              </a:lnSpc>
              <a:spcBef>
                <a:spcPts val="0"/>
              </a:spcBef>
              <a:spcAft>
                <a:spcPts val="0"/>
              </a:spcAft>
              <a:buSzPts val="1300"/>
              <a:buAutoNum type="arabicPeriod"/>
            </a:pPr>
            <a:r>
              <a:rPr lang="en"/>
              <a:t>The US Supreme Court dataset includes information about the judgement passed by the apex court such as  decisionType and  decisionDirection</a:t>
            </a:r>
            <a:endParaRPr/>
          </a:p>
          <a:p>
            <a:pPr indent="0" lvl="0" marL="457200" rtl="0" algn="just">
              <a:lnSpc>
                <a:spcPct val="150000"/>
              </a:lnSpc>
              <a:spcBef>
                <a:spcPts val="0"/>
              </a:spcBef>
              <a:spcAft>
                <a:spcPts val="0"/>
              </a:spcAft>
              <a:buNone/>
            </a:pPr>
            <a:r>
              <a:t/>
            </a:r>
            <a:endParaRPr/>
          </a:p>
          <a:p>
            <a:pPr indent="-311150" lvl="0" marL="457200" rtl="0" algn="just">
              <a:lnSpc>
                <a:spcPct val="150000"/>
              </a:lnSpc>
              <a:spcBef>
                <a:spcPts val="0"/>
              </a:spcBef>
              <a:spcAft>
                <a:spcPts val="0"/>
              </a:spcAft>
              <a:buSzPts val="1300"/>
              <a:buAutoNum type="arabicPeriod"/>
            </a:pPr>
            <a:r>
              <a:rPr lang="en"/>
              <a:t>These features may not be available to the business / Law firm while looking at a new case. Information such as duration of a case is available only after the case has been closed. Hence a law firm may not have access to such information. </a:t>
            </a:r>
            <a:endParaRPr/>
          </a:p>
          <a:p>
            <a:pPr indent="0" lvl="0" marL="0" rtl="0" algn="just">
              <a:lnSpc>
                <a:spcPct val="150000"/>
              </a:lnSpc>
              <a:spcBef>
                <a:spcPts val="0"/>
              </a:spcBef>
              <a:spcAft>
                <a:spcPts val="0"/>
              </a:spcAft>
              <a:buNone/>
            </a:pPr>
            <a:r>
              <a:t/>
            </a:r>
            <a:endParaRPr/>
          </a:p>
          <a:p>
            <a:pPr indent="-311150" lvl="0" marL="457200" rtl="0" algn="just">
              <a:lnSpc>
                <a:spcPct val="150000"/>
              </a:lnSpc>
              <a:spcBef>
                <a:spcPts val="0"/>
              </a:spcBef>
              <a:spcAft>
                <a:spcPts val="0"/>
              </a:spcAft>
              <a:buSzPts val="1300"/>
              <a:buAutoNum type="arabicPeriod"/>
            </a:pPr>
            <a:r>
              <a:rPr lang="en"/>
              <a:t>Such Features are removed from the model </a:t>
            </a:r>
            <a:r>
              <a:rPr lang="en"/>
              <a:t>building</a:t>
            </a:r>
            <a:r>
              <a:rPr lang="en"/>
              <a:t>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586150" y="609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 Duration of a case</a:t>
            </a:r>
            <a:endParaRPr/>
          </a:p>
        </p:txBody>
      </p:sp>
      <p:sp>
        <p:nvSpPr>
          <p:cNvPr id="153" name="Google Shape;153;p24"/>
          <p:cNvSpPr txBox="1"/>
          <p:nvPr>
            <p:ph idx="1" type="body"/>
          </p:nvPr>
        </p:nvSpPr>
        <p:spPr>
          <a:xfrm>
            <a:off x="727650" y="1441200"/>
            <a:ext cx="7688700" cy="312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duration of the case is calculated using the </a:t>
            </a:r>
            <a:r>
              <a:rPr lang="en"/>
              <a:t>independent</a:t>
            </a:r>
            <a:r>
              <a:rPr lang="en"/>
              <a:t> features dateDecision and dateArgument.</a:t>
            </a:r>
            <a:endParaRPr/>
          </a:p>
          <a:p>
            <a:pPr indent="-311150" lvl="0" marL="457200" rtl="0" algn="l">
              <a:spcBef>
                <a:spcPts val="0"/>
              </a:spcBef>
              <a:spcAft>
                <a:spcPts val="0"/>
              </a:spcAft>
              <a:buSzPts val="1300"/>
              <a:buAutoNum type="arabicPeriod"/>
            </a:pPr>
            <a:r>
              <a:rPr lang="en"/>
              <a:t>The variable cannot be used in the process of model </a:t>
            </a:r>
            <a:r>
              <a:rPr lang="en"/>
              <a:t>building, but it can be used to find insights, if any, with our dataset.</a:t>
            </a:r>
            <a:endParaRPr/>
          </a:p>
          <a:p>
            <a:pPr indent="-311150" lvl="0" marL="457200" rtl="0" algn="l">
              <a:spcBef>
                <a:spcPts val="0"/>
              </a:spcBef>
              <a:spcAft>
                <a:spcPts val="0"/>
              </a:spcAft>
              <a:buSzPts val="1300"/>
              <a:buAutoNum type="arabicPeriod"/>
            </a:pPr>
            <a:r>
              <a:rPr lang="en"/>
              <a:t>The distribution plot indicates that most cases are completed within 100-200 days.</a:t>
            </a:r>
            <a:endParaRPr/>
          </a:p>
          <a:p>
            <a:pPr indent="-311150" lvl="0" marL="457200" rtl="0" algn="l">
              <a:spcBef>
                <a:spcPts val="0"/>
              </a:spcBef>
              <a:spcAft>
                <a:spcPts val="0"/>
              </a:spcAft>
              <a:buSzPts val="1300"/>
              <a:buAutoNum type="arabicPeriod"/>
            </a:pPr>
            <a:r>
              <a:rPr lang="en"/>
              <a:t>A Hypothesis test is conducted to understand if the duration of a case has any influence on the target variable.</a:t>
            </a:r>
            <a:endParaRPr/>
          </a:p>
          <a:p>
            <a:pPr indent="-311150" lvl="0" marL="457200" rtl="0" algn="l">
              <a:spcBef>
                <a:spcPts val="0"/>
              </a:spcBef>
              <a:spcAft>
                <a:spcPts val="0"/>
              </a:spcAft>
              <a:buSzPts val="1300"/>
              <a:buAutoNum type="arabicPeriod"/>
            </a:pPr>
            <a:r>
              <a:rPr lang="en"/>
              <a:t>A Mann-whitney U test is conducted as the samples are non-parametric in nature.</a:t>
            </a:r>
            <a:endParaRPr/>
          </a:p>
          <a:p>
            <a:pPr indent="-311150" lvl="0" marL="457200" rtl="0" algn="l">
              <a:spcBef>
                <a:spcPts val="0"/>
              </a:spcBef>
              <a:spcAft>
                <a:spcPts val="0"/>
              </a:spcAft>
              <a:buSzPts val="1300"/>
              <a:buAutoNum type="arabicPeriod"/>
            </a:pPr>
            <a:r>
              <a:rPr lang="en"/>
              <a:t>The p value obtained is greater than 0.05 and hence the null hypothesis is accepted.</a:t>
            </a:r>
            <a:endParaRPr/>
          </a:p>
          <a:p>
            <a:pPr indent="-311150" lvl="0" marL="457200" rtl="0" algn="l">
              <a:spcBef>
                <a:spcPts val="0"/>
              </a:spcBef>
              <a:spcAft>
                <a:spcPts val="0"/>
              </a:spcAft>
              <a:buSzPts val="1300"/>
              <a:buAutoNum type="arabicPeriod"/>
            </a:pPr>
            <a:r>
              <a:rPr lang="en"/>
              <a:t>A box plot is also visualized for the same.</a:t>
            </a:r>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167775" y="1023163"/>
            <a:ext cx="4724400" cy="3248025"/>
          </a:xfrm>
          <a:prstGeom prst="rect">
            <a:avLst/>
          </a:prstGeom>
          <a:noFill/>
          <a:ln>
            <a:noFill/>
          </a:ln>
        </p:spPr>
      </p:pic>
      <p:pic>
        <p:nvPicPr>
          <p:cNvPr id="159" name="Google Shape;159;p25"/>
          <p:cNvPicPr preferRelativeResize="0"/>
          <p:nvPr/>
        </p:nvPicPr>
        <p:blipFill>
          <a:blip r:embed="rId4">
            <a:alphaModFix/>
          </a:blip>
          <a:stretch>
            <a:fillRect/>
          </a:stretch>
        </p:blipFill>
        <p:spPr>
          <a:xfrm>
            <a:off x="4794025" y="1053675"/>
            <a:ext cx="4042225" cy="310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87350" y="59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65" name="Google Shape;165;p26"/>
          <p:cNvSpPr txBox="1"/>
          <p:nvPr>
            <p:ph idx="1" type="body"/>
          </p:nvPr>
        </p:nvSpPr>
        <p:spPr>
          <a:xfrm>
            <a:off x="687350" y="1292725"/>
            <a:ext cx="7688700" cy="1577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Appropriate Plots are used to </a:t>
            </a:r>
            <a:r>
              <a:rPr lang="en"/>
              <a:t>visualize</a:t>
            </a:r>
            <a:r>
              <a:rPr lang="en"/>
              <a:t> univariate and bivariate </a:t>
            </a:r>
            <a:r>
              <a:rPr lang="en"/>
              <a:t>relationships</a:t>
            </a:r>
            <a:r>
              <a:rPr lang="en"/>
              <a:t> between predictor variables and target variable.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6" name="Google Shape;166;p26"/>
          <p:cNvPicPr preferRelativeResize="0"/>
          <p:nvPr/>
        </p:nvPicPr>
        <p:blipFill>
          <a:blip r:embed="rId3">
            <a:alphaModFix/>
          </a:blip>
          <a:stretch>
            <a:fillRect/>
          </a:stretch>
        </p:blipFill>
        <p:spPr>
          <a:xfrm>
            <a:off x="792100" y="2125900"/>
            <a:ext cx="7646100" cy="261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87350" y="59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72" name="Google Shape;172;p27"/>
          <p:cNvPicPr preferRelativeResize="0"/>
          <p:nvPr/>
        </p:nvPicPr>
        <p:blipFill>
          <a:blip r:embed="rId3">
            <a:alphaModFix/>
          </a:blip>
          <a:stretch>
            <a:fillRect/>
          </a:stretch>
        </p:blipFill>
        <p:spPr>
          <a:xfrm>
            <a:off x="112100" y="1469525"/>
            <a:ext cx="8839201" cy="30606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687350" y="59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78" name="Google Shape;178;p28"/>
          <p:cNvPicPr preferRelativeResize="0"/>
          <p:nvPr/>
        </p:nvPicPr>
        <p:blipFill>
          <a:blip r:embed="rId3">
            <a:alphaModFix/>
          </a:blip>
          <a:stretch>
            <a:fillRect/>
          </a:stretch>
        </p:blipFill>
        <p:spPr>
          <a:xfrm>
            <a:off x="288150" y="1583800"/>
            <a:ext cx="7924800" cy="273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87350" y="59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84" name="Google Shape;184;p29"/>
          <p:cNvPicPr preferRelativeResize="0"/>
          <p:nvPr/>
        </p:nvPicPr>
        <p:blipFill>
          <a:blip r:embed="rId3">
            <a:alphaModFix/>
          </a:blip>
          <a:stretch>
            <a:fillRect/>
          </a:stretch>
        </p:blipFill>
        <p:spPr>
          <a:xfrm>
            <a:off x="846250" y="1681850"/>
            <a:ext cx="7877175" cy="26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87350" y="59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tests</a:t>
            </a:r>
            <a:endParaRPr/>
          </a:p>
        </p:txBody>
      </p:sp>
      <p:sp>
        <p:nvSpPr>
          <p:cNvPr id="190" name="Google Shape;190;p30"/>
          <p:cNvSpPr txBox="1"/>
          <p:nvPr>
            <p:ph idx="1" type="body"/>
          </p:nvPr>
        </p:nvSpPr>
        <p:spPr>
          <a:xfrm>
            <a:off x="729450" y="1337925"/>
            <a:ext cx="7688700" cy="280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 </a:t>
            </a:r>
            <a:r>
              <a:rPr b="1" lang="en">
                <a:solidFill>
                  <a:srgbClr val="FF0000"/>
                </a:solidFill>
              </a:rPr>
              <a:t>chi square test</a:t>
            </a:r>
            <a:r>
              <a:rPr lang="en"/>
              <a:t> is performed between the predictor variables and the target variable. </a:t>
            </a:r>
            <a:endParaRPr/>
          </a:p>
          <a:p>
            <a:pPr indent="-311150" lvl="0" marL="457200" rtl="0" algn="l">
              <a:spcBef>
                <a:spcPts val="0"/>
              </a:spcBef>
              <a:spcAft>
                <a:spcPts val="0"/>
              </a:spcAft>
              <a:buSzPts val="1300"/>
              <a:buAutoNum type="arabicPeriod"/>
            </a:pPr>
            <a:r>
              <a:rPr lang="en"/>
              <a:t>The features threeJudgeFdc and lcDispositionDirection is removed.</a:t>
            </a:r>
            <a:endParaRPr/>
          </a:p>
          <a:p>
            <a:pPr indent="-311150" lvl="0" marL="457200" rtl="0" algn="l">
              <a:spcBef>
                <a:spcPts val="0"/>
              </a:spcBef>
              <a:spcAft>
                <a:spcPts val="0"/>
              </a:spcAft>
              <a:buSzPts val="1300"/>
              <a:buAutoNum type="arabicPeriod"/>
            </a:pPr>
            <a:r>
              <a:rPr lang="en"/>
              <a:t>Once the features are removed, the multicollinearity also reduces in the dataset. This is verified using the Cramer’s V test.</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191" name="Google Shape;191;p30"/>
          <p:cNvPicPr preferRelativeResize="0"/>
          <p:nvPr/>
        </p:nvPicPr>
        <p:blipFill>
          <a:blip r:embed="rId3">
            <a:alphaModFix/>
          </a:blip>
          <a:stretch>
            <a:fillRect/>
          </a:stretch>
        </p:blipFill>
        <p:spPr>
          <a:xfrm>
            <a:off x="3257925" y="2918650"/>
            <a:ext cx="2095006" cy="214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929200" y="778400"/>
            <a:ext cx="6972300" cy="429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01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94" name="Google Shape;94;p14"/>
          <p:cNvSpPr txBox="1"/>
          <p:nvPr>
            <p:ph idx="1" type="body"/>
          </p:nvPr>
        </p:nvSpPr>
        <p:spPr>
          <a:xfrm>
            <a:off x="729450" y="14052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 </a:t>
            </a:r>
            <a:r>
              <a:rPr lang="en"/>
              <a:t>The project aims to employ Legal Analytics in order to predict the winning party given the case details </a:t>
            </a:r>
            <a:endParaRPr/>
          </a:p>
          <a:p>
            <a:pPr indent="0" lvl="0" marL="0" rtl="0" algn="just">
              <a:spcBef>
                <a:spcPts val="1200"/>
              </a:spcBef>
              <a:spcAft>
                <a:spcPts val="0"/>
              </a:spcAft>
              <a:buNone/>
            </a:pPr>
            <a:r>
              <a:rPr lang="en"/>
              <a:t>- The primary objective of a Law Firm is to argue cases where chances of success is high. </a:t>
            </a:r>
            <a:endParaRPr/>
          </a:p>
          <a:p>
            <a:pPr indent="0" lvl="0" marL="0" rtl="0" algn="just">
              <a:spcBef>
                <a:spcPts val="1200"/>
              </a:spcBef>
              <a:spcAft>
                <a:spcPts val="0"/>
              </a:spcAft>
              <a:buNone/>
            </a:pPr>
            <a:r>
              <a:rPr lang="en"/>
              <a:t>- Appropriate analysis and Machine Learning models aid a firm or a lawyer to make an informed choice based on historical data and sound statistical analysis.</a:t>
            </a:r>
            <a:endParaRPr/>
          </a:p>
          <a:p>
            <a:pPr indent="0" lvl="0" marL="0" rtl="0" algn="just">
              <a:spcBef>
                <a:spcPts val="1200"/>
              </a:spcBef>
              <a:spcAft>
                <a:spcPts val="1200"/>
              </a:spcAft>
              <a:buNone/>
            </a:pPr>
            <a:r>
              <a:rPr lang="en"/>
              <a:t>- Given the details of a case, the law  firm will be able to predict the outcome which shall enable the agency to maintain a better track record and select cases where the chances of winning are high.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20000" y="544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
        <p:nvSpPr>
          <p:cNvPr id="202" name="Google Shape;202;p32"/>
          <p:cNvSpPr txBox="1"/>
          <p:nvPr>
            <p:ph idx="1" type="body"/>
          </p:nvPr>
        </p:nvSpPr>
        <p:spPr>
          <a:xfrm>
            <a:off x="727650" y="1337925"/>
            <a:ext cx="7688700" cy="300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
              <a:t>The data has now been condensed to 9 predictor features that are critical in </a:t>
            </a:r>
            <a:r>
              <a:rPr lang="en"/>
              <a:t>determining</a:t>
            </a:r>
            <a:r>
              <a:rPr lang="en"/>
              <a:t> the outcome of a case.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2 base learners and 4 Ensemble techniques are used for model buil</a:t>
            </a:r>
            <a:r>
              <a:rPr lang="en"/>
              <a:t>ding.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Logistic Regression, Decision Trees, Random Forest, AdaBoost Classifier, Gradient Boosting Classifier, XGBoost Classifier.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608775" y="587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208" name="Google Shape;208;p33"/>
          <p:cNvSpPr txBox="1"/>
          <p:nvPr>
            <p:ph idx="1" type="body"/>
          </p:nvPr>
        </p:nvSpPr>
        <p:spPr>
          <a:xfrm>
            <a:off x="727650" y="13548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Logistic regression is a generalized linear model (GLM) and hence it works on the fundamentals of Linear regression.Since most of our data is categorical, it does not perform well.</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ROC_AUC_SCORE : 0.59</a:t>
            </a:r>
            <a:endParaRPr/>
          </a:p>
          <a:p>
            <a:pPr indent="0" lvl="0" marL="457200" rtl="0" algn="l">
              <a:spcBef>
                <a:spcPts val="1200"/>
              </a:spcBef>
              <a:spcAft>
                <a:spcPts val="1200"/>
              </a:spcAft>
              <a:buNone/>
            </a:pPr>
            <a:r>
              <a:t/>
            </a:r>
            <a:endParaRPr/>
          </a:p>
        </p:txBody>
      </p:sp>
      <p:pic>
        <p:nvPicPr>
          <p:cNvPr id="209" name="Google Shape;209;p33"/>
          <p:cNvPicPr preferRelativeResize="0"/>
          <p:nvPr/>
        </p:nvPicPr>
        <p:blipFill>
          <a:blip r:embed="rId3">
            <a:alphaModFix/>
          </a:blip>
          <a:stretch>
            <a:fillRect/>
          </a:stretch>
        </p:blipFill>
        <p:spPr>
          <a:xfrm>
            <a:off x="314100" y="3139900"/>
            <a:ext cx="3267300" cy="1016500"/>
          </a:xfrm>
          <a:prstGeom prst="rect">
            <a:avLst/>
          </a:prstGeom>
          <a:noFill/>
          <a:ln cap="flat" cmpd="sng" w="9525">
            <a:solidFill>
              <a:srgbClr val="999999"/>
            </a:solidFill>
            <a:prstDash val="solid"/>
            <a:round/>
            <a:headEnd len="sm" w="sm" type="none"/>
            <a:tailEnd len="sm" w="sm" type="none"/>
          </a:ln>
        </p:spPr>
      </p:pic>
      <p:pic>
        <p:nvPicPr>
          <p:cNvPr id="210" name="Google Shape;210;p33"/>
          <p:cNvPicPr preferRelativeResize="0"/>
          <p:nvPr/>
        </p:nvPicPr>
        <p:blipFill>
          <a:blip r:embed="rId4">
            <a:alphaModFix/>
          </a:blip>
          <a:stretch>
            <a:fillRect/>
          </a:stretch>
        </p:blipFill>
        <p:spPr>
          <a:xfrm>
            <a:off x="3667400" y="2182100"/>
            <a:ext cx="5387775" cy="274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08775" y="60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Trees</a:t>
            </a:r>
            <a:endParaRPr/>
          </a:p>
        </p:txBody>
      </p:sp>
      <p:sp>
        <p:nvSpPr>
          <p:cNvPr id="216" name="Google Shape;216;p34"/>
          <p:cNvSpPr txBox="1"/>
          <p:nvPr>
            <p:ph idx="1" type="body"/>
          </p:nvPr>
        </p:nvSpPr>
        <p:spPr>
          <a:xfrm>
            <a:off x="669125" y="1535875"/>
            <a:ext cx="7688700" cy="2931300"/>
          </a:xfrm>
          <a:prstGeom prst="rect">
            <a:avLst/>
          </a:prstGeom>
        </p:spPr>
        <p:txBody>
          <a:bodyPr anchorCtr="0" anchor="t" bIns="91425" lIns="91425" spcFirstLastPara="1" rIns="91425" wrap="square" tIns="91425">
            <a:normAutofit lnSpcReduction="10000"/>
          </a:bodyPr>
          <a:lstStyle/>
          <a:p>
            <a:pPr indent="-298450" lvl="0" marL="457200" rtl="0" algn="just">
              <a:lnSpc>
                <a:spcPct val="150000"/>
              </a:lnSpc>
              <a:spcBef>
                <a:spcPts val="0"/>
              </a:spcBef>
              <a:spcAft>
                <a:spcPts val="0"/>
              </a:spcAft>
              <a:buClr>
                <a:srgbClr val="000000"/>
              </a:buClr>
              <a:buSzPts val="1100"/>
              <a:buFont typeface="Times New Roman"/>
              <a:buAutoNum type="arabicPeriod"/>
            </a:pPr>
            <a:r>
              <a:rPr lang="en"/>
              <a:t>Decision Tree / Tree based algorithms are one of the best solutions for the dataset involving case details. A tree based algorithm provides any business / Law firm a clear decision path to determine if the petitioner will get a favourable judgement based on the case details.</a:t>
            </a:r>
            <a:endParaRPr/>
          </a:p>
          <a:p>
            <a:pPr indent="0" lvl="0" marL="457200" rtl="0" algn="just">
              <a:lnSpc>
                <a:spcPct val="150000"/>
              </a:lnSpc>
              <a:spcBef>
                <a:spcPts val="0"/>
              </a:spcBef>
              <a:spcAft>
                <a:spcPts val="0"/>
              </a:spcAft>
              <a:buNone/>
            </a:pPr>
            <a:r>
              <a:t/>
            </a:r>
            <a:endParaRPr/>
          </a:p>
          <a:p>
            <a:pPr indent="-298450" lvl="0" marL="457200" rtl="0" algn="l">
              <a:lnSpc>
                <a:spcPct val="150000"/>
              </a:lnSpc>
              <a:spcBef>
                <a:spcPts val="0"/>
              </a:spcBef>
              <a:spcAft>
                <a:spcPts val="0"/>
              </a:spcAft>
              <a:buClr>
                <a:srgbClr val="000000"/>
              </a:buClr>
              <a:buSzPts val="1100"/>
              <a:buFont typeface="Times New Roman"/>
              <a:buAutoNum type="arabicPeriod"/>
            </a:pPr>
            <a:r>
              <a:rPr lang="en"/>
              <a:t>There is a considerable increase in metrics such f1 score, precision, roc_auc_score and recall.</a:t>
            </a:r>
            <a:endParaRPr/>
          </a:p>
          <a:p>
            <a:pPr indent="0" lvl="0" marL="0" rtl="0" algn="l">
              <a:lnSpc>
                <a:spcPct val="150000"/>
              </a:lnSpc>
              <a:spcBef>
                <a:spcPts val="0"/>
              </a:spcBef>
              <a:spcAft>
                <a:spcPts val="0"/>
              </a:spcAft>
              <a:buNone/>
            </a:pPr>
            <a:r>
              <a:t/>
            </a:r>
            <a:endParaRPr/>
          </a:p>
          <a:p>
            <a:pPr indent="-298450" lvl="0" marL="457200" rtl="0" algn="l">
              <a:lnSpc>
                <a:spcPct val="150000"/>
              </a:lnSpc>
              <a:spcBef>
                <a:spcPts val="0"/>
              </a:spcBef>
              <a:spcAft>
                <a:spcPts val="0"/>
              </a:spcAft>
              <a:buClr>
                <a:srgbClr val="000000"/>
              </a:buClr>
              <a:buSzPts val="1100"/>
              <a:buFont typeface="Times New Roman"/>
              <a:buAutoNum type="arabicPeriod"/>
            </a:pPr>
            <a:r>
              <a:rPr lang="en"/>
              <a:t>The classification report and the ROC_AUC_CURVE also shows that the models are capable of predicting both Target class 1 and Target class 0 with decent accuracy.</a:t>
            </a:r>
            <a:endParaRPr/>
          </a:p>
          <a:p>
            <a:pPr indent="0" lvl="0" marL="457200" rtl="0" algn="l">
              <a:lnSpc>
                <a:spcPct val="150000"/>
              </a:lnSpc>
              <a:spcBef>
                <a:spcPts val="0"/>
              </a:spcBef>
              <a:spcAft>
                <a:spcPts val="0"/>
              </a:spcAft>
              <a:buNone/>
            </a:pPr>
            <a:r>
              <a:t/>
            </a:r>
            <a:endParaRPr/>
          </a:p>
          <a:p>
            <a:pPr indent="-311150" lvl="0" marL="457200" rtl="0" algn="l">
              <a:lnSpc>
                <a:spcPct val="150000"/>
              </a:lnSpc>
              <a:spcBef>
                <a:spcPts val="0"/>
              </a:spcBef>
              <a:spcAft>
                <a:spcPts val="0"/>
              </a:spcAft>
              <a:buSzPts val="1300"/>
              <a:buAutoNum type="arabicPeriod"/>
            </a:pPr>
            <a:r>
              <a:rPr lang="en"/>
              <a:t>ROC_AUC_SCORE : 0.88</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5"/>
          <p:cNvPicPr preferRelativeResize="0"/>
          <p:nvPr/>
        </p:nvPicPr>
        <p:blipFill>
          <a:blip r:embed="rId3">
            <a:alphaModFix/>
          </a:blip>
          <a:stretch>
            <a:fillRect/>
          </a:stretch>
        </p:blipFill>
        <p:spPr>
          <a:xfrm>
            <a:off x="2521475" y="3687275"/>
            <a:ext cx="3790950" cy="1181100"/>
          </a:xfrm>
          <a:prstGeom prst="rect">
            <a:avLst/>
          </a:prstGeom>
          <a:noFill/>
          <a:ln cap="flat" cmpd="sng" w="9525">
            <a:solidFill>
              <a:srgbClr val="B7B7B7"/>
            </a:solidFill>
            <a:prstDash val="solid"/>
            <a:round/>
            <a:headEnd len="sm" w="sm" type="none"/>
            <a:tailEnd len="sm" w="sm" type="none"/>
          </a:ln>
        </p:spPr>
      </p:pic>
      <p:pic>
        <p:nvPicPr>
          <p:cNvPr id="222" name="Google Shape;222;p35"/>
          <p:cNvPicPr preferRelativeResize="0"/>
          <p:nvPr/>
        </p:nvPicPr>
        <p:blipFill>
          <a:blip r:embed="rId4">
            <a:alphaModFix/>
          </a:blip>
          <a:stretch>
            <a:fillRect/>
          </a:stretch>
        </p:blipFill>
        <p:spPr>
          <a:xfrm>
            <a:off x="514250" y="158850"/>
            <a:ext cx="7889491" cy="338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586150" y="609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228" name="Google Shape;228;p36"/>
          <p:cNvSpPr txBox="1"/>
          <p:nvPr>
            <p:ph idx="1" type="body"/>
          </p:nvPr>
        </p:nvSpPr>
        <p:spPr>
          <a:xfrm>
            <a:off x="727650" y="1332225"/>
            <a:ext cx="7688700" cy="2261100"/>
          </a:xfrm>
          <a:prstGeom prst="rect">
            <a:avLst/>
          </a:prstGeom>
        </p:spPr>
        <p:txBody>
          <a:bodyPr anchorCtr="0" anchor="t" bIns="91425" lIns="91425" spcFirstLastPara="1" rIns="91425" wrap="square" tIns="91425">
            <a:noAutofit/>
          </a:bodyPr>
          <a:lstStyle/>
          <a:p>
            <a:pPr indent="-294322" lvl="0" marL="457200" marR="0" rtl="0" algn="just">
              <a:lnSpc>
                <a:spcPct val="140000"/>
              </a:lnSpc>
              <a:spcBef>
                <a:spcPts val="0"/>
              </a:spcBef>
              <a:spcAft>
                <a:spcPts val="0"/>
              </a:spcAft>
              <a:buClr>
                <a:srgbClr val="000000"/>
              </a:buClr>
              <a:buSzPts val="1035"/>
              <a:buFont typeface="Times New Roman"/>
              <a:buAutoNum type="arabicPeriod"/>
            </a:pPr>
            <a:r>
              <a:rPr lang="en" sz="1205"/>
              <a:t>Random Forests work on the basis of Bootstrap sampling Algorithm and random selection of features at each split.</a:t>
            </a:r>
            <a:endParaRPr sz="1205"/>
          </a:p>
          <a:p>
            <a:pPr indent="0" lvl="0" marL="457200" marR="0" rtl="0" algn="just">
              <a:lnSpc>
                <a:spcPct val="140000"/>
              </a:lnSpc>
              <a:spcBef>
                <a:spcPts val="0"/>
              </a:spcBef>
              <a:spcAft>
                <a:spcPts val="0"/>
              </a:spcAft>
              <a:buSzPts val="935"/>
              <a:buNone/>
            </a:pPr>
            <a:r>
              <a:t/>
            </a:r>
            <a:endParaRPr sz="1205"/>
          </a:p>
          <a:p>
            <a:pPr indent="-294322" lvl="0" marL="457200" marR="0" rtl="0" algn="just">
              <a:lnSpc>
                <a:spcPct val="140000"/>
              </a:lnSpc>
              <a:spcBef>
                <a:spcPts val="0"/>
              </a:spcBef>
              <a:spcAft>
                <a:spcPts val="0"/>
              </a:spcAft>
              <a:buClr>
                <a:srgbClr val="000000"/>
              </a:buClr>
              <a:buSzPts val="1035"/>
              <a:buFont typeface="Times New Roman"/>
              <a:buAutoNum type="arabicPeriod"/>
            </a:pPr>
            <a:r>
              <a:rPr lang="en" sz="1205"/>
              <a:t>Random Forests are one of the most accurate algorithms which provide excellent accuracy. This is especially so when the dataset used for training is large.</a:t>
            </a:r>
            <a:endParaRPr sz="1205"/>
          </a:p>
          <a:p>
            <a:pPr indent="0" lvl="0" marL="0" marR="0" rtl="0" algn="just">
              <a:lnSpc>
                <a:spcPct val="140000"/>
              </a:lnSpc>
              <a:spcBef>
                <a:spcPts val="0"/>
              </a:spcBef>
              <a:spcAft>
                <a:spcPts val="0"/>
              </a:spcAft>
              <a:buSzPts val="935"/>
              <a:buNone/>
            </a:pPr>
            <a:r>
              <a:t/>
            </a:r>
            <a:endParaRPr sz="1205"/>
          </a:p>
          <a:p>
            <a:pPr indent="-294322" lvl="0" marL="457200" marR="0" rtl="0" algn="just">
              <a:lnSpc>
                <a:spcPct val="140000"/>
              </a:lnSpc>
              <a:spcBef>
                <a:spcPts val="0"/>
              </a:spcBef>
              <a:spcAft>
                <a:spcPts val="0"/>
              </a:spcAft>
              <a:buClr>
                <a:srgbClr val="000000"/>
              </a:buClr>
              <a:buSzPts val="1035"/>
              <a:buFont typeface="Times New Roman"/>
              <a:buAutoNum type="arabicPeriod"/>
            </a:pPr>
            <a:r>
              <a:rPr lang="en" sz="1205"/>
              <a:t>The ROC_AUC curve shows that the TPR value remains constant even though the value of FPR decreases, This is ideal for any machine learning model.</a:t>
            </a:r>
            <a:endParaRPr sz="1205"/>
          </a:p>
          <a:p>
            <a:pPr indent="0" lvl="0" marL="0" marR="0" rtl="0" algn="just">
              <a:lnSpc>
                <a:spcPct val="140000"/>
              </a:lnSpc>
              <a:spcBef>
                <a:spcPts val="0"/>
              </a:spcBef>
              <a:spcAft>
                <a:spcPts val="0"/>
              </a:spcAft>
              <a:buSzPts val="935"/>
              <a:buNone/>
            </a:pPr>
            <a:r>
              <a:t/>
            </a:r>
            <a:endParaRPr sz="1205"/>
          </a:p>
          <a:p>
            <a:pPr indent="-305117" lvl="0" marL="457200" marR="0" rtl="0" algn="just">
              <a:lnSpc>
                <a:spcPct val="140000"/>
              </a:lnSpc>
              <a:spcBef>
                <a:spcPts val="0"/>
              </a:spcBef>
              <a:spcAft>
                <a:spcPts val="0"/>
              </a:spcAft>
              <a:buSzPts val="1205"/>
              <a:buAutoNum type="arabicPeriod"/>
            </a:pPr>
            <a:r>
              <a:rPr lang="en" sz="1205"/>
              <a:t>ROC_AUC_SCORE : 0.95</a:t>
            </a:r>
            <a:endParaRPr sz="1205"/>
          </a:p>
        </p:txBody>
      </p:sp>
      <p:pic>
        <p:nvPicPr>
          <p:cNvPr id="229" name="Google Shape;229;p36"/>
          <p:cNvPicPr preferRelativeResize="0"/>
          <p:nvPr/>
        </p:nvPicPr>
        <p:blipFill>
          <a:blip r:embed="rId3">
            <a:alphaModFix/>
          </a:blip>
          <a:stretch>
            <a:fillRect/>
          </a:stretch>
        </p:blipFill>
        <p:spPr>
          <a:xfrm>
            <a:off x="4307275" y="3564800"/>
            <a:ext cx="3581400" cy="1219200"/>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7"/>
          <p:cNvPicPr preferRelativeResize="0"/>
          <p:nvPr/>
        </p:nvPicPr>
        <p:blipFill>
          <a:blip r:embed="rId3">
            <a:alphaModFix/>
          </a:blip>
          <a:stretch>
            <a:fillRect/>
          </a:stretch>
        </p:blipFill>
        <p:spPr>
          <a:xfrm>
            <a:off x="92075" y="1096075"/>
            <a:ext cx="5615325" cy="2982650"/>
          </a:xfrm>
          <a:prstGeom prst="rect">
            <a:avLst/>
          </a:prstGeom>
          <a:noFill/>
          <a:ln>
            <a:noFill/>
          </a:ln>
        </p:spPr>
      </p:pic>
      <p:pic>
        <p:nvPicPr>
          <p:cNvPr id="235" name="Google Shape;235;p37"/>
          <p:cNvPicPr preferRelativeResize="0"/>
          <p:nvPr/>
        </p:nvPicPr>
        <p:blipFill>
          <a:blip r:embed="rId4">
            <a:alphaModFix/>
          </a:blip>
          <a:stretch>
            <a:fillRect/>
          </a:stretch>
        </p:blipFill>
        <p:spPr>
          <a:xfrm>
            <a:off x="5707400" y="1366625"/>
            <a:ext cx="3208774" cy="197102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661575" y="594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 Classifier</a:t>
            </a:r>
            <a:endParaRPr/>
          </a:p>
        </p:txBody>
      </p:sp>
      <p:sp>
        <p:nvSpPr>
          <p:cNvPr id="241" name="Google Shape;241;p38"/>
          <p:cNvSpPr txBox="1"/>
          <p:nvPr>
            <p:ph idx="1" type="body"/>
          </p:nvPr>
        </p:nvSpPr>
        <p:spPr>
          <a:xfrm>
            <a:off x="661575" y="1279425"/>
            <a:ext cx="7688700" cy="2757900"/>
          </a:xfrm>
          <a:prstGeom prst="rect">
            <a:avLst/>
          </a:prstGeom>
        </p:spPr>
        <p:txBody>
          <a:bodyPr anchorCtr="0" anchor="t" bIns="91425" lIns="91425" spcFirstLastPara="1" rIns="91425" wrap="square" tIns="91425">
            <a:normAutofit lnSpcReduction="20000"/>
          </a:bodyPr>
          <a:lstStyle/>
          <a:p>
            <a:pPr indent="-298450" lvl="0" marL="457200" marR="0" rtl="0" algn="just">
              <a:lnSpc>
                <a:spcPct val="150000"/>
              </a:lnSpc>
              <a:spcBef>
                <a:spcPts val="0"/>
              </a:spcBef>
              <a:spcAft>
                <a:spcPts val="0"/>
              </a:spcAft>
              <a:buClr>
                <a:srgbClr val="000000"/>
              </a:buClr>
              <a:buSzPts val="1100"/>
              <a:buFont typeface="Times New Roman"/>
              <a:buAutoNum type="arabicPeriod"/>
            </a:pPr>
            <a:r>
              <a:rPr lang="en"/>
              <a:t>AdaBoost is one of the first boosting algorithms to be adapted in solving practices</a:t>
            </a:r>
            <a:endParaRPr/>
          </a:p>
          <a:p>
            <a:pPr indent="0" lvl="0" marL="0" marR="0" rtl="0" algn="just">
              <a:lnSpc>
                <a:spcPct val="150000"/>
              </a:lnSpc>
              <a:spcBef>
                <a:spcPts val="0"/>
              </a:spcBef>
              <a:spcAft>
                <a:spcPts val="0"/>
              </a:spcAft>
              <a:buNone/>
            </a:pPr>
            <a:r>
              <a:t/>
            </a:r>
            <a:endParaRPr/>
          </a:p>
          <a:p>
            <a:pPr indent="-298450" lvl="0" marL="457200" marR="0" rtl="0" algn="just">
              <a:lnSpc>
                <a:spcPct val="150000"/>
              </a:lnSpc>
              <a:spcBef>
                <a:spcPts val="0"/>
              </a:spcBef>
              <a:spcAft>
                <a:spcPts val="0"/>
              </a:spcAft>
              <a:buClr>
                <a:srgbClr val="000000"/>
              </a:buClr>
              <a:buSzPts val="1100"/>
              <a:buFont typeface="Times New Roman"/>
              <a:buAutoNum type="arabicPeriod"/>
            </a:pPr>
            <a:r>
              <a:rPr lang="en"/>
              <a:t>Though AdaBoost employs a boosting algorithm, the base learners present in the model are weak as the max depth is 1 for all base learners. This hinders the model from learning the complete relationship between independent and dependent features.</a:t>
            </a:r>
            <a:endParaRPr/>
          </a:p>
          <a:p>
            <a:pPr indent="0" lvl="0" marL="0" marR="0" rtl="0" algn="just">
              <a:lnSpc>
                <a:spcPct val="150000"/>
              </a:lnSpc>
              <a:spcBef>
                <a:spcPts val="0"/>
              </a:spcBef>
              <a:spcAft>
                <a:spcPts val="0"/>
              </a:spcAft>
              <a:buNone/>
            </a:pPr>
            <a:r>
              <a:t/>
            </a:r>
            <a:endParaRPr/>
          </a:p>
          <a:p>
            <a:pPr indent="-298450" lvl="0" marL="457200" marR="0" rtl="0" algn="just">
              <a:lnSpc>
                <a:spcPct val="150000"/>
              </a:lnSpc>
              <a:spcBef>
                <a:spcPts val="0"/>
              </a:spcBef>
              <a:spcAft>
                <a:spcPts val="0"/>
              </a:spcAft>
              <a:buClr>
                <a:srgbClr val="000000"/>
              </a:buClr>
              <a:buSzPts val="1100"/>
              <a:buFont typeface="Times New Roman"/>
              <a:buAutoNum type="arabicPeriod"/>
            </a:pPr>
            <a:r>
              <a:rPr lang="en"/>
              <a:t>The ROC_AUC curve also shows  a minimal increase ( with respect to Logistic Regression ) in the ROC_AUC_SCORE (0.65). Though the model does not provide best results, it is useful to understand the working of a Boosting algorithm.</a:t>
            </a:r>
            <a:endParaRPr sz="1100">
              <a:solidFill>
                <a:srgbClr val="000000"/>
              </a:solidFill>
              <a:latin typeface="Times New Roman"/>
              <a:ea typeface="Times New Roman"/>
              <a:cs typeface="Times New Roman"/>
              <a:sym typeface="Times New Roman"/>
            </a:endParaRPr>
          </a:p>
          <a:p>
            <a:pPr indent="457200" lvl="0" marL="0" rtl="0" algn="just">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9"/>
          <p:cNvPicPr preferRelativeResize="0"/>
          <p:nvPr/>
        </p:nvPicPr>
        <p:blipFill>
          <a:blip r:embed="rId3">
            <a:alphaModFix/>
          </a:blip>
          <a:stretch>
            <a:fillRect/>
          </a:stretch>
        </p:blipFill>
        <p:spPr>
          <a:xfrm>
            <a:off x="54675" y="991648"/>
            <a:ext cx="6104776" cy="3160200"/>
          </a:xfrm>
          <a:prstGeom prst="rect">
            <a:avLst/>
          </a:prstGeom>
          <a:noFill/>
          <a:ln>
            <a:noFill/>
          </a:ln>
        </p:spPr>
      </p:pic>
      <p:pic>
        <p:nvPicPr>
          <p:cNvPr id="247" name="Google Shape;247;p39"/>
          <p:cNvPicPr preferRelativeResize="0"/>
          <p:nvPr/>
        </p:nvPicPr>
        <p:blipFill>
          <a:blip r:embed="rId4">
            <a:alphaModFix/>
          </a:blip>
          <a:stretch>
            <a:fillRect/>
          </a:stretch>
        </p:blipFill>
        <p:spPr>
          <a:xfrm>
            <a:off x="5722025" y="2150700"/>
            <a:ext cx="3421975" cy="1219200"/>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556000" y="594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Boosting Classifier</a:t>
            </a:r>
            <a:endParaRPr/>
          </a:p>
        </p:txBody>
      </p:sp>
      <p:sp>
        <p:nvSpPr>
          <p:cNvPr id="253" name="Google Shape;253;p40"/>
          <p:cNvSpPr txBox="1"/>
          <p:nvPr>
            <p:ph idx="1" type="body"/>
          </p:nvPr>
        </p:nvSpPr>
        <p:spPr>
          <a:xfrm>
            <a:off x="631400" y="1377500"/>
            <a:ext cx="7688700" cy="2841000"/>
          </a:xfrm>
          <a:prstGeom prst="rect">
            <a:avLst/>
          </a:prstGeom>
        </p:spPr>
        <p:txBody>
          <a:bodyPr anchorCtr="0" anchor="t" bIns="91425" lIns="91425" spcFirstLastPara="1" rIns="91425" wrap="square" tIns="91425">
            <a:normAutofit fontScale="92500"/>
          </a:bodyPr>
          <a:lstStyle/>
          <a:p>
            <a:pPr indent="-304958" lvl="0" marL="457200" marR="0" rtl="0" algn="just">
              <a:lnSpc>
                <a:spcPct val="150000"/>
              </a:lnSpc>
              <a:spcBef>
                <a:spcPts val="0"/>
              </a:spcBef>
              <a:spcAft>
                <a:spcPts val="0"/>
              </a:spcAft>
              <a:buSzPct val="100000"/>
              <a:buAutoNum type="arabicPeriod"/>
            </a:pPr>
            <a:r>
              <a:rPr lang="en"/>
              <a:t>Gradient boosting doesn’t modify the sample distribution. Instead of training on a new sample distribution, the weak learner trains on the remaining errors (called pseudo-residuals) of the strong learner.</a:t>
            </a:r>
            <a:endParaRPr/>
          </a:p>
          <a:p>
            <a:pPr indent="0" lvl="0" marL="457200" marR="0" rtl="0" algn="just">
              <a:lnSpc>
                <a:spcPct val="150000"/>
              </a:lnSpc>
              <a:spcBef>
                <a:spcPts val="0"/>
              </a:spcBef>
              <a:spcAft>
                <a:spcPts val="0"/>
              </a:spcAft>
              <a:buNone/>
            </a:pPr>
            <a:r>
              <a:t/>
            </a:r>
            <a:endParaRPr/>
          </a:p>
          <a:p>
            <a:pPr indent="-304958" lvl="0" marL="457200" marR="0" rtl="0" algn="just">
              <a:lnSpc>
                <a:spcPct val="150000"/>
              </a:lnSpc>
              <a:spcBef>
                <a:spcPts val="0"/>
              </a:spcBef>
              <a:spcAft>
                <a:spcPts val="0"/>
              </a:spcAft>
              <a:buSzPct val="100000"/>
              <a:buAutoNum type="arabicPeriod"/>
            </a:pPr>
            <a:r>
              <a:rPr lang="en"/>
              <a:t>The only disadvantage with this approach is that it is difficult to interpret and is prone to overfit the training data.This technique is superior to the process used in building an AdaBoost classifier model. </a:t>
            </a:r>
            <a:endParaRPr/>
          </a:p>
          <a:p>
            <a:pPr indent="0" lvl="0" marL="0" marR="0" rtl="0" algn="just">
              <a:lnSpc>
                <a:spcPct val="150000"/>
              </a:lnSpc>
              <a:spcBef>
                <a:spcPts val="0"/>
              </a:spcBef>
              <a:spcAft>
                <a:spcPts val="0"/>
              </a:spcAft>
              <a:buNone/>
            </a:pPr>
            <a:r>
              <a:t/>
            </a:r>
            <a:endParaRPr/>
          </a:p>
          <a:p>
            <a:pPr indent="-304958" lvl="0" marL="457200" marR="0" rtl="0" algn="just">
              <a:lnSpc>
                <a:spcPct val="150000"/>
              </a:lnSpc>
              <a:spcBef>
                <a:spcPts val="0"/>
              </a:spcBef>
              <a:spcAft>
                <a:spcPts val="0"/>
              </a:spcAft>
              <a:buSzPct val="100000"/>
              <a:buAutoNum type="arabicPeriod"/>
            </a:pPr>
            <a:r>
              <a:rPr lang="en"/>
              <a:t>This is verified as the model performance increases when compared to the AdaBoost Classifier Model. The classification report shows a decent F1 score. The ROC_AUC_SCORE obtained is 0.75</a:t>
            </a:r>
            <a:endParaRPr/>
          </a:p>
          <a:p>
            <a:pPr indent="0" lvl="0" marL="0" marR="0" rtl="0" algn="just">
              <a:lnSpc>
                <a:spcPct val="150000"/>
              </a:lnSpc>
              <a:spcBef>
                <a:spcPts val="0"/>
              </a:spcBef>
              <a:spcAft>
                <a:spcPts val="0"/>
              </a:spcAft>
              <a:buNone/>
            </a:pPr>
            <a:r>
              <a:t/>
            </a:r>
            <a:endParaRPr/>
          </a:p>
          <a:p>
            <a:pPr indent="0" lvl="0" marL="0" marR="0" rtl="0" algn="just">
              <a:lnSpc>
                <a:spcPct val="150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1"/>
          <p:cNvPicPr preferRelativeResize="0"/>
          <p:nvPr/>
        </p:nvPicPr>
        <p:blipFill>
          <a:blip r:embed="rId3">
            <a:alphaModFix/>
          </a:blip>
          <a:stretch>
            <a:fillRect/>
          </a:stretch>
        </p:blipFill>
        <p:spPr>
          <a:xfrm>
            <a:off x="5424125" y="1698450"/>
            <a:ext cx="3429000" cy="1104900"/>
          </a:xfrm>
          <a:prstGeom prst="rect">
            <a:avLst/>
          </a:prstGeom>
          <a:noFill/>
          <a:ln cap="flat" cmpd="sng" w="9525">
            <a:solidFill>
              <a:srgbClr val="B7B7B7"/>
            </a:solidFill>
            <a:prstDash val="solid"/>
            <a:round/>
            <a:headEnd len="sm" w="sm" type="none"/>
            <a:tailEnd len="sm" w="sm" type="none"/>
          </a:ln>
        </p:spPr>
      </p:pic>
      <p:pic>
        <p:nvPicPr>
          <p:cNvPr id="259" name="Google Shape;259;p41"/>
          <p:cNvPicPr preferRelativeResize="0"/>
          <p:nvPr/>
        </p:nvPicPr>
        <p:blipFill>
          <a:blip r:embed="rId4">
            <a:alphaModFix/>
          </a:blip>
          <a:stretch>
            <a:fillRect/>
          </a:stretch>
        </p:blipFill>
        <p:spPr>
          <a:xfrm>
            <a:off x="92075" y="1042350"/>
            <a:ext cx="5277699" cy="257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87350" y="59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Considered</a:t>
            </a:r>
            <a:endParaRPr/>
          </a:p>
        </p:txBody>
      </p:sp>
      <p:sp>
        <p:nvSpPr>
          <p:cNvPr id="100" name="Google Shape;100;p15"/>
          <p:cNvSpPr txBox="1"/>
          <p:nvPr>
            <p:ph idx="1" type="body"/>
          </p:nvPr>
        </p:nvSpPr>
        <p:spPr>
          <a:xfrm>
            <a:off x="729450" y="133792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database used dates back to the year 1946 during the  beginning of Vinston Court and Warren Court. There have been many versions since then.</a:t>
            </a:r>
            <a:endParaRPr/>
          </a:p>
          <a:p>
            <a:pPr indent="0" lvl="0" marL="0" rtl="0" algn="just">
              <a:spcBef>
                <a:spcPts val="1200"/>
              </a:spcBef>
              <a:spcAft>
                <a:spcPts val="0"/>
              </a:spcAft>
              <a:buNone/>
            </a:pPr>
            <a:r>
              <a:rPr lang="en"/>
              <a:t>The data involves case details dated from 1946 to 2019.</a:t>
            </a:r>
            <a:endParaRPr/>
          </a:p>
          <a:p>
            <a:pPr indent="0" lvl="0" marL="0" rtl="0" algn="just">
              <a:spcBef>
                <a:spcPts val="1200"/>
              </a:spcBef>
              <a:spcAft>
                <a:spcPts val="0"/>
              </a:spcAft>
              <a:buNone/>
            </a:pPr>
            <a:r>
              <a:rPr lang="en"/>
              <a:t>Thus with increase in information, the needed responsibility to alter/ transform the data is carried out</a:t>
            </a:r>
            <a:endParaRPr/>
          </a:p>
          <a:p>
            <a:pPr indent="0" lvl="0" marL="0" rtl="0" algn="just">
              <a:spcBef>
                <a:spcPts val="1200"/>
              </a:spcBef>
              <a:spcAft>
                <a:spcPts val="0"/>
              </a:spcAft>
              <a:buNone/>
            </a:pPr>
            <a:r>
              <a:rPr lang="en"/>
              <a:t>The dataset consists of  61 columns and 80845 records.</a:t>
            </a:r>
            <a:endParaRPr/>
          </a:p>
          <a:p>
            <a:pPr indent="0" lvl="0" marL="0" rtl="0" algn="just">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518275" y="61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a:t>
            </a:r>
            <a:endParaRPr/>
          </a:p>
        </p:txBody>
      </p:sp>
      <p:sp>
        <p:nvSpPr>
          <p:cNvPr id="265" name="Google Shape;265;p42"/>
          <p:cNvSpPr txBox="1"/>
          <p:nvPr>
            <p:ph idx="1" type="body"/>
          </p:nvPr>
        </p:nvSpPr>
        <p:spPr>
          <a:xfrm>
            <a:off x="518275" y="1441200"/>
            <a:ext cx="7688700" cy="2747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Approximate Greedy Algorithm [ Parallel Learning and Weighted Quantile Sketch ] </a:t>
            </a:r>
            <a:endParaRPr/>
          </a:p>
          <a:p>
            <a:pPr indent="-311150" lvl="0" marL="457200" rtl="0" algn="l">
              <a:spcBef>
                <a:spcPts val="0"/>
              </a:spcBef>
              <a:spcAft>
                <a:spcPts val="0"/>
              </a:spcAft>
              <a:buSzPts val="1300"/>
              <a:buAutoNum type="arabicPeriod"/>
            </a:pPr>
            <a:r>
              <a:rPr lang="en"/>
              <a:t>Sparsity</a:t>
            </a:r>
            <a:r>
              <a:rPr lang="en"/>
              <a:t> Aware Split for missing values</a:t>
            </a:r>
            <a:endParaRPr/>
          </a:p>
          <a:p>
            <a:pPr indent="-311150" lvl="0" marL="457200" rtl="0" algn="l">
              <a:spcBef>
                <a:spcPts val="0"/>
              </a:spcBef>
              <a:spcAft>
                <a:spcPts val="0"/>
              </a:spcAft>
              <a:buSzPts val="1300"/>
              <a:buAutoNum type="arabicPeriod"/>
            </a:pPr>
            <a:r>
              <a:rPr lang="en"/>
              <a:t>Built In cross validation</a:t>
            </a:r>
            <a:endParaRPr/>
          </a:p>
          <a:p>
            <a:pPr indent="-311150" lvl="0" marL="457200" rtl="0" algn="l">
              <a:spcBef>
                <a:spcPts val="0"/>
              </a:spcBef>
              <a:spcAft>
                <a:spcPts val="0"/>
              </a:spcAft>
              <a:buSzPts val="1300"/>
              <a:buAutoNum type="arabicPeriod"/>
            </a:pPr>
            <a:r>
              <a:rPr lang="en"/>
              <a:t>Cache Aware Access</a:t>
            </a:r>
            <a:endParaRPr/>
          </a:p>
          <a:p>
            <a:pPr indent="-311150" lvl="0" marL="457200" rtl="0" algn="l">
              <a:spcBef>
                <a:spcPts val="0"/>
              </a:spcBef>
              <a:spcAft>
                <a:spcPts val="0"/>
              </a:spcAft>
              <a:buSzPts val="1300"/>
              <a:buAutoNum type="arabicPeriod"/>
            </a:pPr>
            <a:r>
              <a:rPr lang="en"/>
              <a:t>Regularization </a:t>
            </a:r>
            <a:endParaRPr/>
          </a:p>
          <a:p>
            <a:pPr indent="0" lvl="0" marL="0" rtl="0" algn="just">
              <a:lnSpc>
                <a:spcPct val="115000"/>
              </a:lnSpc>
              <a:spcBef>
                <a:spcPts val="1200"/>
              </a:spcBef>
              <a:spcAft>
                <a:spcPts val="0"/>
              </a:spcAft>
              <a:buNone/>
            </a:pPr>
            <a:r>
              <a:rPr lang="en"/>
              <a:t>XGBoost classifier shows that Machine Learning models can be much more than applied statistics. The dataset used for the project has more than eighty thousand records. This makes it ideal for ensemble techniques such as Random Forest and XGBoost classifier.</a:t>
            </a:r>
            <a:endParaRPr/>
          </a:p>
          <a:p>
            <a:pPr indent="0" lvl="0" marL="0" rtl="0" algn="just">
              <a:lnSpc>
                <a:spcPct val="115000"/>
              </a:lnSpc>
              <a:spcBef>
                <a:spcPts val="700"/>
              </a:spcBef>
              <a:spcAft>
                <a:spcPts val="0"/>
              </a:spcAft>
              <a:buNone/>
            </a:pPr>
            <a:r>
              <a:t/>
            </a:r>
            <a:endParaRPr/>
          </a:p>
          <a:p>
            <a:pPr indent="0" lvl="0" marL="0" rtl="0" algn="just">
              <a:lnSpc>
                <a:spcPct val="115000"/>
              </a:lnSpc>
              <a:spcBef>
                <a:spcPts val="0"/>
              </a:spcBef>
              <a:spcAft>
                <a:spcPts val="0"/>
              </a:spcAft>
              <a:buNone/>
            </a:pPr>
            <a:r>
              <a:rPr lang="en"/>
              <a:t>XGBoost (Extreme Gradient Boosting) is an optimized distributed gradient boosting library. It uses a gradient boosting (GBM) framework at its core. Yet, it is better than the GBM framework alone.  Serves the purpose of Generalization and Reduction in error.</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3"/>
          <p:cNvPicPr preferRelativeResize="0"/>
          <p:nvPr/>
        </p:nvPicPr>
        <p:blipFill>
          <a:blip r:embed="rId3">
            <a:alphaModFix/>
          </a:blip>
          <a:stretch>
            <a:fillRect/>
          </a:stretch>
        </p:blipFill>
        <p:spPr>
          <a:xfrm>
            <a:off x="570650" y="793450"/>
            <a:ext cx="3600450" cy="1190625"/>
          </a:xfrm>
          <a:prstGeom prst="rect">
            <a:avLst/>
          </a:prstGeom>
          <a:noFill/>
          <a:ln cap="flat" cmpd="sng" w="9525">
            <a:solidFill>
              <a:srgbClr val="B7B7B7"/>
            </a:solidFill>
            <a:prstDash val="solid"/>
            <a:round/>
            <a:headEnd len="sm" w="sm" type="none"/>
            <a:tailEnd len="sm" w="sm" type="none"/>
          </a:ln>
        </p:spPr>
      </p:pic>
      <p:sp>
        <p:nvSpPr>
          <p:cNvPr id="271" name="Google Shape;271;p43"/>
          <p:cNvSpPr txBox="1"/>
          <p:nvPr/>
        </p:nvSpPr>
        <p:spPr>
          <a:xfrm>
            <a:off x="570650" y="2408350"/>
            <a:ext cx="7956600" cy="23547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700"/>
              </a:spcBef>
              <a:spcAft>
                <a:spcPts val="0"/>
              </a:spcAft>
              <a:buClr>
                <a:schemeClr val="accent1"/>
              </a:buClr>
              <a:buSzPts val="1300"/>
              <a:buFont typeface="Lato"/>
              <a:buChar char="●"/>
            </a:pPr>
            <a:r>
              <a:rPr lang="en" sz="1300">
                <a:solidFill>
                  <a:schemeClr val="accent1"/>
                </a:solidFill>
                <a:latin typeface="Lato"/>
                <a:ea typeface="Lato"/>
                <a:cs typeface="Lato"/>
                <a:sym typeface="Lato"/>
              </a:rPr>
              <a:t>F1 score represents the harmonic mean of two classification metrics - Precision and Recall. </a:t>
            </a:r>
            <a:endParaRPr sz="1300">
              <a:solidFill>
                <a:schemeClr val="accent1"/>
              </a:solidFill>
              <a:latin typeface="Lato"/>
              <a:ea typeface="Lato"/>
              <a:cs typeface="Lato"/>
              <a:sym typeface="Lato"/>
            </a:endParaRPr>
          </a:p>
          <a:p>
            <a:pPr indent="0" lvl="0" marL="0" rtl="0" algn="just">
              <a:lnSpc>
                <a:spcPct val="115000"/>
              </a:lnSpc>
              <a:spcBef>
                <a:spcPts val="700"/>
              </a:spcBef>
              <a:spcAft>
                <a:spcPts val="0"/>
              </a:spcAft>
              <a:buNone/>
            </a:pPr>
            <a:r>
              <a:t/>
            </a:r>
            <a:endParaRPr sz="1300">
              <a:solidFill>
                <a:schemeClr val="accent1"/>
              </a:solidFill>
              <a:latin typeface="Lato"/>
              <a:ea typeface="Lato"/>
              <a:cs typeface="Lato"/>
              <a:sym typeface="Lato"/>
            </a:endParaRPr>
          </a:p>
          <a:p>
            <a:pPr indent="-311150" lvl="0" marL="457200" rtl="0" algn="just">
              <a:lnSpc>
                <a:spcPct val="115000"/>
              </a:lnSpc>
              <a:spcBef>
                <a:spcPts val="700"/>
              </a:spcBef>
              <a:spcAft>
                <a:spcPts val="0"/>
              </a:spcAft>
              <a:buClr>
                <a:schemeClr val="accent1"/>
              </a:buClr>
              <a:buSzPts val="1300"/>
              <a:buFont typeface="Lato"/>
              <a:buChar char="●"/>
            </a:pPr>
            <a:r>
              <a:rPr lang="en" sz="1300">
                <a:solidFill>
                  <a:schemeClr val="accent1"/>
                </a:solidFill>
                <a:latin typeface="Lato"/>
                <a:ea typeface="Lato"/>
                <a:cs typeface="Lato"/>
                <a:sym typeface="Lato"/>
              </a:rPr>
              <a:t> The classification report generated for the XGBoost classifier shows a good f1 score for both target class 1 and 0. This means that the algorithm has separated the 2 classes efficiently in the model building process. </a:t>
            </a:r>
            <a:endParaRPr sz="1300">
              <a:solidFill>
                <a:schemeClr val="accent1"/>
              </a:solidFill>
              <a:latin typeface="Lato"/>
              <a:ea typeface="Lato"/>
              <a:cs typeface="Lato"/>
              <a:sym typeface="Lato"/>
            </a:endParaRPr>
          </a:p>
          <a:p>
            <a:pPr indent="0" lvl="0" marL="0" rtl="0" algn="just">
              <a:lnSpc>
                <a:spcPct val="115000"/>
              </a:lnSpc>
              <a:spcBef>
                <a:spcPts val="700"/>
              </a:spcBef>
              <a:spcAft>
                <a:spcPts val="0"/>
              </a:spcAft>
              <a:buNone/>
            </a:pPr>
            <a:r>
              <a:t/>
            </a:r>
            <a:endParaRPr sz="1300">
              <a:solidFill>
                <a:schemeClr val="accent1"/>
              </a:solidFill>
              <a:latin typeface="Lato"/>
              <a:ea typeface="Lato"/>
              <a:cs typeface="Lato"/>
              <a:sym typeface="Lato"/>
            </a:endParaRPr>
          </a:p>
          <a:p>
            <a:pPr indent="-311150" lvl="0" marL="457200" rtl="0" algn="just">
              <a:lnSpc>
                <a:spcPct val="115000"/>
              </a:lnSpc>
              <a:spcBef>
                <a:spcPts val="700"/>
              </a:spcBef>
              <a:spcAft>
                <a:spcPts val="0"/>
              </a:spcAft>
              <a:buClr>
                <a:schemeClr val="accent1"/>
              </a:buClr>
              <a:buSzPts val="1300"/>
              <a:buFont typeface="Lato"/>
              <a:buChar char="●"/>
            </a:pPr>
            <a:r>
              <a:rPr lang="en" sz="1300">
                <a:solidFill>
                  <a:schemeClr val="accent1"/>
                </a:solidFill>
                <a:latin typeface="Lato"/>
                <a:ea typeface="Lato"/>
                <a:cs typeface="Lato"/>
                <a:sym typeface="Lato"/>
              </a:rPr>
              <a:t>In all the previous mentioned algorithms, the f1 score for target class 0 was always lesser by a good measure. But the XGBoost classifier provides a balanced and efficient prediction of both target classes</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4"/>
          <p:cNvPicPr preferRelativeResize="0"/>
          <p:nvPr/>
        </p:nvPicPr>
        <p:blipFill>
          <a:blip r:embed="rId3">
            <a:alphaModFix/>
          </a:blip>
          <a:stretch>
            <a:fillRect/>
          </a:stretch>
        </p:blipFill>
        <p:spPr>
          <a:xfrm>
            <a:off x="733100" y="0"/>
            <a:ext cx="7286625" cy="3686175"/>
          </a:xfrm>
          <a:prstGeom prst="rect">
            <a:avLst/>
          </a:prstGeom>
          <a:noFill/>
          <a:ln>
            <a:noFill/>
          </a:ln>
        </p:spPr>
      </p:pic>
      <p:sp>
        <p:nvSpPr>
          <p:cNvPr id="277" name="Google Shape;277;p44"/>
          <p:cNvSpPr txBox="1"/>
          <p:nvPr/>
        </p:nvSpPr>
        <p:spPr>
          <a:xfrm>
            <a:off x="1023175" y="3773400"/>
            <a:ext cx="7232700" cy="132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700"/>
              </a:spcBef>
              <a:spcAft>
                <a:spcPts val="0"/>
              </a:spcAft>
              <a:buNone/>
            </a:pPr>
            <a:r>
              <a:rPr lang="en" sz="1300">
                <a:solidFill>
                  <a:schemeClr val="accent1"/>
                </a:solidFill>
                <a:latin typeface="Lato"/>
                <a:ea typeface="Lato"/>
                <a:cs typeface="Lato"/>
                <a:sym typeface="Lato"/>
              </a:rPr>
              <a:t>If the classes 1 and 0 are separated well, the TPR  value will remain constant despite constant decrease in FPR. We can see that our model shows constant TPR even though the False Positive Rate reduces consistently. This indicates a high ROC_AUC_Score. The XGBoost model produces a score of 0.96, which is the highest of all classification algorithms used in this project.</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5"/>
          <p:cNvPicPr preferRelativeResize="0"/>
          <p:nvPr/>
        </p:nvPicPr>
        <p:blipFill>
          <a:blip r:embed="rId3">
            <a:alphaModFix/>
          </a:blip>
          <a:stretch>
            <a:fillRect/>
          </a:stretch>
        </p:blipFill>
        <p:spPr>
          <a:xfrm>
            <a:off x="725600" y="627500"/>
            <a:ext cx="6429375" cy="3295650"/>
          </a:xfrm>
          <a:prstGeom prst="rect">
            <a:avLst/>
          </a:prstGeom>
          <a:noFill/>
          <a:ln>
            <a:noFill/>
          </a:ln>
        </p:spPr>
      </p:pic>
      <p:pic>
        <p:nvPicPr>
          <p:cNvPr id="283" name="Google Shape;283;p45"/>
          <p:cNvPicPr preferRelativeResize="0"/>
          <p:nvPr/>
        </p:nvPicPr>
        <p:blipFill>
          <a:blip r:embed="rId4">
            <a:alphaModFix/>
          </a:blip>
          <a:stretch>
            <a:fillRect/>
          </a:stretch>
        </p:blipFill>
        <p:spPr>
          <a:xfrm>
            <a:off x="6710000" y="1332350"/>
            <a:ext cx="1638300" cy="1885950"/>
          </a:xfrm>
          <a:prstGeom prst="rect">
            <a:avLst/>
          </a:prstGeom>
          <a:noFill/>
          <a:ln>
            <a:noFill/>
          </a:ln>
        </p:spPr>
      </p:pic>
      <p:sp>
        <p:nvSpPr>
          <p:cNvPr id="284" name="Google Shape;284;p45"/>
          <p:cNvSpPr txBox="1"/>
          <p:nvPr/>
        </p:nvSpPr>
        <p:spPr>
          <a:xfrm>
            <a:off x="819550" y="4142950"/>
            <a:ext cx="7722900" cy="61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700"/>
              </a:spcBef>
              <a:spcAft>
                <a:spcPts val="0"/>
              </a:spcAft>
              <a:buNone/>
            </a:pPr>
            <a:r>
              <a:rPr lang="en" sz="1300">
                <a:solidFill>
                  <a:schemeClr val="accent1"/>
                </a:solidFill>
                <a:latin typeface="Lato"/>
                <a:ea typeface="Lato"/>
                <a:cs typeface="Lato"/>
                <a:sym typeface="Lato"/>
              </a:rPr>
              <a:t>The feature importance values are shown graphically using a bar plot. DeclarationUncon, Case Source and Law Type seem to be the features that contribute the most.</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516225" y="588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 Parameter Tuning</a:t>
            </a:r>
            <a:endParaRPr/>
          </a:p>
        </p:txBody>
      </p:sp>
      <p:sp>
        <p:nvSpPr>
          <p:cNvPr id="290" name="Google Shape;290;p46"/>
          <p:cNvSpPr txBox="1"/>
          <p:nvPr>
            <p:ph idx="1" type="body"/>
          </p:nvPr>
        </p:nvSpPr>
        <p:spPr>
          <a:xfrm>
            <a:off x="516225" y="1525200"/>
            <a:ext cx="7688700" cy="2490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Both Randomized Search CV and Grid Search CV were implemented for GBM with XGBoost with small hyper </a:t>
            </a:r>
            <a:r>
              <a:rPr lang="en"/>
              <a:t>parameter</a:t>
            </a:r>
            <a:r>
              <a:rPr lang="en"/>
              <a:t> set.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The </a:t>
            </a:r>
            <a:r>
              <a:rPr lang="en"/>
              <a:t>results</a:t>
            </a:r>
            <a:r>
              <a:rPr lang="en"/>
              <a:t> did not change much with an increase of 0.25 in ROC_AUC_SCORE.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The process of Hyper parameter tuning is both time and computer resource exhaustive and hence was done in a minimal fashion</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548450" y="594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296" name="Google Shape;296;p47"/>
          <p:cNvSpPr txBox="1"/>
          <p:nvPr>
            <p:ph idx="1" type="body"/>
          </p:nvPr>
        </p:nvSpPr>
        <p:spPr>
          <a:xfrm>
            <a:off x="608775" y="1483075"/>
            <a:ext cx="7688700" cy="3063000"/>
          </a:xfrm>
          <a:prstGeom prst="rect">
            <a:avLst/>
          </a:prstGeom>
        </p:spPr>
        <p:txBody>
          <a:bodyPr anchorCtr="0" anchor="t" bIns="91425" lIns="91425" spcFirstLastPara="1" rIns="91425" wrap="square" tIns="91425">
            <a:normAutofit/>
          </a:bodyPr>
          <a:lstStyle/>
          <a:p>
            <a:pPr indent="-311150" lvl="0" marL="457200" marR="0" rtl="0" algn="just">
              <a:lnSpc>
                <a:spcPct val="150000"/>
              </a:lnSpc>
              <a:spcBef>
                <a:spcPts val="0"/>
              </a:spcBef>
              <a:spcAft>
                <a:spcPts val="0"/>
              </a:spcAft>
              <a:buSzPts val="1300"/>
              <a:buAutoNum type="arabicPeriod"/>
            </a:pPr>
            <a:r>
              <a:rPr lang="en"/>
              <a:t>A </a:t>
            </a:r>
            <a:r>
              <a:rPr b="1" lang="en">
                <a:solidFill>
                  <a:srgbClr val="FF0000"/>
                </a:solidFill>
              </a:rPr>
              <a:t>10 Fold Cross validation process</a:t>
            </a:r>
            <a:r>
              <a:rPr lang="en"/>
              <a:t> is used to obtain values of both ROC_AUC_SCORE </a:t>
            </a:r>
            <a:r>
              <a:rPr lang="en"/>
              <a:t>and</a:t>
            </a:r>
            <a:r>
              <a:rPr lang="en"/>
              <a:t> accuracy for each model.</a:t>
            </a:r>
            <a:endParaRPr/>
          </a:p>
          <a:p>
            <a:pPr indent="-311150" lvl="0" marL="457200" marR="0" rtl="0" algn="just">
              <a:lnSpc>
                <a:spcPct val="150000"/>
              </a:lnSpc>
              <a:spcBef>
                <a:spcPts val="0"/>
              </a:spcBef>
              <a:spcAft>
                <a:spcPts val="0"/>
              </a:spcAft>
              <a:buSzPts val="1300"/>
              <a:buAutoNum type="arabicPeriod"/>
            </a:pPr>
            <a:r>
              <a:rPr lang="en"/>
              <a:t>The values for each model are then converted into boxplots.</a:t>
            </a:r>
            <a:endParaRPr/>
          </a:p>
          <a:p>
            <a:pPr indent="-311150" lvl="0" marL="457200" marR="0" rtl="0" algn="just">
              <a:lnSpc>
                <a:spcPct val="150000"/>
              </a:lnSpc>
              <a:spcBef>
                <a:spcPts val="0"/>
              </a:spcBef>
              <a:spcAft>
                <a:spcPts val="0"/>
              </a:spcAft>
              <a:buSzPts val="1300"/>
              <a:buAutoNum type="arabicPeriod"/>
            </a:pPr>
            <a:r>
              <a:rPr lang="en"/>
              <a:t>The plot below visualizes the </a:t>
            </a:r>
            <a:r>
              <a:rPr b="1" lang="en">
                <a:solidFill>
                  <a:srgbClr val="FF0000"/>
                </a:solidFill>
              </a:rPr>
              <a:t>variance in performance for each machine learning model</a:t>
            </a:r>
            <a:r>
              <a:rPr lang="en"/>
              <a:t> used in this project. </a:t>
            </a:r>
            <a:endParaRPr/>
          </a:p>
          <a:p>
            <a:pPr indent="-311150" lvl="0" marL="457200" marR="0" rtl="0" algn="just">
              <a:lnSpc>
                <a:spcPct val="150000"/>
              </a:lnSpc>
              <a:spcBef>
                <a:spcPts val="0"/>
              </a:spcBef>
              <a:spcAft>
                <a:spcPts val="0"/>
              </a:spcAft>
              <a:buSzPts val="1300"/>
              <a:buAutoNum type="arabicPeriod"/>
            </a:pPr>
            <a:r>
              <a:rPr lang="en"/>
              <a:t>Logistic Regression and AdaBoost classifier provides the worst results among six classifiers. </a:t>
            </a:r>
            <a:endParaRPr/>
          </a:p>
          <a:p>
            <a:pPr indent="-311150" lvl="0" marL="457200" marR="0" rtl="0" algn="just">
              <a:lnSpc>
                <a:spcPct val="150000"/>
              </a:lnSpc>
              <a:spcBef>
                <a:spcPts val="0"/>
              </a:spcBef>
              <a:spcAft>
                <a:spcPts val="0"/>
              </a:spcAft>
              <a:buSzPts val="1300"/>
              <a:buAutoNum type="arabicPeriod"/>
            </a:pPr>
            <a:r>
              <a:rPr lang="en"/>
              <a:t>Relatively the variance is higher in these two algorithms with lesser scores. </a:t>
            </a:r>
            <a:endParaRPr/>
          </a:p>
          <a:p>
            <a:pPr indent="-311150" lvl="0" marL="457200" marR="0" rtl="0" algn="just">
              <a:lnSpc>
                <a:spcPct val="150000"/>
              </a:lnSpc>
              <a:spcBef>
                <a:spcPts val="0"/>
              </a:spcBef>
              <a:spcAft>
                <a:spcPts val="0"/>
              </a:spcAft>
              <a:buSzPts val="1300"/>
              <a:buAutoNum type="arabicPeriod"/>
            </a:pPr>
            <a:r>
              <a:rPr lang="en"/>
              <a:t>Gradient Boosting Algorithm and Decision Trees provide decent results with occasional outliers. </a:t>
            </a:r>
            <a:endParaRPr/>
          </a:p>
          <a:p>
            <a:pPr indent="-311150" lvl="0" marL="457200" marR="0" rtl="0" algn="just">
              <a:lnSpc>
                <a:spcPct val="150000"/>
              </a:lnSpc>
              <a:spcBef>
                <a:spcPts val="0"/>
              </a:spcBef>
              <a:spcAft>
                <a:spcPts val="0"/>
              </a:spcAft>
              <a:buSzPts val="1300"/>
              <a:buAutoNum type="arabicPeriod"/>
            </a:pPr>
            <a:r>
              <a:rPr b="1" lang="en"/>
              <a:t>Random Forest and XGBoost provide the ROC_AUC scores with minimum variance. </a:t>
            </a:r>
            <a:r>
              <a:rPr lang="en"/>
              <a:t>The minimum variance is an indicator that the model is consistent at delivering good results.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8"/>
          <p:cNvPicPr preferRelativeResize="0"/>
          <p:nvPr/>
        </p:nvPicPr>
        <p:blipFill>
          <a:blip r:embed="rId3">
            <a:alphaModFix/>
          </a:blip>
          <a:stretch>
            <a:fillRect/>
          </a:stretch>
        </p:blipFill>
        <p:spPr>
          <a:xfrm>
            <a:off x="4787100" y="1477050"/>
            <a:ext cx="4283825" cy="2797600"/>
          </a:xfrm>
          <a:prstGeom prst="rect">
            <a:avLst/>
          </a:prstGeom>
          <a:noFill/>
          <a:ln>
            <a:noFill/>
          </a:ln>
        </p:spPr>
      </p:pic>
      <p:pic>
        <p:nvPicPr>
          <p:cNvPr id="302" name="Google Shape;302;p48"/>
          <p:cNvPicPr preferRelativeResize="0"/>
          <p:nvPr/>
        </p:nvPicPr>
        <p:blipFill>
          <a:blip r:embed="rId4">
            <a:alphaModFix/>
          </a:blip>
          <a:stretch>
            <a:fillRect/>
          </a:stretch>
        </p:blipFill>
        <p:spPr>
          <a:xfrm>
            <a:off x="89700" y="944950"/>
            <a:ext cx="4482299" cy="3329708"/>
          </a:xfrm>
          <a:prstGeom prst="rect">
            <a:avLst/>
          </a:prstGeom>
          <a:noFill/>
          <a:ln>
            <a:noFill/>
          </a:ln>
        </p:spPr>
      </p:pic>
      <p:sp>
        <p:nvSpPr>
          <p:cNvPr id="303" name="Google Shape;303;p48"/>
          <p:cNvSpPr txBox="1"/>
          <p:nvPr/>
        </p:nvSpPr>
        <p:spPr>
          <a:xfrm>
            <a:off x="623750" y="565650"/>
            <a:ext cx="76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ROC_AUC_SCORE</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2181350" y="1444725"/>
            <a:ext cx="4619625" cy="3314700"/>
          </a:xfrm>
          <a:prstGeom prst="rect">
            <a:avLst/>
          </a:prstGeom>
          <a:noFill/>
          <a:ln>
            <a:noFill/>
          </a:ln>
        </p:spPr>
      </p:pic>
      <p:sp>
        <p:nvSpPr>
          <p:cNvPr id="309" name="Google Shape;309;p49"/>
          <p:cNvSpPr txBox="1"/>
          <p:nvPr/>
        </p:nvSpPr>
        <p:spPr>
          <a:xfrm>
            <a:off x="610850" y="733675"/>
            <a:ext cx="63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Accuracy</a:t>
            </a:r>
            <a:r>
              <a:rPr lang="en">
                <a:latin typeface="Lato"/>
                <a:ea typeface="Lato"/>
                <a:cs typeface="Lato"/>
                <a:sym typeface="Lato"/>
              </a:rPr>
              <a:t> Score</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496825" y="620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taken to fit model</a:t>
            </a:r>
            <a:endParaRPr/>
          </a:p>
        </p:txBody>
      </p:sp>
      <p:sp>
        <p:nvSpPr>
          <p:cNvPr id="315" name="Google Shape;315;p50"/>
          <p:cNvSpPr txBox="1"/>
          <p:nvPr>
            <p:ph idx="1" type="body"/>
          </p:nvPr>
        </p:nvSpPr>
        <p:spPr>
          <a:xfrm>
            <a:off x="535600" y="1263500"/>
            <a:ext cx="7688700" cy="35928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304958" lvl="0" marL="457200" rtl="0" algn="just">
              <a:lnSpc>
                <a:spcPct val="150000"/>
              </a:lnSpc>
              <a:spcBef>
                <a:spcPts val="0"/>
              </a:spcBef>
              <a:spcAft>
                <a:spcPts val="0"/>
              </a:spcAft>
              <a:buSzPct val="100000"/>
              <a:buAutoNum type="arabicPeriod"/>
            </a:pPr>
            <a:r>
              <a:rPr lang="en"/>
              <a:t>The amount of time taken to build a model and its performance can be compared. </a:t>
            </a:r>
            <a:endParaRPr/>
          </a:p>
          <a:p>
            <a:pPr indent="0" lvl="0" marL="0" rtl="0" algn="just">
              <a:lnSpc>
                <a:spcPct val="150000"/>
              </a:lnSpc>
              <a:spcBef>
                <a:spcPts val="0"/>
              </a:spcBef>
              <a:spcAft>
                <a:spcPts val="0"/>
              </a:spcAft>
              <a:buNone/>
            </a:pPr>
            <a:r>
              <a:t/>
            </a:r>
            <a:endParaRPr/>
          </a:p>
          <a:p>
            <a:pPr indent="-304958" lvl="0" marL="457200" rtl="0" algn="just">
              <a:lnSpc>
                <a:spcPct val="150000"/>
              </a:lnSpc>
              <a:spcBef>
                <a:spcPts val="0"/>
              </a:spcBef>
              <a:spcAft>
                <a:spcPts val="0"/>
              </a:spcAft>
              <a:buSzPct val="100000"/>
              <a:buAutoNum type="arabicPeriod"/>
            </a:pPr>
            <a:r>
              <a:rPr lang="en"/>
              <a:t>We can see that the Gradient Boosting classifier takes the highest amount of time to finish the task. </a:t>
            </a:r>
            <a:endParaRPr/>
          </a:p>
          <a:p>
            <a:pPr indent="0" lvl="0" marL="0" rtl="0" algn="just">
              <a:lnSpc>
                <a:spcPct val="150000"/>
              </a:lnSpc>
              <a:spcBef>
                <a:spcPts val="0"/>
              </a:spcBef>
              <a:spcAft>
                <a:spcPts val="0"/>
              </a:spcAft>
              <a:buNone/>
            </a:pPr>
            <a:r>
              <a:t/>
            </a:r>
            <a:endParaRPr/>
          </a:p>
          <a:p>
            <a:pPr indent="-304958" lvl="0" marL="457200" rtl="0" algn="just">
              <a:lnSpc>
                <a:spcPct val="150000"/>
              </a:lnSpc>
              <a:spcBef>
                <a:spcPts val="0"/>
              </a:spcBef>
              <a:spcAft>
                <a:spcPts val="0"/>
              </a:spcAft>
              <a:buSzPct val="100000"/>
              <a:buAutoNum type="arabicPeriod"/>
            </a:pPr>
            <a:r>
              <a:rPr lang="en"/>
              <a:t>Random Forests are able to complete the same with a lesser amount of time. </a:t>
            </a:r>
            <a:endParaRPr/>
          </a:p>
          <a:p>
            <a:pPr indent="0" lvl="0" marL="0" rtl="0" algn="just">
              <a:lnSpc>
                <a:spcPct val="150000"/>
              </a:lnSpc>
              <a:spcBef>
                <a:spcPts val="0"/>
              </a:spcBef>
              <a:spcAft>
                <a:spcPts val="0"/>
              </a:spcAft>
              <a:buNone/>
            </a:pPr>
            <a:r>
              <a:t/>
            </a:r>
            <a:endParaRPr/>
          </a:p>
          <a:p>
            <a:pPr indent="-304958" lvl="0" marL="457200" rtl="0" algn="just">
              <a:lnSpc>
                <a:spcPct val="150000"/>
              </a:lnSpc>
              <a:spcBef>
                <a:spcPts val="0"/>
              </a:spcBef>
              <a:spcAft>
                <a:spcPts val="0"/>
              </a:spcAft>
              <a:buSzPct val="100000"/>
              <a:buAutoNum type="arabicPeriod"/>
            </a:pPr>
            <a:r>
              <a:rPr lang="en"/>
              <a:t>The Highlight of the graph is the time taken by the XGBoost model. As discussed earlier, the model handles large datasets well. Thus the</a:t>
            </a:r>
            <a:r>
              <a:rPr b="1" lang="en">
                <a:solidFill>
                  <a:srgbClr val="FF0000"/>
                </a:solidFill>
              </a:rPr>
              <a:t> XGBoost  Classifier Algorithm</a:t>
            </a:r>
            <a:r>
              <a:rPr lang="en"/>
              <a:t> completes the task in less than half the time taken by GBM. The Standard Deviation in model  performance can be visualized using a horizontal bar chart</a:t>
            </a:r>
            <a:endParaRPr/>
          </a:p>
          <a:p>
            <a:pPr indent="0" lvl="0" marL="457200" rtl="0" algn="just">
              <a:lnSpc>
                <a:spcPct val="150000"/>
              </a:lnSpc>
              <a:spcBef>
                <a:spcPts val="0"/>
              </a:spcBef>
              <a:spcAft>
                <a:spcPts val="0"/>
              </a:spcAft>
              <a:buNone/>
            </a:pPr>
            <a:r>
              <a:t/>
            </a:r>
            <a:endParaRPr/>
          </a:p>
          <a:p>
            <a:pPr indent="-304958" lvl="0" marL="457200" rtl="0" algn="just">
              <a:lnSpc>
                <a:spcPct val="150000"/>
              </a:lnSpc>
              <a:spcBef>
                <a:spcPts val="0"/>
              </a:spcBef>
              <a:spcAft>
                <a:spcPts val="0"/>
              </a:spcAft>
              <a:buSzPct val="100000"/>
              <a:buAutoNum type="arabicPeriod"/>
            </a:pPr>
            <a:r>
              <a:rPr lang="en"/>
              <a:t>The time taken for a model to fit  over a 10 fold cross validation process is visualized</a:t>
            </a:r>
            <a:endParaRPr/>
          </a:p>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1"/>
          <p:cNvPicPr preferRelativeResize="0"/>
          <p:nvPr/>
        </p:nvPicPr>
        <p:blipFill>
          <a:blip r:embed="rId3">
            <a:alphaModFix/>
          </a:blip>
          <a:stretch>
            <a:fillRect/>
          </a:stretch>
        </p:blipFill>
        <p:spPr>
          <a:xfrm>
            <a:off x="462575" y="866775"/>
            <a:ext cx="7042874" cy="340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25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Complexity Involved</a:t>
            </a:r>
            <a:endParaRPr/>
          </a:p>
        </p:txBody>
      </p:sp>
      <p:sp>
        <p:nvSpPr>
          <p:cNvPr id="106" name="Google Shape;106;p16"/>
          <p:cNvSpPr txBox="1"/>
          <p:nvPr>
            <p:ph idx="1" type="body"/>
          </p:nvPr>
        </p:nvSpPr>
        <p:spPr>
          <a:xfrm>
            <a:off x="727650" y="1514800"/>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arabicPeriod"/>
            </a:pPr>
            <a:r>
              <a:rPr lang="en"/>
              <a:t>Find the key area, gaps identified in the topic survey where the project can add value to the customers and business.</a:t>
            </a:r>
            <a:endParaRPr/>
          </a:p>
          <a:p>
            <a:pPr indent="-311150" lvl="0" marL="457200" rtl="0" algn="just">
              <a:spcBef>
                <a:spcPts val="0"/>
              </a:spcBef>
              <a:spcAft>
                <a:spcPts val="0"/>
              </a:spcAft>
              <a:buSzPts val="1300"/>
              <a:buAutoNum type="arabicPeriod"/>
            </a:pPr>
            <a:r>
              <a:rPr lang="en"/>
              <a:t>Dataset includes a large number of records, hence the necessary imputation and transformation requires in-depth understanding of </a:t>
            </a:r>
            <a:r>
              <a:rPr lang="en"/>
              <a:t>the</a:t>
            </a:r>
            <a:r>
              <a:rPr lang="en"/>
              <a:t> data.</a:t>
            </a:r>
            <a:endParaRPr/>
          </a:p>
          <a:p>
            <a:pPr indent="-311150" lvl="0" marL="457200" rtl="0" algn="just">
              <a:spcBef>
                <a:spcPts val="0"/>
              </a:spcBef>
              <a:spcAft>
                <a:spcPts val="0"/>
              </a:spcAft>
              <a:buSzPts val="1300"/>
              <a:buAutoNum type="arabicPeriod"/>
            </a:pPr>
            <a:r>
              <a:rPr lang="en"/>
              <a:t>Finding out the best target variable as the dataset contained multiple potential target variables.</a:t>
            </a:r>
            <a:endParaRPr/>
          </a:p>
          <a:p>
            <a:pPr indent="-311150" lvl="0" marL="457200" rtl="0" algn="just">
              <a:spcBef>
                <a:spcPts val="0"/>
              </a:spcBef>
              <a:spcAft>
                <a:spcPts val="0"/>
              </a:spcAft>
              <a:buSzPts val="1300"/>
              <a:buAutoNum type="arabicPeriod"/>
            </a:pPr>
            <a:r>
              <a:rPr lang="en"/>
              <a:t>Certain predictor variables involve information that a law firm may not have access to. They need to be identified and removed.</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567900" y="58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26" name="Google Shape;326;p52"/>
          <p:cNvSpPr txBox="1"/>
          <p:nvPr>
            <p:ph idx="1" type="body"/>
          </p:nvPr>
        </p:nvSpPr>
        <p:spPr>
          <a:xfrm>
            <a:off x="651900" y="1497325"/>
            <a:ext cx="7688700" cy="26028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
              <a:t>Considering a business model, Legal Analytics can be widely used by private or government law firms to actually predict the outcome of a particular case, whether the outcome would be 1 ( In favour of the Petitioner) or 0 ( Not in favour of the Petitioner)  provided the information is with them.</a:t>
            </a:r>
            <a:endParaRPr/>
          </a:p>
          <a:p>
            <a:pPr indent="0" lvl="0" marL="0" rtl="0" algn="just">
              <a:lnSpc>
                <a:spcPct val="150000"/>
              </a:lnSpc>
              <a:spcBef>
                <a:spcPts val="0"/>
              </a:spcBef>
              <a:spcAft>
                <a:spcPts val="0"/>
              </a:spcAft>
              <a:buNone/>
            </a:pPr>
            <a:r>
              <a:t/>
            </a:r>
            <a:endParaRPr/>
          </a:p>
          <a:p>
            <a:pPr indent="0" lvl="0" marL="0" rtl="0" algn="just">
              <a:lnSpc>
                <a:spcPct val="150000"/>
              </a:lnSpc>
              <a:spcBef>
                <a:spcPts val="0"/>
              </a:spcBef>
              <a:spcAft>
                <a:spcPts val="0"/>
              </a:spcAft>
              <a:buNone/>
            </a:pPr>
            <a:r>
              <a:rPr lang="en"/>
              <a:t>The necessary steps required to implement a Machine Learning and Data science project has been successfully executed.</a:t>
            </a:r>
            <a:endParaRPr/>
          </a:p>
          <a:p>
            <a:pPr indent="0" lvl="0" marL="0" rtl="0" algn="just">
              <a:lnSpc>
                <a:spcPct val="150000"/>
              </a:lnSpc>
              <a:spcBef>
                <a:spcPts val="0"/>
              </a:spcBef>
              <a:spcAft>
                <a:spcPts val="0"/>
              </a:spcAft>
              <a:buNone/>
            </a:pPr>
            <a:r>
              <a:t/>
            </a:r>
            <a:endParaRPr/>
          </a:p>
          <a:p>
            <a:pPr indent="0" lvl="0" marL="0" rtl="0" algn="just">
              <a:lnSpc>
                <a:spcPct val="150000"/>
              </a:lnSpc>
              <a:spcBef>
                <a:spcPts val="0"/>
              </a:spcBef>
              <a:spcAft>
                <a:spcPts val="0"/>
              </a:spcAft>
              <a:buNone/>
            </a:pPr>
            <a:r>
              <a:rPr lang="en"/>
              <a:t>Further developments based on clustering can be done to produce recommendation systems based on the </a:t>
            </a:r>
            <a:r>
              <a:rPr lang="en"/>
              <a:t>dataset</a:t>
            </a:r>
            <a:r>
              <a:rPr lang="en"/>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603175" y="2396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87350" y="594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Path</a:t>
            </a:r>
            <a:endParaRPr/>
          </a:p>
        </p:txBody>
      </p:sp>
      <p:sp>
        <p:nvSpPr>
          <p:cNvPr id="112" name="Google Shape;112;p17"/>
          <p:cNvSpPr txBox="1"/>
          <p:nvPr>
            <p:ph idx="1" type="body"/>
          </p:nvPr>
        </p:nvSpPr>
        <p:spPr>
          <a:xfrm>
            <a:off x="729450" y="1337925"/>
            <a:ext cx="7688700" cy="34083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b="1" lang="en">
                <a:solidFill>
                  <a:srgbClr val="FF0000"/>
                </a:solidFill>
              </a:rPr>
              <a:t>Obtain resourceful data</a:t>
            </a:r>
            <a:r>
              <a:rPr b="1" lang="en"/>
              <a:t> </a:t>
            </a:r>
            <a:r>
              <a:rPr lang="en"/>
              <a:t>that enhances the understanding of the business problem and also aids in model building.</a:t>
            </a:r>
            <a:endParaRPr/>
          </a:p>
          <a:p>
            <a:pPr indent="-311150" lvl="0" marL="457200" rtl="0" algn="l">
              <a:lnSpc>
                <a:spcPct val="115000"/>
              </a:lnSpc>
              <a:spcBef>
                <a:spcPts val="0"/>
              </a:spcBef>
              <a:spcAft>
                <a:spcPts val="0"/>
              </a:spcAft>
              <a:buSzPts val="1300"/>
              <a:buAutoNum type="arabicPeriod"/>
            </a:pPr>
            <a:r>
              <a:rPr lang="en"/>
              <a:t>Split Data into </a:t>
            </a:r>
            <a:r>
              <a:rPr b="1" lang="en">
                <a:solidFill>
                  <a:srgbClr val="FF0000"/>
                </a:solidFill>
              </a:rPr>
              <a:t>Train and Test</a:t>
            </a:r>
            <a:endParaRPr b="1">
              <a:solidFill>
                <a:srgbClr val="FF0000"/>
              </a:solidFill>
            </a:endParaRPr>
          </a:p>
          <a:p>
            <a:pPr indent="-311150" lvl="0" marL="457200" rtl="0" algn="l">
              <a:lnSpc>
                <a:spcPct val="115000"/>
              </a:lnSpc>
              <a:spcBef>
                <a:spcPts val="0"/>
              </a:spcBef>
              <a:spcAft>
                <a:spcPts val="0"/>
              </a:spcAft>
              <a:buSzPts val="1300"/>
              <a:buAutoNum type="arabicPeriod"/>
            </a:pPr>
            <a:r>
              <a:rPr lang="en"/>
              <a:t>Representation of Train and Test on original data</a:t>
            </a:r>
            <a:endParaRPr/>
          </a:p>
          <a:p>
            <a:pPr indent="-311150" lvl="0" marL="457200" rtl="0" algn="l">
              <a:lnSpc>
                <a:spcPct val="115000"/>
              </a:lnSpc>
              <a:spcBef>
                <a:spcPts val="0"/>
              </a:spcBef>
              <a:spcAft>
                <a:spcPts val="0"/>
              </a:spcAft>
              <a:buSzPts val="1300"/>
              <a:buAutoNum type="arabicPeriod"/>
            </a:pPr>
            <a:r>
              <a:rPr b="1" lang="en">
                <a:solidFill>
                  <a:srgbClr val="FF0000"/>
                </a:solidFill>
              </a:rPr>
              <a:t>Null value</a:t>
            </a:r>
            <a:r>
              <a:rPr lang="en">
                <a:solidFill>
                  <a:srgbClr val="FF0000"/>
                </a:solidFill>
              </a:rPr>
              <a:t> </a:t>
            </a:r>
            <a:r>
              <a:rPr lang="en"/>
              <a:t>Imputation</a:t>
            </a:r>
            <a:endParaRPr/>
          </a:p>
          <a:p>
            <a:pPr indent="-311150" lvl="0" marL="457200" rtl="0" algn="l">
              <a:lnSpc>
                <a:spcPct val="115000"/>
              </a:lnSpc>
              <a:spcBef>
                <a:spcPts val="0"/>
              </a:spcBef>
              <a:spcAft>
                <a:spcPts val="0"/>
              </a:spcAft>
              <a:buSzPts val="1300"/>
              <a:buAutoNum type="arabicPeriod"/>
            </a:pPr>
            <a:r>
              <a:rPr lang="en"/>
              <a:t>Check</a:t>
            </a:r>
            <a:r>
              <a:rPr b="1" lang="en"/>
              <a:t> </a:t>
            </a:r>
            <a:r>
              <a:rPr b="1" lang="en">
                <a:solidFill>
                  <a:srgbClr val="FF0000"/>
                </a:solidFill>
              </a:rPr>
              <a:t>Multicollinearity</a:t>
            </a:r>
            <a:r>
              <a:rPr lang="en"/>
              <a:t> using Cramer’s V test</a:t>
            </a:r>
            <a:endParaRPr/>
          </a:p>
          <a:p>
            <a:pPr indent="-311150" lvl="0" marL="457200" rtl="0" algn="l">
              <a:lnSpc>
                <a:spcPct val="115000"/>
              </a:lnSpc>
              <a:spcBef>
                <a:spcPts val="0"/>
              </a:spcBef>
              <a:spcAft>
                <a:spcPts val="0"/>
              </a:spcAft>
              <a:buSzPts val="1300"/>
              <a:buAutoNum type="arabicPeriod"/>
            </a:pPr>
            <a:r>
              <a:rPr lang="en"/>
              <a:t>Feature Removal [ Information based ]</a:t>
            </a:r>
            <a:endParaRPr/>
          </a:p>
          <a:p>
            <a:pPr indent="-311150" lvl="0" marL="457200" rtl="0" algn="l">
              <a:lnSpc>
                <a:spcPct val="115000"/>
              </a:lnSpc>
              <a:spcBef>
                <a:spcPts val="0"/>
              </a:spcBef>
              <a:spcAft>
                <a:spcPts val="0"/>
              </a:spcAft>
              <a:buSzPts val="1300"/>
              <a:buAutoNum type="arabicPeriod"/>
            </a:pPr>
            <a:r>
              <a:rPr lang="en"/>
              <a:t>Feature Engineering  [ Duration of a case ] </a:t>
            </a:r>
            <a:endParaRPr/>
          </a:p>
          <a:p>
            <a:pPr indent="-311150" lvl="0" marL="457200" rtl="0" algn="l">
              <a:lnSpc>
                <a:spcPct val="115000"/>
              </a:lnSpc>
              <a:spcBef>
                <a:spcPts val="0"/>
              </a:spcBef>
              <a:spcAft>
                <a:spcPts val="0"/>
              </a:spcAft>
              <a:buSzPts val="1300"/>
              <a:buAutoNum type="arabicPeriod"/>
            </a:pPr>
            <a:r>
              <a:rPr lang="en"/>
              <a:t>Perform Appropriate </a:t>
            </a:r>
            <a:r>
              <a:rPr b="1" lang="en">
                <a:solidFill>
                  <a:srgbClr val="FF0000"/>
                </a:solidFill>
              </a:rPr>
              <a:t>EDA</a:t>
            </a:r>
            <a:r>
              <a:rPr lang="en"/>
              <a:t> to determine those columns that shall be critical in predicting the outcome of a case given the details for the same.</a:t>
            </a:r>
            <a:endParaRPr/>
          </a:p>
          <a:p>
            <a:pPr indent="-311150" lvl="0" marL="457200" rtl="0" algn="l">
              <a:lnSpc>
                <a:spcPct val="115000"/>
              </a:lnSpc>
              <a:spcBef>
                <a:spcPts val="0"/>
              </a:spcBef>
              <a:spcAft>
                <a:spcPts val="0"/>
              </a:spcAft>
              <a:buSzPts val="1300"/>
              <a:buAutoNum type="arabicPeriod"/>
            </a:pPr>
            <a:r>
              <a:rPr lang="en"/>
              <a:t>Perform </a:t>
            </a:r>
            <a:r>
              <a:rPr b="1" lang="en">
                <a:solidFill>
                  <a:srgbClr val="FF0000"/>
                </a:solidFill>
              </a:rPr>
              <a:t>statistical</a:t>
            </a:r>
            <a:r>
              <a:rPr b="1" lang="en">
                <a:solidFill>
                  <a:srgbClr val="FF0000"/>
                </a:solidFill>
              </a:rPr>
              <a:t> tests</a:t>
            </a:r>
            <a:r>
              <a:rPr lang="en"/>
              <a:t> to determine the influence of predictor </a:t>
            </a:r>
            <a:r>
              <a:rPr lang="en"/>
              <a:t>variables on target variable.</a:t>
            </a:r>
            <a:endParaRPr/>
          </a:p>
          <a:p>
            <a:pPr indent="-311150" lvl="0" marL="457200" rtl="0" algn="l">
              <a:lnSpc>
                <a:spcPct val="115000"/>
              </a:lnSpc>
              <a:spcBef>
                <a:spcPts val="0"/>
              </a:spcBef>
              <a:spcAft>
                <a:spcPts val="0"/>
              </a:spcAft>
              <a:buSzPts val="1300"/>
              <a:buAutoNum type="arabicPeriod"/>
            </a:pPr>
            <a:r>
              <a:rPr lang="en"/>
              <a:t>Model Building</a:t>
            </a:r>
            <a:endParaRPr/>
          </a:p>
          <a:p>
            <a:pPr indent="-311150" lvl="0" marL="457200" rtl="0" algn="l">
              <a:lnSpc>
                <a:spcPct val="115000"/>
              </a:lnSpc>
              <a:spcBef>
                <a:spcPts val="0"/>
              </a:spcBef>
              <a:spcAft>
                <a:spcPts val="0"/>
              </a:spcAft>
              <a:buSzPts val="1300"/>
              <a:buAutoNum type="arabicPeriod"/>
            </a:pPr>
            <a:r>
              <a:rPr b="1" lang="en">
                <a:solidFill>
                  <a:srgbClr val="FF0000"/>
                </a:solidFill>
              </a:rPr>
              <a:t>Model Evaluation</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94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Study</a:t>
            </a:r>
            <a:endParaRPr/>
          </a:p>
        </p:txBody>
      </p:sp>
      <p:sp>
        <p:nvSpPr>
          <p:cNvPr id="118" name="Google Shape;118;p18"/>
          <p:cNvSpPr txBox="1"/>
          <p:nvPr>
            <p:ph idx="1" type="body"/>
          </p:nvPr>
        </p:nvSpPr>
        <p:spPr>
          <a:xfrm>
            <a:off x="727650" y="1441200"/>
            <a:ext cx="7688700" cy="28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dataset contains 61 </a:t>
            </a:r>
            <a:r>
              <a:rPr lang="en"/>
              <a:t>independent</a:t>
            </a:r>
            <a:r>
              <a:rPr lang="en"/>
              <a:t> features and eighty </a:t>
            </a:r>
            <a:r>
              <a:rPr lang="en"/>
              <a:t>thousand</a:t>
            </a:r>
            <a:r>
              <a:rPr lang="en"/>
              <a:t> plus records</a:t>
            </a:r>
            <a:endParaRPr/>
          </a:p>
          <a:p>
            <a:pPr indent="-311150" lvl="0" marL="457200" rtl="0" algn="l">
              <a:spcBef>
                <a:spcPts val="0"/>
              </a:spcBef>
              <a:spcAft>
                <a:spcPts val="0"/>
              </a:spcAft>
              <a:buSzPts val="1300"/>
              <a:buAutoNum type="arabicPeriod"/>
            </a:pPr>
            <a:r>
              <a:rPr lang="en"/>
              <a:t>Each feature is studied extensively to aid the process of data cleaning.</a:t>
            </a:r>
            <a:endParaRPr/>
          </a:p>
          <a:p>
            <a:pPr indent="-311150" lvl="0" marL="457200" rtl="0" algn="l">
              <a:spcBef>
                <a:spcPts val="0"/>
              </a:spcBef>
              <a:spcAft>
                <a:spcPts val="0"/>
              </a:spcAft>
              <a:buSzPts val="1300"/>
              <a:buAutoNum type="arabicPeriod"/>
            </a:pPr>
            <a:r>
              <a:rPr lang="en"/>
              <a:t>Identification of </a:t>
            </a:r>
            <a:r>
              <a:rPr lang="en"/>
              <a:t>categorical</a:t>
            </a:r>
            <a:r>
              <a:rPr lang="en"/>
              <a:t> and numerical features and their distribution.</a:t>
            </a:r>
            <a:endParaRPr/>
          </a:p>
          <a:p>
            <a:pPr indent="-311150" lvl="0" marL="457200" rtl="0" algn="l">
              <a:spcBef>
                <a:spcPts val="0"/>
              </a:spcBef>
              <a:spcAft>
                <a:spcPts val="0"/>
              </a:spcAft>
              <a:buSzPts val="1300"/>
              <a:buAutoNum type="arabicPeriod"/>
            </a:pPr>
            <a:r>
              <a:rPr lang="en"/>
              <a:t>Identify defects in dataset [ features having null values greater than 85% ]</a:t>
            </a:r>
            <a:endParaRPr/>
          </a:p>
          <a:p>
            <a:pPr indent="-311150" lvl="0" marL="457200" rtl="0" algn="l">
              <a:spcBef>
                <a:spcPts val="0"/>
              </a:spcBef>
              <a:spcAft>
                <a:spcPts val="0"/>
              </a:spcAft>
              <a:buSzPts val="1300"/>
              <a:buAutoNum type="arabicPeriod"/>
            </a:pPr>
            <a:r>
              <a:rPr lang="en"/>
              <a:t>The dataset has multiple target variables. The final target </a:t>
            </a:r>
            <a:r>
              <a:rPr lang="en"/>
              <a:t>variable</a:t>
            </a:r>
            <a:r>
              <a:rPr lang="en"/>
              <a:t> chosen is Winning Party.</a:t>
            </a:r>
            <a:endParaRPr/>
          </a:p>
          <a:p>
            <a:pPr indent="-311150" lvl="0" marL="457200" rtl="0" algn="l">
              <a:spcBef>
                <a:spcPts val="0"/>
              </a:spcBef>
              <a:spcAft>
                <a:spcPts val="0"/>
              </a:spcAft>
              <a:buSzPts val="1300"/>
              <a:buAutoNum type="arabicPeriod"/>
            </a:pPr>
            <a:r>
              <a:rPr lang="en"/>
              <a:t>Case identification features such docket id is removed.</a:t>
            </a:r>
            <a:endParaRPr/>
          </a:p>
          <a:p>
            <a:pPr indent="-311150" lvl="0" marL="457200" rtl="0" algn="l">
              <a:spcBef>
                <a:spcPts val="0"/>
              </a:spcBef>
              <a:spcAft>
                <a:spcPts val="0"/>
              </a:spcAft>
              <a:buSzPts val="1300"/>
              <a:buAutoNum type="arabicPeriod"/>
            </a:pPr>
            <a:r>
              <a:rPr lang="en"/>
              <a:t>The Target variable has 3 classes with one rare label. This rare </a:t>
            </a:r>
            <a:r>
              <a:rPr lang="en"/>
              <a:t>label</a:t>
            </a:r>
            <a:r>
              <a:rPr lang="en"/>
              <a:t> is removed. [class 2 ]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01250" y="594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 Test Split</a:t>
            </a:r>
            <a:endParaRPr/>
          </a:p>
        </p:txBody>
      </p:sp>
      <p:sp>
        <p:nvSpPr>
          <p:cNvPr id="124" name="Google Shape;124;p19"/>
          <p:cNvSpPr txBox="1"/>
          <p:nvPr>
            <p:ph idx="1" type="body"/>
          </p:nvPr>
        </p:nvSpPr>
        <p:spPr>
          <a:xfrm>
            <a:off x="669125" y="1441200"/>
            <a:ext cx="7688700" cy="22611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AutoNum type="arabicPeriod"/>
            </a:pPr>
            <a:r>
              <a:rPr lang="en"/>
              <a:t>The dataset is split into train and test before any important process such as data cleaning or EDA. This is done to avoid </a:t>
            </a:r>
            <a:r>
              <a:rPr b="1" lang="en">
                <a:solidFill>
                  <a:srgbClr val="FF0000"/>
                </a:solidFill>
              </a:rPr>
              <a:t>data leakage</a:t>
            </a:r>
            <a:r>
              <a:rPr lang="en"/>
              <a:t>.</a:t>
            </a:r>
            <a:endParaRPr/>
          </a:p>
          <a:p>
            <a:pPr indent="0" lvl="0" marL="0" rtl="0" algn="just">
              <a:lnSpc>
                <a:spcPct val="150000"/>
              </a:lnSpc>
              <a:spcBef>
                <a:spcPts val="0"/>
              </a:spcBef>
              <a:spcAft>
                <a:spcPts val="0"/>
              </a:spcAft>
              <a:buNone/>
            </a:pPr>
            <a:r>
              <a:t/>
            </a:r>
            <a:endParaRPr/>
          </a:p>
          <a:p>
            <a:pPr indent="-311150" lvl="0" marL="457200" rtl="0" algn="just">
              <a:lnSpc>
                <a:spcPct val="150000"/>
              </a:lnSpc>
              <a:spcBef>
                <a:spcPts val="0"/>
              </a:spcBef>
              <a:spcAft>
                <a:spcPts val="0"/>
              </a:spcAft>
              <a:buSzPts val="1300"/>
              <a:buAutoNum type="arabicPeriod"/>
            </a:pPr>
            <a:r>
              <a:rPr lang="en"/>
              <a:t>Hypothesis test is also performed to check if Yt</a:t>
            </a:r>
            <a:r>
              <a:rPr lang="en"/>
              <a:t>rain</a:t>
            </a:r>
            <a:r>
              <a:rPr lang="en"/>
              <a:t> and Yt</a:t>
            </a:r>
            <a:r>
              <a:rPr lang="en"/>
              <a:t>est</a:t>
            </a:r>
            <a:r>
              <a:rPr lang="en"/>
              <a:t> represent the original data Y.</a:t>
            </a:r>
            <a:endParaRPr/>
          </a:p>
          <a:p>
            <a:pPr indent="0" lvl="0" marL="457200" rtl="0" algn="just">
              <a:lnSpc>
                <a:spcPct val="150000"/>
              </a:lnSpc>
              <a:spcBef>
                <a:spcPts val="0"/>
              </a:spcBef>
              <a:spcAft>
                <a:spcPts val="0"/>
              </a:spcAft>
              <a:buNone/>
            </a:pPr>
            <a:r>
              <a:t/>
            </a:r>
            <a:endParaRPr/>
          </a:p>
          <a:p>
            <a:pPr indent="-311150" lvl="0" marL="457200" rtl="0" algn="just">
              <a:lnSpc>
                <a:spcPct val="150000"/>
              </a:lnSpc>
              <a:spcBef>
                <a:spcPts val="0"/>
              </a:spcBef>
              <a:spcAft>
                <a:spcPts val="0"/>
              </a:spcAft>
              <a:buSzPts val="1300"/>
              <a:buAutoNum type="arabicPeriod"/>
            </a:pPr>
            <a:r>
              <a:rPr lang="en"/>
              <a:t>The </a:t>
            </a:r>
            <a:r>
              <a:rPr lang="en"/>
              <a:t>dataset</a:t>
            </a:r>
            <a:r>
              <a:rPr lang="en"/>
              <a:t> is split into train and test with 60 :40 ratio.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84200" y="54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Value Imputation</a:t>
            </a:r>
            <a:endParaRPr/>
          </a:p>
        </p:txBody>
      </p:sp>
      <p:sp>
        <p:nvSpPr>
          <p:cNvPr id="130" name="Google Shape;130;p20"/>
          <p:cNvSpPr txBox="1"/>
          <p:nvPr>
            <p:ph idx="1" type="body"/>
          </p:nvPr>
        </p:nvSpPr>
        <p:spPr>
          <a:xfrm>
            <a:off x="684200" y="1441200"/>
            <a:ext cx="7688700" cy="2261100"/>
          </a:xfrm>
          <a:prstGeom prst="rect">
            <a:avLst/>
          </a:prstGeom>
        </p:spPr>
        <p:txBody>
          <a:bodyPr anchorCtr="0" anchor="t" bIns="91425" lIns="91425" spcFirstLastPara="1" rIns="91425" wrap="square" tIns="91425">
            <a:normAutofit/>
          </a:bodyPr>
          <a:lstStyle/>
          <a:p>
            <a:pPr indent="-311150" lvl="0" marL="457200" marR="0" rtl="0" algn="just">
              <a:lnSpc>
                <a:spcPct val="150000"/>
              </a:lnSpc>
              <a:spcBef>
                <a:spcPts val="0"/>
              </a:spcBef>
              <a:spcAft>
                <a:spcPts val="0"/>
              </a:spcAft>
              <a:buSzPts val="1300"/>
              <a:buAutoNum type="arabicPeriod"/>
            </a:pPr>
            <a:r>
              <a:rPr lang="en"/>
              <a:t>Hot Deck Imputation is performed for this dataset.</a:t>
            </a:r>
            <a:endParaRPr/>
          </a:p>
          <a:p>
            <a:pPr indent="-311150" lvl="0" marL="457200" marR="0" rtl="0" algn="just">
              <a:lnSpc>
                <a:spcPct val="150000"/>
              </a:lnSpc>
              <a:spcBef>
                <a:spcPts val="0"/>
              </a:spcBef>
              <a:spcAft>
                <a:spcPts val="0"/>
              </a:spcAft>
              <a:buSzPts val="1300"/>
              <a:buAutoNum type="arabicPeriod"/>
            </a:pPr>
            <a:r>
              <a:rPr lang="en"/>
              <a:t>The dataset is split into two. One where the target class is 1 ( favourable judgement) and the other where target class 0 ( unfavourable judgement )</a:t>
            </a:r>
            <a:endParaRPr/>
          </a:p>
          <a:p>
            <a:pPr indent="-311150" lvl="0" marL="457200" marR="0" rtl="0" algn="just">
              <a:lnSpc>
                <a:spcPct val="150000"/>
              </a:lnSpc>
              <a:spcBef>
                <a:spcPts val="0"/>
              </a:spcBef>
              <a:spcAft>
                <a:spcPts val="0"/>
              </a:spcAft>
              <a:buSzPts val="1300"/>
              <a:buAutoNum type="arabicPeriod"/>
            </a:pPr>
            <a:r>
              <a:rPr lang="en"/>
              <a:t>Two mode values are calculated for the same.</a:t>
            </a:r>
            <a:endParaRPr/>
          </a:p>
          <a:p>
            <a:pPr indent="-311150" lvl="0" marL="457200" marR="0" rtl="0" algn="just">
              <a:lnSpc>
                <a:spcPct val="150000"/>
              </a:lnSpc>
              <a:spcBef>
                <a:spcPts val="0"/>
              </a:spcBef>
              <a:spcAft>
                <a:spcPts val="0"/>
              </a:spcAft>
              <a:buSzPts val="1300"/>
              <a:buAutoNum type="arabicPeriod"/>
            </a:pPr>
            <a:r>
              <a:rPr lang="en"/>
              <a:t>Now when a null value has to be imputed, the target variable is checked first.</a:t>
            </a:r>
            <a:endParaRPr/>
          </a:p>
          <a:p>
            <a:pPr indent="-311150" lvl="0" marL="457200" marR="0" rtl="0" algn="just">
              <a:lnSpc>
                <a:spcPct val="150000"/>
              </a:lnSpc>
              <a:spcBef>
                <a:spcPts val="0"/>
              </a:spcBef>
              <a:spcAft>
                <a:spcPts val="0"/>
              </a:spcAft>
              <a:buSzPts val="1300"/>
              <a:buAutoNum type="arabicPeriod"/>
            </a:pPr>
            <a:r>
              <a:rPr lang="en"/>
              <a:t>Based on the class [1 or 0],  the appropriate mode value is imputed.</a:t>
            </a:r>
            <a:endParaRPr/>
          </a:p>
          <a:p>
            <a:pPr indent="-311150" lvl="0" marL="457200" marR="0" rtl="0" algn="just">
              <a:lnSpc>
                <a:spcPct val="150000"/>
              </a:lnSpc>
              <a:spcBef>
                <a:spcPts val="0"/>
              </a:spcBef>
              <a:spcAft>
                <a:spcPts val="0"/>
              </a:spcAft>
              <a:buSzPts val="1300"/>
              <a:buAutoNum type="arabicPeriod"/>
            </a:pPr>
            <a:r>
              <a:rPr lang="en"/>
              <a:t>The Null value imputation is performed </a:t>
            </a:r>
            <a:r>
              <a:rPr lang="en"/>
              <a:t>separately</a:t>
            </a:r>
            <a:r>
              <a:rPr lang="en"/>
              <a:t> for Train and test </a:t>
            </a:r>
            <a:r>
              <a:rPr lang="en"/>
              <a:t>dataset</a:t>
            </a:r>
            <a:r>
              <a:rPr lang="en"/>
              <a:t> to avoid data leakage.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08775" y="579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Multicollinearity</a:t>
            </a:r>
            <a:endParaRPr/>
          </a:p>
        </p:txBody>
      </p:sp>
      <p:sp>
        <p:nvSpPr>
          <p:cNvPr id="136" name="Google Shape;136;p21"/>
          <p:cNvSpPr txBox="1"/>
          <p:nvPr>
            <p:ph idx="1" type="body"/>
          </p:nvPr>
        </p:nvSpPr>
        <p:spPr>
          <a:xfrm>
            <a:off x="608775" y="1377475"/>
            <a:ext cx="7688700" cy="284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Pearson’s </a:t>
            </a:r>
            <a:r>
              <a:rPr lang="en"/>
              <a:t>correlation</a:t>
            </a:r>
            <a:r>
              <a:rPr lang="en"/>
              <a:t> coefficient cannot be used to check multicollinearity as the features are all nominal  in nature.</a:t>
            </a:r>
            <a:endParaRPr/>
          </a:p>
          <a:p>
            <a:pPr indent="-311150" lvl="0" marL="457200" rtl="0" algn="l">
              <a:spcBef>
                <a:spcPts val="0"/>
              </a:spcBef>
              <a:spcAft>
                <a:spcPts val="0"/>
              </a:spcAft>
              <a:buSzPts val="1300"/>
              <a:buAutoNum type="arabicPeriod"/>
            </a:pPr>
            <a:r>
              <a:rPr lang="en"/>
              <a:t>Hence an appropriate test is used to check the association between the </a:t>
            </a:r>
            <a:r>
              <a:rPr lang="en"/>
              <a:t>predictor</a:t>
            </a:r>
            <a:r>
              <a:rPr lang="en"/>
              <a:t> variables.</a:t>
            </a:r>
            <a:endParaRPr/>
          </a:p>
          <a:p>
            <a:pPr indent="-311150" lvl="0" marL="457200" rtl="0" algn="l">
              <a:spcBef>
                <a:spcPts val="0"/>
              </a:spcBef>
              <a:spcAft>
                <a:spcPts val="0"/>
              </a:spcAft>
              <a:buSzPts val="1300"/>
              <a:buAutoNum type="arabicPeriod"/>
            </a:pPr>
            <a:r>
              <a:rPr lang="en"/>
              <a:t>We use the </a:t>
            </a:r>
            <a:r>
              <a:rPr b="1" lang="en">
                <a:solidFill>
                  <a:srgbClr val="FF0000"/>
                </a:solidFill>
              </a:rPr>
              <a:t>Cramer’s V test</a:t>
            </a:r>
            <a:r>
              <a:rPr lang="en"/>
              <a:t>.</a:t>
            </a:r>
            <a:endParaRPr/>
          </a:p>
          <a:p>
            <a:pPr indent="-311150" lvl="0" marL="457200" rtl="0" algn="l">
              <a:spcBef>
                <a:spcPts val="0"/>
              </a:spcBef>
              <a:spcAft>
                <a:spcPts val="0"/>
              </a:spcAft>
              <a:buSzPts val="1300"/>
              <a:buAutoNum type="arabicPeriod"/>
            </a:pPr>
            <a:r>
              <a:rPr lang="en"/>
              <a:t>The value ranges between 0 and 1</a:t>
            </a:r>
            <a:endParaRPr/>
          </a:p>
          <a:p>
            <a:pPr indent="-311150" lvl="0" marL="457200" rtl="0" algn="just">
              <a:lnSpc>
                <a:spcPct val="150000"/>
              </a:lnSpc>
              <a:spcBef>
                <a:spcPts val="0"/>
              </a:spcBef>
              <a:spcAft>
                <a:spcPts val="0"/>
              </a:spcAft>
              <a:buSzPts val="1300"/>
              <a:buAutoNum type="arabicPeriod"/>
            </a:pPr>
            <a:r>
              <a:rPr lang="en"/>
              <a:t>Issue and IssueArea seem to have perfect association. This is because Issue is a subcategory of IssueArea. Hence the feature “issue” is removed.</a:t>
            </a:r>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a:t>The features lcDispositionDirection and ThreeJudgeFdc also show moderate association. These features will be removed later as a result of a chi square test.</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