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60" r:id="rId4"/>
    <p:sldId id="258" r:id="rId5"/>
    <p:sldId id="259"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2" d="100"/>
          <a:sy n="62" d="100"/>
        </p:scale>
        <p:origin x="828"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3310B6-A9CF-428B-9FE2-CE81B72D9EA7}" type="datetimeFigureOut">
              <a:rPr lang="en-IN" smtClean="0"/>
              <a:t>16-05-2023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BB403D-1427-4089-90EA-DAAB26B8392D}" type="slidenum">
              <a:rPr lang="en-IN" smtClean="0"/>
              <a:t>‹#›</a:t>
            </a:fld>
            <a:endParaRPr lang="en-IN"/>
          </a:p>
        </p:txBody>
      </p:sp>
    </p:spTree>
    <p:extLst>
      <p:ext uri="{BB962C8B-B14F-4D97-AF65-F5344CB8AC3E}">
        <p14:creationId xmlns:p14="http://schemas.microsoft.com/office/powerpoint/2010/main" val="3039368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23310B6-A9CF-428B-9FE2-CE81B72D9EA7}" type="datetimeFigureOut">
              <a:rPr lang="en-IN" smtClean="0"/>
              <a:t>16-05-2023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BB403D-1427-4089-90EA-DAAB26B8392D}" type="slidenum">
              <a:rPr lang="en-IN" smtClean="0"/>
              <a:t>‹#›</a:t>
            </a:fld>
            <a:endParaRPr lang="en-IN"/>
          </a:p>
        </p:txBody>
      </p:sp>
    </p:spTree>
    <p:extLst>
      <p:ext uri="{BB962C8B-B14F-4D97-AF65-F5344CB8AC3E}">
        <p14:creationId xmlns:p14="http://schemas.microsoft.com/office/powerpoint/2010/main" val="2276782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223310B6-A9CF-428B-9FE2-CE81B72D9EA7}" type="datetimeFigureOut">
              <a:rPr lang="en-IN" smtClean="0"/>
              <a:t>16-05-2023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BB403D-1427-4089-90EA-DAAB26B8392D}" type="slidenum">
              <a:rPr lang="en-IN" smtClean="0"/>
              <a:t>‹#›</a:t>
            </a:fld>
            <a:endParaRPr lang="en-IN"/>
          </a:p>
        </p:txBody>
      </p:sp>
    </p:spTree>
    <p:extLst>
      <p:ext uri="{BB962C8B-B14F-4D97-AF65-F5344CB8AC3E}">
        <p14:creationId xmlns:p14="http://schemas.microsoft.com/office/powerpoint/2010/main" val="39076957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223310B6-A9CF-428B-9FE2-CE81B72D9EA7}" type="datetimeFigureOut">
              <a:rPr lang="en-IN" smtClean="0"/>
              <a:t>16-05-2023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BB403D-1427-4089-90EA-DAAB26B8392D}"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2076201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23310B6-A9CF-428B-9FE2-CE81B72D9EA7}" type="datetimeFigureOut">
              <a:rPr lang="en-IN" smtClean="0"/>
              <a:t>16-05-2023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BB403D-1427-4089-90EA-DAAB26B8392D}" type="slidenum">
              <a:rPr lang="en-IN" smtClean="0"/>
              <a:t>‹#›</a:t>
            </a:fld>
            <a:endParaRPr lang="en-IN"/>
          </a:p>
        </p:txBody>
      </p:sp>
    </p:spTree>
    <p:extLst>
      <p:ext uri="{BB962C8B-B14F-4D97-AF65-F5344CB8AC3E}">
        <p14:creationId xmlns:p14="http://schemas.microsoft.com/office/powerpoint/2010/main" val="2549396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23310B6-A9CF-428B-9FE2-CE81B72D9EA7}" type="datetimeFigureOut">
              <a:rPr lang="en-IN" smtClean="0"/>
              <a:t>16-05-2023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BB403D-1427-4089-90EA-DAAB26B8392D}" type="slidenum">
              <a:rPr lang="en-IN" smtClean="0"/>
              <a:t>‹#›</a:t>
            </a:fld>
            <a:endParaRPr lang="en-IN"/>
          </a:p>
        </p:txBody>
      </p:sp>
    </p:spTree>
    <p:extLst>
      <p:ext uri="{BB962C8B-B14F-4D97-AF65-F5344CB8AC3E}">
        <p14:creationId xmlns:p14="http://schemas.microsoft.com/office/powerpoint/2010/main" val="27608192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23310B6-A9CF-428B-9FE2-CE81B72D9EA7}" type="datetimeFigureOut">
              <a:rPr lang="en-IN" smtClean="0"/>
              <a:t>16-05-2023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BB403D-1427-4089-90EA-DAAB26B8392D}" type="slidenum">
              <a:rPr lang="en-IN" smtClean="0"/>
              <a:t>‹#›</a:t>
            </a:fld>
            <a:endParaRPr lang="en-IN"/>
          </a:p>
        </p:txBody>
      </p:sp>
    </p:spTree>
    <p:extLst>
      <p:ext uri="{BB962C8B-B14F-4D97-AF65-F5344CB8AC3E}">
        <p14:creationId xmlns:p14="http://schemas.microsoft.com/office/powerpoint/2010/main" val="9775739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3310B6-A9CF-428B-9FE2-CE81B72D9EA7}" type="datetimeFigureOut">
              <a:rPr lang="en-IN" smtClean="0"/>
              <a:t>16-05-2023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BB403D-1427-4089-90EA-DAAB26B8392D}" type="slidenum">
              <a:rPr lang="en-IN" smtClean="0"/>
              <a:t>‹#›</a:t>
            </a:fld>
            <a:endParaRPr lang="en-IN"/>
          </a:p>
        </p:txBody>
      </p:sp>
    </p:spTree>
    <p:extLst>
      <p:ext uri="{BB962C8B-B14F-4D97-AF65-F5344CB8AC3E}">
        <p14:creationId xmlns:p14="http://schemas.microsoft.com/office/powerpoint/2010/main" val="36599079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3310B6-A9CF-428B-9FE2-CE81B72D9EA7}" type="datetimeFigureOut">
              <a:rPr lang="en-IN" smtClean="0"/>
              <a:t>16-05-2023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BB403D-1427-4089-90EA-DAAB26B8392D}" type="slidenum">
              <a:rPr lang="en-IN" smtClean="0"/>
              <a:t>‹#›</a:t>
            </a:fld>
            <a:endParaRPr lang="en-IN"/>
          </a:p>
        </p:txBody>
      </p:sp>
    </p:spTree>
    <p:extLst>
      <p:ext uri="{BB962C8B-B14F-4D97-AF65-F5344CB8AC3E}">
        <p14:creationId xmlns:p14="http://schemas.microsoft.com/office/powerpoint/2010/main" val="127856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223310B6-A9CF-428B-9FE2-CE81B72D9EA7}" type="datetimeFigureOut">
              <a:rPr lang="en-IN" smtClean="0"/>
              <a:t>16-05-2023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BB403D-1427-4089-90EA-DAAB26B8392D}" type="slidenum">
              <a:rPr lang="en-IN" smtClean="0"/>
              <a:t>‹#›</a:t>
            </a:fld>
            <a:endParaRPr lang="en-IN"/>
          </a:p>
        </p:txBody>
      </p:sp>
    </p:spTree>
    <p:extLst>
      <p:ext uri="{BB962C8B-B14F-4D97-AF65-F5344CB8AC3E}">
        <p14:creationId xmlns:p14="http://schemas.microsoft.com/office/powerpoint/2010/main" val="2448042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23310B6-A9CF-428B-9FE2-CE81B72D9EA7}" type="datetimeFigureOut">
              <a:rPr lang="en-IN" smtClean="0"/>
              <a:t>16-05-2023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BB403D-1427-4089-90EA-DAAB26B8392D}" type="slidenum">
              <a:rPr lang="en-IN" smtClean="0"/>
              <a:t>‹#›</a:t>
            </a:fld>
            <a:endParaRPr lang="en-IN"/>
          </a:p>
        </p:txBody>
      </p:sp>
    </p:spTree>
    <p:extLst>
      <p:ext uri="{BB962C8B-B14F-4D97-AF65-F5344CB8AC3E}">
        <p14:creationId xmlns:p14="http://schemas.microsoft.com/office/powerpoint/2010/main" val="530326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3310B6-A9CF-428B-9FE2-CE81B72D9EA7}" type="datetimeFigureOut">
              <a:rPr lang="en-IN" smtClean="0"/>
              <a:t>16-05-2023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BB403D-1427-4089-90EA-DAAB26B8392D}" type="slidenum">
              <a:rPr lang="en-IN" smtClean="0"/>
              <a:t>‹#›</a:t>
            </a:fld>
            <a:endParaRPr lang="en-IN"/>
          </a:p>
        </p:txBody>
      </p:sp>
    </p:spTree>
    <p:extLst>
      <p:ext uri="{BB962C8B-B14F-4D97-AF65-F5344CB8AC3E}">
        <p14:creationId xmlns:p14="http://schemas.microsoft.com/office/powerpoint/2010/main" val="2913525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3310B6-A9CF-428B-9FE2-CE81B72D9EA7}" type="datetimeFigureOut">
              <a:rPr lang="en-IN" smtClean="0"/>
              <a:t>16-05-2023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FBB403D-1427-4089-90EA-DAAB26B8392D}" type="slidenum">
              <a:rPr lang="en-IN" smtClean="0"/>
              <a:t>‹#›</a:t>
            </a:fld>
            <a:endParaRPr lang="en-IN"/>
          </a:p>
        </p:txBody>
      </p:sp>
    </p:spTree>
    <p:extLst>
      <p:ext uri="{BB962C8B-B14F-4D97-AF65-F5344CB8AC3E}">
        <p14:creationId xmlns:p14="http://schemas.microsoft.com/office/powerpoint/2010/main" val="1010996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23310B6-A9CF-428B-9FE2-CE81B72D9EA7}" type="datetimeFigureOut">
              <a:rPr lang="en-IN" smtClean="0"/>
              <a:t>16-05-2023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4FBB403D-1427-4089-90EA-DAAB26B8392D}" type="slidenum">
              <a:rPr lang="en-IN" smtClean="0"/>
              <a:t>‹#›</a:t>
            </a:fld>
            <a:endParaRPr lang="en-IN"/>
          </a:p>
        </p:txBody>
      </p:sp>
    </p:spTree>
    <p:extLst>
      <p:ext uri="{BB962C8B-B14F-4D97-AF65-F5344CB8AC3E}">
        <p14:creationId xmlns:p14="http://schemas.microsoft.com/office/powerpoint/2010/main" val="2057890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23310B6-A9CF-428B-9FE2-CE81B72D9EA7}" type="datetimeFigureOut">
              <a:rPr lang="en-IN" smtClean="0"/>
              <a:t>16-05-2023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4FBB403D-1427-4089-90EA-DAAB26B8392D}" type="slidenum">
              <a:rPr lang="en-IN" smtClean="0"/>
              <a:t>‹#›</a:t>
            </a:fld>
            <a:endParaRPr lang="en-IN"/>
          </a:p>
        </p:txBody>
      </p:sp>
    </p:spTree>
    <p:extLst>
      <p:ext uri="{BB962C8B-B14F-4D97-AF65-F5344CB8AC3E}">
        <p14:creationId xmlns:p14="http://schemas.microsoft.com/office/powerpoint/2010/main" val="1575848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223310B6-A9CF-428B-9FE2-CE81B72D9EA7}" type="datetimeFigureOut">
              <a:rPr lang="en-IN" smtClean="0"/>
              <a:t>16-05-2023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4FBB403D-1427-4089-90EA-DAAB26B8392D}" type="slidenum">
              <a:rPr lang="en-IN" smtClean="0"/>
              <a:t>‹#›</a:t>
            </a:fld>
            <a:endParaRPr lang="en-IN"/>
          </a:p>
        </p:txBody>
      </p:sp>
    </p:spTree>
    <p:extLst>
      <p:ext uri="{BB962C8B-B14F-4D97-AF65-F5344CB8AC3E}">
        <p14:creationId xmlns:p14="http://schemas.microsoft.com/office/powerpoint/2010/main" val="1914689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23310B6-A9CF-428B-9FE2-CE81B72D9EA7}" type="datetimeFigureOut">
              <a:rPr lang="en-IN" smtClean="0"/>
              <a:t>16-05-2023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BB403D-1427-4089-90EA-DAAB26B8392D}" type="slidenum">
              <a:rPr lang="en-IN" smtClean="0"/>
              <a:t>‹#›</a:t>
            </a:fld>
            <a:endParaRPr lang="en-IN"/>
          </a:p>
        </p:txBody>
      </p:sp>
    </p:spTree>
    <p:extLst>
      <p:ext uri="{BB962C8B-B14F-4D97-AF65-F5344CB8AC3E}">
        <p14:creationId xmlns:p14="http://schemas.microsoft.com/office/powerpoint/2010/main" val="3477574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23310B6-A9CF-428B-9FE2-CE81B72D9EA7}" type="datetimeFigureOut">
              <a:rPr lang="en-IN" smtClean="0"/>
              <a:t>16-05-2023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FBB403D-1427-4089-90EA-DAAB26B8392D}" type="slidenum">
              <a:rPr lang="en-IN" smtClean="0"/>
              <a:t>‹#›</a:t>
            </a:fld>
            <a:endParaRPr lang="en-IN"/>
          </a:p>
        </p:txBody>
      </p:sp>
    </p:spTree>
    <p:extLst>
      <p:ext uri="{BB962C8B-B14F-4D97-AF65-F5344CB8AC3E}">
        <p14:creationId xmlns:p14="http://schemas.microsoft.com/office/powerpoint/2010/main" val="3654202084"/>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8DF4D-A7AB-4C35-B2F9-1489892A43E7}"/>
              </a:ext>
            </a:extLst>
          </p:cNvPr>
          <p:cNvSpPr>
            <a:spLocks noGrp="1"/>
          </p:cNvSpPr>
          <p:nvPr>
            <p:ph type="ctrTitle"/>
          </p:nvPr>
        </p:nvSpPr>
        <p:spPr>
          <a:xfrm>
            <a:off x="5459897" y="471373"/>
            <a:ext cx="4731026" cy="1161180"/>
          </a:xfrm>
        </p:spPr>
        <p:txBody>
          <a:bodyPr/>
          <a:lstStyle/>
          <a:p>
            <a:r>
              <a:rPr lang="en-US" sz="2800" b="1" dirty="0">
                <a:latin typeface="Trebuchet MS" panose="020B0603020202020204" pitchFamily="34" charset="0"/>
              </a:rPr>
              <a:t>Library Management System</a:t>
            </a:r>
            <a:endParaRPr lang="en-IN" sz="2800" b="1" dirty="0">
              <a:latin typeface="Trebuchet MS" panose="020B0603020202020204" pitchFamily="34" charset="0"/>
            </a:endParaRPr>
          </a:p>
        </p:txBody>
      </p:sp>
      <p:sp>
        <p:nvSpPr>
          <p:cNvPr id="3" name="Subtitle 2">
            <a:extLst>
              <a:ext uri="{FF2B5EF4-FFF2-40B4-BE49-F238E27FC236}">
                <a16:creationId xmlns:a16="http://schemas.microsoft.com/office/drawing/2014/main" id="{1BC730CE-3015-4458-B501-1131DE8C0623}"/>
              </a:ext>
            </a:extLst>
          </p:cNvPr>
          <p:cNvSpPr>
            <a:spLocks noGrp="1"/>
          </p:cNvSpPr>
          <p:nvPr>
            <p:ph type="subTitle" idx="1"/>
          </p:nvPr>
        </p:nvSpPr>
        <p:spPr>
          <a:xfrm>
            <a:off x="2524836" y="4926842"/>
            <a:ext cx="5022376" cy="1351128"/>
          </a:xfrm>
        </p:spPr>
        <p:txBody>
          <a:bodyPr/>
          <a:lstStyle/>
          <a:p>
            <a:endParaRPr lang="en-IN" dirty="0"/>
          </a:p>
        </p:txBody>
      </p:sp>
      <p:pic>
        <p:nvPicPr>
          <p:cNvPr id="4" name="Picture 3">
            <a:extLst>
              <a:ext uri="{FF2B5EF4-FFF2-40B4-BE49-F238E27FC236}">
                <a16:creationId xmlns:a16="http://schemas.microsoft.com/office/drawing/2014/main" id="{B2118BAD-780A-406F-81A3-EE0505D09803}"/>
              </a:ext>
            </a:extLst>
          </p:cNvPr>
          <p:cNvPicPr>
            <a:picLocks noChangeAspect="1"/>
          </p:cNvPicPr>
          <p:nvPr/>
        </p:nvPicPr>
        <p:blipFill>
          <a:blip r:embed="rId3"/>
          <a:stretch>
            <a:fillRect/>
          </a:stretch>
        </p:blipFill>
        <p:spPr>
          <a:xfrm>
            <a:off x="256849" y="1931157"/>
            <a:ext cx="7918159" cy="4455469"/>
          </a:xfrm>
          <a:prstGeom prst="rect">
            <a:avLst/>
          </a:prstGeom>
        </p:spPr>
      </p:pic>
    </p:spTree>
    <p:extLst>
      <p:ext uri="{BB962C8B-B14F-4D97-AF65-F5344CB8AC3E}">
        <p14:creationId xmlns:p14="http://schemas.microsoft.com/office/powerpoint/2010/main" val="311070626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C1412-BE4E-4FE0-91C8-1D8C622BAF21}"/>
              </a:ext>
            </a:extLst>
          </p:cNvPr>
          <p:cNvSpPr>
            <a:spLocks noGrp="1"/>
          </p:cNvSpPr>
          <p:nvPr>
            <p:ph type="title"/>
          </p:nvPr>
        </p:nvSpPr>
        <p:spPr/>
        <p:txBody>
          <a:bodyPr/>
          <a:lstStyle/>
          <a:p>
            <a:r>
              <a:rPr lang="en-US" sz="3600" dirty="0">
                <a:latin typeface="Trebuchet MS" panose="020B0603020202020204" pitchFamily="34" charset="0"/>
              </a:rPr>
              <a:t>Database Table</a:t>
            </a:r>
            <a:endParaRPr lang="en-IN" sz="3600" dirty="0">
              <a:latin typeface="Trebuchet MS" panose="020B0603020202020204" pitchFamily="34" charset="0"/>
            </a:endParaRPr>
          </a:p>
        </p:txBody>
      </p:sp>
      <p:pic>
        <p:nvPicPr>
          <p:cNvPr id="4" name="Content Placeholder 3">
            <a:extLst>
              <a:ext uri="{FF2B5EF4-FFF2-40B4-BE49-F238E27FC236}">
                <a16:creationId xmlns:a16="http://schemas.microsoft.com/office/drawing/2014/main" id="{9D9EDB75-DCB3-43A1-82FC-9D3C896162D3}"/>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03313" y="2473958"/>
            <a:ext cx="8947150" cy="3353121"/>
          </a:xfrm>
          <a:prstGeom prst="rect">
            <a:avLst/>
          </a:prstGeom>
          <a:noFill/>
          <a:ln>
            <a:noFill/>
          </a:ln>
        </p:spPr>
      </p:pic>
    </p:spTree>
    <p:extLst>
      <p:ext uri="{BB962C8B-B14F-4D97-AF65-F5344CB8AC3E}">
        <p14:creationId xmlns:p14="http://schemas.microsoft.com/office/powerpoint/2010/main" val="3446129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FFA8E-BA04-430C-89FF-C25A4E8FA49C}"/>
              </a:ext>
            </a:extLst>
          </p:cNvPr>
          <p:cNvSpPr>
            <a:spLocks noGrp="1"/>
          </p:cNvSpPr>
          <p:nvPr>
            <p:ph type="title"/>
          </p:nvPr>
        </p:nvSpPr>
        <p:spPr/>
        <p:txBody>
          <a:bodyPr/>
          <a:lstStyle/>
          <a:p>
            <a:r>
              <a:rPr lang="en-US" sz="3600" dirty="0">
                <a:latin typeface="Trebuchet MS" panose="020B0603020202020204" pitchFamily="34" charset="0"/>
              </a:rPr>
              <a:t>Login and Registration page</a:t>
            </a:r>
            <a:endParaRPr lang="en-IN" sz="3600" dirty="0">
              <a:latin typeface="Trebuchet MS" panose="020B0603020202020204" pitchFamily="34" charset="0"/>
            </a:endParaRPr>
          </a:p>
        </p:txBody>
      </p:sp>
      <p:pic>
        <p:nvPicPr>
          <p:cNvPr id="4" name="Content Placeholder 3">
            <a:extLst>
              <a:ext uri="{FF2B5EF4-FFF2-40B4-BE49-F238E27FC236}">
                <a16:creationId xmlns:a16="http://schemas.microsoft.com/office/drawing/2014/main" id="{8D4C481C-F0CF-401F-B6B5-B4994B19441C}"/>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72445" y="2052638"/>
            <a:ext cx="8608886" cy="4195762"/>
          </a:xfrm>
          <a:prstGeom prst="rect">
            <a:avLst/>
          </a:prstGeom>
          <a:noFill/>
          <a:ln>
            <a:noFill/>
          </a:ln>
        </p:spPr>
      </p:pic>
    </p:spTree>
    <p:extLst>
      <p:ext uri="{BB962C8B-B14F-4D97-AF65-F5344CB8AC3E}">
        <p14:creationId xmlns:p14="http://schemas.microsoft.com/office/powerpoint/2010/main" val="2829570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2004D-1FEB-41EE-9885-00BF50AD64D6}"/>
              </a:ext>
            </a:extLst>
          </p:cNvPr>
          <p:cNvSpPr>
            <a:spLocks noGrp="1"/>
          </p:cNvSpPr>
          <p:nvPr>
            <p:ph type="title"/>
          </p:nvPr>
        </p:nvSpPr>
        <p:spPr/>
        <p:txBody>
          <a:bodyPr/>
          <a:lstStyle/>
          <a:p>
            <a:r>
              <a:rPr lang="en-US" sz="3600" dirty="0">
                <a:latin typeface="Trebuchet MS" panose="020B0603020202020204" pitchFamily="34" charset="0"/>
              </a:rPr>
              <a:t>Future Scope</a:t>
            </a:r>
            <a:endParaRPr lang="en-IN" sz="3600" dirty="0">
              <a:latin typeface="Trebuchet MS" panose="020B0603020202020204" pitchFamily="34" charset="0"/>
            </a:endParaRPr>
          </a:p>
        </p:txBody>
      </p:sp>
      <p:sp>
        <p:nvSpPr>
          <p:cNvPr id="3" name="Content Placeholder 2">
            <a:extLst>
              <a:ext uri="{FF2B5EF4-FFF2-40B4-BE49-F238E27FC236}">
                <a16:creationId xmlns:a16="http://schemas.microsoft.com/office/drawing/2014/main" id="{EFC5899D-6F4A-44CE-B576-BFAF45A70C09}"/>
              </a:ext>
            </a:extLst>
          </p:cNvPr>
          <p:cNvSpPr>
            <a:spLocks noGrp="1"/>
          </p:cNvSpPr>
          <p:nvPr>
            <p:ph idx="1"/>
          </p:nvPr>
        </p:nvSpPr>
        <p:spPr/>
        <p:txBody>
          <a:bodyPr/>
          <a:lstStyle/>
          <a:p>
            <a:pPr algn="just"/>
            <a:r>
              <a:rPr lang="en-US" dirty="0"/>
              <a:t>There is a future scope of this facility that many more features such as online lectures video tutorials can be added by teachers as well as online assignments submission facility , a feature Of group chat where students can discuss various issues of engineering can be added to this project thus making it more interactive more user friendly and project which fulfills each users need in the best way possible.</a:t>
            </a:r>
          </a:p>
          <a:p>
            <a:endParaRPr lang="en-IN" dirty="0"/>
          </a:p>
        </p:txBody>
      </p:sp>
    </p:spTree>
    <p:extLst>
      <p:ext uri="{BB962C8B-B14F-4D97-AF65-F5344CB8AC3E}">
        <p14:creationId xmlns:p14="http://schemas.microsoft.com/office/powerpoint/2010/main" val="730673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304E4-2543-492E-86DA-FC1C2E726587}"/>
              </a:ext>
            </a:extLst>
          </p:cNvPr>
          <p:cNvSpPr>
            <a:spLocks noGrp="1"/>
          </p:cNvSpPr>
          <p:nvPr>
            <p:ph type="title"/>
          </p:nvPr>
        </p:nvSpPr>
        <p:spPr/>
        <p:txBody>
          <a:bodyPr/>
          <a:lstStyle/>
          <a:p>
            <a:r>
              <a:rPr lang="en-US" sz="3600" dirty="0">
                <a:latin typeface="Trebuchet MS" panose="020B0603020202020204" pitchFamily="34" charset="0"/>
              </a:rPr>
              <a:t>Conclusion</a:t>
            </a:r>
            <a:endParaRPr lang="en-IN" sz="3600" dirty="0">
              <a:latin typeface="Trebuchet MS" panose="020B0603020202020204" pitchFamily="34" charset="0"/>
            </a:endParaRPr>
          </a:p>
        </p:txBody>
      </p:sp>
      <p:sp>
        <p:nvSpPr>
          <p:cNvPr id="3" name="Content Placeholder 2">
            <a:extLst>
              <a:ext uri="{FF2B5EF4-FFF2-40B4-BE49-F238E27FC236}">
                <a16:creationId xmlns:a16="http://schemas.microsoft.com/office/drawing/2014/main" id="{5A093050-D1FB-480C-BB27-C2F479DF95D4}"/>
              </a:ext>
            </a:extLst>
          </p:cNvPr>
          <p:cNvSpPr>
            <a:spLocks noGrp="1"/>
          </p:cNvSpPr>
          <p:nvPr>
            <p:ph idx="1"/>
          </p:nvPr>
        </p:nvSpPr>
        <p:spPr/>
        <p:txBody>
          <a:bodyPr/>
          <a:lstStyle/>
          <a:p>
            <a:pPr algn="just"/>
            <a:r>
              <a:rPr lang="en-US" dirty="0"/>
              <a:t>The Library Management System is much more user-friendly, faster in operation and easy to manage than the manual one. Through the use of it, the librarian can manage the whole data of the library in a single database in different tables with a much more security than the traditional way.</a:t>
            </a:r>
            <a:endParaRPr lang="en-IN" dirty="0"/>
          </a:p>
        </p:txBody>
      </p:sp>
    </p:spTree>
    <p:extLst>
      <p:ext uri="{BB962C8B-B14F-4D97-AF65-F5344CB8AC3E}">
        <p14:creationId xmlns:p14="http://schemas.microsoft.com/office/powerpoint/2010/main" val="3031745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588F8-0481-41CE-8D84-80264AF4ACA5}"/>
              </a:ext>
            </a:extLst>
          </p:cNvPr>
          <p:cNvSpPr>
            <a:spLocks noGrp="1"/>
          </p:cNvSpPr>
          <p:nvPr>
            <p:ph type="title"/>
          </p:nvPr>
        </p:nvSpPr>
        <p:spPr/>
        <p:txBody>
          <a:bodyPr/>
          <a:lstStyle/>
          <a:p>
            <a:r>
              <a:rPr lang="en-US" sz="4000" b="1" dirty="0">
                <a:latin typeface="Trebuchet MS" panose="020B0603020202020204" pitchFamily="34" charset="0"/>
              </a:rPr>
              <a:t>Developers</a:t>
            </a:r>
            <a:endParaRPr lang="en-IN" sz="4000" b="1" dirty="0">
              <a:latin typeface="Trebuchet MS" panose="020B0603020202020204" pitchFamily="34" charset="0"/>
            </a:endParaRPr>
          </a:p>
        </p:txBody>
      </p:sp>
      <p:sp>
        <p:nvSpPr>
          <p:cNvPr id="3" name="Content Placeholder 2">
            <a:extLst>
              <a:ext uri="{FF2B5EF4-FFF2-40B4-BE49-F238E27FC236}">
                <a16:creationId xmlns:a16="http://schemas.microsoft.com/office/drawing/2014/main" id="{E1823FF6-93C0-4C91-B2D3-CA7D11DD1266}"/>
              </a:ext>
            </a:extLst>
          </p:cNvPr>
          <p:cNvSpPr>
            <a:spLocks noGrp="1"/>
          </p:cNvSpPr>
          <p:nvPr>
            <p:ph idx="1"/>
          </p:nvPr>
        </p:nvSpPr>
        <p:spPr>
          <a:xfrm>
            <a:off x="982640" y="2052918"/>
            <a:ext cx="9067214" cy="4195481"/>
          </a:xfrm>
        </p:spPr>
        <p:txBody>
          <a:bodyPr>
            <a:normAutofit/>
          </a:bodyPr>
          <a:lstStyle/>
          <a:p>
            <a:r>
              <a:rPr lang="en-US" sz="2800" dirty="0">
                <a:latin typeface="Trebuchet MS" panose="020B0603020202020204" pitchFamily="34" charset="0"/>
              </a:rPr>
              <a:t>Arijit Nayak(24400119044)</a:t>
            </a:r>
          </a:p>
          <a:p>
            <a:r>
              <a:rPr lang="en-US" sz="2800" dirty="0" err="1">
                <a:latin typeface="Trebuchet MS" panose="020B0603020202020204" pitchFamily="34" charset="0"/>
              </a:rPr>
              <a:t>Debangshu</a:t>
            </a:r>
            <a:r>
              <a:rPr lang="en-US" sz="2800">
                <a:latin typeface="Trebuchet MS" panose="020B0603020202020204" pitchFamily="34" charset="0"/>
              </a:rPr>
              <a:t> Ganguli(</a:t>
            </a:r>
            <a:r>
              <a:rPr lang="en-US" sz="2800" dirty="0">
                <a:latin typeface="Trebuchet MS" panose="020B0603020202020204" pitchFamily="34" charset="0"/>
              </a:rPr>
              <a:t>24400119038)</a:t>
            </a:r>
          </a:p>
          <a:p>
            <a:r>
              <a:rPr lang="en-US" sz="2800" dirty="0" err="1">
                <a:latin typeface="Trebuchet MS" panose="020B0603020202020204" pitchFamily="34" charset="0"/>
              </a:rPr>
              <a:t>Arunava</a:t>
            </a:r>
            <a:r>
              <a:rPr lang="en-US" sz="2800" dirty="0">
                <a:latin typeface="Trebuchet MS" panose="020B0603020202020204" pitchFamily="34" charset="0"/>
              </a:rPr>
              <a:t> Mukherjee(24400119010)</a:t>
            </a:r>
          </a:p>
          <a:p>
            <a:r>
              <a:rPr lang="en-US" sz="2800" dirty="0" err="1">
                <a:latin typeface="Trebuchet MS" panose="020B0603020202020204" pitchFamily="34" charset="0"/>
              </a:rPr>
              <a:t>Rajnandini</a:t>
            </a:r>
            <a:r>
              <a:rPr lang="en-US" sz="2800" dirty="0">
                <a:latin typeface="Trebuchet MS" panose="020B0603020202020204" pitchFamily="34" charset="0"/>
              </a:rPr>
              <a:t>(24400119032)</a:t>
            </a:r>
            <a:endParaRPr lang="en-IN" sz="2800" dirty="0">
              <a:latin typeface="Trebuchet MS" panose="020B0603020202020204" pitchFamily="34" charset="0"/>
            </a:endParaRPr>
          </a:p>
        </p:txBody>
      </p:sp>
    </p:spTree>
    <p:extLst>
      <p:ext uri="{BB962C8B-B14F-4D97-AF65-F5344CB8AC3E}">
        <p14:creationId xmlns:p14="http://schemas.microsoft.com/office/powerpoint/2010/main" val="2789677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1AAF8-CE3A-4AF9-BB9C-3C105A21205A}"/>
              </a:ext>
            </a:extLst>
          </p:cNvPr>
          <p:cNvSpPr>
            <a:spLocks noGrp="1"/>
          </p:cNvSpPr>
          <p:nvPr>
            <p:ph type="title"/>
          </p:nvPr>
        </p:nvSpPr>
        <p:spPr/>
        <p:txBody>
          <a:bodyPr/>
          <a:lstStyle/>
          <a:p>
            <a:r>
              <a:rPr lang="en-US" sz="3600" dirty="0">
                <a:latin typeface="Trebuchet MS" panose="020B0603020202020204" pitchFamily="34" charset="0"/>
              </a:rPr>
              <a:t>Introduction</a:t>
            </a:r>
            <a:endParaRPr lang="en-IN" sz="3600" dirty="0">
              <a:latin typeface="Trebuchet MS" panose="020B0603020202020204" pitchFamily="34" charset="0"/>
            </a:endParaRPr>
          </a:p>
        </p:txBody>
      </p:sp>
      <p:sp>
        <p:nvSpPr>
          <p:cNvPr id="3" name="Content Placeholder 2">
            <a:extLst>
              <a:ext uri="{FF2B5EF4-FFF2-40B4-BE49-F238E27FC236}">
                <a16:creationId xmlns:a16="http://schemas.microsoft.com/office/drawing/2014/main" id="{0242DB33-DDDF-409A-9F80-473495EB79FC}"/>
              </a:ext>
            </a:extLst>
          </p:cNvPr>
          <p:cNvSpPr>
            <a:spLocks noGrp="1"/>
          </p:cNvSpPr>
          <p:nvPr>
            <p:ph idx="1"/>
          </p:nvPr>
        </p:nvSpPr>
        <p:spPr/>
        <p:txBody>
          <a:bodyPr>
            <a:normAutofit/>
          </a:bodyPr>
          <a:lstStyle/>
          <a:p>
            <a:pPr algn="just"/>
            <a:r>
              <a:rPr lang="en-US" dirty="0"/>
              <a:t>In covid19 pandemic situation we have faced lot of major Problems. We can’t go outside for buying our needed books . In this monotonous situation we have to change our mind by reading some books for our own refreshment. Only an e-book can fulfill reader’s wish. An e-book (short for electronic book), also known as an e-book or eBook, is a book publication made available in digital form, consisting of text, images, or both, readable on the flat-panel display of computers or other electronic devices. Although sometimes defined as "an electronic version of a printed book", some e-books exist without a printed equivalent. E-books can be read on dedicated e-reader devices, but also on any computer device that features a controllable viewing screen, including desktop computers, laptops, tablets and smartphones</a:t>
            </a:r>
            <a:r>
              <a:rPr lang="en-US" b="1" dirty="0"/>
              <a:t>.</a:t>
            </a:r>
            <a:endParaRPr lang="en-IN" dirty="0"/>
          </a:p>
          <a:p>
            <a:endParaRPr lang="en-IN" sz="1800" dirty="0"/>
          </a:p>
        </p:txBody>
      </p:sp>
    </p:spTree>
    <p:extLst>
      <p:ext uri="{BB962C8B-B14F-4D97-AF65-F5344CB8AC3E}">
        <p14:creationId xmlns:p14="http://schemas.microsoft.com/office/powerpoint/2010/main" val="995878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4042D-410B-42E3-A932-FF021164E232}"/>
              </a:ext>
            </a:extLst>
          </p:cNvPr>
          <p:cNvSpPr>
            <a:spLocks noGrp="1"/>
          </p:cNvSpPr>
          <p:nvPr>
            <p:ph type="title"/>
          </p:nvPr>
        </p:nvSpPr>
        <p:spPr/>
        <p:txBody>
          <a:bodyPr/>
          <a:lstStyle/>
          <a:p>
            <a:r>
              <a:rPr lang="en-US" sz="3600" dirty="0">
                <a:latin typeface="Trebuchet MS" panose="020B0603020202020204" pitchFamily="34" charset="0"/>
              </a:rPr>
              <a:t>Objective</a:t>
            </a:r>
            <a:endParaRPr lang="en-IN" sz="3600" dirty="0">
              <a:latin typeface="Trebuchet MS" panose="020B0603020202020204" pitchFamily="34" charset="0"/>
            </a:endParaRPr>
          </a:p>
        </p:txBody>
      </p:sp>
      <p:sp>
        <p:nvSpPr>
          <p:cNvPr id="3" name="Content Placeholder 2">
            <a:extLst>
              <a:ext uri="{FF2B5EF4-FFF2-40B4-BE49-F238E27FC236}">
                <a16:creationId xmlns:a16="http://schemas.microsoft.com/office/drawing/2014/main" id="{CE35FBB4-4CE0-440E-86DF-D253139B7824}"/>
              </a:ext>
            </a:extLst>
          </p:cNvPr>
          <p:cNvSpPr>
            <a:spLocks noGrp="1"/>
          </p:cNvSpPr>
          <p:nvPr>
            <p:ph idx="1"/>
          </p:nvPr>
        </p:nvSpPr>
        <p:spPr/>
        <p:txBody>
          <a:bodyPr>
            <a:normAutofit/>
          </a:bodyPr>
          <a:lstStyle/>
          <a:p>
            <a:pPr algn="just"/>
            <a:r>
              <a:rPr lang="en-US" sz="1800" dirty="0"/>
              <a:t>Study Anywhere and Anytime:</a:t>
            </a:r>
          </a:p>
          <a:p>
            <a:pPr marL="0" indent="0" algn="just">
              <a:buNone/>
            </a:pPr>
            <a:r>
              <a:rPr lang="en-US" sz="1800" dirty="0"/>
              <a:t>An eBook is easy to carry around. Instead of carrying a bag full of books, it is easier to carry a mobile device that supports eBooks. Most students these days always carry a mobile-based device. It could be a smart phone, a tablet or a laptop. </a:t>
            </a:r>
          </a:p>
          <a:p>
            <a:pPr lvl="0" algn="just"/>
            <a:r>
              <a:rPr lang="en-US" sz="1800" b="1" dirty="0"/>
              <a:t>Edutainment Value:</a:t>
            </a:r>
            <a:endParaRPr lang="en-IN" sz="1800" dirty="0"/>
          </a:p>
          <a:p>
            <a:pPr marL="0" indent="0" algn="just">
              <a:buNone/>
            </a:pPr>
            <a:r>
              <a:rPr lang="en-US" sz="1800" dirty="0"/>
              <a:t>The course content doesn’t have to be only text. You can include music, animations, videos and audio explanations into the learning module. </a:t>
            </a:r>
          </a:p>
          <a:p>
            <a:pPr lvl="0" algn="just"/>
            <a:r>
              <a:rPr lang="en-US" b="1" dirty="0"/>
              <a:t>Save Printing Costs:</a:t>
            </a:r>
            <a:endParaRPr lang="en-IN" dirty="0"/>
          </a:p>
          <a:p>
            <a:pPr marL="0" indent="0" algn="just">
              <a:buNone/>
            </a:pPr>
            <a:r>
              <a:rPr lang="en-US" dirty="0"/>
              <a:t>eBooks do not require paper. Authors can submit their work in a PDF format, which can be converted into electronic books. Paper does not come into the picture. So, it saves all your costs</a:t>
            </a:r>
            <a:endParaRPr lang="en-IN" sz="1800" dirty="0"/>
          </a:p>
        </p:txBody>
      </p:sp>
    </p:spTree>
    <p:extLst>
      <p:ext uri="{BB962C8B-B14F-4D97-AF65-F5344CB8AC3E}">
        <p14:creationId xmlns:p14="http://schemas.microsoft.com/office/powerpoint/2010/main" val="3456584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D71DC-A0F7-4EB1-AC2D-3CF3A2B3E829}"/>
              </a:ext>
            </a:extLst>
          </p:cNvPr>
          <p:cNvSpPr>
            <a:spLocks noGrp="1"/>
          </p:cNvSpPr>
          <p:nvPr>
            <p:ph type="title"/>
          </p:nvPr>
        </p:nvSpPr>
        <p:spPr/>
        <p:txBody>
          <a:bodyPr/>
          <a:lstStyle/>
          <a:p>
            <a:r>
              <a:rPr lang="en-US" sz="3600" b="1" dirty="0">
                <a:latin typeface="Trebuchet MS" panose="020B0603020202020204" pitchFamily="34" charset="0"/>
              </a:rPr>
              <a:t>Project Category</a:t>
            </a:r>
            <a:br>
              <a:rPr lang="en-IN" b="1" dirty="0"/>
            </a:br>
            <a:endParaRPr lang="en-IN" sz="3600" dirty="0">
              <a:latin typeface="Trebuchet MS" panose="020B0603020202020204" pitchFamily="34" charset="0"/>
            </a:endParaRPr>
          </a:p>
        </p:txBody>
      </p:sp>
      <p:sp>
        <p:nvSpPr>
          <p:cNvPr id="3" name="Content Placeholder 2">
            <a:extLst>
              <a:ext uri="{FF2B5EF4-FFF2-40B4-BE49-F238E27FC236}">
                <a16:creationId xmlns:a16="http://schemas.microsoft.com/office/drawing/2014/main" id="{94CA98BE-E465-4299-840C-490C598E8034}"/>
              </a:ext>
            </a:extLst>
          </p:cNvPr>
          <p:cNvSpPr>
            <a:spLocks noGrp="1"/>
          </p:cNvSpPr>
          <p:nvPr>
            <p:ph idx="1"/>
          </p:nvPr>
        </p:nvSpPr>
        <p:spPr/>
        <p:txBody>
          <a:bodyPr/>
          <a:lstStyle/>
          <a:p>
            <a:pPr algn="just"/>
            <a:r>
              <a:rPr lang="en-US" sz="1800" dirty="0"/>
              <a:t>This application is basically a client server based application system that means though having users interaction and input-output conversation, yet it will be operated from any machine, which are attached with the server. Basically it will maintain a server based communication and exchange ideas and also they can receive services from every corner of the organization. Any type of response can generate on the real time basis, i.e. instantly the user can get their answers against various queries.</a:t>
            </a:r>
            <a:endParaRPr lang="en-IN" sz="1800" dirty="0"/>
          </a:p>
          <a:p>
            <a:pPr marL="0" indent="0">
              <a:buNone/>
            </a:pPr>
            <a:endParaRPr lang="en-IN" dirty="0"/>
          </a:p>
        </p:txBody>
      </p:sp>
    </p:spTree>
    <p:extLst>
      <p:ext uri="{BB962C8B-B14F-4D97-AF65-F5344CB8AC3E}">
        <p14:creationId xmlns:p14="http://schemas.microsoft.com/office/powerpoint/2010/main" val="810638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FB027-AF47-4C89-A478-D35ECF6743C9}"/>
              </a:ext>
            </a:extLst>
          </p:cNvPr>
          <p:cNvSpPr>
            <a:spLocks noGrp="1"/>
          </p:cNvSpPr>
          <p:nvPr>
            <p:ph type="title"/>
          </p:nvPr>
        </p:nvSpPr>
        <p:spPr/>
        <p:txBody>
          <a:bodyPr/>
          <a:lstStyle/>
          <a:p>
            <a:r>
              <a:rPr lang="en-US" sz="3600" dirty="0">
                <a:latin typeface="Trebuchet MS" panose="020B0603020202020204" pitchFamily="34" charset="0"/>
              </a:rPr>
              <a:t>Software and Hardware Requirements</a:t>
            </a:r>
            <a:endParaRPr lang="en-IN" sz="3600" dirty="0">
              <a:latin typeface="Trebuchet MS" panose="020B0603020202020204" pitchFamily="34" charset="0"/>
            </a:endParaRPr>
          </a:p>
        </p:txBody>
      </p:sp>
      <p:sp>
        <p:nvSpPr>
          <p:cNvPr id="3" name="Content Placeholder 2">
            <a:extLst>
              <a:ext uri="{FF2B5EF4-FFF2-40B4-BE49-F238E27FC236}">
                <a16:creationId xmlns:a16="http://schemas.microsoft.com/office/drawing/2014/main" id="{C896D2D2-FCC6-489D-AF22-57B215170F6D}"/>
              </a:ext>
            </a:extLst>
          </p:cNvPr>
          <p:cNvSpPr>
            <a:spLocks noGrp="1"/>
          </p:cNvSpPr>
          <p:nvPr>
            <p:ph idx="1"/>
          </p:nvPr>
        </p:nvSpPr>
        <p:spPr/>
        <p:txBody>
          <a:bodyPr>
            <a:normAutofit/>
          </a:bodyPr>
          <a:lstStyle/>
          <a:p>
            <a:r>
              <a:rPr lang="en-US" dirty="0"/>
              <a:t>Software requirements</a:t>
            </a:r>
          </a:p>
          <a:p>
            <a:pPr marL="0" indent="0">
              <a:buNone/>
            </a:pPr>
            <a:r>
              <a:rPr lang="en-US" dirty="0"/>
              <a:t>Operating System:- Windows XP/7/10</a:t>
            </a:r>
          </a:p>
          <a:p>
            <a:pPr marL="0" indent="0">
              <a:buNone/>
            </a:pPr>
            <a:r>
              <a:rPr lang="en-US" dirty="0"/>
              <a:t>Front End:- HTML ,CSS.</a:t>
            </a:r>
          </a:p>
          <a:p>
            <a:pPr marL="0" indent="0">
              <a:buNone/>
            </a:pPr>
            <a:r>
              <a:rPr lang="en-US" dirty="0"/>
              <a:t>Back End:- MY SQL, </a:t>
            </a:r>
            <a:r>
              <a:rPr lang="en-US" dirty="0" err="1"/>
              <a:t>Javascript</a:t>
            </a:r>
            <a:r>
              <a:rPr lang="en-US" dirty="0"/>
              <a:t>.</a:t>
            </a:r>
          </a:p>
          <a:p>
            <a:pPr marL="0" indent="0">
              <a:buNone/>
            </a:pPr>
            <a:r>
              <a:rPr lang="en-US" dirty="0"/>
              <a:t>Framework:- Visual Studio Code</a:t>
            </a:r>
          </a:p>
          <a:p>
            <a:r>
              <a:rPr lang="en-US" dirty="0"/>
              <a:t>Hardware requirements</a:t>
            </a:r>
          </a:p>
          <a:p>
            <a:pPr marL="0" indent="0">
              <a:buNone/>
            </a:pPr>
            <a:r>
              <a:rPr lang="en-US" dirty="0"/>
              <a:t>Processor:- Intel core processor or higher</a:t>
            </a:r>
          </a:p>
          <a:p>
            <a:pPr marL="0" indent="0">
              <a:buNone/>
            </a:pPr>
            <a:r>
              <a:rPr lang="en-US" dirty="0"/>
              <a:t>RAM:- 3gb or more</a:t>
            </a:r>
          </a:p>
          <a:p>
            <a:pPr marL="0" indent="0">
              <a:buNone/>
            </a:pPr>
            <a:r>
              <a:rPr lang="en-US" dirty="0"/>
              <a:t>Hard Drive:- 20gb for database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757868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9CA10-14E0-47C0-BA8A-4227ACD516DB}"/>
              </a:ext>
            </a:extLst>
          </p:cNvPr>
          <p:cNvSpPr>
            <a:spLocks noGrp="1"/>
          </p:cNvSpPr>
          <p:nvPr>
            <p:ph type="title"/>
          </p:nvPr>
        </p:nvSpPr>
        <p:spPr/>
        <p:txBody>
          <a:bodyPr/>
          <a:lstStyle/>
          <a:p>
            <a:r>
              <a:rPr lang="en-US" sz="3600" dirty="0">
                <a:latin typeface="Trebuchet MS" panose="020B0603020202020204" pitchFamily="34" charset="0"/>
              </a:rPr>
              <a:t>Performance and Security Requirements</a:t>
            </a:r>
            <a:endParaRPr lang="en-IN" sz="3600" dirty="0">
              <a:latin typeface="Trebuchet MS" panose="020B0603020202020204" pitchFamily="34" charset="0"/>
            </a:endParaRPr>
          </a:p>
        </p:txBody>
      </p:sp>
      <p:sp>
        <p:nvSpPr>
          <p:cNvPr id="3" name="Content Placeholder 2">
            <a:extLst>
              <a:ext uri="{FF2B5EF4-FFF2-40B4-BE49-F238E27FC236}">
                <a16:creationId xmlns:a16="http://schemas.microsoft.com/office/drawing/2014/main" id="{A97475C0-99CF-41CC-B46B-DEB51CA758A0}"/>
              </a:ext>
            </a:extLst>
          </p:cNvPr>
          <p:cNvSpPr>
            <a:spLocks noGrp="1"/>
          </p:cNvSpPr>
          <p:nvPr>
            <p:ph idx="1"/>
          </p:nvPr>
        </p:nvSpPr>
        <p:spPr/>
        <p:txBody>
          <a:bodyPr/>
          <a:lstStyle/>
          <a:p>
            <a:pPr algn="just"/>
            <a:r>
              <a:rPr lang="en-US" dirty="0"/>
              <a:t>The proposed system that are we are going to be develop will be used as the chief performance system within the library of the institute which interact with institute staff’s and students. The system shall accommodate high number of books and users without any fault.</a:t>
            </a:r>
          </a:p>
          <a:p>
            <a:pPr algn="just"/>
            <a:endParaRPr lang="en-US" dirty="0"/>
          </a:p>
          <a:p>
            <a:pPr algn="just"/>
            <a:endParaRPr lang="en-US" dirty="0"/>
          </a:p>
          <a:p>
            <a:pPr algn="just"/>
            <a:r>
              <a:rPr lang="en-US" dirty="0"/>
              <a:t>We are going to developed a secure database for the university. There are different categories of users namely teaching staff, administrator, students etc. Depends upon the category of user the access rights are decided.</a:t>
            </a:r>
            <a:endParaRPr lang="en-IN" dirty="0"/>
          </a:p>
        </p:txBody>
      </p:sp>
    </p:spTree>
    <p:extLst>
      <p:ext uri="{BB962C8B-B14F-4D97-AF65-F5344CB8AC3E}">
        <p14:creationId xmlns:p14="http://schemas.microsoft.com/office/powerpoint/2010/main" val="2280279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81A28-1262-48D0-9EB6-03BCEC8FF4E2}"/>
              </a:ext>
            </a:extLst>
          </p:cNvPr>
          <p:cNvSpPr>
            <a:spLocks noGrp="1"/>
          </p:cNvSpPr>
          <p:nvPr>
            <p:ph type="title"/>
          </p:nvPr>
        </p:nvSpPr>
        <p:spPr/>
        <p:txBody>
          <a:bodyPr/>
          <a:lstStyle/>
          <a:p>
            <a:r>
              <a:rPr lang="en-US" sz="3600" dirty="0">
                <a:latin typeface="Trebuchet MS" panose="020B0603020202020204" pitchFamily="34" charset="0"/>
              </a:rPr>
              <a:t>DFD level</a:t>
            </a:r>
            <a:endParaRPr lang="en-IN" sz="3600" dirty="0">
              <a:latin typeface="Trebuchet MS" panose="020B0603020202020204" pitchFamily="34" charset="0"/>
            </a:endParaRPr>
          </a:p>
        </p:txBody>
      </p:sp>
      <p:pic>
        <p:nvPicPr>
          <p:cNvPr id="4" name="Content Placeholder 3" descr="System design of Library Management System">
            <a:extLst>
              <a:ext uri="{FF2B5EF4-FFF2-40B4-BE49-F238E27FC236}">
                <a16:creationId xmlns:a16="http://schemas.microsoft.com/office/drawing/2014/main" id="{0379152F-0977-401B-822E-29413539B2D2}"/>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00300" y="2917031"/>
            <a:ext cx="6353175" cy="2466975"/>
          </a:xfrm>
          <a:prstGeom prst="rect">
            <a:avLst/>
          </a:prstGeom>
          <a:noFill/>
          <a:ln>
            <a:noFill/>
          </a:ln>
        </p:spPr>
      </p:pic>
    </p:spTree>
    <p:extLst>
      <p:ext uri="{BB962C8B-B14F-4D97-AF65-F5344CB8AC3E}">
        <p14:creationId xmlns:p14="http://schemas.microsoft.com/office/powerpoint/2010/main" val="12058028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26137-4CF3-4D50-8C67-E15C4D29D47F}"/>
              </a:ext>
            </a:extLst>
          </p:cNvPr>
          <p:cNvSpPr>
            <a:spLocks noGrp="1"/>
          </p:cNvSpPr>
          <p:nvPr>
            <p:ph type="title"/>
          </p:nvPr>
        </p:nvSpPr>
        <p:spPr/>
        <p:txBody>
          <a:bodyPr/>
          <a:lstStyle/>
          <a:p>
            <a:r>
              <a:rPr lang="en-US" sz="3600" dirty="0">
                <a:latin typeface="Trebuchet MS" panose="020B0603020202020204" pitchFamily="34" charset="0"/>
              </a:rPr>
              <a:t>E-R Diagram</a:t>
            </a:r>
            <a:endParaRPr lang="en-IN" sz="3600" dirty="0">
              <a:latin typeface="Trebuchet MS" panose="020B0603020202020204" pitchFamily="34" charset="0"/>
            </a:endParaRPr>
          </a:p>
        </p:txBody>
      </p:sp>
      <p:pic>
        <p:nvPicPr>
          <p:cNvPr id="4" name="Content Placeholder 3" descr="Library Management System In VB 6 With MS Access Database">
            <a:extLst>
              <a:ext uri="{FF2B5EF4-FFF2-40B4-BE49-F238E27FC236}">
                <a16:creationId xmlns:a16="http://schemas.microsoft.com/office/drawing/2014/main" id="{E1A0D3C9-4915-4DAC-B9C9-885BBDA4D4FE}"/>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72126" y="2702900"/>
            <a:ext cx="7609524" cy="2895238"/>
          </a:xfrm>
          <a:prstGeom prst="rect">
            <a:avLst/>
          </a:prstGeom>
          <a:noFill/>
          <a:ln>
            <a:noFill/>
          </a:ln>
        </p:spPr>
      </p:pic>
    </p:spTree>
    <p:extLst>
      <p:ext uri="{BB962C8B-B14F-4D97-AF65-F5344CB8AC3E}">
        <p14:creationId xmlns:p14="http://schemas.microsoft.com/office/powerpoint/2010/main" val="7852256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Override1.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docProps/app.xml><?xml version="1.0" encoding="utf-8"?>
<Properties xmlns="http://schemas.openxmlformats.org/officeDocument/2006/extended-properties" xmlns:vt="http://schemas.openxmlformats.org/officeDocument/2006/docPropsVTypes">
  <Template/>
  <TotalTime>115</TotalTime>
  <Words>674</Words>
  <Application>Microsoft Office PowerPoint</Application>
  <PresentationFormat>Widescreen</PresentationFormat>
  <Paragraphs>40</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Century Gothic</vt:lpstr>
      <vt:lpstr>Trebuchet MS</vt:lpstr>
      <vt:lpstr>Wingdings 3</vt:lpstr>
      <vt:lpstr>Ion</vt:lpstr>
      <vt:lpstr>Library Management System</vt:lpstr>
      <vt:lpstr>Developers</vt:lpstr>
      <vt:lpstr>Introduction</vt:lpstr>
      <vt:lpstr>Objective</vt:lpstr>
      <vt:lpstr>Project Category </vt:lpstr>
      <vt:lpstr>Software and Hardware Requirements</vt:lpstr>
      <vt:lpstr>Performance and Security Requirements</vt:lpstr>
      <vt:lpstr>DFD level</vt:lpstr>
      <vt:lpstr>E-R Diagram</vt:lpstr>
      <vt:lpstr>Database Table</vt:lpstr>
      <vt:lpstr>Login and Registration page</vt:lpstr>
      <vt:lpstr>Future Scope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Library Management System</dc:title>
  <dc:creator>Arijit</dc:creator>
  <cp:lastModifiedBy>singhrajnandini84@gmail.com</cp:lastModifiedBy>
  <cp:revision>11</cp:revision>
  <dcterms:created xsi:type="dcterms:W3CDTF">2023-04-04T19:51:05Z</dcterms:created>
  <dcterms:modified xsi:type="dcterms:W3CDTF">2023-05-16T06:49:07Z</dcterms:modified>
</cp:coreProperties>
</file>