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8"/>
  </p:notesMasterIdLst>
  <p:sldIdLst>
    <p:sldId id="917" r:id="rId2"/>
    <p:sldId id="261" r:id="rId3"/>
    <p:sldId id="269" r:id="rId4"/>
    <p:sldId id="920" r:id="rId5"/>
    <p:sldId id="933" r:id="rId6"/>
    <p:sldId id="918" r:id="rId7"/>
    <p:sldId id="934" r:id="rId8"/>
    <p:sldId id="936" r:id="rId9"/>
    <p:sldId id="935" r:id="rId10"/>
    <p:sldId id="937" r:id="rId11"/>
    <p:sldId id="930" r:id="rId12"/>
    <p:sldId id="931" r:id="rId13"/>
    <p:sldId id="940" r:id="rId14"/>
    <p:sldId id="939" r:id="rId15"/>
    <p:sldId id="932" r:id="rId16"/>
    <p:sldId id="94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F1C"/>
    <a:srgbClr val="E2DEDD"/>
    <a:srgbClr val="FC4016"/>
    <a:srgbClr val="0D307E"/>
    <a:srgbClr val="074F85"/>
    <a:srgbClr val="50D873"/>
    <a:srgbClr val="292F63"/>
    <a:srgbClr val="E3714A"/>
    <a:srgbClr val="E6EEA6"/>
    <a:srgbClr val="1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A0C59-CEEA-4451-A61C-69DB19C5D01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5B7B-E21F-4D7B-8E2D-FE277E3F1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7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9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12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68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54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03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98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844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06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12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86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7E9FA1-3201-4CFE-B59E-2CC3904A385B}" type="datetimeFigureOut">
              <a:rPr lang="ru-RU" smtClean="0"/>
              <a:t>25.02.2025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8DFB81-B4D1-4C46-8DB6-75181515BA6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89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ggl.com/blog/cost-of-hiring-an-employee" TargetMode="Externa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BADFB0F7-A9BF-807A-8957-2E0E09DE1B50}"/>
              </a:ext>
            </a:extLst>
          </p:cNvPr>
          <p:cNvSpPr/>
          <p:nvPr/>
        </p:nvSpPr>
        <p:spPr>
          <a:xfrm>
            <a:off x="585857" y="554324"/>
            <a:ext cx="94672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ts val="2400"/>
              </a:lnSpc>
            </a:pPr>
            <a:r>
              <a:rPr lang="en-US" sz="3000" b="1" cap="all" dirty="0">
                <a:solidFill>
                  <a:schemeClr val="accent1"/>
                </a:solidFill>
                <a:latin typeface="Montserrat" pitchFamily="2" charset="-52"/>
              </a:rPr>
              <a:t>HR Analytics: </a:t>
            </a:r>
          </a:p>
          <a:p>
            <a:pPr algn="l" fontAlgn="base">
              <a:lnSpc>
                <a:spcPts val="2400"/>
              </a:lnSpc>
            </a:pPr>
            <a:r>
              <a:rPr lang="en-US" sz="2400" b="1" cap="all" dirty="0">
                <a:solidFill>
                  <a:schemeClr val="accent1"/>
                </a:solidFill>
                <a:latin typeface="Montserrat" pitchFamily="2" charset="-52"/>
              </a:rPr>
              <a:t>Reducing Attrition Through Data-Driven Insights</a:t>
            </a:r>
            <a:endParaRPr lang="en-IN" sz="2400" b="1" cap="all" dirty="0">
              <a:solidFill>
                <a:schemeClr val="accent1"/>
              </a:solidFill>
              <a:latin typeface="Montserrat" pitchFamily="2" charset="-52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2624B789-4D7D-A5CB-61AE-A0B0D87F32AE}"/>
              </a:ext>
            </a:extLst>
          </p:cNvPr>
          <p:cNvSpPr/>
          <p:nvPr/>
        </p:nvSpPr>
        <p:spPr>
          <a:xfrm>
            <a:off x="9599696" y="5635385"/>
            <a:ext cx="2592304" cy="37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lnSpc>
                <a:spcPts val="2400"/>
              </a:lnSpc>
            </a:pPr>
            <a:r>
              <a:rPr lang="en-IN" sz="1500" b="1" cap="all" dirty="0">
                <a:solidFill>
                  <a:schemeClr val="accent1"/>
                </a:solidFill>
                <a:latin typeface="Montserrat" pitchFamily="2" charset="-52"/>
              </a:rPr>
              <a:t>Arunava Maiti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BD58E-C7B6-1EF0-37FA-E0615AB38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98" y="662747"/>
            <a:ext cx="8025414" cy="5472456"/>
          </a:xfrm>
          <a:prstGeom prst="roundRect">
            <a:avLst>
              <a:gd name="adj" fmla="val 34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3771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FC2409-1A2E-B12E-5909-7D167E31A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35"/>
              </p:ext>
            </p:extLst>
          </p:nvPr>
        </p:nvGraphicFramePr>
        <p:xfrm>
          <a:off x="948905" y="517727"/>
          <a:ext cx="10626790" cy="48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790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484642">
                <a:tc>
                  <a:txBody>
                    <a:bodyPr/>
                    <a:lstStyle/>
                    <a:p>
                      <a:r>
                        <a:rPr lang="en-IN" b="1" dirty="0"/>
                        <a:t>Hyperparameter Tuning for 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192D2F-042B-A726-8831-98AABA5C668A}"/>
              </a:ext>
            </a:extLst>
          </p:cNvPr>
          <p:cNvSpPr txBox="1"/>
          <p:nvPr/>
        </p:nvSpPr>
        <p:spPr>
          <a:xfrm>
            <a:off x="810883" y="1002369"/>
            <a:ext cx="9420045" cy="4296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300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Keras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-Tuner to find the best combination of layers, neurons, activation functions, and optimization techniques.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 Optimization Process: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Tuned number of hidden layers, neurons per layer, batch size, and learning rate.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Evaluated multiple optimizers (Adam, RMSprop, SGD) to find the best performance.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Conducted trials with different dropout rates to prevent overfitting.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Parameters Identified: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Layers: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 Hidden Layers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Neurons per Layer: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500, 250, 100 (Progressively decreasing for better feature extraction)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Activation Function: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ReLU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hidden layers, Sigmoid for output layer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Optimizer: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Adam (selected for its adaptive learning rate benefits)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Function: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Binary Cross-Entropy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32 (balanced performance and computational efficiency)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0.001 (achieved the best convergence without overfitting)</a:t>
            </a:r>
          </a:p>
        </p:txBody>
      </p:sp>
    </p:spTree>
    <p:extLst>
      <p:ext uri="{BB962C8B-B14F-4D97-AF65-F5344CB8AC3E}">
        <p14:creationId xmlns:p14="http://schemas.microsoft.com/office/powerpoint/2010/main" val="204092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50ADA57-345A-4FA8-C72E-CE095CE725D8}"/>
              </a:ext>
            </a:extLst>
          </p:cNvPr>
          <p:cNvSpPr txBox="1">
            <a:spLocks/>
          </p:cNvSpPr>
          <p:nvPr/>
        </p:nvSpPr>
        <p:spPr>
          <a:xfrm>
            <a:off x="338443" y="1531974"/>
            <a:ext cx="3690093" cy="4955074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Pros:</a:t>
            </a:r>
          </a:p>
          <a:p>
            <a:pPr lvl="1"/>
            <a:r>
              <a:rPr lang="en-US" sz="1100" dirty="0"/>
              <a:t>Simple and interpretable.</a:t>
            </a:r>
          </a:p>
          <a:p>
            <a:pPr lvl="1"/>
            <a:r>
              <a:rPr lang="en-US" sz="1100" dirty="0"/>
              <a:t>Fast to train and requires fewer computational resources.</a:t>
            </a:r>
          </a:p>
          <a:p>
            <a:pPr lvl="1"/>
            <a:r>
              <a:rPr lang="en-US" sz="1100" dirty="0"/>
              <a:t>Provides probability estimates for attrition.</a:t>
            </a:r>
          </a:p>
          <a:p>
            <a:pPr lvl="1"/>
            <a:r>
              <a:rPr lang="en-US" sz="1100" dirty="0"/>
              <a:t>Works well when features are linearly separable.</a:t>
            </a:r>
          </a:p>
          <a:p>
            <a:r>
              <a:rPr lang="en-US" sz="1100" b="1" dirty="0"/>
              <a:t>Cons:</a:t>
            </a:r>
          </a:p>
          <a:p>
            <a:pPr lvl="1"/>
            <a:r>
              <a:rPr lang="en-US" sz="1100" dirty="0"/>
              <a:t>Limited in capturing complex patterns in the data.</a:t>
            </a:r>
          </a:p>
          <a:p>
            <a:pPr lvl="1"/>
            <a:r>
              <a:rPr lang="en-US" sz="1100" dirty="0"/>
              <a:t>May not perform well on high-dimensional or highly non-linear datasets.</a:t>
            </a:r>
          </a:p>
          <a:p>
            <a:pPr lvl="1"/>
            <a:r>
              <a:rPr lang="en-US" sz="1100" dirty="0"/>
              <a:t>Struggles with imbalanced data.</a:t>
            </a:r>
          </a:p>
          <a:p>
            <a:r>
              <a:rPr lang="en-US" sz="1100" b="1" dirty="0"/>
              <a:t>Evaluation:</a:t>
            </a:r>
          </a:p>
          <a:p>
            <a:pPr lvl="1"/>
            <a:r>
              <a:rPr lang="en-US" sz="1100" dirty="0"/>
              <a:t>Accuracy is likely moderate but may not be the best compared to more complex models.</a:t>
            </a:r>
          </a:p>
          <a:p>
            <a:pPr lvl="1"/>
            <a:r>
              <a:rPr lang="en-US" sz="1100" dirty="0"/>
              <a:t>Confusion matrix and classification report should be checked for precision, recall, and F1-score.</a:t>
            </a:r>
          </a:p>
          <a:p>
            <a:r>
              <a:rPr lang="en-US" sz="1100" b="1" dirty="0"/>
              <a:t>When to Use?</a:t>
            </a:r>
          </a:p>
          <a:p>
            <a:pPr lvl="1"/>
            <a:r>
              <a:rPr lang="en-US" sz="1100" dirty="0"/>
              <a:t>If interpretability is important (i.e., HR wants clear insights into attrition factors).</a:t>
            </a:r>
          </a:p>
          <a:p>
            <a:pPr lvl="1"/>
            <a:r>
              <a:rPr lang="en-US" sz="1100" dirty="0"/>
              <a:t>When you need a quick and simple baseline model.</a:t>
            </a:r>
          </a:p>
          <a:p>
            <a:endParaRPr lang="en-IN" sz="11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F70C75E-6D15-8003-BCDA-90712E0AA811}"/>
              </a:ext>
            </a:extLst>
          </p:cNvPr>
          <p:cNvSpPr txBox="1">
            <a:spLocks/>
          </p:cNvSpPr>
          <p:nvPr/>
        </p:nvSpPr>
        <p:spPr>
          <a:xfrm>
            <a:off x="4037447" y="1531973"/>
            <a:ext cx="3760832" cy="5398535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1" dirty="0"/>
              <a:t>Pros:</a:t>
            </a:r>
          </a:p>
          <a:p>
            <a:pPr lvl="1"/>
            <a:r>
              <a:rPr lang="en-US" sz="1100" dirty="0"/>
              <a:t>Handles both linear and non-linear relationships well.</a:t>
            </a:r>
          </a:p>
          <a:p>
            <a:pPr lvl="1"/>
            <a:r>
              <a:rPr lang="en-US" sz="1100" dirty="0"/>
              <a:t>Robust to outliers and missing values.</a:t>
            </a:r>
          </a:p>
          <a:p>
            <a:pPr lvl="1"/>
            <a:r>
              <a:rPr lang="en-US" sz="1100" dirty="0"/>
              <a:t>Can handle imbalanced datasets better than logistic regression.</a:t>
            </a:r>
          </a:p>
          <a:p>
            <a:pPr lvl="1"/>
            <a:r>
              <a:rPr lang="en-US" sz="1100" dirty="0"/>
              <a:t>Feature importance analysis helps in understanding key predictors of attrition.</a:t>
            </a:r>
          </a:p>
          <a:p>
            <a:r>
              <a:rPr lang="en-US" sz="1100" b="1" dirty="0"/>
              <a:t>Cons:</a:t>
            </a:r>
          </a:p>
          <a:p>
            <a:pPr lvl="1"/>
            <a:r>
              <a:rPr lang="en-US" sz="1100" dirty="0"/>
              <a:t>Computationally expensive, especially with large datasets.</a:t>
            </a:r>
          </a:p>
          <a:p>
            <a:pPr lvl="1"/>
            <a:r>
              <a:rPr lang="en-US" sz="1100" dirty="0"/>
              <a:t>Harder to interpret compared to logistic regression.</a:t>
            </a:r>
          </a:p>
          <a:p>
            <a:pPr lvl="1"/>
            <a:r>
              <a:rPr lang="en-US" sz="1100" dirty="0"/>
              <a:t>Can overfit if not properly tuned.</a:t>
            </a:r>
          </a:p>
          <a:p>
            <a:r>
              <a:rPr lang="en-US" sz="1100" b="1" dirty="0"/>
              <a:t> Evaluation</a:t>
            </a:r>
            <a:r>
              <a:rPr lang="en-US" sz="1100" dirty="0"/>
              <a:t>:</a:t>
            </a:r>
          </a:p>
          <a:p>
            <a:pPr lvl="1"/>
            <a:r>
              <a:rPr lang="en-US" sz="1100" dirty="0"/>
              <a:t>Likely better accuracy than logistic regression.</a:t>
            </a:r>
          </a:p>
          <a:p>
            <a:pPr lvl="1"/>
            <a:r>
              <a:rPr lang="en-US" sz="1100" dirty="0"/>
              <a:t>The confusion matrix should show fewer false negatives.</a:t>
            </a:r>
          </a:p>
          <a:p>
            <a:pPr lvl="1"/>
            <a:r>
              <a:rPr lang="en-US" sz="1100" dirty="0"/>
              <a:t>Feature importance analysis helps identify key factors affecting attrition.</a:t>
            </a:r>
          </a:p>
          <a:p>
            <a:r>
              <a:rPr lang="en-US" sz="1100" b="1" dirty="0"/>
              <a:t>When to Use?</a:t>
            </a:r>
          </a:p>
          <a:p>
            <a:pPr lvl="1"/>
            <a:r>
              <a:rPr lang="en-US" sz="1100" dirty="0"/>
              <a:t>If you need a more powerful, flexible model than logistic regression.</a:t>
            </a:r>
          </a:p>
          <a:p>
            <a:pPr lvl="1"/>
            <a:r>
              <a:rPr lang="en-US" sz="1100" dirty="0"/>
              <a:t>If feature importance is useful for decision-making.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6E373EA-8429-B9F9-E73B-9A13DB142427}"/>
              </a:ext>
            </a:extLst>
          </p:cNvPr>
          <p:cNvSpPr txBox="1">
            <a:spLocks/>
          </p:cNvSpPr>
          <p:nvPr/>
        </p:nvSpPr>
        <p:spPr>
          <a:xfrm>
            <a:off x="7798280" y="1531973"/>
            <a:ext cx="3711085" cy="5265626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100" b="1" dirty="0"/>
              <a:t>Pros</a:t>
            </a:r>
            <a:r>
              <a:rPr lang="en-IN" sz="1100" dirty="0"/>
              <a:t>:</a:t>
            </a:r>
          </a:p>
          <a:p>
            <a:pPr lvl="1"/>
            <a:r>
              <a:rPr lang="en-IN" sz="1100" dirty="0"/>
              <a:t>Captures complex patterns and non-linear relationships.</a:t>
            </a:r>
          </a:p>
          <a:p>
            <a:pPr lvl="1"/>
            <a:r>
              <a:rPr lang="en-IN" sz="1100" dirty="0"/>
              <a:t>Can generalize well if trained correctly.</a:t>
            </a:r>
          </a:p>
          <a:p>
            <a:pPr lvl="1"/>
            <a:r>
              <a:rPr lang="en-IN" sz="1100" dirty="0"/>
              <a:t>Works well with large datasets.</a:t>
            </a:r>
          </a:p>
          <a:p>
            <a:r>
              <a:rPr lang="en-IN" sz="1100" dirty="0"/>
              <a:t> </a:t>
            </a:r>
            <a:r>
              <a:rPr lang="en-IN" sz="1100" b="1" dirty="0"/>
              <a:t>Cons:</a:t>
            </a:r>
          </a:p>
          <a:p>
            <a:pPr lvl="1"/>
            <a:r>
              <a:rPr lang="en-IN" sz="1100" dirty="0"/>
              <a:t>Computationally expensive and requires hyperparameter tuning.</a:t>
            </a:r>
          </a:p>
          <a:p>
            <a:pPr lvl="1"/>
            <a:r>
              <a:rPr lang="en-IN" sz="1100" dirty="0"/>
              <a:t>Requires large training data to avoid overfitting.</a:t>
            </a:r>
          </a:p>
          <a:p>
            <a:pPr lvl="1"/>
            <a:r>
              <a:rPr lang="en-IN" sz="1100" dirty="0"/>
              <a:t>Harder to interpret compared to decision trees and logistic regression.</a:t>
            </a:r>
          </a:p>
          <a:p>
            <a:r>
              <a:rPr lang="en-IN" sz="1100" dirty="0"/>
              <a:t> </a:t>
            </a:r>
            <a:r>
              <a:rPr lang="en-IN" sz="1100" b="1" dirty="0"/>
              <a:t>Evaluation:</a:t>
            </a:r>
          </a:p>
          <a:p>
            <a:pPr lvl="1"/>
            <a:r>
              <a:rPr lang="en-IN" sz="1100" dirty="0"/>
              <a:t>Likely best accuracy if trained well.</a:t>
            </a:r>
          </a:p>
          <a:p>
            <a:pPr lvl="1"/>
            <a:r>
              <a:rPr lang="en-IN" sz="1100" dirty="0"/>
              <a:t>Can overfit if the dataset is small or unbalanced.</a:t>
            </a:r>
          </a:p>
          <a:p>
            <a:pPr lvl="1"/>
            <a:r>
              <a:rPr lang="en-IN" sz="1100" dirty="0"/>
              <a:t>Requires hyperparameter tuning for best results.</a:t>
            </a:r>
          </a:p>
          <a:p>
            <a:r>
              <a:rPr lang="en-IN" sz="1100" dirty="0"/>
              <a:t> </a:t>
            </a:r>
            <a:r>
              <a:rPr lang="en-IN" sz="1100" b="1" dirty="0"/>
              <a:t>When to Use?</a:t>
            </a:r>
          </a:p>
          <a:p>
            <a:pPr lvl="1"/>
            <a:r>
              <a:rPr lang="en-IN" sz="1100" dirty="0"/>
              <a:t>If maximizing prediction accuracy is the top priority.</a:t>
            </a:r>
          </a:p>
          <a:p>
            <a:pPr lvl="1"/>
            <a:r>
              <a:rPr lang="en-IN" sz="1100" dirty="0"/>
              <a:t>If HR is okay with a black-box model (less interpretability).</a:t>
            </a:r>
          </a:p>
          <a:p>
            <a:pPr lvl="1"/>
            <a:r>
              <a:rPr lang="en-IN" sz="1100" dirty="0"/>
              <a:t>If enough data is available to prevent overfitting</a:t>
            </a:r>
            <a:endParaRPr lang="en-US" sz="11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B8719-CC59-6C95-E892-52609BCE5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26885"/>
              </p:ext>
            </p:extLst>
          </p:nvPr>
        </p:nvGraphicFramePr>
        <p:xfrm>
          <a:off x="329532" y="892871"/>
          <a:ext cx="1134200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669">
                  <a:extLst>
                    <a:ext uri="{9D8B030D-6E8A-4147-A177-3AD203B41FA5}">
                      <a16:colId xmlns:a16="http://schemas.microsoft.com/office/drawing/2014/main" val="2077137427"/>
                    </a:ext>
                  </a:extLst>
                </a:gridCol>
                <a:gridCol w="3834727">
                  <a:extLst>
                    <a:ext uri="{9D8B030D-6E8A-4147-A177-3AD203B41FA5}">
                      <a16:colId xmlns:a16="http://schemas.microsoft.com/office/drawing/2014/main" val="3909925264"/>
                    </a:ext>
                  </a:extLst>
                </a:gridCol>
                <a:gridCol w="3726611">
                  <a:extLst>
                    <a:ext uri="{9D8B030D-6E8A-4147-A177-3AD203B41FA5}">
                      <a16:colId xmlns:a16="http://schemas.microsoft.com/office/drawing/2014/main" val="4190610359"/>
                    </a:ext>
                  </a:extLst>
                </a:gridCol>
              </a:tblGrid>
              <a:tr h="357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Logistic Regression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Random Forest Classifier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Artificial Neural Network (ANN)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869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688C2A-F995-A1B5-E5CF-6BED051CE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24587"/>
              </p:ext>
            </p:extLst>
          </p:nvPr>
        </p:nvGraphicFramePr>
        <p:xfrm>
          <a:off x="338442" y="267561"/>
          <a:ext cx="11255459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55459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IN" b="1" dirty="0"/>
                        <a:t>Model Evaluation &amp;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3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3EC7A1-74B6-836A-8C2F-F4B218415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16962"/>
              </p:ext>
            </p:extLst>
          </p:nvPr>
        </p:nvGraphicFramePr>
        <p:xfrm>
          <a:off x="948905" y="1811547"/>
          <a:ext cx="9884436" cy="3050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980">
                  <a:extLst>
                    <a:ext uri="{9D8B030D-6E8A-4147-A177-3AD203B41FA5}">
                      <a16:colId xmlns:a16="http://schemas.microsoft.com/office/drawing/2014/main" val="171164908"/>
                    </a:ext>
                  </a:extLst>
                </a:gridCol>
                <a:gridCol w="1196642">
                  <a:extLst>
                    <a:ext uri="{9D8B030D-6E8A-4147-A177-3AD203B41FA5}">
                      <a16:colId xmlns:a16="http://schemas.microsoft.com/office/drawing/2014/main" val="604945562"/>
                    </a:ext>
                  </a:extLst>
                </a:gridCol>
                <a:gridCol w="1393743">
                  <a:extLst>
                    <a:ext uri="{9D8B030D-6E8A-4147-A177-3AD203B41FA5}">
                      <a16:colId xmlns:a16="http://schemas.microsoft.com/office/drawing/2014/main" val="2612745939"/>
                    </a:ext>
                  </a:extLst>
                </a:gridCol>
                <a:gridCol w="1775470">
                  <a:extLst>
                    <a:ext uri="{9D8B030D-6E8A-4147-A177-3AD203B41FA5}">
                      <a16:colId xmlns:a16="http://schemas.microsoft.com/office/drawing/2014/main" val="3990184679"/>
                    </a:ext>
                  </a:extLst>
                </a:gridCol>
                <a:gridCol w="1697710">
                  <a:extLst>
                    <a:ext uri="{9D8B030D-6E8A-4147-A177-3AD203B41FA5}">
                      <a16:colId xmlns:a16="http://schemas.microsoft.com/office/drawing/2014/main" val="2478669901"/>
                    </a:ext>
                  </a:extLst>
                </a:gridCol>
                <a:gridCol w="1515891">
                  <a:extLst>
                    <a:ext uri="{9D8B030D-6E8A-4147-A177-3AD203B41FA5}">
                      <a16:colId xmlns:a16="http://schemas.microsoft.com/office/drawing/2014/main" val="432062733"/>
                    </a:ext>
                  </a:extLst>
                </a:gridCol>
              </a:tblGrid>
              <a:tr h="908491">
                <a:tc>
                  <a:txBody>
                    <a:bodyPr/>
                    <a:lstStyle/>
                    <a:p>
                      <a:r>
                        <a:rPr lang="en-IN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Interpretability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Handling Imbalanced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Computational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01408"/>
                  </a:ext>
                </a:extLst>
              </a:tr>
              <a:tr h="880449">
                <a:tc>
                  <a:txBody>
                    <a:bodyPr/>
                    <a:lstStyle/>
                    <a:p>
                      <a:r>
                        <a:rPr lang="en-IN" sz="1200" b="1"/>
                        <a:t>Logistic Regression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Poor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139833"/>
                  </a:ext>
                </a:extLst>
              </a:tr>
              <a:tr h="625329">
                <a:tc>
                  <a:txBody>
                    <a:bodyPr/>
                    <a:lstStyle/>
                    <a:p>
                      <a:r>
                        <a:rPr lang="en-IN" sz="1200" b="1"/>
                        <a:t>Random Forest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2910"/>
                  </a:ext>
                </a:extLst>
              </a:tr>
              <a:tr h="635943">
                <a:tc>
                  <a:txBody>
                    <a:bodyPr/>
                    <a:lstStyle/>
                    <a:p>
                      <a:r>
                        <a:rPr lang="en-IN" sz="1200" b="1"/>
                        <a:t>ANN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Very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Good (if tuned)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2657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B88C668-96CF-9685-CFAF-1A8C2118B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620744"/>
              </p:ext>
            </p:extLst>
          </p:nvPr>
        </p:nvGraphicFramePr>
        <p:xfrm>
          <a:off x="948905" y="1286252"/>
          <a:ext cx="9884436" cy="5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4436">
                  <a:extLst>
                    <a:ext uri="{9D8B030D-6E8A-4147-A177-3AD203B41FA5}">
                      <a16:colId xmlns:a16="http://schemas.microsoft.com/office/drawing/2014/main" val="3833122776"/>
                    </a:ext>
                  </a:extLst>
                </a:gridCol>
              </a:tblGrid>
              <a:tr h="52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bg1"/>
                          </a:solidFill>
                          <a:effectLst/>
                          <a:latin typeface="Inter"/>
                          <a:ea typeface="+mn-ea"/>
                          <a:cs typeface="+mn-cs"/>
                        </a:rPr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982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B02E7BF-BB06-9A2B-C1E3-3405CB4CEA98}"/>
              </a:ext>
            </a:extLst>
          </p:cNvPr>
          <p:cNvSpPr txBox="1"/>
          <p:nvPr/>
        </p:nvSpPr>
        <p:spPr>
          <a:xfrm>
            <a:off x="948905" y="1364233"/>
            <a:ext cx="6373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b="1" dirty="0">
                <a:solidFill>
                  <a:srgbClr val="002060"/>
                </a:solidFill>
              </a:rPr>
              <a:t>Model Comparison Summary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F47A0D-74F3-7971-89B3-B954C3E82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90447"/>
              </p:ext>
            </p:extLst>
          </p:nvPr>
        </p:nvGraphicFramePr>
        <p:xfrm>
          <a:off x="948905" y="517727"/>
          <a:ext cx="9884436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4436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IN" b="1" dirty="0"/>
                        <a:t>Model Evaluation &amp;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683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ACCAD8-BC39-19E2-DD07-9F8DE9527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817372"/>
              </p:ext>
            </p:extLst>
          </p:nvPr>
        </p:nvGraphicFramePr>
        <p:xfrm>
          <a:off x="672860" y="517727"/>
          <a:ext cx="10902835" cy="48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835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484642">
                <a:tc>
                  <a:txBody>
                    <a:bodyPr/>
                    <a:lstStyle/>
                    <a:p>
                      <a:r>
                        <a:rPr lang="en-IN" b="1" dirty="0"/>
                        <a:t>Model Evaluation &amp; Comparison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AA3EF3-9587-D5AF-08ED-55850CF403FF}"/>
              </a:ext>
            </a:extLst>
          </p:cNvPr>
          <p:cNvSpPr txBox="1"/>
          <p:nvPr/>
        </p:nvSpPr>
        <p:spPr>
          <a:xfrm>
            <a:off x="948905" y="1611557"/>
            <a:ext cx="8074325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300" b="1" dirty="0"/>
              <a:t>Metrics Used:</a:t>
            </a:r>
            <a:r>
              <a:rPr lang="en-IN" sz="1300" dirty="0"/>
              <a:t> Accuracy, Precision, Recall, F1-Score.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300" b="1" dirty="0"/>
              <a:t>Results:</a:t>
            </a:r>
            <a:endParaRPr lang="en-IN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/>
              <a:t>Logistic Regression: ~86%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/>
              <a:t>Random Forest: ~85%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300" dirty="0"/>
              <a:t>ANN: ~89% Accuracy (Best Model).</a:t>
            </a:r>
          </a:p>
          <a:p>
            <a:r>
              <a:rPr lang="en-IN" sz="1300" b="1" dirty="0"/>
              <a:t>Confusion matrix and classification </a:t>
            </a:r>
            <a:r>
              <a:rPr lang="en-IN" sz="1300" dirty="0"/>
              <a:t>report used for evaluation.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300" b="1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300" b="1" dirty="0"/>
              <a:t>Final Recommendation:</a:t>
            </a:r>
            <a:br>
              <a:rPr lang="en-IN" sz="1300" dirty="0">
                <a:solidFill>
                  <a:srgbClr val="002060"/>
                </a:solidFill>
              </a:rPr>
            </a:br>
            <a:r>
              <a:rPr lang="en-IN" sz="1300" dirty="0">
                <a:solidFill>
                  <a:srgbClr val="002060"/>
                </a:solidFill>
              </a:rPr>
              <a:t>            </a:t>
            </a:r>
            <a:r>
              <a:rPr lang="en-US" sz="1300" dirty="0"/>
              <a:t>If you need the best prediction model → ANN with proper tuning.</a:t>
            </a:r>
          </a:p>
          <a:p>
            <a:pPr lvl="1"/>
            <a:r>
              <a:rPr lang="en-US" sz="1300" dirty="0"/>
              <a:t>If you need interpretability and good performance → Random Forest.</a:t>
            </a:r>
          </a:p>
          <a:p>
            <a:pPr lvl="1"/>
            <a:r>
              <a:rPr lang="en-US" sz="1300" dirty="0"/>
              <a:t>If you want a simple model for quick insights → Logistic Regression</a:t>
            </a:r>
          </a:p>
          <a:p>
            <a:endParaRPr lang="en-IN" sz="1300" dirty="0">
              <a:solidFill>
                <a:srgbClr val="002060"/>
              </a:solidFill>
            </a:endParaRP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208168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7A6347-2FCA-F09D-9D4D-B639E7A21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03491"/>
              </p:ext>
            </p:extLst>
          </p:nvPr>
        </p:nvGraphicFramePr>
        <p:xfrm>
          <a:off x="948905" y="517727"/>
          <a:ext cx="10626790" cy="48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790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484642">
                <a:tc>
                  <a:txBody>
                    <a:bodyPr/>
                    <a:lstStyle/>
                    <a:p>
                      <a:r>
                        <a:rPr lang="en-IN" b="1" dirty="0"/>
                        <a:t>Model Deployment (Flask API)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667061C-AE39-4D33-2BB5-46BEF2F46F71}"/>
              </a:ext>
            </a:extLst>
          </p:cNvPr>
          <p:cNvSpPr txBox="1"/>
          <p:nvPr/>
        </p:nvSpPr>
        <p:spPr>
          <a:xfrm>
            <a:off x="1149469" y="1227813"/>
            <a:ext cx="7382055" cy="1563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 for Deployment: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trained model (.h5 file for ANN).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Flask API to serve predictions.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Expose an endpoint (/predict) to receive employee data and return predictions.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9144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 and test API on Google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923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B677B3-D949-6F86-DB87-13067A4F8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580411"/>
              </p:ext>
            </p:extLst>
          </p:nvPr>
        </p:nvGraphicFramePr>
        <p:xfrm>
          <a:off x="914400" y="535753"/>
          <a:ext cx="9765101" cy="5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5101">
                  <a:extLst>
                    <a:ext uri="{9D8B030D-6E8A-4147-A177-3AD203B41FA5}">
                      <a16:colId xmlns:a16="http://schemas.microsoft.com/office/drawing/2014/main" val="3833122776"/>
                    </a:ext>
                  </a:extLst>
                </a:gridCol>
              </a:tblGrid>
              <a:tr h="525295">
                <a:tc>
                  <a:txBody>
                    <a:bodyPr/>
                    <a:lstStyle/>
                    <a:p>
                      <a:r>
                        <a:rPr lang="en-IN" sz="18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982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817828-03A1-57DB-6C14-771BF9162ED0}"/>
              </a:ext>
            </a:extLst>
          </p:cNvPr>
          <p:cNvSpPr txBox="1"/>
          <p:nvPr/>
        </p:nvSpPr>
        <p:spPr>
          <a:xfrm>
            <a:off x="2650466" y="1820679"/>
            <a:ext cx="6094562" cy="1246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models effectively predict employee attrition.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 outperformed other models in accuracy.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Deployment via Flask API enables real-time predictions.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Further improvements can enhance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356811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8C335A-6B7C-3C36-B795-596C35F8D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438400"/>
              </p:ext>
            </p:extLst>
          </p:nvPr>
        </p:nvGraphicFramePr>
        <p:xfrm>
          <a:off x="914400" y="535753"/>
          <a:ext cx="9765101" cy="52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5101">
                  <a:extLst>
                    <a:ext uri="{9D8B030D-6E8A-4147-A177-3AD203B41FA5}">
                      <a16:colId xmlns:a16="http://schemas.microsoft.com/office/drawing/2014/main" val="3833122776"/>
                    </a:ext>
                  </a:extLst>
                </a:gridCol>
              </a:tblGrid>
              <a:tr h="525295">
                <a:tc>
                  <a:txBody>
                    <a:bodyPr/>
                    <a:lstStyle/>
                    <a:p>
                      <a:r>
                        <a:rPr lang="en-IN" b="1" dirty="0"/>
                        <a:t>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0982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5BB7A36-C3E5-3404-9CF9-85788B8FAA03}"/>
              </a:ext>
            </a:extLst>
          </p:cNvPr>
          <p:cNvSpPr txBox="1"/>
          <p:nvPr/>
        </p:nvSpPr>
        <p:spPr>
          <a:xfrm>
            <a:off x="4427508" y="2898801"/>
            <a:ext cx="25598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Thank You!</a:t>
            </a:r>
            <a:endParaRPr lang="en-IN" dirty="0"/>
          </a:p>
          <a:p>
            <a:r>
              <a:rPr lang="en-IN" b="1" dirty="0"/>
              <a:t>Any 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547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D58A0C-581E-4BF0-9C6F-2D7EE9491D26}"/>
              </a:ext>
            </a:extLst>
          </p:cNvPr>
          <p:cNvSpPr/>
          <p:nvPr/>
        </p:nvSpPr>
        <p:spPr>
          <a:xfrm>
            <a:off x="862503" y="5995923"/>
            <a:ext cx="568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Source: https://toggl.com/blog/cost-of-hiring-an-employee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4AAF720-261E-34E2-F922-F0696765A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905" y="1285213"/>
            <a:ext cx="10626790" cy="4570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None/>
              <a:defRPr sz="4800" kern="1200" spc="-5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Employees are the backbone of the organization. Organization's performance heavily depends on the quality of the employees. Challenges that an organization has to face due employee attrition are:</a:t>
            </a:r>
            <a:br>
              <a:rPr lang="en-US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endParaRPr lang="en-US" altLang="en-US" sz="13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  <a:buFontTx/>
              <a:buAutoNum type="arabicPeriod"/>
            </a:pPr>
            <a:r>
              <a:rPr lang="en-US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Expensive in terms of both money and time to train new employees.</a:t>
            </a:r>
          </a:p>
          <a:p>
            <a:pPr>
              <a:lnSpc>
                <a:spcPct val="100000"/>
              </a:lnSpc>
              <a:buFontTx/>
              <a:buAutoNum type="arabicPeriod" startAt="2"/>
            </a:pPr>
            <a:r>
              <a:rPr lang="en-US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Loss of experienced employees</a:t>
            </a:r>
          </a:p>
          <a:p>
            <a:pPr>
              <a:lnSpc>
                <a:spcPct val="100000"/>
              </a:lnSpc>
              <a:buFontTx/>
              <a:buAutoNum type="arabicPeriod" startAt="3"/>
            </a:pPr>
            <a:r>
              <a:rPr lang="en-US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Impact in productivity</a:t>
            </a:r>
          </a:p>
          <a:p>
            <a:pPr>
              <a:spcAft>
                <a:spcPts val="1200"/>
              </a:spcAft>
            </a:pPr>
            <a:r>
              <a:rPr lang="en-US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4.Impact profit</a:t>
            </a:r>
            <a:br>
              <a:rPr lang="en-US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</a:t>
            </a: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his project selects this topic and dataset for the purpose of :</a:t>
            </a:r>
            <a:b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Discover the factors that affect employee attrition and then take measures to reduce this rate.</a:t>
            </a:r>
            <a:b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Build a machine learning model based on employee factors to predict whether that employee is likely to attrition or not?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Hiring and retaining employees are extremely complex tasks that require capital, time and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“Small business owners spend 40% of their working hours on tasks that do not generate any income such as hiring”.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“Companies spend 15%-20% of the employee's salary to recruit a new candidate”.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“An average company loses anywhere between 1% and 2.5% of their total revenue on the time it takes to bring a new hire up to speed”.</a:t>
            </a:r>
            <a:endParaRPr lang="en-US" sz="1300" spc="-5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Hiring a new employee costs an average of $7645 (0-500 corporation).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3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It takes 52 days on average to fill a position.</a:t>
            </a:r>
          </a:p>
          <a:p>
            <a:pPr>
              <a:spcAft>
                <a:spcPts val="1200"/>
              </a:spcAft>
            </a:pP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1200"/>
              </a:spcAft>
            </a:pPr>
            <a:b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Montserrat" charset="0"/>
              </a:rPr>
            </a:br>
            <a:br>
              <a:rPr lang="en-US" sz="1300" b="1" dirty="0">
                <a:solidFill>
                  <a:schemeClr val="accent1">
                    <a:lumMod val="50000"/>
                  </a:schemeClr>
                </a:solidFill>
                <a:latin typeface="Montserrat" charset="0"/>
              </a:rPr>
            </a:br>
            <a:br>
              <a:rPr lang="en-IN" sz="1300" b="1" dirty="0">
                <a:solidFill>
                  <a:schemeClr val="accent1">
                    <a:lumMod val="50000"/>
                  </a:schemeClr>
                </a:solidFill>
                <a:latin typeface="Inter"/>
              </a:rPr>
            </a:br>
            <a:br>
              <a:rPr lang="en-IN" sz="1300" dirty="0">
                <a:solidFill>
                  <a:schemeClr val="accent1">
                    <a:lumMod val="50000"/>
                  </a:schemeClr>
                </a:solidFill>
                <a:latin typeface="Inter"/>
              </a:rPr>
            </a:br>
            <a:endParaRPr lang="en-US" altLang="en-US" sz="1300" dirty="0">
              <a:solidFill>
                <a:schemeClr val="accent1">
                  <a:lumMod val="50000"/>
                </a:schemeClr>
              </a:solidFill>
              <a:latin typeface="inheri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85272A-A889-AD62-5F0C-088F00B5C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145921"/>
              </p:ext>
            </p:extLst>
          </p:nvPr>
        </p:nvGraphicFramePr>
        <p:xfrm>
          <a:off x="948905" y="517727"/>
          <a:ext cx="10626790" cy="48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790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484642">
                <a:tc>
                  <a:txBody>
                    <a:bodyPr/>
                    <a:lstStyle/>
                    <a:p>
                      <a:r>
                        <a:rPr lang="en-IN" b="1" dirty="0"/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8835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11">
            <a:extLst>
              <a:ext uri="{FF2B5EF4-FFF2-40B4-BE49-F238E27FC236}">
                <a16:creationId xmlns:a16="http://schemas.microsoft.com/office/drawing/2014/main" id="{9420DDB7-F11C-459F-A5B9-761CD9F03F7F}"/>
              </a:ext>
            </a:extLst>
          </p:cNvPr>
          <p:cNvSpPr/>
          <p:nvPr/>
        </p:nvSpPr>
        <p:spPr>
          <a:xfrm>
            <a:off x="661578" y="2695373"/>
            <a:ext cx="7539447" cy="702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br>
              <a:rPr lang="en-CA" sz="1400" b="1" dirty="0">
                <a:latin typeface="Montserrat" charset="0"/>
                <a:ea typeface="Montserrat" charset="0"/>
                <a:cs typeface="Montserrat" charset="0"/>
              </a:rPr>
            </a:br>
            <a:endParaRPr lang="en-CA" sz="1400" b="1" dirty="0"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7277F-5B85-41EF-9714-B02B61EB8485}"/>
              </a:ext>
            </a:extLst>
          </p:cNvPr>
          <p:cNvSpPr txBox="1"/>
          <p:nvPr/>
        </p:nvSpPr>
        <p:spPr>
          <a:xfrm>
            <a:off x="661577" y="880658"/>
            <a:ext cx="9315616" cy="4770537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endParaRPr lang="en-US" sz="1300" b="0" dirty="0"/>
          </a:p>
          <a:p>
            <a:r>
              <a:rPr lang="en-US" sz="1300" b="0" dirty="0"/>
              <a:t>Employee attrition, or turnover, is a critical problem for organizations, as hiring and training new employees costs significant time and resources. High attrition rates can lead to decreased productivity, increased expenses, and a loss of organizational knowledge. The goal is to identify factors influencing employee attrition and build a machine learning model to predict whether an employee is likely to leave the company.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F0EA4-7437-4714-A586-576B545B09CE}"/>
              </a:ext>
            </a:extLst>
          </p:cNvPr>
          <p:cNvSpPr/>
          <p:nvPr/>
        </p:nvSpPr>
        <p:spPr>
          <a:xfrm>
            <a:off x="793630" y="2721720"/>
            <a:ext cx="93990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Employee attrition refers to employees leaving a company.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Predicting attrition helps in workforce planning and retention strategies.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Machine learning models can analyze employee data to predict attrition.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F93BF9-7023-723E-C0C5-43627306F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90761"/>
              </p:ext>
            </p:extLst>
          </p:nvPr>
        </p:nvGraphicFramePr>
        <p:xfrm>
          <a:off x="661577" y="231952"/>
          <a:ext cx="995753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7539">
                  <a:extLst>
                    <a:ext uri="{9D8B030D-6E8A-4147-A177-3AD203B41FA5}">
                      <a16:colId xmlns:a16="http://schemas.microsoft.com/office/drawing/2014/main" val="1326043148"/>
                    </a:ext>
                  </a:extLst>
                </a:gridCol>
              </a:tblGrid>
              <a:tr h="36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Business Problem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7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363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7C17B-A9BF-1F58-5CC8-CA34E81FA5AA}"/>
              </a:ext>
            </a:extLst>
          </p:cNvPr>
          <p:cNvSpPr txBox="1">
            <a:spLocks/>
          </p:cNvSpPr>
          <p:nvPr/>
        </p:nvSpPr>
        <p:spPr>
          <a:xfrm>
            <a:off x="638355" y="1578634"/>
            <a:ext cx="10581735" cy="453749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1300" b="1" dirty="0"/>
              <a:t>Attrition Risk Dashboard:</a:t>
            </a:r>
            <a:r>
              <a:rPr lang="en-US" sz="1300" dirty="0"/>
              <a:t> The HR team can access a dashboard showing employees ranked by their attrition risk scores, enabling proactive interventions.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Retention Strategies:</a:t>
            </a:r>
            <a:r>
              <a:rPr lang="en-US" sz="1300" dirty="0"/>
              <a:t> Based on predictions, HR can: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Offer tailored incentives to high-risk employees (e.g., salary adjustments, flexible work schedules).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Address dissatisfaction through counseling or team-building activities.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300" dirty="0"/>
              <a:t>Identify bottlenecks in work-life balance and job satisfaction.</a:t>
            </a:r>
          </a:p>
          <a:p>
            <a:r>
              <a:rPr lang="en-US" sz="1300" b="1" dirty="0"/>
              <a:t>Value to the Organization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Cost Savings:</a:t>
            </a:r>
            <a:r>
              <a:rPr lang="en-US" sz="1300" dirty="0"/>
              <a:t> By retaining employees, reduce hiring costs and training costs.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Improved Productivity:</a:t>
            </a:r>
            <a:r>
              <a:rPr lang="en-US" sz="1300" dirty="0"/>
              <a:t> Keep experienced employees who contribute more efficiently to organizational goals.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Reduced Hiring Time:</a:t>
            </a:r>
            <a:r>
              <a:rPr lang="en-US" sz="1300" dirty="0"/>
              <a:t> Proactively retain employees and decrease the need to fill positions that take an average of 52 days to fill.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Enhanced Employee Experience:</a:t>
            </a:r>
            <a:r>
              <a:rPr lang="en-US" sz="1300" dirty="0"/>
              <a:t> Create a supportive environment where employees feel valued and motivated.</a:t>
            </a:r>
          </a:p>
          <a:p>
            <a:r>
              <a:rPr lang="en-US" sz="1300" dirty="0"/>
              <a:t>This predictive model can transform how HR handles employee retention, saving both time and resources while fostering a more satisfied and stable workforce.</a:t>
            </a:r>
          </a:p>
          <a:p>
            <a:pPr marL="457200" lvl="1" indent="0">
              <a:buFont typeface="Calibri" pitchFamily="34" charset="0"/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F501DD-3EDC-182D-5D62-6063F04FE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205293"/>
              </p:ext>
            </p:extLst>
          </p:nvPr>
        </p:nvGraphicFramePr>
        <p:xfrm>
          <a:off x="638355" y="421833"/>
          <a:ext cx="1044083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834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43980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Objective: Predict and prevent employee attrition.</a:t>
                      </a:r>
                    </a:p>
                    <a:p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88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19E9D-271D-60AD-0661-575A47EA696D}"/>
              </a:ext>
            </a:extLst>
          </p:cNvPr>
          <p:cNvSpPr txBox="1"/>
          <p:nvPr/>
        </p:nvSpPr>
        <p:spPr>
          <a:xfrm>
            <a:off x="527374" y="491950"/>
            <a:ext cx="9496520" cy="536538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+mj-lt"/>
              <a:buAutoNum type="arabicPeriod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endParaRPr lang="en-US" sz="1300" b="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1" dirty="0"/>
              <a:t>Dataset:</a:t>
            </a:r>
            <a:r>
              <a:rPr lang="en-US" sz="1300" dirty="0"/>
              <a:t> Human Resources Employee Data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13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3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13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1" dirty="0"/>
              <a:t>Key Features:</a:t>
            </a:r>
            <a:r>
              <a:rPr lang="en-US" sz="1300" dirty="0"/>
              <a:t> Age, Monthly Income, Job Role, Distance From Home, etc.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1" dirty="0"/>
              <a:t>Target Variable:</a:t>
            </a:r>
            <a:r>
              <a:rPr lang="en-US" sz="1300" dirty="0"/>
              <a:t> Attrition (0 = Stayed, 1 = Left)</a:t>
            </a:r>
            <a:endParaRPr lang="en-US" sz="13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300" b="1" dirty="0"/>
              <a:t>Data Source:</a:t>
            </a:r>
            <a:r>
              <a:rPr lang="en-US" sz="1300" dirty="0"/>
              <a:t> CSV file loaded in Google </a:t>
            </a:r>
            <a:r>
              <a:rPr lang="en-US" sz="1300" dirty="0" err="1"/>
              <a:t>Colab</a:t>
            </a:r>
            <a:endParaRPr lang="en-US" sz="1300" b="1" dirty="0"/>
          </a:p>
          <a:p>
            <a:pPr marL="457200" lvl="1" indent="0">
              <a:buNone/>
            </a:pPr>
            <a:r>
              <a:rPr lang="en-US" sz="1300" b="1" i="1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1200" b="1" i="1" dirty="0">
                <a:solidFill>
                  <a:schemeClr val="accent1">
                    <a:lumMod val="50000"/>
                  </a:schemeClr>
                </a:solidFill>
              </a:rPr>
              <a:t>Data Source: https://www.kaggle.com/pavansubhasht/ibm-hr-analytics-attrition-dataset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300" b="1" dirty="0"/>
              <a:t> code repository : </a:t>
            </a:r>
            <a:r>
              <a:rPr lang="en-IN" sz="1300" b="1" i="1" dirty="0">
                <a:solidFill>
                  <a:schemeClr val="accent1">
                    <a:lumMod val="50000"/>
                  </a:schemeClr>
                </a:solidFill>
              </a:rPr>
              <a:t>https://github.com/arunavamaiti/dshr</a:t>
            </a:r>
          </a:p>
          <a:p>
            <a:endParaRPr lang="en-US" sz="1200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300" b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ABD59F-C05B-0BB4-B8F1-B0EC5A55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66734"/>
              </p:ext>
            </p:extLst>
          </p:nvPr>
        </p:nvGraphicFramePr>
        <p:xfrm>
          <a:off x="948905" y="517727"/>
          <a:ext cx="10626790" cy="48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790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484642">
                <a:tc>
                  <a:txBody>
                    <a:bodyPr/>
                    <a:lstStyle/>
                    <a:p>
                      <a:r>
                        <a:rPr lang="en-US" sz="1800" dirty="0"/>
                        <a:t>Dataset Overview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28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F446-92E2-4B18-35F1-027D0B98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52E91-2760-5D4F-2DA2-0D7F1D6B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59" y="1418033"/>
            <a:ext cx="5334744" cy="45631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20F36-5D53-8DCC-4CA2-28EF5209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318" y="1418033"/>
            <a:ext cx="5112482" cy="353969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7F2C02-BCCE-A01E-5CD8-9A73F6D3B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751782"/>
              </p:ext>
            </p:extLst>
          </p:nvPr>
        </p:nvGraphicFramePr>
        <p:xfrm>
          <a:off x="899159" y="286603"/>
          <a:ext cx="10677489" cy="394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489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394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dirty="0">
                          <a:solidFill>
                            <a:schemeClr val="bg1"/>
                          </a:solidFill>
                          <a:effectLst/>
                          <a:latin typeface="Inter"/>
                        </a:rPr>
                        <a:t>Sample Attributes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4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CA5F19-3A49-897A-0077-C4E7FE61E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30104"/>
              </p:ext>
            </p:extLst>
          </p:nvPr>
        </p:nvGraphicFramePr>
        <p:xfrm>
          <a:off x="948905" y="517727"/>
          <a:ext cx="10626790" cy="48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790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484642">
                <a:tc>
                  <a:txBody>
                    <a:bodyPr/>
                    <a:lstStyle/>
                    <a:p>
                      <a:r>
                        <a:rPr lang="en-IN" b="1" dirty="0"/>
                        <a:t>Data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720161-B78D-F4F3-DCC7-7511EA2F15E2}"/>
              </a:ext>
            </a:extLst>
          </p:cNvPr>
          <p:cNvSpPr txBox="1"/>
          <p:nvPr/>
        </p:nvSpPr>
        <p:spPr>
          <a:xfrm>
            <a:off x="948905" y="1475090"/>
            <a:ext cx="7382055" cy="2727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Data: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Checked for missing values using a heatmap (Seaborn) and found no missing data.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Selection: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Dropped unnecessary features 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EmployeeNumber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Over18,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StandardHours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they provide no predictive value.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Encoding Categorical Variables: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One-Hot Encoding to categorical features (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JobRole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Department,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MaritalStatus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etc.).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Scaling: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MinMaxScaler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scale numerical features for better model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6871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787D70-9C05-BB00-F097-DB8829A04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70878"/>
              </p:ext>
            </p:extLst>
          </p:nvPr>
        </p:nvGraphicFramePr>
        <p:xfrm>
          <a:off x="948905" y="517727"/>
          <a:ext cx="10626790" cy="48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790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484642">
                <a:tc>
                  <a:txBody>
                    <a:bodyPr/>
                    <a:lstStyle/>
                    <a:p>
                      <a:r>
                        <a:rPr lang="en-IN" b="1" dirty="0"/>
                        <a:t>Exploratory Data Analysis (EDA)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57E195-E104-2195-EE0E-07EF5EB2F1F7}"/>
              </a:ext>
            </a:extLst>
          </p:cNvPr>
          <p:cNvSpPr txBox="1"/>
          <p:nvPr/>
        </p:nvSpPr>
        <p:spPr>
          <a:xfrm>
            <a:off x="1043796" y="1002369"/>
            <a:ext cx="1019929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Purpose of EDA: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Understand data distribution and relationships between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Identify key trends and factors influencing 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Key Insights from Data: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Younger employees tend to leave more frequently.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Employees with lower job levels and salaries are more likely to leave.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Sales representatives have higher attrition rates compared to other job roles.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Employees who live farther from work tend to leave more often.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Single employees have a higher likelihood of leaving compared to married or divorced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Visualizations Used: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Heatmap:</a:t>
            </a:r>
            <a:r>
              <a:rPr lang="en-US" sz="1300" dirty="0"/>
              <a:t> Shows correlation between numerical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 err="1"/>
              <a:t>Countplots</a:t>
            </a:r>
            <a:r>
              <a:rPr lang="en-US" sz="1300" b="1" dirty="0"/>
              <a:t>:</a:t>
            </a:r>
            <a:r>
              <a:rPr lang="en-US" sz="1300" dirty="0"/>
              <a:t> Displays categorical feature distributions (e.g., Attrition by Job Role, Marital Status, and Age).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Kernel Density Estimation (KDE) Plots:</a:t>
            </a:r>
            <a:r>
              <a:rPr lang="en-US" sz="1300" dirty="0"/>
              <a:t> Analyzes probability distribution of attrition based on factors like Distance From Home and Total Working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Boxplots:</a:t>
            </a:r>
            <a:r>
              <a:rPr lang="en-US" sz="1300" dirty="0"/>
              <a:t> Compares salary distributions across different job roles and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/>
              <a:t>EDA Conclusion: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Factors like Age, Monthly Income, Job Role, and Distance From Home significantly influence attrition.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Identifying high-risk employees helps in retention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511711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08E7A3-341C-F8DA-494F-CB9EB5035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23306"/>
              </p:ext>
            </p:extLst>
          </p:nvPr>
        </p:nvGraphicFramePr>
        <p:xfrm>
          <a:off x="948905" y="517727"/>
          <a:ext cx="10626790" cy="48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6790">
                  <a:extLst>
                    <a:ext uri="{9D8B030D-6E8A-4147-A177-3AD203B41FA5}">
                      <a16:colId xmlns:a16="http://schemas.microsoft.com/office/drawing/2014/main" val="1002283968"/>
                    </a:ext>
                  </a:extLst>
                </a:gridCol>
              </a:tblGrid>
              <a:tr h="484642">
                <a:tc>
                  <a:txBody>
                    <a:bodyPr/>
                    <a:lstStyle/>
                    <a:p>
                      <a:r>
                        <a:rPr lang="en-IN" b="1" dirty="0"/>
                        <a:t>Model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73851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873E9A1-55B7-EBB7-9AD0-9BD064E0679F}"/>
              </a:ext>
            </a:extLst>
          </p:cNvPr>
          <p:cNvSpPr txBox="1"/>
          <p:nvPr/>
        </p:nvSpPr>
        <p:spPr>
          <a:xfrm>
            <a:off x="1319842" y="1182579"/>
            <a:ext cx="9342407" cy="5157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simple and interpretable model for binary classification, suitable for understanding feature importance.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Classifier: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powerful ensemble model that reduces overfitting and improves accuracy by using multiple decision trees.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Artificial Neural Network (ANN):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deep learning model capable of capturing complex relationships in data for improved predictions.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These Three Models?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Provides a baseline model that is easy to interpret and quick to train.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Offers a balance between interpretability and predictive power, leveraging multiple trees to reduce variance.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ANN: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Captures complex patterns in data, making it ideal for high-dimensional datasets.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Criteria: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Evaluated based on accuracy, precision, recall, and F1-score.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Considered interpretability, training time, and computational efficiency.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Approach:</a:t>
            </a:r>
            <a:endParaRPr lang="en-IN" sz="1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</a:t>
            </a:r>
            <a:r>
              <a:rPr lang="en-IN" sz="13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a 75%-25% split.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Implemented cross-validation to enhance model robustness.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Applied hyperparameter tuning for optimal performance.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5908025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2717</TotalTime>
  <Words>1776</Words>
  <Application>Microsoft Office PowerPoint</Application>
  <PresentationFormat>Widescreen</PresentationFormat>
  <Paragraphs>215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inherit</vt:lpstr>
      <vt:lpstr>Inter</vt:lpstr>
      <vt:lpstr>Montserrat</vt:lpstr>
      <vt:lpstr>Symbol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arunava maiti</cp:lastModifiedBy>
  <cp:revision>104</cp:revision>
  <dcterms:created xsi:type="dcterms:W3CDTF">2019-05-23T09:27:58Z</dcterms:created>
  <dcterms:modified xsi:type="dcterms:W3CDTF">2025-02-25T19:11:18Z</dcterms:modified>
</cp:coreProperties>
</file>