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302" r:id="rId3"/>
    <p:sldId id="274"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01" r:id="rId26"/>
    <p:sldId id="324" r:id="rId27"/>
    <p:sldId id="325" r:id="rId28"/>
    <p:sldId id="326" r:id="rId29"/>
    <p:sldId id="328" r:id="rId30"/>
    <p:sldId id="329"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27" r:id="rId47"/>
    <p:sldId id="33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223"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8666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79108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eloper.mozilla.org/bm/docs/Web/JavaScrip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Microsoft/TypeScript" TargetMode="External"/><Relationship Id="rId3" Type="http://schemas.openxmlformats.org/officeDocument/2006/relationships/hyperlink" Target="http://www.typescriptlang.org/" TargetMode="External"/><Relationship Id="rId7" Type="http://schemas.openxmlformats.org/officeDocument/2006/relationships/hyperlink" Target="https://github.com/borisyankov/DefinitelyType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vswebessentials.com/download" TargetMode="External"/><Relationship Id="rId5" Type="http://schemas.openxmlformats.org/officeDocument/2006/relationships/hyperlink" Target="http://www.typescriptlang.org/Playground" TargetMode="External"/><Relationship Id="rId4" Type="http://schemas.openxmlformats.org/officeDocument/2006/relationships/hyperlink" Target="http://www.typescriptlang.org/Content/TypeScript%20Language%20Specificatio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01</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 keyword</a:t>
            </a:r>
            <a:endParaRPr lang="en-US" dirty="0"/>
          </a:p>
        </p:txBody>
      </p:sp>
      <p:sp>
        <p:nvSpPr>
          <p:cNvPr id="3" name="Content Placeholder 2"/>
          <p:cNvSpPr>
            <a:spLocks noGrp="1"/>
          </p:cNvSpPr>
          <p:nvPr>
            <p:ph idx="1"/>
          </p:nvPr>
        </p:nvSpPr>
        <p:spPr/>
        <p:txBody>
          <a:bodyPr/>
          <a:lstStyle/>
          <a:p>
            <a:r>
              <a:rPr lang="en-IN" dirty="0"/>
              <a:t>Variables declared with the </a:t>
            </a:r>
            <a:r>
              <a:rPr lang="en-IN" dirty="0" err="1"/>
              <a:t>const</a:t>
            </a:r>
            <a:r>
              <a:rPr lang="en-IN" dirty="0"/>
              <a:t> maintain constant values. </a:t>
            </a:r>
            <a:r>
              <a:rPr lang="en-IN" dirty="0" err="1"/>
              <a:t>const</a:t>
            </a:r>
            <a:r>
              <a:rPr lang="en-IN" dirty="0"/>
              <a:t> declarations share some similarities with let declarations. </a:t>
            </a:r>
            <a:endParaRPr lang="en-US" dirty="0"/>
          </a:p>
          <a:p>
            <a:r>
              <a:rPr lang="en-IN" dirty="0"/>
              <a:t>Like let declarations, </a:t>
            </a:r>
            <a:r>
              <a:rPr lang="en-IN" dirty="0" err="1"/>
              <a:t>const</a:t>
            </a:r>
            <a:r>
              <a:rPr lang="en-IN" dirty="0"/>
              <a:t> declarations can only be accessed within the block it was declared.</a:t>
            </a:r>
            <a:endParaRPr lang="en-US" dirty="0"/>
          </a:p>
          <a:p>
            <a:pPr marL="530352" lvl="1" indent="0">
              <a:buNone/>
            </a:pPr>
            <a:r>
              <a:rPr lang="en-IN" sz="1600" dirty="0" err="1">
                <a:latin typeface="Consolas" panose="020B0609020204030204" pitchFamily="49" charset="0"/>
              </a:rPr>
              <a:t>const</a:t>
            </a:r>
            <a:r>
              <a:rPr lang="en-IN" sz="1600" dirty="0">
                <a:latin typeface="Consolas" panose="020B0609020204030204" pitchFamily="49" charset="0"/>
              </a:rPr>
              <a:t> greeting = "say Hi";</a:t>
            </a:r>
            <a:endParaRPr lang="en-US" sz="1600" dirty="0">
              <a:latin typeface="Consolas" panose="020B0609020204030204" pitchFamily="49" charset="0"/>
            </a:endParaRPr>
          </a:p>
          <a:p>
            <a:pPr marL="530352" lvl="1" indent="0">
              <a:buNone/>
            </a:pPr>
            <a:r>
              <a:rPr lang="en-IN" sz="1600" dirty="0">
                <a:latin typeface="Consolas" panose="020B0609020204030204" pitchFamily="49" charset="0"/>
              </a:rPr>
              <a:t>greeting = "say Hello instead";	//error : Assignment to constant variable</a:t>
            </a:r>
            <a:r>
              <a:rPr lang="en-IN" dirty="0"/>
              <a:t>. </a:t>
            </a:r>
            <a:endParaRPr lang="en-US" dirty="0"/>
          </a:p>
          <a:p>
            <a:endParaRPr lang="en-US" dirty="0"/>
          </a:p>
        </p:txBody>
      </p:sp>
    </p:spTree>
    <p:extLst>
      <p:ext uri="{BB962C8B-B14F-4D97-AF65-F5344CB8AC3E}">
        <p14:creationId xmlns:p14="http://schemas.microsoft.com/office/powerpoint/2010/main" val="33318602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a:bodyPr>
          <a:lstStyle/>
          <a:p>
            <a:pPr lvl="0"/>
            <a:r>
              <a:rPr lang="en-IN" dirty="0" err="1"/>
              <a:t>var</a:t>
            </a:r>
            <a:r>
              <a:rPr lang="en-IN" dirty="0"/>
              <a:t> declarations are globally scoped or function scoped while let and </a:t>
            </a:r>
            <a:r>
              <a:rPr lang="en-IN" dirty="0" err="1"/>
              <a:t>const</a:t>
            </a:r>
            <a:r>
              <a:rPr lang="en-IN" dirty="0"/>
              <a:t> are block scoped.</a:t>
            </a:r>
            <a:endParaRPr lang="en-US" dirty="0"/>
          </a:p>
          <a:p>
            <a:pPr lvl="0"/>
            <a:r>
              <a:rPr lang="en-IN" dirty="0" err="1"/>
              <a:t>var</a:t>
            </a:r>
            <a:r>
              <a:rPr lang="en-IN" dirty="0"/>
              <a:t> variables can be updated and re-declared within its scope; let variables can be updated but not re-declared; </a:t>
            </a:r>
            <a:r>
              <a:rPr lang="en-IN" dirty="0" err="1"/>
              <a:t>const</a:t>
            </a:r>
            <a:r>
              <a:rPr lang="en-IN" dirty="0"/>
              <a:t> variables can neither be updated nor re-declared.</a:t>
            </a:r>
            <a:endParaRPr lang="en-US" dirty="0"/>
          </a:p>
          <a:p>
            <a:pPr lvl="0"/>
            <a:r>
              <a:rPr lang="en-IN" dirty="0"/>
              <a:t>They are all hoisted to the top of their scope but while </a:t>
            </a:r>
            <a:r>
              <a:rPr lang="en-IN" dirty="0" err="1"/>
              <a:t>varvariables</a:t>
            </a:r>
            <a:r>
              <a:rPr lang="en-IN" dirty="0"/>
              <a:t> are initialized with undefined, let and </a:t>
            </a:r>
            <a:r>
              <a:rPr lang="en-IN" dirty="0" err="1"/>
              <a:t>const</a:t>
            </a:r>
            <a:r>
              <a:rPr lang="en-IN" dirty="0"/>
              <a:t> variables are not initialized.</a:t>
            </a:r>
            <a:endParaRPr lang="en-US" dirty="0"/>
          </a:p>
          <a:p>
            <a:pPr lvl="0"/>
            <a:r>
              <a:rPr lang="en-IN" dirty="0"/>
              <a:t>While </a:t>
            </a:r>
            <a:r>
              <a:rPr lang="en-IN" dirty="0" err="1"/>
              <a:t>var</a:t>
            </a:r>
            <a:r>
              <a:rPr lang="en-IN" dirty="0"/>
              <a:t> and let can be declared without being initialized, </a:t>
            </a:r>
            <a:r>
              <a:rPr lang="en-IN" dirty="0" err="1"/>
              <a:t>const</a:t>
            </a:r>
            <a:r>
              <a:rPr lang="en-IN" dirty="0"/>
              <a:t> must be initialized during declaration.</a:t>
            </a:r>
            <a:endParaRPr lang="en-US" dirty="0"/>
          </a:p>
          <a:p>
            <a:endParaRPr lang="en-US" dirty="0"/>
          </a:p>
        </p:txBody>
      </p:sp>
    </p:spTree>
    <p:extLst>
      <p:ext uri="{BB962C8B-B14F-4D97-AF65-F5344CB8AC3E}">
        <p14:creationId xmlns:p14="http://schemas.microsoft.com/office/powerpoint/2010/main" val="30440597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p:txBody>
          <a:bodyPr/>
          <a:lstStyle/>
          <a:p>
            <a:r>
              <a:rPr lang="en-IN" dirty="0"/>
              <a:t>An </a:t>
            </a:r>
            <a:r>
              <a:rPr lang="en-IN" b="1" dirty="0"/>
              <a:t>arrow function expression</a:t>
            </a:r>
            <a:r>
              <a:rPr lang="en-IN" dirty="0"/>
              <a:t> has a shorter syntax than a function expression and does not have its own this, arguments, super, or </a:t>
            </a:r>
            <a:r>
              <a:rPr lang="en-IN" dirty="0" err="1"/>
              <a:t>new.target</a:t>
            </a:r>
            <a:r>
              <a:rPr lang="en-IN" dirty="0"/>
              <a:t>. </a:t>
            </a:r>
          </a:p>
          <a:p>
            <a:r>
              <a:rPr lang="en-IN" dirty="0"/>
              <a:t>These function expressions are best suited for non-method functions, and they cannot be used as constructors.</a:t>
            </a:r>
            <a:endParaRPr lang="en-US" dirty="0"/>
          </a:p>
          <a:p>
            <a:r>
              <a:rPr lang="en-US" dirty="0"/>
              <a:t>It is an anonymous function expression that points to a single line of code. Following is the syntax for the same.</a:t>
            </a:r>
          </a:p>
          <a:p>
            <a:pPr marL="530352" lvl="1" indent="0">
              <a:buNone/>
            </a:pPr>
            <a:endParaRPr lang="en-US" sz="1800" dirty="0">
              <a:latin typeface="Consolas" panose="020B0609020204030204" pitchFamily="49" charset="0"/>
            </a:endParaRPr>
          </a:p>
          <a:p>
            <a:pPr marL="530352" lvl="1" indent="0">
              <a:buNone/>
            </a:pPr>
            <a:r>
              <a:rPr lang="en-US" sz="1800" dirty="0">
                <a:latin typeface="Consolas" panose="020B0609020204030204" pitchFamily="49" charset="0"/>
              </a:rPr>
              <a:t>([param1, parma2,…</a:t>
            </a:r>
            <a:r>
              <a:rPr lang="en-US" sz="1800" dirty="0" err="1">
                <a:latin typeface="Consolas" panose="020B0609020204030204" pitchFamily="49" charset="0"/>
              </a:rPr>
              <a:t>param</a:t>
            </a:r>
            <a:r>
              <a:rPr lang="en-US" sz="1800" dirty="0">
                <a:latin typeface="Consolas" panose="020B0609020204030204" pitchFamily="49" charset="0"/>
              </a:rPr>
              <a:t> n] )=&gt;statement;</a:t>
            </a:r>
          </a:p>
          <a:p>
            <a:endParaRPr lang="en-US" dirty="0"/>
          </a:p>
        </p:txBody>
      </p:sp>
    </p:spTree>
    <p:extLst>
      <p:ext uri="{BB962C8B-B14F-4D97-AF65-F5344CB8AC3E}">
        <p14:creationId xmlns:p14="http://schemas.microsoft.com/office/powerpoint/2010/main" val="1898382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858331"/>
          </a:xfrm>
        </p:spPr>
        <p:txBody>
          <a:bodyPr>
            <a:normAutofit fontScale="92500" lnSpcReduction="10000"/>
          </a:bodyPr>
          <a:lstStyle/>
          <a:p>
            <a:pPr>
              <a:lnSpc>
                <a:spcPct val="160000"/>
              </a:lnSpc>
            </a:pPr>
            <a:r>
              <a:rPr lang="en-IN" dirty="0"/>
              <a:t>The syntax for arrow functions comes in many flavours depending upon what you’re trying to accomplish. All variations begin with function arguments, followed by the arrow, followed by the body of the function. Both the arguments and the body can take different forms depending on usage. For example, the following arrow function takes a single argument and simply returns it:</a:t>
            </a:r>
            <a:endParaRPr lang="en-US" dirty="0"/>
          </a:p>
          <a:p>
            <a:pPr marL="530352" lvl="1" indent="0">
              <a:lnSpc>
                <a:spcPct val="104000"/>
              </a:lnSpc>
              <a:buNone/>
            </a:pPr>
            <a:endParaRPr lang="en-US" sz="1800" dirty="0">
              <a:latin typeface="Consolas" panose="020B0609020204030204" pitchFamily="49" charset="0"/>
            </a:endParaRP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value =&gt; value;</a:t>
            </a:r>
          </a:p>
          <a:p>
            <a:pPr marL="530352" lvl="1" indent="0">
              <a:lnSpc>
                <a:spcPct val="104000"/>
              </a:lnSpc>
              <a:buNone/>
            </a:pPr>
            <a:r>
              <a:rPr lang="en-US" dirty="0"/>
              <a:t>// effectively equivalent to:</a:t>
            </a:r>
          </a:p>
          <a:p>
            <a:pPr marL="530352" lvl="1" indent="0">
              <a:lnSpc>
                <a:spcPct val="104000"/>
              </a:lnSpc>
              <a:buNone/>
            </a:pPr>
            <a:r>
              <a:rPr lang="en-US" sz="1800" dirty="0">
                <a:latin typeface="Consolas" panose="020B0609020204030204" pitchFamily="49" charset="0"/>
              </a:rPr>
              <a:t> </a:t>
            </a: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function(value) {</a:t>
            </a:r>
          </a:p>
          <a:p>
            <a:pPr marL="530352" lvl="1" indent="0">
              <a:lnSpc>
                <a:spcPct val="104000"/>
              </a:lnSpc>
              <a:buNone/>
            </a:pPr>
            <a:r>
              <a:rPr lang="en-US" sz="1800" dirty="0">
                <a:latin typeface="Consolas" panose="020B0609020204030204" pitchFamily="49" charset="0"/>
              </a:rPr>
              <a:t>    return value;</a:t>
            </a:r>
          </a:p>
          <a:p>
            <a:pPr marL="530352" lvl="1" indent="0">
              <a:lnSpc>
                <a:spcPct val="104000"/>
              </a:lnSpc>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7519371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you are passing in more than one argument, then you must include parentheses around those arguments, like this: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(num1, num2) =&gt; num1 + num2;</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function(num1, num2) {</a:t>
            </a:r>
          </a:p>
          <a:p>
            <a:pPr marL="530352" lvl="1" indent="0">
              <a:buNone/>
            </a:pPr>
            <a:r>
              <a:rPr lang="en-US" sz="1800" dirty="0">
                <a:latin typeface="Consolas" panose="020B0609020204030204" pitchFamily="49" charset="0"/>
              </a:rPr>
              <a:t>    return num1 + num2;</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1336911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there are no arguments to the function, then you must include an empty set of parentheses in the declaration, as follows: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 =&gt; "Nicholas";</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function() {</a:t>
            </a:r>
          </a:p>
          <a:p>
            <a:pPr marL="530352" lvl="1" indent="0">
              <a:buNone/>
            </a:pPr>
            <a:r>
              <a:rPr lang="en-US" sz="1800" dirty="0">
                <a:latin typeface="Consolas" panose="020B0609020204030204" pitchFamily="49" charset="0"/>
              </a:rPr>
              <a:t>    return "Nicholas";</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5094864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996353"/>
          </a:xfrm>
        </p:spPr>
        <p:txBody>
          <a:bodyPr>
            <a:normAutofit fontScale="92500" lnSpcReduction="20000"/>
          </a:bodyPr>
          <a:lstStyle/>
          <a:p>
            <a:pPr>
              <a:lnSpc>
                <a:spcPct val="170000"/>
              </a:lnSpc>
            </a:pPr>
            <a:r>
              <a:rPr lang="en-IN" dirty="0"/>
              <a:t>When you want to provide a more traditional function body, perhaps consisting of more than one expression, then you need to wrap the function body in braces and explicitly define a return value, as in this version of sum():</a:t>
            </a:r>
            <a:endParaRPr lang="en-US" dirty="0"/>
          </a:p>
          <a:p>
            <a:pPr marL="530352" lvl="1" indent="0">
              <a:lnSpc>
                <a:spcPct val="114000"/>
              </a:lnSpc>
              <a:buNone/>
            </a:pPr>
            <a:endParaRPr lang="en-US" sz="1900" dirty="0">
              <a:latin typeface="Consolas" panose="020B0609020204030204" pitchFamily="49" charset="0"/>
            </a:endParaRP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(num1, num2) =&gt;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dirty="0"/>
              <a:t>// effectively equivalent to:</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function(num1, num2)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endParaRPr lang="en-US" dirty="0"/>
          </a:p>
        </p:txBody>
      </p:sp>
    </p:spTree>
    <p:extLst>
      <p:ext uri="{BB962C8B-B14F-4D97-AF65-F5344CB8AC3E}">
        <p14:creationId xmlns:p14="http://schemas.microsoft.com/office/powerpoint/2010/main" val="36438942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function parameters</a:t>
            </a:r>
          </a:p>
        </p:txBody>
      </p:sp>
      <p:sp>
        <p:nvSpPr>
          <p:cNvPr id="5" name="Content Placeholder 4"/>
          <p:cNvSpPr>
            <a:spLocks noGrp="1"/>
          </p:cNvSpPr>
          <p:nvPr>
            <p:ph idx="1"/>
          </p:nvPr>
        </p:nvSpPr>
        <p:spPr/>
        <p:txBody>
          <a:bodyPr>
            <a:normAutofit lnSpcReduction="10000"/>
          </a:bodyPr>
          <a:lstStyle/>
          <a:p>
            <a:pPr>
              <a:lnSpc>
                <a:spcPct val="150000"/>
              </a:lnSpc>
            </a:pPr>
            <a:r>
              <a:rPr lang="en-US" dirty="0"/>
              <a:t>In ES6, a function allows the parameters to be initialized with default values, if no values are passed to it or it is undefined. The same is illustrated in the following code.</a:t>
            </a:r>
          </a:p>
          <a:p>
            <a:pPr marL="530352" lvl="1" indent="0">
              <a:buNone/>
            </a:pPr>
            <a:r>
              <a:rPr lang="en-US" sz="1800" dirty="0">
                <a:latin typeface="Consolas" panose="020B0609020204030204" pitchFamily="49" charset="0"/>
              </a:rPr>
              <a:t>function add(a, b = 1) { </a:t>
            </a:r>
          </a:p>
          <a:p>
            <a:pPr marL="530352" lvl="1" indent="0">
              <a:buNone/>
            </a:pPr>
            <a:r>
              <a:rPr lang="en-US" sz="1800" dirty="0">
                <a:latin typeface="Consolas" panose="020B0609020204030204" pitchFamily="49" charset="0"/>
              </a:rPr>
              <a:t>   return </a:t>
            </a:r>
            <a:r>
              <a:rPr lang="en-US" sz="1800" dirty="0" err="1">
                <a:latin typeface="Consolas" panose="020B0609020204030204" pitchFamily="49" charset="0"/>
              </a:rPr>
              <a:t>a+b</a:t>
            </a: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console.log(add(4))</a:t>
            </a:r>
          </a:p>
          <a:p>
            <a:pPr>
              <a:lnSpc>
                <a:spcPct val="150000"/>
              </a:lnSpc>
            </a:pPr>
            <a:r>
              <a:rPr lang="en-US" dirty="0"/>
              <a:t>The above function, sets the value of b to 1 by default. The function will always consider the parameter b to bear the value 1 unless a value has been explicitly passed.</a:t>
            </a:r>
          </a:p>
          <a:p>
            <a:endParaRPr lang="en-US" dirty="0"/>
          </a:p>
        </p:txBody>
      </p:sp>
    </p:spTree>
    <p:extLst>
      <p:ext uri="{BB962C8B-B14F-4D97-AF65-F5344CB8AC3E}">
        <p14:creationId xmlns:p14="http://schemas.microsoft.com/office/powerpoint/2010/main" val="2932560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Spread operator / Rest Parameters</a:t>
            </a:r>
          </a:p>
        </p:txBody>
      </p:sp>
      <p:sp>
        <p:nvSpPr>
          <p:cNvPr id="3" name="Content Placeholder 2"/>
          <p:cNvSpPr>
            <a:spLocks noGrp="1"/>
          </p:cNvSpPr>
          <p:nvPr>
            <p:ph idx="1"/>
          </p:nvPr>
        </p:nvSpPr>
        <p:spPr>
          <a:xfrm>
            <a:off x="1371600" y="1740877"/>
            <a:ext cx="9601200" cy="4772066"/>
          </a:xfrm>
        </p:spPr>
        <p:txBody>
          <a:bodyPr>
            <a:normAutofit fontScale="70000" lnSpcReduction="20000"/>
          </a:bodyPr>
          <a:lstStyle/>
          <a:p>
            <a:r>
              <a:rPr lang="en-US" dirty="0"/>
              <a:t>ES6 introduced “…” operator which is also called as spread operator. When “…” operator is applied on an array it expands the array into multiple variables in syntax wise. </a:t>
            </a:r>
          </a:p>
          <a:p>
            <a:r>
              <a:rPr lang="en-US" dirty="0"/>
              <a:t>When its applied to a function argument it makes the function argument behave like array of arguments.</a:t>
            </a:r>
          </a:p>
          <a:p>
            <a:r>
              <a:rPr lang="en-US" dirty="0"/>
              <a:t>To declare a rest parameter, the parameter name is prefixed with three periods, known as the spread operator. </a:t>
            </a:r>
          </a:p>
          <a:p>
            <a:pPr marL="0" indent="0">
              <a:buNone/>
            </a:pPr>
            <a:r>
              <a:rPr lang="en-US" sz="2500" dirty="0">
                <a:latin typeface="Consolas" panose="020B0609020204030204" pitchFamily="49" charset="0"/>
              </a:rPr>
              <a:t>    function fun1(...</a:t>
            </a:r>
            <a:r>
              <a:rPr lang="en-US" sz="2500" dirty="0" err="1">
                <a:latin typeface="Consolas" panose="020B0609020204030204" pitchFamily="49" charset="0"/>
              </a:rPr>
              <a:t>params</a:t>
            </a:r>
            <a:r>
              <a:rPr lang="en-US" sz="2500" dirty="0">
                <a:latin typeface="Consolas" panose="020B0609020204030204" pitchFamily="49" charset="0"/>
              </a:rPr>
              <a:t>) { </a:t>
            </a:r>
          </a:p>
          <a:p>
            <a:pPr marL="530352" lvl="1" indent="0">
              <a:lnSpc>
                <a:spcPct val="114000"/>
              </a:lnSpc>
              <a:buNone/>
            </a:pPr>
            <a:r>
              <a:rPr lang="en-US" sz="2500" dirty="0">
                <a:latin typeface="Consolas" panose="020B0609020204030204" pitchFamily="49" charset="0"/>
              </a:rPr>
              <a:t>   console.log(</a:t>
            </a:r>
            <a:r>
              <a:rPr lang="en-US" sz="2500" dirty="0" err="1">
                <a:latin typeface="Consolas" panose="020B0609020204030204" pitchFamily="49" charset="0"/>
              </a:rPr>
              <a:t>params.length</a:t>
            </a: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fun1();  </a:t>
            </a:r>
          </a:p>
          <a:p>
            <a:pPr marL="530352" lvl="1" indent="0">
              <a:lnSpc>
                <a:spcPct val="114000"/>
              </a:lnSpc>
              <a:buNone/>
            </a:pPr>
            <a:r>
              <a:rPr lang="en-US" sz="2500" dirty="0">
                <a:latin typeface="Consolas" panose="020B0609020204030204" pitchFamily="49" charset="0"/>
              </a:rPr>
              <a:t>fun1(5); </a:t>
            </a:r>
          </a:p>
          <a:p>
            <a:pPr marL="530352" lvl="1" indent="0">
              <a:lnSpc>
                <a:spcPct val="114000"/>
              </a:lnSpc>
              <a:buNone/>
            </a:pPr>
            <a:r>
              <a:rPr lang="en-US" sz="2500" dirty="0">
                <a:latin typeface="Consolas" panose="020B0609020204030204" pitchFamily="49" charset="0"/>
              </a:rPr>
              <a:t>fun1(5, 6, 7); </a:t>
            </a:r>
          </a:p>
          <a:p>
            <a:r>
              <a:rPr lang="en-IN" b="1" dirty="0"/>
              <a:t>Note − Rest parameters should be the last in a function’s parameter list.</a:t>
            </a:r>
            <a:endParaRPr lang="en-US" b="1" dirty="0"/>
          </a:p>
          <a:p>
            <a:endParaRPr lang="en-US" dirty="0"/>
          </a:p>
        </p:txBody>
      </p:sp>
    </p:spTree>
    <p:extLst>
      <p:ext uri="{BB962C8B-B14F-4D97-AF65-F5344CB8AC3E}">
        <p14:creationId xmlns:p14="http://schemas.microsoft.com/office/powerpoint/2010/main" val="2671827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Strings, String methods</a:t>
            </a:r>
          </a:p>
        </p:txBody>
      </p:sp>
      <p:sp>
        <p:nvSpPr>
          <p:cNvPr id="3" name="Content Placeholder 2"/>
          <p:cNvSpPr>
            <a:spLocks noGrp="1"/>
          </p:cNvSpPr>
          <p:nvPr>
            <p:ph idx="1"/>
          </p:nvPr>
        </p:nvSpPr>
        <p:spPr/>
        <p:txBody>
          <a:bodyPr/>
          <a:lstStyle/>
          <a:p>
            <a:r>
              <a:rPr lang="en-IN" dirty="0"/>
              <a:t>Syntactically these are strings that use </a:t>
            </a:r>
            <a:r>
              <a:rPr lang="en-IN" dirty="0" err="1"/>
              <a:t>backticks</a:t>
            </a:r>
            <a:r>
              <a:rPr lang="en-IN" dirty="0"/>
              <a:t> ( i.e. ` ) instead of single (') or double (") quotes. The motivation of Template Strings is three fold:</a:t>
            </a:r>
            <a:endParaRPr lang="en-US" dirty="0"/>
          </a:p>
          <a:p>
            <a:pPr lvl="1"/>
            <a:r>
              <a:rPr lang="en-IN" dirty="0"/>
              <a:t>String Interpolation</a:t>
            </a:r>
            <a:endParaRPr lang="en-US" dirty="0"/>
          </a:p>
          <a:p>
            <a:pPr lvl="1"/>
            <a:r>
              <a:rPr lang="en-IN" dirty="0"/>
              <a:t>Multiline Strings</a:t>
            </a:r>
            <a:endParaRPr lang="en-US" dirty="0"/>
          </a:p>
          <a:p>
            <a:pPr lvl="1"/>
            <a:r>
              <a:rPr lang="en-IN" dirty="0"/>
              <a:t>Tagged Templates</a:t>
            </a:r>
            <a:endParaRPr lang="en-US" dirty="0"/>
          </a:p>
          <a:p>
            <a:endParaRPr lang="en-US" dirty="0"/>
          </a:p>
        </p:txBody>
      </p:sp>
    </p:spTree>
    <p:extLst>
      <p:ext uri="{BB962C8B-B14F-4D97-AF65-F5344CB8AC3E}">
        <p14:creationId xmlns:p14="http://schemas.microsoft.com/office/powerpoint/2010/main" val="42832608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String interpolation…</a:t>
            </a:r>
          </a:p>
        </p:txBody>
      </p:sp>
      <p:sp>
        <p:nvSpPr>
          <p:cNvPr id="5" name="Content Placeholder 4"/>
          <p:cNvSpPr>
            <a:spLocks noGrp="1"/>
          </p:cNvSpPr>
          <p:nvPr>
            <p:ph idx="1"/>
          </p:nvPr>
        </p:nvSpPr>
        <p:spPr/>
        <p:txBody>
          <a:bodyPr>
            <a:normAutofit fontScale="92500" lnSpcReduction="10000"/>
          </a:bodyPr>
          <a:lstStyle/>
          <a:p>
            <a:r>
              <a:rPr lang="en-US" dirty="0"/>
              <a:t>A common use case is when you want to generate some string out of some static strings + some variables. For this you would need some </a:t>
            </a:r>
            <a:r>
              <a:rPr lang="en-US" dirty="0" err="1"/>
              <a:t>templating</a:t>
            </a:r>
            <a:r>
              <a:rPr lang="en-US" dirty="0"/>
              <a:t> logic and this is where template strings get their name from. Here's how you would potentially generate an html string previously:</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 + lyrics + '&lt;/div&gt;';</a:t>
            </a:r>
          </a:p>
          <a:p>
            <a:pPr indent="0">
              <a:lnSpc>
                <a:spcPct val="90000"/>
              </a:lnSpc>
              <a:buNone/>
            </a:pPr>
            <a:endParaRPr lang="en-US" dirty="0"/>
          </a:p>
          <a:p>
            <a:pPr indent="0">
              <a:lnSpc>
                <a:spcPct val="90000"/>
              </a:lnSpc>
              <a:buNone/>
            </a:pPr>
            <a:r>
              <a:rPr lang="en-US" dirty="0"/>
              <a:t>Now with template strings you can just do:</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`&lt;div&gt;${lyrics}&lt;/div&gt;`;</a:t>
            </a:r>
          </a:p>
          <a:p>
            <a:endParaRPr lang="en-US" dirty="0"/>
          </a:p>
        </p:txBody>
      </p:sp>
    </p:spTree>
    <p:extLst>
      <p:ext uri="{BB962C8B-B14F-4D97-AF65-F5344CB8AC3E}">
        <p14:creationId xmlns:p14="http://schemas.microsoft.com/office/powerpoint/2010/main" val="42614684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Strings…</a:t>
            </a:r>
            <a:endParaRPr lang="en-US" dirty="0"/>
          </a:p>
        </p:txBody>
      </p:sp>
      <p:sp>
        <p:nvSpPr>
          <p:cNvPr id="4" name="Rectangle 1"/>
          <p:cNvSpPr>
            <a:spLocks noGrp="1" noChangeArrowheads="1"/>
          </p:cNvSpPr>
          <p:nvPr>
            <p:ph idx="1"/>
          </p:nvPr>
        </p:nvSpPr>
        <p:spPr/>
        <p:txBody>
          <a:bodyPr/>
          <a:lstStyle/>
          <a:p>
            <a:pPr lvl="0"/>
            <a:r>
              <a:rPr lang="en-US" altLang="en-US" dirty="0"/>
              <a:t>Ever wanted to put a newline in a JavaScript string? Perhaps you wanted to embed some lyrics? You would have needed to escape the literal newline using our favorite escape character \, and then put a new line into the string manually \n at the next line. This is shown below:</a:t>
            </a:r>
          </a:p>
          <a:p>
            <a:pPr lvl="0" indent="0">
              <a:lnSpc>
                <a:spcPct val="80000"/>
              </a:lnSpc>
              <a:buNone/>
            </a:pPr>
            <a:endParaRPr lang="en-US" altLang="en-US" sz="1800" dirty="0">
              <a:latin typeface="Consolas" panose="020B0609020204030204" pitchFamily="49" charset="0"/>
            </a:endParaRP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 \\n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a:p>
            <a:pPr marL="0" lvl="0" indent="0">
              <a:buNone/>
            </a:pPr>
            <a:r>
              <a:rPr lang="en-US" altLang="en-US" dirty="0"/>
              <a:t>	With </a:t>
            </a:r>
            <a:r>
              <a:rPr lang="en-US" altLang="en-US" dirty="0" err="1"/>
              <a:t>TypeScript</a:t>
            </a:r>
            <a:r>
              <a:rPr lang="en-US" altLang="en-US" dirty="0"/>
              <a:t> you can just use a template string:</a:t>
            </a: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a:t>
            </a:r>
          </a:p>
          <a:p>
            <a:pPr lvl="0" indent="0">
              <a:lnSpc>
                <a:spcPct val="80000"/>
              </a:lnSpc>
              <a:buNone/>
            </a:pPr>
            <a:r>
              <a:rPr lang="en-US" altLang="en-US" sz="1800" dirty="0">
                <a:latin typeface="Consolas" panose="020B0609020204030204" pitchFamily="49" charset="0"/>
              </a:rPr>
              <a:t>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p:txBody>
      </p:sp>
    </p:spTree>
    <p:extLst>
      <p:ext uri="{BB962C8B-B14F-4D97-AF65-F5344CB8AC3E}">
        <p14:creationId xmlns:p14="http://schemas.microsoft.com/office/powerpoint/2010/main" val="383004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Templates…</a:t>
            </a:r>
          </a:p>
        </p:txBody>
      </p:sp>
      <p:sp>
        <p:nvSpPr>
          <p:cNvPr id="4" name="Rectangle 1"/>
          <p:cNvSpPr>
            <a:spLocks noGrp="1" noChangeArrowheads="1"/>
          </p:cNvSpPr>
          <p:nvPr>
            <p:ph idx="1"/>
          </p:nvPr>
        </p:nvSpPr>
        <p:spPr>
          <a:xfrm>
            <a:off x="1371600" y="1740877"/>
            <a:ext cx="9601200" cy="5013606"/>
          </a:xfrm>
        </p:spPr>
        <p:txBody>
          <a:bodyPr>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200"/>
              </a:spcAft>
            </a:pPr>
            <a:r>
              <a:rPr lang="en-US" altLang="en-US" dirty="0">
                <a:solidFill>
                  <a:schemeClr val="tx2"/>
                </a:solidFill>
                <a:latin typeface="+mn-lt"/>
              </a:rPr>
              <a:t>You can place a function (called a tag) before the template string and it gets the opportunity to pre process the template string literals plus the values of all the placeholder expressions and return a result. A few notes:</a:t>
            </a:r>
          </a:p>
          <a:p>
            <a:pPr eaLnBrk="1" hangingPunct="1">
              <a:spcBef>
                <a:spcPts val="1000"/>
              </a:spcBef>
              <a:spcAft>
                <a:spcPts val="200"/>
              </a:spcAft>
            </a:pPr>
            <a:r>
              <a:rPr lang="en-US" altLang="en-US" dirty="0">
                <a:solidFill>
                  <a:schemeClr val="tx2"/>
                </a:solidFill>
                <a:latin typeface="+mn-lt"/>
              </a:rPr>
              <a:t>All the static literals are passed in as an array for the first argument.</a:t>
            </a:r>
          </a:p>
        </p:txBody>
      </p:sp>
    </p:spTree>
    <p:extLst>
      <p:ext uri="{BB962C8B-B14F-4D97-AF65-F5344CB8AC3E}">
        <p14:creationId xmlns:p14="http://schemas.microsoft.com/office/powerpoint/2010/main" val="1513736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71600" y="685800"/>
            <a:ext cx="9601200" cy="815196"/>
          </a:xfrm>
        </p:spPr>
        <p:txBody>
          <a:bodyPr/>
          <a:lstStyle/>
          <a:p>
            <a:r>
              <a:rPr lang="en-US" dirty="0"/>
              <a:t>Tagged Templates…</a:t>
            </a:r>
          </a:p>
        </p:txBody>
      </p:sp>
      <p:sp>
        <p:nvSpPr>
          <p:cNvPr id="3" name="Content Placeholder 2"/>
          <p:cNvSpPr>
            <a:spLocks noGrp="1"/>
          </p:cNvSpPr>
          <p:nvPr>
            <p:ph sz="half" idx="1"/>
          </p:nvPr>
        </p:nvSpPr>
        <p:spPr>
          <a:xfrm>
            <a:off x="1371600" y="1906437"/>
            <a:ext cx="4779034" cy="3581401"/>
          </a:xfrm>
        </p:spPr>
        <p:txBody>
          <a:bodyPr>
            <a:normAutofit fontScale="25000" lnSpcReduction="20000"/>
          </a:bodyPr>
          <a:lstStyle/>
          <a:p>
            <a:r>
              <a:rPr lang="en-US" altLang="en-US" sz="6400" dirty="0"/>
              <a:t>Here is an example where we have a tag function (named </a:t>
            </a:r>
            <a:r>
              <a:rPr lang="en-US" altLang="en-US" sz="6400" dirty="0" err="1"/>
              <a:t>htmlEscape</a:t>
            </a:r>
            <a:r>
              <a:rPr lang="en-US" altLang="en-US" sz="6400" dirty="0"/>
              <a:t>) that escapes the html from all the placeholders:</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say = "a bird in hand &gt; two in the bush";</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html = </a:t>
            </a:r>
            <a:r>
              <a:rPr lang="en-US" altLang="en-US" sz="5600" dirty="0" err="1">
                <a:latin typeface="Consolas" panose="020B0609020204030204" pitchFamily="49" charset="0"/>
              </a:rPr>
              <a:t>htmlEscape</a:t>
            </a:r>
            <a:r>
              <a:rPr lang="en-US" altLang="en-US" sz="5600" dirty="0">
                <a:latin typeface="Consolas" panose="020B0609020204030204" pitchFamily="49" charset="0"/>
              </a:rPr>
              <a:t> `&lt;div&gt; I would just like to say : ${say}&lt;/div&gt;`;</a:t>
            </a:r>
          </a:p>
          <a:p>
            <a:endParaRPr lang="en-US" dirty="0"/>
          </a:p>
        </p:txBody>
      </p:sp>
      <p:sp>
        <p:nvSpPr>
          <p:cNvPr id="8" name="Content Placeholder 7"/>
          <p:cNvSpPr>
            <a:spLocks noGrp="1"/>
          </p:cNvSpPr>
          <p:nvPr>
            <p:ph sz="half" idx="2"/>
          </p:nvPr>
        </p:nvSpPr>
        <p:spPr>
          <a:xfrm>
            <a:off x="5874590" y="1906437"/>
            <a:ext cx="6317410" cy="3581401"/>
          </a:xfrm>
        </p:spPr>
        <p:txBody>
          <a:bodyPr>
            <a:normAutofit fontScale="25000" lnSpcReduction="20000"/>
          </a:bodyPr>
          <a:lstStyle/>
          <a:p>
            <a:pPr marL="530352" lvl="1" indent="0">
              <a:lnSpc>
                <a:spcPct val="114000"/>
              </a:lnSpc>
              <a:buNone/>
            </a:pPr>
            <a:r>
              <a:rPr lang="en-US" sz="4800" dirty="0">
                <a:latin typeface="Consolas" panose="020B0609020204030204" pitchFamily="49" charset="0"/>
              </a:rPr>
              <a:t>// a sample tag function</a:t>
            </a:r>
          </a:p>
          <a:p>
            <a:pPr marL="530352" lvl="1" indent="0">
              <a:lnSpc>
                <a:spcPct val="114000"/>
              </a:lnSpc>
              <a:buNone/>
            </a:pPr>
            <a:r>
              <a:rPr lang="en-US" sz="4800" dirty="0">
                <a:latin typeface="Consolas" panose="020B0609020204030204" pitchFamily="49" charset="0"/>
              </a:rPr>
              <a:t>function </a:t>
            </a:r>
            <a:r>
              <a:rPr lang="en-US" sz="4800" dirty="0" err="1">
                <a:latin typeface="Consolas" panose="020B0609020204030204" pitchFamily="49" charset="0"/>
              </a:rPr>
              <a:t>htmlEscape</a:t>
            </a:r>
            <a:r>
              <a:rPr lang="en-US" sz="4800" dirty="0">
                <a:latin typeface="Consolas" panose="020B0609020204030204" pitchFamily="49" charset="0"/>
              </a:rPr>
              <a:t>(literals, ...placeholders) {</a:t>
            </a:r>
          </a:p>
          <a:p>
            <a:pPr marL="530352" lvl="1" indent="0">
              <a:lnSpc>
                <a:spcPct val="114000"/>
              </a:lnSpc>
              <a:buNone/>
            </a:pPr>
            <a:r>
              <a:rPr lang="en-US" sz="4800" dirty="0">
                <a:latin typeface="Consolas" panose="020B0609020204030204" pitchFamily="49" charset="0"/>
              </a:rPr>
              <a:t>    let result = "";</a:t>
            </a:r>
          </a:p>
          <a:p>
            <a:pPr marL="530352" lvl="1" indent="0">
              <a:lnSpc>
                <a:spcPct val="114000"/>
              </a:lnSpc>
              <a:buNone/>
            </a:pPr>
            <a:endParaRPr lang="en-US" sz="4800" dirty="0">
              <a:latin typeface="Consolas" panose="020B0609020204030204" pitchFamily="49" charset="0"/>
            </a:endParaRPr>
          </a:p>
          <a:p>
            <a:pPr marL="530352" lvl="1" indent="0">
              <a:lnSpc>
                <a:spcPct val="114000"/>
              </a:lnSpc>
              <a:buNone/>
            </a:pPr>
            <a:r>
              <a:rPr lang="en-US" sz="4800" dirty="0">
                <a:latin typeface="Consolas" panose="020B0609020204030204" pitchFamily="49" charset="0"/>
              </a:rPr>
              <a:t>    // interleave the literals with the placeholders</a:t>
            </a:r>
          </a:p>
          <a:p>
            <a:pPr marL="530352" lvl="1" indent="0">
              <a:lnSpc>
                <a:spcPct val="114000"/>
              </a:lnSpc>
              <a:buNone/>
            </a:pPr>
            <a:r>
              <a:rPr lang="en-US" sz="4800" dirty="0">
                <a:latin typeface="Consolas" panose="020B0609020204030204" pitchFamily="49" charset="0"/>
              </a:rPr>
              <a:t>    for (let </a:t>
            </a:r>
            <a:r>
              <a:rPr lang="en-US" sz="4800" dirty="0" err="1">
                <a:latin typeface="Consolas" panose="020B0609020204030204" pitchFamily="49" charset="0"/>
              </a:rPr>
              <a:t>i</a:t>
            </a:r>
            <a:r>
              <a:rPr lang="en-US" sz="4800" dirty="0">
                <a:latin typeface="Consolas" panose="020B0609020204030204" pitchFamily="49" charset="0"/>
              </a:rPr>
              <a:t> = 0; </a:t>
            </a:r>
            <a:r>
              <a:rPr lang="en-US" sz="4800" dirty="0" err="1">
                <a:latin typeface="Consolas" panose="020B0609020204030204" pitchFamily="49" charset="0"/>
              </a:rPr>
              <a:t>i</a:t>
            </a:r>
            <a:r>
              <a:rPr lang="en-US" sz="4800" dirty="0">
                <a:latin typeface="Consolas" panose="020B0609020204030204" pitchFamily="49" charset="0"/>
              </a:rPr>
              <a:t> &lt; </a:t>
            </a:r>
            <a:r>
              <a:rPr lang="en-US" sz="4800" dirty="0" err="1">
                <a:latin typeface="Consolas" panose="020B0609020204030204" pitchFamily="49" charset="0"/>
              </a:rPr>
              <a:t>placeholders.length</a:t>
            </a:r>
            <a:r>
              <a:rPr lang="en-US" sz="4800" dirty="0">
                <a:latin typeface="Consolas" panose="020B0609020204030204" pitchFamily="49" charset="0"/>
              </a:rPr>
              <a:t>; </a:t>
            </a:r>
            <a:r>
              <a:rPr lang="en-US" sz="4800" dirty="0" err="1">
                <a:latin typeface="Consolas" panose="020B0609020204030204" pitchFamily="49" charset="0"/>
              </a:rPr>
              <a:t>i</a:t>
            </a: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result += placeholders[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.replace(/&amp;/g, '&amp;amp;')</a:t>
            </a:r>
          </a:p>
          <a:p>
            <a:pPr marL="530352" lvl="1" indent="0">
              <a:lnSpc>
                <a:spcPct val="114000"/>
              </a:lnSpc>
              <a:buNone/>
            </a:pPr>
            <a:r>
              <a:rPr lang="en-US" sz="4800" dirty="0">
                <a:latin typeface="Consolas" panose="020B0609020204030204" pitchFamily="49" charset="0"/>
              </a:rPr>
              <a:t>            .replace(/"/g, '&amp;</a:t>
            </a:r>
            <a:r>
              <a:rPr lang="en-US" sz="4800" dirty="0" err="1">
                <a:latin typeface="Consolas" panose="020B0609020204030204" pitchFamily="49" charset="0"/>
              </a:rPr>
              <a:t>quot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 '&amp;#39;')</a:t>
            </a:r>
          </a:p>
          <a:p>
            <a:pPr marL="530352" lvl="1" indent="0">
              <a:lnSpc>
                <a:spcPct val="114000"/>
              </a:lnSpc>
              <a:buNone/>
            </a:pPr>
            <a:r>
              <a:rPr lang="en-US" sz="4800" dirty="0">
                <a:latin typeface="Consolas" panose="020B0609020204030204" pitchFamily="49" charset="0"/>
              </a:rPr>
              <a:t>            .replace(/&lt;/g, '&amp;</a:t>
            </a:r>
            <a:r>
              <a:rPr lang="en-US" sz="4800" dirty="0" err="1">
                <a:latin typeface="Consolas" panose="020B0609020204030204" pitchFamily="49" charset="0"/>
              </a:rPr>
              <a:t>lt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.replace(/&gt;/g, '&amp;</a:t>
            </a:r>
            <a:r>
              <a:rPr lang="en-US" sz="4800" dirty="0" err="1">
                <a:latin typeface="Consolas" panose="020B0609020204030204" pitchFamily="49" charset="0"/>
              </a:rPr>
              <a:t>gt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 add the last literal</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literals.length</a:t>
            </a:r>
            <a:r>
              <a:rPr lang="en-US" sz="4800" dirty="0">
                <a:latin typeface="Consolas" panose="020B0609020204030204" pitchFamily="49" charset="0"/>
              </a:rPr>
              <a:t> - 1];</a:t>
            </a:r>
          </a:p>
          <a:p>
            <a:pPr marL="530352" lvl="1" indent="0">
              <a:lnSpc>
                <a:spcPct val="114000"/>
              </a:lnSpc>
              <a:buNone/>
            </a:pPr>
            <a:r>
              <a:rPr lang="en-US" sz="4800" dirty="0">
                <a:latin typeface="Consolas" panose="020B0609020204030204" pitchFamily="49" charset="0"/>
              </a:rPr>
              <a:t>    return result;</a:t>
            </a:r>
          </a:p>
          <a:p>
            <a:pPr marL="530352" lvl="1" indent="0">
              <a:lnSpc>
                <a:spcPct val="114000"/>
              </a:lnSpc>
              <a:buNone/>
            </a:pPr>
            <a:r>
              <a:rPr lang="en-US" sz="4800" dirty="0">
                <a:latin typeface="Consolas" panose="020B0609020204030204" pitchFamily="49" charset="0"/>
              </a:rPr>
              <a:t>}</a:t>
            </a:r>
          </a:p>
          <a:p>
            <a:endParaRPr lang="en-US" dirty="0"/>
          </a:p>
        </p:txBody>
      </p:sp>
    </p:spTree>
    <p:extLst>
      <p:ext uri="{BB962C8B-B14F-4D97-AF65-F5344CB8AC3E}">
        <p14:creationId xmlns:p14="http://schemas.microsoft.com/office/powerpoint/2010/main" val="3739355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de-structuring </a:t>
            </a:r>
          </a:p>
        </p:txBody>
      </p:sp>
      <p:sp>
        <p:nvSpPr>
          <p:cNvPr id="5" name="Content Placeholder 4"/>
          <p:cNvSpPr>
            <a:spLocks noGrp="1"/>
          </p:cNvSpPr>
          <p:nvPr>
            <p:ph idx="1"/>
          </p:nvPr>
        </p:nvSpPr>
        <p:spPr>
          <a:xfrm>
            <a:off x="1371600" y="1740877"/>
            <a:ext cx="9601200" cy="4573659"/>
          </a:xfrm>
        </p:spPr>
        <p:txBody>
          <a:bodyPr>
            <a:normAutofit fontScale="70000" lnSpcReduction="20000"/>
          </a:bodyPr>
          <a:lstStyle/>
          <a:p>
            <a:r>
              <a:rPr lang="en-IN" dirty="0" err="1"/>
              <a:t>Destructuring</a:t>
            </a:r>
            <a:r>
              <a:rPr lang="en-IN" dirty="0"/>
              <a:t> is a way of extracting values into variables from data stored in objects and arrays.</a:t>
            </a:r>
          </a:p>
          <a:p>
            <a:r>
              <a:rPr lang="en-US" dirty="0"/>
              <a:t>Let’s imagine we have an object like so:</a:t>
            </a:r>
          </a:p>
          <a:p>
            <a:pPr marL="530352" lvl="1" indent="0">
              <a:lnSpc>
                <a:spcPct val="100000"/>
              </a:lnSpc>
              <a:buNone/>
            </a:pPr>
            <a:r>
              <a:rPr lang="en-US" sz="3000" i="1" dirty="0" err="1">
                <a:latin typeface="Consolas" panose="020B0609020204030204" pitchFamily="49" charset="0"/>
              </a:rPr>
              <a:t>const</a:t>
            </a:r>
            <a:r>
              <a:rPr lang="en-US" sz="3000" i="1" dirty="0">
                <a:latin typeface="Consolas" panose="020B0609020204030204" pitchFamily="49" charset="0"/>
              </a:rPr>
              <a:t> </a:t>
            </a:r>
            <a:r>
              <a:rPr lang="en-US" sz="3000" i="1" dirty="0" err="1">
                <a:latin typeface="Consolas" panose="020B0609020204030204" pitchFamily="49" charset="0"/>
              </a:rPr>
              <a:t>obj</a:t>
            </a:r>
            <a:r>
              <a:rPr lang="en-US" sz="3000" i="1" dirty="0">
                <a:latin typeface="Consolas" panose="020B0609020204030204" pitchFamily="49" charset="0"/>
              </a:rPr>
              <a:t> = {first: '</a:t>
            </a:r>
            <a:r>
              <a:rPr lang="en-US" sz="3000" i="1" dirty="0" err="1">
                <a:latin typeface="Consolas" panose="020B0609020204030204" pitchFamily="49" charset="0"/>
              </a:rPr>
              <a:t>Asim</a:t>
            </a:r>
            <a:r>
              <a:rPr lang="en-US" sz="3000" i="1" dirty="0">
                <a:latin typeface="Consolas" panose="020B0609020204030204" pitchFamily="49" charset="0"/>
              </a:rPr>
              <a:t>', last: 'Hussain', age: 39 };</a:t>
            </a:r>
          </a:p>
          <a:p>
            <a:r>
              <a:rPr lang="en-US" dirty="0"/>
              <a:t>We want to extract the first and last properties into local variables, prior to ES6 we would have to write something like this:</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 = </a:t>
            </a:r>
            <a:r>
              <a:rPr lang="en-US" sz="2500" i="1" dirty="0" err="1">
                <a:latin typeface="Consolas" panose="020B0609020204030204" pitchFamily="49" charset="0"/>
              </a:rPr>
              <a:t>obj.first</a:t>
            </a:r>
            <a:r>
              <a:rPr lang="en-US" sz="2500" i="1" dirty="0">
                <a:latin typeface="Consolas" panose="020B0609020204030204" pitchFamily="49" charset="0"/>
              </a:rPr>
              <a:t>;</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l = </a:t>
            </a:r>
            <a:r>
              <a:rPr lang="en-US" sz="2500" i="1" dirty="0" err="1">
                <a:latin typeface="Consolas" panose="020B0609020204030204" pitchFamily="49" charset="0"/>
              </a:rPr>
              <a:t>obj.last</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a:p>
            <a:r>
              <a:rPr lang="en-US" dirty="0"/>
              <a:t>With destructing we can do so in one line, like so:</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{first: f, last: l} = </a:t>
            </a:r>
            <a:r>
              <a:rPr lang="en-US" sz="2500" i="1" dirty="0" err="1">
                <a:latin typeface="Consolas" panose="020B0609020204030204" pitchFamily="49" charset="0"/>
              </a:rPr>
              <a:t>obj</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p:txBody>
      </p:sp>
    </p:spTree>
    <p:extLst>
      <p:ext uri="{BB962C8B-B14F-4D97-AF65-F5344CB8AC3E}">
        <p14:creationId xmlns:p14="http://schemas.microsoft.com/office/powerpoint/2010/main" val="33209704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p:txBody>
          <a:bodyPr/>
          <a:lstStyle/>
          <a:p>
            <a:r>
              <a:rPr lang="en-US" dirty="0">
                <a:hlinkClick r:id="rId3"/>
              </a:rPr>
              <a:t>http://es6-features.org</a:t>
            </a:r>
            <a:r>
              <a:rPr lang="en-US" dirty="0"/>
              <a:t> </a:t>
            </a:r>
          </a:p>
          <a:p>
            <a:r>
              <a:rPr lang="en-US" dirty="0">
                <a:hlinkClick r:id="rId4"/>
              </a:rPr>
              <a:t>https://developer.mozilla.org/bm/docs/Web/JavaScript</a:t>
            </a:r>
            <a:endParaRPr lang="en-US" dirty="0"/>
          </a:p>
        </p:txBody>
      </p:sp>
    </p:spTree>
    <p:extLst>
      <p:ext uri="{BB962C8B-B14F-4D97-AF65-F5344CB8AC3E}">
        <p14:creationId xmlns:p14="http://schemas.microsoft.com/office/powerpoint/2010/main" val="5235683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236167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Content Placeholder 4"/>
          <p:cNvSpPr>
            <a:spLocks noGrp="1"/>
          </p:cNvSpPr>
          <p:nvPr>
            <p:ph idx="1"/>
          </p:nvPr>
        </p:nvSpPr>
        <p:spPr>
          <a:xfrm>
            <a:off x="1371600" y="1740877"/>
            <a:ext cx="7418717" cy="4126523"/>
          </a:xfrm>
        </p:spPr>
        <p:txBody>
          <a:bodyPr>
            <a:normAutofit fontScale="92500"/>
          </a:bodyPr>
          <a:lstStyle/>
          <a:p>
            <a:r>
              <a:rPr lang="en-US" dirty="0"/>
              <a:t>Typescript is a Strongly typed, object oriented, compiled language. </a:t>
            </a:r>
          </a:p>
          <a:p>
            <a:r>
              <a:rPr lang="en-US" dirty="0"/>
              <a:t>Typescript is a typed superset of JavaScript compiled to JavaScript. In other words, Typescript is JavaScript plus some additional features.</a:t>
            </a:r>
          </a:p>
          <a:p>
            <a:r>
              <a:rPr lang="en-US" dirty="0"/>
              <a:t>Angular is built in a JavaScript-like language called Typescript. </a:t>
            </a:r>
          </a:p>
          <a:p>
            <a:r>
              <a:rPr lang="en-US" dirty="0"/>
              <a:t>Typescript isn’t a completely new language, it’s a superset of ES6. If we write ES6 code, it’s perfectly valid and compliable Typescript code</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790317" y="2096219"/>
            <a:ext cx="3053750" cy="2967487"/>
          </a:xfrm>
          <a:prstGeom prst="rect">
            <a:avLst/>
          </a:prstGeom>
          <a:noFill/>
          <a:ln>
            <a:noFill/>
          </a:ln>
        </p:spPr>
      </p:pic>
    </p:spTree>
    <p:extLst>
      <p:ext uri="{BB962C8B-B14F-4D97-AF65-F5344CB8AC3E}">
        <p14:creationId xmlns:p14="http://schemas.microsoft.com/office/powerpoint/2010/main" val="3084303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Typescript Fundamentals </a:t>
            </a:r>
            <a:endParaRPr lang="en-US" dirty="0"/>
          </a:p>
        </p:txBody>
      </p:sp>
      <p:sp>
        <p:nvSpPr>
          <p:cNvPr id="4" name="Rectangle 1"/>
          <p:cNvSpPr>
            <a:spLocks noGrp="1" noChangeArrowheads="1"/>
          </p:cNvSpPr>
          <p:nvPr>
            <p:ph idx="1"/>
          </p:nvPr>
        </p:nvSpPr>
        <p:spPr>
          <a:xfrm>
            <a:off x="1371600" y="1740877"/>
            <a:ext cx="9601200" cy="4745648"/>
          </a:xfrm>
        </p:spPr>
        <p:txBody>
          <a:bodyPr>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30000"/>
              </a:lnSpc>
              <a:spcBef>
                <a:spcPts val="1000"/>
              </a:spcBef>
              <a:spcAft>
                <a:spcPts val="200"/>
              </a:spcAft>
            </a:pPr>
            <a:r>
              <a:rPr lang="en-US" altLang="en-US" sz="1800" dirty="0">
                <a:solidFill>
                  <a:schemeClr val="tx2"/>
                </a:solidFill>
                <a:latin typeface="+mn-lt"/>
              </a:rPr>
              <a:t>Typescript code is written in .</a:t>
            </a:r>
            <a:r>
              <a:rPr lang="en-US" altLang="en-US" sz="1800" dirty="0" err="1">
                <a:solidFill>
                  <a:schemeClr val="tx2"/>
                </a:solidFill>
                <a:latin typeface="+mn-lt"/>
              </a:rPr>
              <a:t>ts</a:t>
            </a:r>
            <a:r>
              <a:rPr lang="en-US" altLang="en-US" sz="1800" dirty="0">
                <a:solidFill>
                  <a:schemeClr val="tx2"/>
                </a:solidFill>
                <a:latin typeface="+mn-lt"/>
              </a:rPr>
              <a:t> files, which can't be used directly in the browser and need to be translated to vanilla .</a:t>
            </a:r>
            <a:r>
              <a:rPr lang="en-US" altLang="en-US" sz="1800" dirty="0" err="1">
                <a:solidFill>
                  <a:schemeClr val="tx2"/>
                </a:solidFill>
                <a:latin typeface="+mn-lt"/>
              </a:rPr>
              <a:t>js</a:t>
            </a:r>
            <a:r>
              <a:rPr lang="en-US" altLang="en-US" sz="1800" dirty="0">
                <a:solidFill>
                  <a:schemeClr val="tx2"/>
                </a:solidFill>
                <a:latin typeface="+mn-lt"/>
              </a:rPr>
              <a:t> first. This compilation process can be done in a number of different ways:</a:t>
            </a:r>
          </a:p>
          <a:p>
            <a:pPr lvl="1" eaLnBrk="1" hangingPunct="1">
              <a:lnSpc>
                <a:spcPct val="130000"/>
              </a:lnSpc>
              <a:spcBef>
                <a:spcPts val="1000"/>
              </a:spcBef>
              <a:spcAft>
                <a:spcPts val="200"/>
              </a:spcAft>
            </a:pPr>
            <a:r>
              <a:rPr lang="en-US" altLang="en-US" sz="1800" dirty="0">
                <a:solidFill>
                  <a:schemeClr val="tx2"/>
                </a:solidFill>
                <a:latin typeface="+mn-lt"/>
              </a:rPr>
              <a:t>In the terminal using the previously mentioned command line tool </a:t>
            </a:r>
            <a:r>
              <a:rPr lang="en-US" altLang="en-US" sz="1800" dirty="0" err="1">
                <a:solidFill>
                  <a:schemeClr val="tx2"/>
                </a:solidFill>
                <a:latin typeface="+mn-lt"/>
              </a:rPr>
              <a:t>tsc</a:t>
            </a:r>
            <a:r>
              <a:rPr lang="en-US" altLang="en-US" sz="1800" dirty="0">
                <a:solidFill>
                  <a:schemeClr val="tx2"/>
                </a:solidFill>
                <a:latin typeface="+mn-lt"/>
              </a:rPr>
              <a:t>.</a:t>
            </a:r>
          </a:p>
          <a:p>
            <a:pPr lvl="1" eaLnBrk="1" hangingPunct="1">
              <a:lnSpc>
                <a:spcPct val="130000"/>
              </a:lnSpc>
              <a:spcBef>
                <a:spcPts val="1000"/>
              </a:spcBef>
              <a:spcAft>
                <a:spcPts val="200"/>
              </a:spcAft>
            </a:pPr>
            <a:r>
              <a:rPr lang="en-US" altLang="en-US" sz="1800" dirty="0">
                <a:solidFill>
                  <a:schemeClr val="tx2"/>
                </a:solidFill>
                <a:latin typeface="+mn-lt"/>
              </a:rPr>
              <a:t>Directly in Visual Studio or some of the other IDEs and text editors.</a:t>
            </a:r>
          </a:p>
          <a:p>
            <a:pPr lvl="1" eaLnBrk="1" hangingPunct="1">
              <a:lnSpc>
                <a:spcPct val="130000"/>
              </a:lnSpc>
              <a:spcBef>
                <a:spcPts val="1000"/>
              </a:spcBef>
              <a:spcAft>
                <a:spcPts val="200"/>
              </a:spcAft>
            </a:pPr>
            <a:r>
              <a:rPr lang="en-US" altLang="en-US" sz="1800" dirty="0">
                <a:solidFill>
                  <a:schemeClr val="tx2"/>
                </a:solidFill>
                <a:latin typeface="+mn-lt"/>
              </a:rPr>
              <a:t>Using automated task runners such as gulp.</a:t>
            </a:r>
          </a:p>
          <a:p>
            <a:r>
              <a:rPr lang="en-IN" sz="1800" dirty="0">
                <a:solidFill>
                  <a:schemeClr val="tx2"/>
                </a:solidFill>
                <a:latin typeface="+mn-lt"/>
              </a:rPr>
              <a:t>There are five big improvements that Typescript bring over ES6:</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types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classes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decorators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imports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language utilities (e.g. </a:t>
            </a:r>
            <a:r>
              <a:rPr lang="en-IN" sz="1800" dirty="0" err="1">
                <a:solidFill>
                  <a:schemeClr val="tx2"/>
                </a:solidFill>
                <a:latin typeface="+mn-lt"/>
              </a:rPr>
              <a:t>destructuring</a:t>
            </a:r>
            <a:r>
              <a:rPr lang="en-IN" sz="1800" dirty="0">
                <a:solidFill>
                  <a:schemeClr val="tx2"/>
                </a:solidFill>
                <a:latin typeface="+mn-lt"/>
              </a:rPr>
              <a:t>)</a:t>
            </a:r>
            <a:endParaRPr lang="en-US" sz="1800" dirty="0">
              <a:solidFill>
                <a:schemeClr val="tx2"/>
              </a:solidFill>
              <a:latin typeface="+mn-lt"/>
            </a:endParaRPr>
          </a:p>
          <a:p>
            <a:pPr lvl="1" eaLnBrk="1" hangingPunct="1">
              <a:lnSpc>
                <a:spcPct val="130000"/>
              </a:lnSpc>
              <a:spcBef>
                <a:spcPts val="1000"/>
              </a:spcBef>
              <a:spcAft>
                <a:spcPts val="200"/>
              </a:spcAft>
            </a:pPr>
            <a:endParaRPr lang="en-US" altLang="en-US" sz="1800" dirty="0">
              <a:solidFill>
                <a:schemeClr val="tx2"/>
              </a:solidFill>
              <a:latin typeface="+mn-lt"/>
            </a:endParaRPr>
          </a:p>
        </p:txBody>
      </p:sp>
    </p:spTree>
    <p:extLst>
      <p:ext uri="{BB962C8B-B14F-4D97-AF65-F5344CB8AC3E}">
        <p14:creationId xmlns:p14="http://schemas.microsoft.com/office/powerpoint/2010/main" val="1709334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a:t>
            </a:r>
            <a:endParaRPr lang="en-US" dirty="0"/>
          </a:p>
        </p:txBody>
      </p:sp>
      <p:sp>
        <p:nvSpPr>
          <p:cNvPr id="3" name="Content Placeholder 2"/>
          <p:cNvSpPr>
            <a:spLocks noGrp="1"/>
          </p:cNvSpPr>
          <p:nvPr>
            <p:ph idx="1"/>
          </p:nvPr>
        </p:nvSpPr>
        <p:spPr/>
        <p:txBody>
          <a:bodyPr/>
          <a:lstStyle/>
          <a:p>
            <a:r>
              <a:rPr lang="en-IN" dirty="0"/>
              <a:t>The major improvement of </a:t>
            </a:r>
            <a:r>
              <a:rPr lang="en-IN" dirty="0" err="1"/>
              <a:t>TypeScript</a:t>
            </a:r>
            <a:r>
              <a:rPr lang="en-IN" dirty="0"/>
              <a:t> over ES6, that gives the language its name, is the typing system. For some people the lack of type checking is considered one of the benefits of using a language like JavaScript.</a:t>
            </a:r>
            <a:endParaRPr lang="en-US" dirty="0"/>
          </a:p>
          <a:p>
            <a:pPr lvl="1"/>
            <a:r>
              <a:rPr lang="en-IN" dirty="0"/>
              <a:t>It Helps </a:t>
            </a:r>
            <a:r>
              <a:rPr lang="en-US" dirty="0"/>
              <a:t>When Writing Code</a:t>
            </a:r>
            <a:r>
              <a:rPr lang="en-IN" dirty="0"/>
              <a:t> Because It Can Prevent Bugs at Compile Time And</a:t>
            </a:r>
            <a:endParaRPr lang="en-US" dirty="0"/>
          </a:p>
          <a:p>
            <a:pPr lvl="1"/>
            <a:r>
              <a:rPr lang="en-IN" dirty="0"/>
              <a:t>It helps </a:t>
            </a:r>
            <a:r>
              <a:rPr lang="en-US" dirty="0"/>
              <a:t>when reading</a:t>
            </a:r>
            <a:r>
              <a:rPr lang="en-US" i="1" dirty="0"/>
              <a:t> </a:t>
            </a:r>
            <a:r>
              <a:rPr lang="en-IN" dirty="0"/>
              <a:t>code because it clarifies your intentions</a:t>
            </a:r>
            <a:endParaRPr lang="en-US" dirty="0"/>
          </a:p>
          <a:p>
            <a:pPr lvl="1"/>
            <a:endParaRPr lang="en-US" dirty="0"/>
          </a:p>
        </p:txBody>
      </p:sp>
    </p:spTree>
    <p:extLst>
      <p:ext uri="{BB962C8B-B14F-4D97-AF65-F5344CB8AC3E}">
        <p14:creationId xmlns:p14="http://schemas.microsoft.com/office/powerpoint/2010/main" val="688851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 &amp; Typescript</a:t>
            </a:r>
          </a:p>
        </p:txBody>
      </p:sp>
      <p:sp>
        <p:nvSpPr>
          <p:cNvPr id="3" name="Content Placeholder 2"/>
          <p:cNvSpPr>
            <a:spLocks noGrp="1"/>
          </p:cNvSpPr>
          <p:nvPr>
            <p:ph sz="half"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r>
              <a:rPr lang="en-US" dirty="0"/>
              <a:t>Spread operator / Rest Parameters</a:t>
            </a:r>
          </a:p>
          <a:p>
            <a:pPr lvl="0"/>
            <a:r>
              <a:rPr lang="en-US" dirty="0"/>
              <a:t>Template Strings, String methods</a:t>
            </a:r>
          </a:p>
          <a:p>
            <a:pPr lvl="0"/>
            <a:r>
              <a:rPr lang="en-US" dirty="0"/>
              <a:t>Object de-structuring </a:t>
            </a:r>
          </a:p>
          <a:p>
            <a:endParaRPr lang="en-US" dirty="0"/>
          </a:p>
        </p:txBody>
      </p:sp>
      <p:sp>
        <p:nvSpPr>
          <p:cNvPr id="5" name="Content Placeholder 4"/>
          <p:cNvSpPr>
            <a:spLocks noGrp="1"/>
          </p:cNvSpPr>
          <p:nvPr>
            <p:ph sz="half" idx="2"/>
          </p:nvPr>
        </p:nvSpPr>
        <p:spPr/>
        <p:txBody>
          <a:bodyPr/>
          <a:lstStyle/>
          <a:p>
            <a:r>
              <a:rPr lang="en-IN" dirty="0"/>
              <a:t>Typescript Fundamentals </a:t>
            </a:r>
          </a:p>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 	</a:t>
            </a:r>
            <a:endParaRPr lang="en-US" dirty="0"/>
          </a:p>
        </p:txBody>
      </p:sp>
    </p:spTree>
    <p:extLst>
      <p:ext uri="{BB962C8B-B14F-4D97-AF65-F5344CB8AC3E}">
        <p14:creationId xmlns:p14="http://schemas.microsoft.com/office/powerpoint/2010/main" val="3948713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10531642" cy="4724091"/>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200"/>
              </a:spcAft>
            </a:pPr>
            <a:r>
              <a:rPr lang="en-US" altLang="en-US" dirty="0">
                <a:solidFill>
                  <a:schemeClr val="tx2"/>
                </a:solidFill>
                <a:latin typeface="+mn-lt"/>
              </a:rPr>
              <a:t>Boolean</a:t>
            </a:r>
          </a:p>
          <a:p>
            <a:pPr lvl="1" eaLnBrk="1" hangingPunct="1">
              <a:spcBef>
                <a:spcPts val="1000"/>
              </a:spcBef>
              <a:spcAft>
                <a:spcPts val="200"/>
              </a:spcAft>
            </a:pPr>
            <a:r>
              <a:rPr lang="en-US" altLang="en-US" dirty="0">
                <a:solidFill>
                  <a:schemeClr val="tx2"/>
                </a:solidFill>
                <a:latin typeface="+mn-lt"/>
              </a:rPr>
              <a:t>The most basic </a:t>
            </a:r>
            <a:r>
              <a:rPr lang="en-US" altLang="en-US" dirty="0" err="1">
                <a:solidFill>
                  <a:schemeClr val="tx2"/>
                </a:solidFill>
                <a:latin typeface="+mn-lt"/>
              </a:rPr>
              <a:t>datatype</a:t>
            </a:r>
            <a:r>
              <a:rPr lang="en-US" altLang="en-US" dirty="0">
                <a:solidFill>
                  <a:schemeClr val="tx2"/>
                </a:solidFill>
                <a:latin typeface="+mn-lt"/>
              </a:rPr>
              <a:t> is the simple true/false value, which JavaScript and </a:t>
            </a:r>
            <a:r>
              <a:rPr lang="en-US" altLang="en-US" dirty="0" err="1">
                <a:solidFill>
                  <a:schemeClr val="tx2"/>
                </a:solidFill>
                <a:latin typeface="+mn-lt"/>
              </a:rPr>
              <a:t>TypeScript</a:t>
            </a:r>
            <a:r>
              <a:rPr lang="en-US" altLang="en-US" dirty="0">
                <a:solidFill>
                  <a:schemeClr val="tx2"/>
                </a:solidFill>
                <a:latin typeface="+mn-lt"/>
              </a:rPr>
              <a:t> call a </a:t>
            </a:r>
            <a:r>
              <a:rPr lang="en-US" altLang="en-US" dirty="0" err="1">
                <a:solidFill>
                  <a:schemeClr val="tx2"/>
                </a:solidFill>
                <a:latin typeface="+mn-lt"/>
              </a:rPr>
              <a:t>boolean</a:t>
            </a:r>
            <a:r>
              <a:rPr lang="en-US" altLang="en-US" dirty="0">
                <a:solidFill>
                  <a:schemeClr val="tx2"/>
                </a:solidFill>
                <a:latin typeface="+mn-lt"/>
              </a:rPr>
              <a:t> value.</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a:t>
            </a:r>
            <a:r>
              <a:rPr lang="en-US" altLang="en-US" dirty="0" err="1">
                <a:solidFill>
                  <a:schemeClr val="tx2"/>
                </a:solidFill>
                <a:latin typeface="Consolas" panose="020B0609020204030204" pitchFamily="49" charset="0"/>
              </a:rPr>
              <a:t>isDone</a:t>
            </a:r>
            <a:r>
              <a:rPr lang="en-US" altLang="en-US" dirty="0">
                <a:solidFill>
                  <a:schemeClr val="tx2"/>
                </a:solidFill>
                <a:latin typeface="Consolas" panose="020B0609020204030204" pitchFamily="49" charset="0"/>
              </a:rPr>
              <a:t>: </a:t>
            </a:r>
            <a:r>
              <a:rPr lang="en-US" altLang="en-US" dirty="0" err="1">
                <a:solidFill>
                  <a:schemeClr val="tx2"/>
                </a:solidFill>
                <a:latin typeface="Consolas" panose="020B0609020204030204" pitchFamily="49" charset="0"/>
              </a:rPr>
              <a:t>boolean</a:t>
            </a:r>
            <a:r>
              <a:rPr lang="en-US" altLang="en-US" dirty="0">
                <a:solidFill>
                  <a:schemeClr val="tx2"/>
                </a:solidFill>
                <a:latin typeface="Consolas" panose="020B0609020204030204" pitchFamily="49" charset="0"/>
              </a:rPr>
              <a:t> = false;</a:t>
            </a:r>
          </a:p>
          <a:p>
            <a:pPr marL="0" indent="-530352" eaLnBrk="1" hangingPunct="1">
              <a:spcBef>
                <a:spcPts val="1000"/>
              </a:spcBef>
              <a:spcAft>
                <a:spcPts val="200"/>
              </a:spcAft>
            </a:pPr>
            <a:r>
              <a:rPr lang="en-US" altLang="en-US" sz="2300" dirty="0">
                <a:solidFill>
                  <a:schemeClr val="tx2"/>
                </a:solidFill>
                <a:latin typeface="+mn-lt"/>
              </a:rPr>
              <a:t>Number</a:t>
            </a:r>
          </a:p>
          <a:p>
            <a:pPr marL="530352" lvl="1" indent="-530352" eaLnBrk="1" hangingPunct="1">
              <a:spcBef>
                <a:spcPts val="1000"/>
              </a:spcBef>
              <a:spcAft>
                <a:spcPts val="200"/>
              </a:spcAft>
            </a:pPr>
            <a:r>
              <a:rPr lang="en-US" altLang="en-US" dirty="0">
                <a:solidFill>
                  <a:schemeClr val="tx2"/>
                </a:solidFill>
                <a:latin typeface="+mn-lt"/>
              </a:rPr>
              <a:t>As in JavaScript, all numbers in </a:t>
            </a:r>
            <a:r>
              <a:rPr lang="en-US" altLang="en-US" dirty="0" err="1">
                <a:solidFill>
                  <a:schemeClr val="tx2"/>
                </a:solidFill>
                <a:latin typeface="+mn-lt"/>
              </a:rPr>
              <a:t>TypeScript</a:t>
            </a:r>
            <a:r>
              <a:rPr lang="en-US" altLang="en-US" dirty="0">
                <a:solidFill>
                  <a:schemeClr val="tx2"/>
                </a:solidFill>
                <a:latin typeface="+mn-lt"/>
              </a:rPr>
              <a:t> are floating point values. These floating point numbers get the type number. In addition to hexadecimal and decimal literals, </a:t>
            </a:r>
            <a:r>
              <a:rPr lang="en-US" altLang="en-US" dirty="0" err="1">
                <a:solidFill>
                  <a:schemeClr val="tx2"/>
                </a:solidFill>
                <a:latin typeface="+mn-lt"/>
              </a:rPr>
              <a:t>TypeScript</a:t>
            </a:r>
            <a:r>
              <a:rPr lang="en-US" altLang="en-US" dirty="0">
                <a:solidFill>
                  <a:schemeClr val="tx2"/>
                </a:solidFill>
                <a:latin typeface="+mn-lt"/>
              </a:rPr>
              <a:t> also supports binary and octal literals introduced in ECMAScript 2015.</a:t>
            </a:r>
            <a:endParaRPr lang="en-US" altLang="en-US" dirty="0">
              <a:solidFill>
                <a:schemeClr val="tx2"/>
              </a:solidFill>
              <a:latin typeface="Consolas" panose="020B0609020204030204" pitchFamily="49" charset="0"/>
            </a:endParaRP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decimal: number = 6;</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hex: number = 0xf00d;</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binary: number = 0b1010;</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octal: number = 0o744; </a:t>
            </a:r>
          </a:p>
        </p:txBody>
      </p:sp>
    </p:spTree>
    <p:extLst>
      <p:ext uri="{BB962C8B-B14F-4D97-AF65-F5344CB8AC3E}">
        <p14:creationId xmlns:p14="http://schemas.microsoft.com/office/powerpoint/2010/main" val="4028092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String</a:t>
            </a:r>
          </a:p>
          <a:p>
            <a:pPr lvl="1" eaLnBrk="1" hangingPunct="1">
              <a:lnSpc>
                <a:spcPct val="110000"/>
              </a:lnSpc>
              <a:spcBef>
                <a:spcPts val="1000"/>
              </a:spcBef>
              <a:spcAft>
                <a:spcPts val="200"/>
              </a:spcAft>
            </a:pPr>
            <a:r>
              <a:rPr lang="en-US" altLang="en-US" sz="1700" dirty="0">
                <a:solidFill>
                  <a:schemeClr val="tx2"/>
                </a:solidFill>
                <a:latin typeface="+mn-lt"/>
              </a:rPr>
              <a:t>Another fundamental part of creating programs in JavaScript for webpages and servers alike is working with textual data. As in other languages, we use the type string to refer to these textual </a:t>
            </a:r>
            <a:r>
              <a:rPr lang="en-US" altLang="en-US" sz="1700" dirty="0" err="1">
                <a:solidFill>
                  <a:schemeClr val="tx2"/>
                </a:solidFill>
                <a:latin typeface="+mn-lt"/>
              </a:rPr>
              <a:t>datatypes</a:t>
            </a:r>
            <a:r>
              <a:rPr lang="en-US" altLang="en-US" sz="1700" dirty="0">
                <a:solidFill>
                  <a:schemeClr val="tx2"/>
                </a:solidFill>
                <a:latin typeface="+mn-lt"/>
              </a:rPr>
              <a:t>. Just like JavaScript, </a:t>
            </a:r>
            <a:r>
              <a:rPr lang="en-US" altLang="en-US" sz="1700" dirty="0" err="1">
                <a:solidFill>
                  <a:schemeClr val="tx2"/>
                </a:solidFill>
                <a:latin typeface="+mn-lt"/>
              </a:rPr>
              <a:t>TypeScript</a:t>
            </a:r>
            <a:r>
              <a:rPr lang="en-US" altLang="en-US" sz="1700" dirty="0">
                <a:solidFill>
                  <a:schemeClr val="tx2"/>
                </a:solidFill>
                <a:latin typeface="+mn-lt"/>
              </a:rPr>
              <a:t> also uses double quotes (") or single quotes (') to surround string data.</a:t>
            </a:r>
          </a:p>
          <a:p>
            <a:pPr lvl="3"/>
            <a:endParaRPr lang="en-US" altLang="en-US" dirty="0"/>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color: string =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color = 'red';</a:t>
            </a:r>
          </a:p>
          <a:p>
            <a:pPr eaLnBrk="1" hangingPunct="1">
              <a:lnSpc>
                <a:spcPct val="110000"/>
              </a:lnSpc>
              <a:spcBef>
                <a:spcPts val="1000"/>
              </a:spcBef>
              <a:spcAft>
                <a:spcPts val="200"/>
              </a:spcAft>
            </a:pPr>
            <a:r>
              <a:rPr lang="en-US" altLang="en-US" sz="1700" dirty="0">
                <a:solidFill>
                  <a:schemeClr val="tx2"/>
                </a:solidFill>
                <a:latin typeface="+mn-lt"/>
              </a:rPr>
              <a:t>You can also use template strings, which can span multiple lines and have embedded expressions. These strings are surrounded by the </a:t>
            </a:r>
            <a:r>
              <a:rPr lang="en-US" altLang="en-US" sz="1700" dirty="0" err="1">
                <a:solidFill>
                  <a:schemeClr val="tx2"/>
                </a:solidFill>
                <a:latin typeface="+mn-lt"/>
              </a:rPr>
              <a:t>backtick</a:t>
            </a:r>
            <a:r>
              <a:rPr lang="en-US" altLang="en-US" sz="1700" dirty="0">
                <a:solidFill>
                  <a:schemeClr val="tx2"/>
                </a:solidFill>
                <a:latin typeface="+mn-lt"/>
              </a:rPr>
              <a:t>/</a:t>
            </a:r>
            <a:r>
              <a:rPr lang="en-US" altLang="en-US" sz="1700" dirty="0" err="1">
                <a:solidFill>
                  <a:schemeClr val="tx2"/>
                </a:solidFill>
                <a:latin typeface="+mn-lt"/>
              </a:rPr>
              <a:t>backquote</a:t>
            </a:r>
            <a:r>
              <a:rPr lang="en-US" altLang="en-US" sz="1700" dirty="0">
                <a:solidFill>
                  <a:schemeClr val="tx2"/>
                </a:solidFill>
                <a:latin typeface="+mn-lt"/>
              </a:rPr>
              <a:t> (`) character, and embedded expressions are of the form ${ expr }.</a:t>
            </a:r>
          </a:p>
        </p:txBody>
      </p:sp>
    </p:spTree>
    <p:extLst>
      <p:ext uri="{BB962C8B-B14F-4D97-AF65-F5344CB8AC3E}">
        <p14:creationId xmlns:p14="http://schemas.microsoft.com/office/powerpoint/2010/main" val="2269062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Array</a:t>
            </a:r>
          </a:p>
          <a:p>
            <a:pPr lvl="1" eaLnBrk="1" hangingPunct="1">
              <a:lnSpc>
                <a:spcPct val="110000"/>
              </a:lnSpc>
              <a:spcBef>
                <a:spcPts val="1000"/>
              </a:spcBef>
              <a:spcAft>
                <a:spcPts val="200"/>
              </a:spcAft>
            </a:pPr>
            <a:r>
              <a:rPr lang="en-US" altLang="en-US" sz="1700" dirty="0" err="1">
                <a:solidFill>
                  <a:schemeClr val="tx2"/>
                </a:solidFill>
                <a:latin typeface="+mn-lt"/>
              </a:rPr>
              <a:t>TypeScript</a:t>
            </a:r>
            <a:r>
              <a:rPr lang="en-US" altLang="en-US" sz="1700" dirty="0">
                <a:solidFill>
                  <a:schemeClr val="tx2"/>
                </a:solidFill>
                <a:latin typeface="+mn-lt"/>
              </a:rPr>
              <a:t>, like JavaScript, allows you to work with arrays of values. Array types can be written in one of two ways. In the first, you use the type of the elements followed by [] to denote an array of that element type:</a:t>
            </a:r>
          </a:p>
          <a:p>
            <a:pPr marL="530352" lvl="1" indent="0" eaLnBrk="1" hangingPunct="1">
              <a:lnSpc>
                <a:spcPct val="90000"/>
              </a:lnSpc>
              <a:spcBef>
                <a:spcPts val="500"/>
              </a:spcBef>
              <a:spcAft>
                <a:spcPts val="200"/>
              </a:spcAft>
              <a:buNone/>
            </a:pPr>
            <a:br>
              <a:rPr lang="en-US" altLang="en-US" sz="1900" dirty="0">
                <a:solidFill>
                  <a:schemeClr val="tx2"/>
                </a:solidFill>
                <a:latin typeface="Consolas" panose="020B0609020204030204" pitchFamily="49" charset="0"/>
              </a:rPr>
            </a:br>
            <a:r>
              <a:rPr lang="en-US" altLang="en-US" sz="1900" dirty="0">
                <a:solidFill>
                  <a:schemeClr val="tx2"/>
                </a:solidFill>
                <a:latin typeface="Consolas" panose="020B0609020204030204" pitchFamily="49" charset="0"/>
              </a:rPr>
              <a:t>let list: number[] = [1, 2, 3];</a:t>
            </a:r>
          </a:p>
          <a:p>
            <a:pPr eaLnBrk="1" hangingPunct="1">
              <a:lnSpc>
                <a:spcPct val="110000"/>
              </a:lnSpc>
              <a:spcBef>
                <a:spcPts val="1000"/>
              </a:spcBef>
              <a:spcAft>
                <a:spcPts val="200"/>
              </a:spcAft>
            </a:pPr>
            <a:r>
              <a:rPr lang="en-US" altLang="en-US" sz="1700" dirty="0">
                <a:solidFill>
                  <a:schemeClr val="tx2"/>
                </a:solidFill>
                <a:latin typeface="+mn-lt"/>
              </a:rPr>
              <a:t>The second way uses a generic array type, Array&lt;</a:t>
            </a:r>
            <a:r>
              <a:rPr lang="en-US" altLang="en-US" sz="1700" dirty="0" err="1">
                <a:solidFill>
                  <a:schemeClr val="tx2"/>
                </a:solidFill>
                <a:latin typeface="+mn-lt"/>
              </a:rPr>
              <a:t>elemType</a:t>
            </a:r>
            <a:r>
              <a:rPr lang="en-US" altLang="en-US" sz="1700" dirty="0">
                <a:solidFill>
                  <a:schemeClr val="tx2"/>
                </a:solidFill>
                <a:latin typeface="+mn-lt"/>
              </a:rPr>
              <a:t>&gt;:</a:t>
            </a:r>
            <a:br>
              <a:rPr lang="en-US" altLang="en-US" sz="1700" dirty="0">
                <a:solidFill>
                  <a:schemeClr val="tx2"/>
                </a:solidFill>
                <a:latin typeface="+mn-lt"/>
              </a:rPr>
            </a:br>
            <a:endParaRPr lang="en-US" altLang="en-US" sz="1700" dirty="0">
              <a:solidFill>
                <a:schemeClr val="tx2"/>
              </a:solidFill>
              <a:latin typeface="+mn-lt"/>
            </a:endParaRP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list: Array&lt;number&gt; = [1, 2, 3];</a:t>
            </a:r>
          </a:p>
        </p:txBody>
      </p:sp>
    </p:spTree>
    <p:extLst>
      <p:ext uri="{BB962C8B-B14F-4D97-AF65-F5344CB8AC3E}">
        <p14:creationId xmlns:p14="http://schemas.microsoft.com/office/powerpoint/2010/main" val="16619525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Tuple</a:t>
            </a:r>
          </a:p>
          <a:p>
            <a:pPr lvl="1" eaLnBrk="1" hangingPunct="1">
              <a:lnSpc>
                <a:spcPct val="110000"/>
              </a:lnSpc>
              <a:spcBef>
                <a:spcPts val="1000"/>
              </a:spcBef>
              <a:spcAft>
                <a:spcPts val="200"/>
              </a:spcAft>
            </a:pPr>
            <a:r>
              <a:rPr lang="en-US" altLang="en-US" sz="1700" dirty="0">
                <a:solidFill>
                  <a:schemeClr val="tx2"/>
                </a:solidFill>
                <a:latin typeface="+mn-lt"/>
              </a:rPr>
              <a:t>Tuple types allow you to express an array where the type of a fixed number of elements is known, but need not be the same. For example, you may want to represent a value as a pair of a string and a number:</a:t>
            </a:r>
          </a:p>
          <a:p>
            <a:pPr marL="530352" lvl="1" indent="0" eaLnBrk="1" hangingPunct="1">
              <a:lnSpc>
                <a:spcPct val="100000"/>
              </a:lnSpc>
              <a:spcBef>
                <a:spcPts val="500"/>
              </a:spcBef>
              <a:spcAft>
                <a:spcPts val="200"/>
              </a:spcAft>
              <a:buNone/>
            </a:pPr>
            <a:r>
              <a:rPr lang="en-US" altLang="en-US" dirty="0"/>
              <a:t>// Declare a tuple type</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let x: [string, number];</a:t>
            </a:r>
          </a:p>
          <a:p>
            <a:pPr marL="530352" lvl="1" indent="0" eaLnBrk="1" hangingPunct="1">
              <a:lnSpc>
                <a:spcPct val="100000"/>
              </a:lnSpc>
              <a:spcBef>
                <a:spcPts val="500"/>
              </a:spcBef>
              <a:spcAft>
                <a:spcPts val="200"/>
              </a:spcAft>
              <a:buNone/>
            </a:pPr>
            <a:r>
              <a:rPr lang="en-US" altLang="en-US" dirty="0"/>
              <a:t>// Initialize it</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["hello", 10]; // OK</a:t>
            </a:r>
          </a:p>
          <a:p>
            <a:pPr marL="530352" lvl="1" indent="0" eaLnBrk="1" hangingPunct="1">
              <a:lnSpc>
                <a:spcPct val="100000"/>
              </a:lnSpc>
              <a:spcBef>
                <a:spcPts val="500"/>
              </a:spcBef>
              <a:spcAft>
                <a:spcPts val="200"/>
              </a:spcAft>
              <a:buNone/>
            </a:pPr>
            <a:r>
              <a:rPr lang="en-US" altLang="en-US" dirty="0"/>
              <a:t>// Initialize it incorrectly</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[10, "hello"]; // Error</a:t>
            </a:r>
          </a:p>
          <a:p>
            <a:pPr eaLnBrk="1" hangingPunct="1">
              <a:lnSpc>
                <a:spcPct val="110000"/>
              </a:lnSpc>
              <a:spcBef>
                <a:spcPts val="1000"/>
              </a:spcBef>
              <a:spcAft>
                <a:spcPts val="200"/>
              </a:spcAft>
            </a:pPr>
            <a:r>
              <a:rPr lang="en-US" altLang="en-US" sz="1700" dirty="0">
                <a:solidFill>
                  <a:schemeClr val="tx2"/>
                </a:solidFill>
                <a:latin typeface="+mn-lt"/>
              </a:rPr>
              <a:t>When accessing an element with a known index, the correct type is retrieved:</a:t>
            </a:r>
          </a:p>
          <a:p>
            <a:pPr marL="530352" lvl="1" indent="0" eaLnBrk="1" hangingPunct="1">
              <a:lnSpc>
                <a:spcPct val="100000"/>
              </a:lnSpc>
              <a:spcBef>
                <a:spcPts val="500"/>
              </a:spcBef>
              <a:spcAft>
                <a:spcPts val="200"/>
              </a:spcAft>
              <a:buNone/>
            </a:pPr>
            <a:r>
              <a:rPr lang="en-US" altLang="en-US" sz="1900" dirty="0">
                <a:solidFill>
                  <a:schemeClr val="tx2"/>
                </a:solidFill>
                <a:latin typeface="Consolas" panose="020B0609020204030204" pitchFamily="49" charset="0"/>
              </a:rPr>
              <a:t>console.log(x[0].</a:t>
            </a:r>
            <a:r>
              <a:rPr lang="en-US" altLang="en-US" sz="1900" dirty="0" err="1">
                <a:solidFill>
                  <a:schemeClr val="tx2"/>
                </a:solidFill>
                <a:latin typeface="Consolas" panose="020B0609020204030204" pitchFamily="49" charset="0"/>
              </a:rPr>
              <a:t>substr</a:t>
            </a:r>
            <a:r>
              <a:rPr lang="en-US" altLang="en-US" sz="1900" dirty="0">
                <a:solidFill>
                  <a:schemeClr val="tx2"/>
                </a:solidFill>
                <a:latin typeface="Consolas" panose="020B0609020204030204" pitchFamily="49" charset="0"/>
              </a:rPr>
              <a:t>(1)); // OK</a:t>
            </a:r>
          </a:p>
          <a:p>
            <a:pPr eaLnBrk="1" hangingPunct="1">
              <a:lnSpc>
                <a:spcPct val="110000"/>
              </a:lnSpc>
              <a:spcBef>
                <a:spcPts val="1000"/>
              </a:spcBef>
              <a:spcAft>
                <a:spcPts val="200"/>
              </a:spcAft>
            </a:pPr>
            <a:r>
              <a:rPr lang="en-US" altLang="en-US" sz="1700" dirty="0">
                <a:solidFill>
                  <a:schemeClr val="tx2"/>
                </a:solidFill>
                <a:latin typeface="+mn-lt"/>
              </a:rPr>
              <a:t>console.log(x[1].</a:t>
            </a:r>
            <a:r>
              <a:rPr lang="en-US" altLang="en-US" sz="1700" dirty="0" err="1">
                <a:solidFill>
                  <a:schemeClr val="tx2"/>
                </a:solidFill>
                <a:latin typeface="+mn-lt"/>
              </a:rPr>
              <a:t>substr</a:t>
            </a:r>
            <a:r>
              <a:rPr lang="en-US" altLang="en-US" sz="1700" dirty="0">
                <a:solidFill>
                  <a:schemeClr val="tx2"/>
                </a:solidFill>
                <a:latin typeface="+mn-lt"/>
              </a:rPr>
              <a:t>(1)); // Error, 'number' does not have '</a:t>
            </a:r>
            <a:r>
              <a:rPr lang="en-US" altLang="en-US" sz="1700" dirty="0" err="1">
                <a:solidFill>
                  <a:schemeClr val="tx2"/>
                </a:solidFill>
                <a:latin typeface="+mn-lt"/>
              </a:rPr>
              <a:t>substr</a:t>
            </a:r>
            <a:r>
              <a:rPr lang="en-US" altLang="en-US" sz="1700" dirty="0">
                <a:solidFill>
                  <a:schemeClr val="tx2"/>
                </a:solidFill>
                <a:latin typeface="+mn-lt"/>
              </a:rPr>
              <a:t>'</a:t>
            </a:r>
            <a:endParaRPr lang="en-US" altLang="en-US" sz="19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763049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err="1">
                <a:solidFill>
                  <a:schemeClr val="tx2"/>
                </a:solidFill>
                <a:latin typeface="+mn-lt"/>
              </a:rPr>
              <a:t>Enum</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1700" dirty="0">
                <a:solidFill>
                  <a:schemeClr val="tx2"/>
                </a:solidFill>
                <a:latin typeface="+mn-lt"/>
              </a:rPr>
              <a:t>A helpful addition to the standard set of </a:t>
            </a:r>
            <a:r>
              <a:rPr lang="en-US" altLang="en-US" sz="1700" dirty="0" err="1">
                <a:solidFill>
                  <a:schemeClr val="tx2"/>
                </a:solidFill>
                <a:latin typeface="+mn-lt"/>
              </a:rPr>
              <a:t>datatypes</a:t>
            </a:r>
            <a:r>
              <a:rPr lang="en-US" altLang="en-US" sz="1700" dirty="0">
                <a:solidFill>
                  <a:schemeClr val="tx2"/>
                </a:solidFill>
                <a:latin typeface="+mn-lt"/>
              </a:rPr>
              <a:t> from JavaScript is the </a:t>
            </a:r>
            <a:r>
              <a:rPr lang="en-US" altLang="en-US" sz="1700" dirty="0" err="1">
                <a:solidFill>
                  <a:schemeClr val="tx2"/>
                </a:solidFill>
                <a:latin typeface="+mn-lt"/>
              </a:rPr>
              <a:t>enum</a:t>
            </a:r>
            <a:r>
              <a:rPr lang="en-US" altLang="en-US" sz="1700" dirty="0">
                <a:solidFill>
                  <a:schemeClr val="tx2"/>
                </a:solidFill>
                <a:latin typeface="+mn-lt"/>
              </a:rPr>
              <a:t>. As in languages like C#, an </a:t>
            </a:r>
            <a:r>
              <a:rPr lang="en-US" altLang="en-US" sz="1700" dirty="0" err="1">
                <a:solidFill>
                  <a:schemeClr val="tx2"/>
                </a:solidFill>
                <a:latin typeface="+mn-lt"/>
              </a:rPr>
              <a:t>enum</a:t>
            </a:r>
            <a:r>
              <a:rPr lang="en-US" altLang="en-US" sz="1700" dirty="0">
                <a:solidFill>
                  <a:schemeClr val="tx2"/>
                </a:solidFill>
                <a:latin typeface="+mn-lt"/>
              </a:rPr>
              <a:t> is a way of giving more friendly names to sets of numeric values.</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1700" dirty="0">
                <a:solidFill>
                  <a:schemeClr val="tx2"/>
                </a:solidFill>
                <a:latin typeface="+mn-lt"/>
              </a:rPr>
              <a:t>By default, </a:t>
            </a:r>
            <a:r>
              <a:rPr lang="en-US" altLang="en-US" sz="1700" dirty="0" err="1">
                <a:solidFill>
                  <a:schemeClr val="tx2"/>
                </a:solidFill>
                <a:latin typeface="+mn-lt"/>
              </a:rPr>
              <a:t>enums</a:t>
            </a:r>
            <a:r>
              <a:rPr lang="en-US" altLang="en-US" sz="1700" dirty="0">
                <a:solidFill>
                  <a:schemeClr val="tx2"/>
                </a:solidFill>
                <a:latin typeface="+mn-lt"/>
              </a:rPr>
              <a:t> begin numbering their members starting at 0. You can change this by manually setting the value of one of its members. For example, we can start the previous example at 1 instead of 0:</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 1,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p:txBody>
      </p:sp>
    </p:spTree>
    <p:extLst>
      <p:ext uri="{BB962C8B-B14F-4D97-AF65-F5344CB8AC3E}">
        <p14:creationId xmlns:p14="http://schemas.microsoft.com/office/powerpoint/2010/main" val="7798752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5328138"/>
          </a:xfrm>
        </p:spPr>
        <p:txBody>
          <a:bodyPr>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Any</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5600" dirty="0">
                <a:solidFill>
                  <a:schemeClr val="tx2"/>
                </a:solidFill>
                <a:latin typeface="+mn-lt"/>
              </a:rPr>
              <a:t>We may need to describe the type of variables that we do not know when we are writing an application. These values may come from dynamic content, e.g. from the user or a 3rd party library. In these cases, we want to opt-out of type-checking and let the values pass through compile-time checks. To do so, we label these with the any type: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"maybe a string instead";</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false; // okay, definitely a </a:t>
            </a:r>
            <a:r>
              <a:rPr lang="en-US" altLang="en-US" sz="4800" dirty="0" err="1">
                <a:solidFill>
                  <a:schemeClr val="tx2"/>
                </a:solidFill>
                <a:latin typeface="Consolas" panose="020B0609020204030204" pitchFamily="49" charset="0"/>
              </a:rPr>
              <a:t>boolean</a:t>
            </a:r>
            <a:endParaRPr lang="en-US" altLang="en-US" sz="4800" dirty="0">
              <a:solidFill>
                <a:schemeClr val="tx2"/>
              </a:solidFill>
              <a:latin typeface="Consolas" panose="020B0609020204030204" pitchFamily="49" charset="0"/>
            </a:endParaRPr>
          </a:p>
          <a:p>
            <a:pPr eaLnBrk="1" hangingPunct="1">
              <a:lnSpc>
                <a:spcPct val="110000"/>
              </a:lnSpc>
              <a:spcBef>
                <a:spcPts val="1000"/>
              </a:spcBef>
              <a:spcAft>
                <a:spcPts val="200"/>
              </a:spcAft>
            </a:pPr>
            <a:r>
              <a:rPr lang="en-US" altLang="en-US" sz="5600" dirty="0">
                <a:solidFill>
                  <a:schemeClr val="tx2"/>
                </a:solidFill>
                <a:latin typeface="+mn-lt"/>
              </a:rPr>
              <a:t>The any type is a powerful way to work with existing JavaScript, allowing you to gradually opt-in and opt-out of type-checking during compilation. You might expect Object to play a similar role, as it does in other languages. But variables of type Object only allow you to assign any value to them - you can’t call arbitrary methods on them, even ones that actually exist:</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notSure.ifItExists</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ifItExists</a:t>
            </a:r>
            <a:r>
              <a:rPr lang="en-US" altLang="en-US" sz="4800" dirty="0">
                <a:solidFill>
                  <a:schemeClr val="tx2"/>
                </a:solidFill>
                <a:latin typeface="Consolas" panose="020B0609020204030204" pitchFamily="49" charset="0"/>
              </a:rPr>
              <a:t> might exist at runtime</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notSure.toFixed</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exists (but the compiler doesn't check)</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prettySure</a:t>
            </a:r>
            <a:r>
              <a:rPr lang="en-US" altLang="en-US" sz="4800" dirty="0">
                <a:solidFill>
                  <a:schemeClr val="tx2"/>
                </a:solidFill>
                <a:latin typeface="Consolas" panose="020B0609020204030204" pitchFamily="49" charset="0"/>
              </a:rPr>
              <a:t>: Object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prettySure.toFixed</a:t>
            </a:r>
            <a:r>
              <a:rPr lang="en-US" altLang="en-US" sz="4800" dirty="0">
                <a:solidFill>
                  <a:schemeClr val="tx2"/>
                </a:solidFill>
                <a:latin typeface="Consolas" panose="020B0609020204030204" pitchFamily="49" charset="0"/>
              </a:rPr>
              <a:t>(); // Error: Property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doesn't exist on type 'Object'.</a:t>
            </a:r>
          </a:p>
          <a:p>
            <a:pPr eaLnBrk="1" hangingPunct="1">
              <a:lnSpc>
                <a:spcPct val="110000"/>
              </a:lnSpc>
              <a:spcBef>
                <a:spcPts val="1000"/>
              </a:spcBef>
              <a:spcAft>
                <a:spcPts val="200"/>
              </a:spcAft>
            </a:pPr>
            <a:r>
              <a:rPr lang="en-US" altLang="en-US" sz="5600" dirty="0">
                <a:solidFill>
                  <a:schemeClr val="tx2"/>
                </a:solidFill>
                <a:latin typeface="+mn-lt"/>
              </a:rPr>
              <a:t>The any type is also handy if you know some part of the type, but perhaps not all of it. For example, you may have an array but the array has a mix of different types:</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list: any[] = [1, true, "free"];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list[1] = 100;</a:t>
            </a:r>
          </a:p>
        </p:txBody>
      </p:sp>
    </p:spTree>
    <p:extLst>
      <p:ext uri="{BB962C8B-B14F-4D97-AF65-F5344CB8AC3E}">
        <p14:creationId xmlns:p14="http://schemas.microsoft.com/office/powerpoint/2010/main" val="22730463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fontScale="4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Void</a:t>
            </a:r>
          </a:p>
          <a:p>
            <a:pPr lvl="1" eaLnBrk="1" hangingPunct="1">
              <a:lnSpc>
                <a:spcPct val="110000"/>
              </a:lnSpc>
              <a:spcBef>
                <a:spcPts val="1000"/>
              </a:spcBef>
              <a:spcAft>
                <a:spcPts val="200"/>
              </a:spcAft>
            </a:pPr>
            <a:r>
              <a:rPr lang="en-US" altLang="en-US" sz="5600" dirty="0">
                <a:solidFill>
                  <a:schemeClr val="tx2"/>
                </a:solidFill>
                <a:latin typeface="+mn-lt"/>
              </a:rPr>
              <a:t>void is a little like the opposite of any: the absence of having any type at all. You may commonly see this as the return type of functions that do not return a value:</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function </a:t>
            </a:r>
            <a:r>
              <a:rPr lang="en-US" altLang="en-US" sz="4800" dirty="0" err="1">
                <a:solidFill>
                  <a:schemeClr val="tx2"/>
                </a:solidFill>
                <a:latin typeface="Consolas" panose="020B0609020204030204" pitchFamily="49" charset="0"/>
              </a:rPr>
              <a:t>warnUser</a:t>
            </a:r>
            <a:r>
              <a:rPr lang="en-US" altLang="en-US" sz="4800" dirty="0">
                <a:solidFill>
                  <a:schemeClr val="tx2"/>
                </a:solidFill>
                <a:latin typeface="Consolas" panose="020B0609020204030204" pitchFamily="49" charset="0"/>
              </a:rPr>
              <a:t>(): void {</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    console.log("This is my warning message");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5600" dirty="0">
                <a:solidFill>
                  <a:schemeClr val="tx2"/>
                </a:solidFill>
                <a:latin typeface="+mn-lt"/>
              </a:rPr>
              <a:t>Declaring variables of type void is not useful because you can only assign undefined or null to them:</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unusable: void = undefined;</a:t>
            </a:r>
          </a:p>
        </p:txBody>
      </p:sp>
    </p:spTree>
    <p:extLst>
      <p:ext uri="{BB962C8B-B14F-4D97-AF65-F5344CB8AC3E}">
        <p14:creationId xmlns:p14="http://schemas.microsoft.com/office/powerpoint/2010/main" val="40764450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Null and Undefined</a:t>
            </a:r>
          </a:p>
          <a:p>
            <a:pPr lvl="1"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both undefined and null actually have their own types named undefined and null respectively. Much like void, they’re not extremely useful on their own:</a:t>
            </a:r>
          </a:p>
          <a:p>
            <a:pPr lvl="1" eaLnBrk="1" hangingPunct="1">
              <a:lnSpc>
                <a:spcPct val="110000"/>
              </a:lnSpc>
              <a:spcBef>
                <a:spcPts val="1000"/>
              </a:spcBef>
              <a:spcAft>
                <a:spcPts val="200"/>
              </a:spcAft>
            </a:pPr>
            <a:r>
              <a:rPr lang="en-US" altLang="en-US" sz="2400" dirty="0">
                <a:solidFill>
                  <a:schemeClr val="tx2"/>
                </a:solidFill>
                <a:latin typeface="+mn-lt"/>
              </a:rPr>
              <a:t>// Not much else we can assign to these variables!</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u: undefined = undefined;</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n: null = null;</a:t>
            </a:r>
          </a:p>
          <a:p>
            <a:pPr eaLnBrk="1" hangingPunct="1">
              <a:lnSpc>
                <a:spcPct val="110000"/>
              </a:lnSpc>
              <a:spcBef>
                <a:spcPts val="1000"/>
              </a:spcBef>
              <a:spcAft>
                <a:spcPts val="200"/>
              </a:spcAft>
            </a:pPr>
            <a:r>
              <a:rPr lang="en-US" altLang="en-US" sz="2400" dirty="0">
                <a:solidFill>
                  <a:schemeClr val="tx2"/>
                </a:solidFill>
                <a:latin typeface="+mn-lt"/>
              </a:rPr>
              <a:t>By default null and undefined are subtypes of all other types. That means you can assign null and undefined to something like number.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13446795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Never</a:t>
            </a:r>
          </a:p>
          <a:p>
            <a:pPr lvl="1" eaLnBrk="1" hangingPunct="1">
              <a:lnSpc>
                <a:spcPct val="110000"/>
              </a:lnSpc>
              <a:spcBef>
                <a:spcPts val="1000"/>
              </a:spcBef>
              <a:spcAft>
                <a:spcPts val="200"/>
              </a:spcAft>
            </a:pPr>
            <a:r>
              <a:rPr lang="en-US" altLang="en-US" sz="2400" dirty="0">
                <a:solidFill>
                  <a:schemeClr val="tx2"/>
                </a:solidFill>
                <a:latin typeface="+mn-lt"/>
              </a:rPr>
              <a:t>The never type represents the type of values that never occur. For instance, never is the return type for a function expression or an arrow function expression that always throws an exception or one that never returns; Variables also acquire the type never when narrowed by any type guards that can never be true.</a:t>
            </a:r>
          </a:p>
          <a:p>
            <a:pPr lvl="1" eaLnBrk="1" hangingPunct="1">
              <a:lnSpc>
                <a:spcPct val="110000"/>
              </a:lnSpc>
              <a:spcBef>
                <a:spcPts val="1000"/>
              </a:spcBef>
              <a:spcAft>
                <a:spcPts val="200"/>
              </a:spcAft>
            </a:pPr>
            <a:r>
              <a:rPr lang="en-US" altLang="en-US" sz="2400" dirty="0">
                <a:solidFill>
                  <a:schemeClr val="tx2"/>
                </a:solidFill>
                <a:latin typeface="+mn-lt"/>
              </a:rPr>
              <a:t>The never type is a subtype of, and assignable to, every type; however, no type is a subtype of, or assignable to, never (except never itself). Even any isn’t assignable to never.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465029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spcBef>
                <a:spcPts val="1000"/>
              </a:spcBef>
              <a:spcAft>
                <a:spcPts val="200"/>
              </a:spcAft>
            </a:pPr>
            <a:r>
              <a:rPr lang="en-US" altLang="en-US" dirty="0"/>
              <a:t>Type assertions</a:t>
            </a:r>
          </a:p>
        </p:txBody>
      </p:sp>
      <p:sp>
        <p:nvSpPr>
          <p:cNvPr id="12" name="Rectangle 2"/>
          <p:cNvSpPr>
            <a:spLocks noGrp="1" noChangeArrowheads="1"/>
          </p:cNvSpPr>
          <p:nvPr>
            <p:ph idx="1"/>
          </p:nvPr>
        </p:nvSpPr>
        <p:spPr>
          <a:xfrm>
            <a:off x="1371599" y="1529862"/>
            <a:ext cx="10619117" cy="4801490"/>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Sometimes you’ll end up in a situation where you’ll know more about a value than </a:t>
            </a:r>
            <a:r>
              <a:rPr lang="en-US" altLang="en-US" sz="2400" dirty="0" err="1">
                <a:solidFill>
                  <a:schemeClr val="tx2"/>
                </a:solidFill>
                <a:latin typeface="+mn-lt"/>
              </a:rPr>
              <a:t>TypeScript</a:t>
            </a:r>
            <a:r>
              <a:rPr lang="en-US" altLang="en-US" sz="2400" dirty="0">
                <a:solidFill>
                  <a:schemeClr val="tx2"/>
                </a:solidFill>
                <a:latin typeface="+mn-lt"/>
              </a:rPr>
              <a:t> does. Usually this will happen when you know the type of some entity could be more specific than its current type.</a:t>
            </a:r>
          </a:p>
          <a:p>
            <a:pPr eaLnBrk="1" hangingPunct="1">
              <a:lnSpc>
                <a:spcPct val="110000"/>
              </a:lnSpc>
              <a:spcBef>
                <a:spcPts val="1000"/>
              </a:spcBef>
              <a:spcAft>
                <a:spcPts val="200"/>
              </a:spcAft>
            </a:pPr>
            <a:r>
              <a:rPr lang="en-US" altLang="en-US" sz="2400" dirty="0">
                <a:solidFill>
                  <a:schemeClr val="tx2"/>
                </a:solidFill>
                <a:latin typeface="+mn-lt"/>
              </a:rPr>
              <a:t>Type assertions are a way to tell the compiler “trust me, I know what I’m doing.” A type assertion is like a type cast in other languages, but performs no special checking or restructuring of data. It has no runtime impact, and is used purely by the compiler. </a:t>
            </a:r>
            <a:r>
              <a:rPr lang="en-US" altLang="en-US" sz="2400" dirty="0" err="1">
                <a:solidFill>
                  <a:schemeClr val="tx2"/>
                </a:solidFill>
                <a:latin typeface="+mn-lt"/>
              </a:rPr>
              <a:t>TypeScript</a:t>
            </a:r>
            <a:r>
              <a:rPr lang="en-US" altLang="en-US" sz="2400" dirty="0">
                <a:solidFill>
                  <a:schemeClr val="tx2"/>
                </a:solidFill>
                <a:latin typeface="+mn-lt"/>
              </a:rPr>
              <a:t> assumes that you, the programmer, have performed any special checks that you need.</a:t>
            </a:r>
          </a:p>
          <a:p>
            <a:pPr eaLnBrk="1" hangingPunct="1">
              <a:lnSpc>
                <a:spcPct val="110000"/>
              </a:lnSpc>
              <a:spcBef>
                <a:spcPts val="1000"/>
              </a:spcBef>
              <a:spcAft>
                <a:spcPts val="200"/>
              </a:spcAft>
            </a:pPr>
            <a:endParaRPr lang="en-US" altLang="en-US" sz="2400" dirty="0">
              <a:solidFill>
                <a:schemeClr val="tx2"/>
              </a:solidFill>
              <a:latin typeface="+mn-lt"/>
            </a:endParaRPr>
          </a:p>
          <a:p>
            <a:pPr eaLnBrk="1" hangingPunct="1">
              <a:lnSpc>
                <a:spcPct val="110000"/>
              </a:lnSpc>
              <a:spcBef>
                <a:spcPts val="1000"/>
              </a:spcBef>
              <a:spcAft>
                <a:spcPts val="200"/>
              </a:spcAft>
            </a:pPr>
            <a:r>
              <a:rPr lang="en-US" altLang="en-US" sz="2400" dirty="0">
                <a:solidFill>
                  <a:schemeClr val="tx2"/>
                </a:solidFill>
                <a:latin typeface="+mn-lt"/>
              </a:rPr>
              <a:t>Type assertions have two forms. One is the “angle-bracket” syntax:</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 any = "this is a string";</a:t>
            </a:r>
          </a:p>
          <a:p>
            <a:pPr marL="530352" lvl="1" indent="0" eaLnBrk="1" hangingPunct="1">
              <a:lnSpc>
                <a:spcPct val="110000"/>
              </a:lnSpc>
              <a:spcBef>
                <a:spcPts val="500"/>
              </a:spcBef>
              <a:spcAft>
                <a:spcPts val="200"/>
              </a:spcAft>
              <a:buNone/>
            </a:pPr>
            <a:endParaRPr lang="en-US" altLang="en-US" sz="22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strLength</a:t>
            </a:r>
            <a:r>
              <a:rPr lang="en-US" altLang="en-US" sz="2200" dirty="0">
                <a:solidFill>
                  <a:schemeClr val="tx2"/>
                </a:solidFill>
                <a:latin typeface="Consolas" panose="020B0609020204030204" pitchFamily="49" charset="0"/>
              </a:rPr>
              <a:t>: number = (&lt;string&gt;</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).length;</a:t>
            </a:r>
          </a:p>
        </p:txBody>
      </p:sp>
    </p:spTree>
    <p:extLst>
      <p:ext uri="{BB962C8B-B14F-4D97-AF65-F5344CB8AC3E}">
        <p14:creationId xmlns:p14="http://schemas.microsoft.com/office/powerpoint/2010/main" val="2611579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ES6 &amp; Typescript</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Traditional JavaScript uses functions and prototype-based inheritance to build up reusable components,</a:t>
            </a:r>
          </a:p>
          <a:p>
            <a:pPr eaLnBrk="1" hangingPunct="1">
              <a:lnSpc>
                <a:spcPct val="110000"/>
              </a:lnSpc>
              <a:spcBef>
                <a:spcPts val="1000"/>
              </a:spcBef>
              <a:spcAft>
                <a:spcPts val="200"/>
              </a:spcAft>
            </a:pPr>
            <a:r>
              <a:rPr lang="en-US" altLang="en-US" sz="2400" dirty="0">
                <a:solidFill>
                  <a:schemeClr val="tx2"/>
                </a:solidFill>
                <a:latin typeface="+mn-lt"/>
              </a:rPr>
              <a:t>Classes inherit functionality and objects are built from these classes.</a:t>
            </a:r>
          </a:p>
          <a:p>
            <a:pPr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we allow developers to use these techniques now, and compile them down to JavaScript that works across all major browsers and platforms, without having to wait for the next version of JavaScript</a:t>
            </a:r>
            <a:endParaRPr lang="en-US" altLang="en-US" sz="22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4067665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5190978"/>
          </a:xfrm>
        </p:spPr>
        <p:txBody>
          <a:bodyPr>
            <a:normAutofit fontScale="6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3800" dirty="0">
                <a:solidFill>
                  <a:schemeClr val="tx2"/>
                </a:solidFill>
                <a:latin typeface="+mn-lt"/>
              </a:rPr>
              <a:t>Let’s take a look at a simple class-based example:</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class Greeter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greeting: string;</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constructor(message: string)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 = message;</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return "Hello, " +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endParaRPr lang="en-US" altLang="en-US" sz="35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let greeter = new Greeter("world");</a:t>
            </a:r>
          </a:p>
        </p:txBody>
      </p:sp>
    </p:spTree>
    <p:extLst>
      <p:ext uri="{BB962C8B-B14F-4D97-AF65-F5344CB8AC3E}">
        <p14:creationId xmlns:p14="http://schemas.microsoft.com/office/powerpoint/2010/main" val="38833046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Content Placeholder 3"/>
          <p:cNvSpPr>
            <a:spLocks noGrp="1"/>
          </p:cNvSpPr>
          <p:nvPr>
            <p:ph idx="1"/>
          </p:nvPr>
        </p:nvSpPr>
        <p:spPr>
          <a:xfrm>
            <a:off x="1371600" y="1740877"/>
            <a:ext cx="9601200" cy="4995203"/>
          </a:xfrm>
        </p:spPr>
        <p:txBody>
          <a:bodyPr>
            <a:normAutofit fontScale="32500" lnSpcReduction="20000"/>
          </a:bodyPr>
          <a:lstStyle/>
          <a:p>
            <a:r>
              <a:rPr lang="en-US" sz="4900" dirty="0"/>
              <a:t>In </a:t>
            </a:r>
            <a:r>
              <a:rPr lang="en-US" sz="4900" dirty="0" err="1"/>
              <a:t>TypeScript</a:t>
            </a:r>
            <a:r>
              <a:rPr lang="en-US" sz="4900" dirty="0"/>
              <a:t>, we can use common object-oriented patterns. One of the most fundamental patterns in class-based programming is being able to extend existing classes to create new ones using inheritance.</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move(</a:t>
            </a:r>
            <a:r>
              <a:rPr lang="en-US" sz="4400" dirty="0" err="1">
                <a:latin typeface="Consolas" panose="020B0609020204030204" pitchFamily="49" charset="0"/>
              </a:rPr>
              <a:t>distanceInMeters</a:t>
            </a:r>
            <a:r>
              <a:rPr lang="en-US" sz="4400" dirty="0">
                <a:latin typeface="Consolas" panose="020B0609020204030204" pitchFamily="49" charset="0"/>
              </a:rPr>
              <a:t>: number = 0) {</a:t>
            </a:r>
          </a:p>
          <a:p>
            <a:pPr marL="530352" lvl="1" indent="0" fontAlgn="base">
              <a:lnSpc>
                <a:spcPct val="110000"/>
              </a:lnSpc>
              <a:buNone/>
            </a:pPr>
            <a:r>
              <a:rPr lang="en-US" sz="4400" dirty="0">
                <a:latin typeface="Consolas" panose="020B0609020204030204" pitchFamily="49" charset="0"/>
              </a:rPr>
              <a:t>        console.log(`Animal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endParaRPr lang="en-US" sz="7600" dirty="0">
              <a:latin typeface="Consolas" panose="020B0609020204030204" pitchFamily="49" charset="0"/>
            </a:endParaRPr>
          </a:p>
          <a:p>
            <a:pPr marL="530352" lvl="1" indent="0" fontAlgn="base">
              <a:lnSpc>
                <a:spcPct val="110000"/>
              </a:lnSpc>
              <a:buNone/>
            </a:pPr>
            <a:r>
              <a:rPr lang="en-US" sz="4400" dirty="0">
                <a:latin typeface="Consolas" panose="020B0609020204030204" pitchFamily="49" charset="0"/>
              </a:rPr>
              <a:t>class Dog extends Animal {</a:t>
            </a:r>
          </a:p>
          <a:p>
            <a:pPr marL="530352" lvl="1" indent="0" fontAlgn="base">
              <a:lnSpc>
                <a:spcPct val="110000"/>
              </a:lnSpc>
              <a:buNone/>
            </a:pPr>
            <a:r>
              <a:rPr lang="en-US" sz="4400" dirty="0">
                <a:latin typeface="Consolas" panose="020B0609020204030204" pitchFamily="49" charset="0"/>
              </a:rPr>
              <a:t>    bark() {</a:t>
            </a:r>
          </a:p>
          <a:p>
            <a:pPr marL="530352" lvl="1" indent="0" fontAlgn="base">
              <a:lnSpc>
                <a:spcPct val="110000"/>
              </a:lnSpc>
              <a:buNone/>
            </a:pPr>
            <a:r>
              <a:rPr lang="en-US" sz="4400" dirty="0">
                <a:latin typeface="Consolas" panose="020B0609020204030204" pitchFamily="49" charset="0"/>
              </a:rPr>
              <a:t>        console.log('Woof! Woof!');</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const</a:t>
            </a:r>
            <a:r>
              <a:rPr lang="en-US" sz="4400" dirty="0">
                <a:latin typeface="Consolas" panose="020B0609020204030204" pitchFamily="49" charset="0"/>
              </a:rPr>
              <a:t> dog = new Dog();</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dog.move</a:t>
            </a:r>
            <a:r>
              <a:rPr lang="en-US" sz="4400" dirty="0">
                <a:latin typeface="Consolas" panose="020B0609020204030204" pitchFamily="49" charset="0"/>
              </a:rPr>
              <a:t>(10);</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p:txBody>
      </p:sp>
    </p:spTree>
    <p:extLst>
      <p:ext uri="{BB962C8B-B14F-4D97-AF65-F5344CB8AC3E}">
        <p14:creationId xmlns:p14="http://schemas.microsoft.com/office/powerpoint/2010/main" val="7711021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3884489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8140217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Readonly</a:t>
            </a:r>
            <a:r>
              <a:rPr lang="en-US" dirty="0"/>
              <a:t> modifier</a:t>
            </a:r>
          </a:p>
        </p:txBody>
      </p:sp>
      <p:sp>
        <p:nvSpPr>
          <p:cNvPr id="5" name="Content Placeholder 4"/>
          <p:cNvSpPr>
            <a:spLocks noGrp="1"/>
          </p:cNvSpPr>
          <p:nvPr>
            <p:ph idx="1"/>
          </p:nvPr>
        </p:nvSpPr>
        <p:spPr/>
        <p:txBody>
          <a:bodyPr>
            <a:normAutofit fontScale="85000" lnSpcReduction="10000"/>
          </a:bodyPr>
          <a:lstStyle/>
          <a:p>
            <a:r>
              <a:rPr lang="en-US" dirty="0"/>
              <a:t>You can make properties </a:t>
            </a:r>
            <a:r>
              <a:rPr lang="en-US" dirty="0" err="1"/>
              <a:t>readonly</a:t>
            </a:r>
            <a:r>
              <a:rPr lang="en-US" dirty="0"/>
              <a:t> by using the </a:t>
            </a:r>
            <a:r>
              <a:rPr lang="en-US" dirty="0" err="1"/>
              <a:t>readonly</a:t>
            </a:r>
            <a:r>
              <a:rPr lang="en-US" dirty="0"/>
              <a:t> keyword. </a:t>
            </a:r>
            <a:r>
              <a:rPr lang="en-US" dirty="0" err="1"/>
              <a:t>Readonly</a:t>
            </a:r>
            <a:r>
              <a:rPr lang="en-US" dirty="0"/>
              <a:t> properties must be initialized at their declaration or in the constructor.</a:t>
            </a:r>
          </a:p>
          <a:p>
            <a:pPr marL="530352" lvl="1" indent="0" fontAlgn="base">
              <a:lnSpc>
                <a:spcPct val="110000"/>
              </a:lnSpc>
              <a:buNone/>
            </a:pPr>
            <a:r>
              <a:rPr lang="en-US" dirty="0">
                <a:latin typeface="Consolas" panose="020B0609020204030204" pitchFamily="49" charset="0"/>
              </a:rPr>
              <a:t>class Octopus {</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name: string;</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a:t>
            </a:r>
            <a:r>
              <a:rPr lang="en-US" dirty="0" err="1">
                <a:latin typeface="Consolas" panose="020B0609020204030204" pitchFamily="49" charset="0"/>
              </a:rPr>
              <a:t>numberOfLegs</a:t>
            </a:r>
            <a:r>
              <a:rPr lang="en-US" dirty="0">
                <a:latin typeface="Consolas" panose="020B0609020204030204" pitchFamily="49" charset="0"/>
              </a:rPr>
              <a:t>: number = 8;</a:t>
            </a:r>
          </a:p>
          <a:p>
            <a:pPr marL="530352" lvl="1" indent="0" fontAlgn="base">
              <a:lnSpc>
                <a:spcPct val="110000"/>
              </a:lnSpc>
              <a:buNone/>
            </a:pPr>
            <a:r>
              <a:rPr lang="en-US" dirty="0">
                <a:latin typeface="Consolas" panose="020B0609020204030204" pitchFamily="49" charset="0"/>
              </a:rPr>
              <a:t>    constructor (</a:t>
            </a:r>
            <a:r>
              <a:rPr lang="en-US" dirty="0" err="1">
                <a:latin typeface="Consolas" panose="020B0609020204030204" pitchFamily="49" charset="0"/>
              </a:rPr>
              <a:t>theName</a:t>
            </a:r>
            <a:r>
              <a:rPr lang="en-US" dirty="0">
                <a:latin typeface="Consolas" panose="020B0609020204030204" pitchFamily="49" charset="0"/>
              </a:rPr>
              <a:t>: string) {</a:t>
            </a:r>
          </a:p>
          <a:p>
            <a:pPr marL="530352" lvl="1" indent="0" fontAlgn="base">
              <a:lnSpc>
                <a:spcPct val="110000"/>
              </a:lnSpc>
              <a:buNone/>
            </a:pPr>
            <a:r>
              <a:rPr lang="en-US" dirty="0">
                <a:latin typeface="Consolas" panose="020B0609020204030204" pitchFamily="49" charset="0"/>
              </a:rPr>
              <a:t>        this.name = </a:t>
            </a:r>
            <a:r>
              <a:rPr lang="en-US" dirty="0" err="1">
                <a:latin typeface="Consolas" panose="020B0609020204030204" pitchFamily="49" charset="0"/>
              </a:rPr>
              <a:t>theName</a:t>
            </a: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    }</a:t>
            </a:r>
          </a:p>
          <a:p>
            <a:pPr marL="530352" lvl="1" indent="0" fontAlgn="base">
              <a:lnSpc>
                <a:spcPct val="110000"/>
              </a:lnSpc>
              <a:buNone/>
            </a:pP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let dad = new Octopus("Man with the 8 strong legs");</a:t>
            </a:r>
          </a:p>
          <a:p>
            <a:pPr marL="530352" lvl="1" indent="0" fontAlgn="base">
              <a:lnSpc>
                <a:spcPct val="110000"/>
              </a:lnSpc>
              <a:buNone/>
            </a:pPr>
            <a:r>
              <a:rPr lang="en-US" dirty="0">
                <a:latin typeface="Consolas" panose="020B0609020204030204" pitchFamily="49" charset="0"/>
              </a:rPr>
              <a:t>dad.name = "Man with the 3-piece suit"; // error! name is </a:t>
            </a:r>
            <a:r>
              <a:rPr lang="en-US" dirty="0" err="1">
                <a:latin typeface="Consolas" panose="020B0609020204030204" pitchFamily="49" charset="0"/>
              </a:rPr>
              <a:t>readonly</a:t>
            </a:r>
            <a:r>
              <a:rPr lang="en-US" dirty="0">
                <a:latin typeface="Consolas" panose="020B0609020204030204" pitchFamily="49" charset="0"/>
              </a:rPr>
              <a:t>.</a:t>
            </a:r>
          </a:p>
          <a:p>
            <a:endParaRPr lang="en-US" dirty="0"/>
          </a:p>
        </p:txBody>
      </p:sp>
    </p:spTree>
    <p:extLst>
      <p:ext uri="{BB962C8B-B14F-4D97-AF65-F5344CB8AC3E}">
        <p14:creationId xmlns:p14="http://schemas.microsoft.com/office/powerpoint/2010/main" val="24447632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a:t>
            </a:r>
            <a:endParaRPr lang="en-US" dirty="0"/>
          </a:p>
          <a:p>
            <a:endParaRPr lang="en-US" dirty="0"/>
          </a:p>
        </p:txBody>
      </p:sp>
    </p:spTree>
    <p:extLst>
      <p:ext uri="{BB962C8B-B14F-4D97-AF65-F5344CB8AC3E}">
        <p14:creationId xmlns:p14="http://schemas.microsoft.com/office/powerpoint/2010/main" val="724253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a:xfrm>
            <a:off x="1371599" y="1740877"/>
            <a:ext cx="10220325" cy="4126523"/>
          </a:xfrm>
        </p:spPr>
        <p:txBody>
          <a:bodyPr/>
          <a:lstStyle/>
          <a:p>
            <a:r>
              <a:rPr lang="en-GB" dirty="0">
                <a:hlinkClick r:id="rId3"/>
              </a:rPr>
              <a:t>http://www.typescriptlang.org</a:t>
            </a:r>
            <a:endParaRPr lang="en-GB" dirty="0"/>
          </a:p>
          <a:p>
            <a:r>
              <a:rPr lang="en-GB" dirty="0">
                <a:hlinkClick r:id="rId4"/>
              </a:rPr>
              <a:t>http://www.typescriptlang.org/Content/TypeScript%20Language%20Specification.pdf</a:t>
            </a:r>
            <a:endParaRPr lang="en-GB" dirty="0"/>
          </a:p>
          <a:p>
            <a:r>
              <a:rPr lang="en-GB" dirty="0">
                <a:hlinkClick r:id="rId5"/>
              </a:rPr>
              <a:t>http://www.typescriptlang.org/Playground</a:t>
            </a:r>
            <a:endParaRPr lang="en-GB" dirty="0"/>
          </a:p>
          <a:p>
            <a:r>
              <a:rPr lang="en-GB" dirty="0">
                <a:hlinkClick r:id="rId6"/>
              </a:rPr>
              <a:t>http://vswebessentials.com/download</a:t>
            </a:r>
            <a:endParaRPr lang="en-GB" dirty="0"/>
          </a:p>
          <a:p>
            <a:r>
              <a:rPr lang="en-GB" dirty="0">
                <a:hlinkClick r:id="rId7"/>
              </a:rPr>
              <a:t>https://github.com/borisyankov/DefinitelyTyped</a:t>
            </a:r>
            <a:endParaRPr lang="en-GB" dirty="0"/>
          </a:p>
          <a:p>
            <a:r>
              <a:rPr lang="en-GB" dirty="0">
                <a:hlinkClick r:id="rId8"/>
              </a:rPr>
              <a:t>https://github.com/Microsoft/TypeScript</a:t>
            </a:r>
            <a:endParaRPr lang="en-GB" dirty="0"/>
          </a:p>
        </p:txBody>
      </p:sp>
    </p:spTree>
    <p:extLst>
      <p:ext uri="{BB962C8B-B14F-4D97-AF65-F5344CB8AC3E}">
        <p14:creationId xmlns:p14="http://schemas.microsoft.com/office/powerpoint/2010/main" val="1683089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a:t>
            </a:r>
          </a:p>
        </p:txBody>
      </p:sp>
      <p:sp>
        <p:nvSpPr>
          <p:cNvPr id="5" name="Content Placeholder 4"/>
          <p:cNvSpPr>
            <a:spLocks noGrp="1"/>
          </p:cNvSpPr>
          <p:nvPr>
            <p:ph idx="1"/>
          </p:nvPr>
        </p:nvSpPr>
        <p:spPr/>
        <p:txBody>
          <a:bodyPr/>
          <a:lstStyle/>
          <a:p>
            <a:r>
              <a:rPr lang="en-US" dirty="0"/>
              <a:t>ECMAScript (ES) is a scripting language specification standardized by ECMAScript International</a:t>
            </a:r>
          </a:p>
          <a:p>
            <a:r>
              <a:rPr lang="en-US" dirty="0"/>
              <a:t>Languages like JavaScript, Jscript and </a:t>
            </a:r>
            <a:r>
              <a:rPr lang="en-US" dirty="0" err="1"/>
              <a:t>ActionScript</a:t>
            </a:r>
            <a:r>
              <a:rPr lang="en-US" dirty="0"/>
              <a:t> are governed by this specification.</a:t>
            </a:r>
          </a:p>
          <a:p>
            <a:r>
              <a:rPr lang="en-US" dirty="0"/>
              <a:t>ECMASCRIPT was created to standardize </a:t>
            </a:r>
            <a:r>
              <a:rPr lang="en-US" b="1" dirty="0"/>
              <a:t>JavaScript</a:t>
            </a:r>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ECMAScript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54000"/>
              </p:ext>
            </p:extLst>
          </p:nvPr>
        </p:nvGraphicFramePr>
        <p:xfrm>
          <a:off x="1371600" y="1741488"/>
          <a:ext cx="9678838" cy="4659312"/>
        </p:xfrm>
        <a:graphic>
          <a:graphicData uri="http://schemas.openxmlformats.org/drawingml/2006/table">
            <a:tbl>
              <a:tblPr firstRow="1" bandRow="1">
                <a:tableStyleId>{5C22544A-7EE6-4342-B048-85BDC9FD1C3A}</a:tableStyleId>
              </a:tblPr>
              <a:tblGrid>
                <a:gridCol w="1156320">
                  <a:extLst>
                    <a:ext uri="{9D8B030D-6E8A-4147-A177-3AD203B41FA5}">
                      <a16:colId xmlns:a16="http://schemas.microsoft.com/office/drawing/2014/main" val="20000"/>
                    </a:ext>
                  </a:extLst>
                </a:gridCol>
                <a:gridCol w="2891808">
                  <a:extLst>
                    <a:ext uri="{9D8B030D-6E8A-4147-A177-3AD203B41FA5}">
                      <a16:colId xmlns:a16="http://schemas.microsoft.com/office/drawing/2014/main" val="20001"/>
                    </a:ext>
                  </a:extLst>
                </a:gridCol>
                <a:gridCol w="5630710">
                  <a:extLst>
                    <a:ext uri="{9D8B030D-6E8A-4147-A177-3AD203B41FA5}">
                      <a16:colId xmlns:a16="http://schemas.microsoft.com/office/drawing/2014/main" val="20002"/>
                    </a:ext>
                  </a:extLst>
                </a:gridCol>
              </a:tblGrid>
              <a:tr h="404471">
                <a:tc>
                  <a:txBody>
                    <a:bodyPr/>
                    <a:lstStyle/>
                    <a:p>
                      <a:pPr algn="ctr"/>
                      <a:r>
                        <a:rPr lang="en-US" dirty="0">
                          <a:effectLst/>
                        </a:rPr>
                        <a:t>Edition</a:t>
                      </a:r>
                    </a:p>
                  </a:txBody>
                  <a:tcPr anchor="ctr"/>
                </a:tc>
                <a:tc>
                  <a:txBody>
                    <a:bodyPr/>
                    <a:lstStyle/>
                    <a:p>
                      <a:pPr algn="ctr"/>
                      <a:r>
                        <a:rPr lang="en-US">
                          <a:effectLst/>
                        </a:rPr>
                        <a:t>Date published</a:t>
                      </a:r>
                    </a:p>
                  </a:txBody>
                  <a:tcPr anchor="ctr"/>
                </a:tc>
                <a:tc>
                  <a:txBody>
                    <a:bodyPr/>
                    <a:lstStyle/>
                    <a:p>
                      <a:pPr algn="ctr"/>
                      <a:r>
                        <a:rPr lang="en-US">
                          <a:effectLst/>
                        </a:rPr>
                        <a:t>Changes from prior edition</a:t>
                      </a:r>
                    </a:p>
                  </a:txBody>
                  <a:tcPr anchor="ctr"/>
                </a:tc>
                <a:extLst>
                  <a:ext uri="{0D108BD9-81ED-4DB2-BD59-A6C34878D82A}">
                    <a16:rowId xmlns:a16="http://schemas.microsoft.com/office/drawing/2014/main" val="10000"/>
                  </a:ext>
                </a:extLst>
              </a:tr>
              <a:tr h="404471">
                <a:tc>
                  <a:txBody>
                    <a:bodyPr/>
                    <a:lstStyle/>
                    <a:p>
                      <a:r>
                        <a:rPr lang="en-US" dirty="0">
                          <a:effectLst/>
                        </a:rPr>
                        <a:t>ES</a:t>
                      </a:r>
                      <a:r>
                        <a:rPr lang="en-US" baseline="0" dirty="0">
                          <a:effectLst/>
                        </a:rPr>
                        <a:t> </a:t>
                      </a:r>
                      <a:r>
                        <a:rPr lang="en-US" dirty="0">
                          <a:effectLst/>
                        </a:rPr>
                        <a:t>1</a:t>
                      </a:r>
                    </a:p>
                  </a:txBody>
                  <a:tcPr anchor="ctr"/>
                </a:tc>
                <a:tc>
                  <a:txBody>
                    <a:bodyPr/>
                    <a:lstStyle/>
                    <a:p>
                      <a:r>
                        <a:rPr lang="en-US" dirty="0">
                          <a:effectLst/>
                        </a:rPr>
                        <a:t>June 1997</a:t>
                      </a:r>
                    </a:p>
                  </a:txBody>
                  <a:tcPr anchor="ctr"/>
                </a:tc>
                <a:tc>
                  <a:txBody>
                    <a:bodyPr/>
                    <a:lstStyle/>
                    <a:p>
                      <a:r>
                        <a:rPr lang="en-US" dirty="0">
                          <a:effectLst/>
                        </a:rPr>
                        <a:t>First edition</a:t>
                      </a:r>
                    </a:p>
                  </a:txBody>
                  <a:tcPr anchor="ctr"/>
                </a:tc>
                <a:extLst>
                  <a:ext uri="{0D108BD9-81ED-4DB2-BD59-A6C34878D82A}">
                    <a16:rowId xmlns:a16="http://schemas.microsoft.com/office/drawing/2014/main" val="10001"/>
                  </a:ext>
                </a:extLst>
              </a:tr>
              <a:tr h="404471">
                <a:tc>
                  <a:txBody>
                    <a:bodyPr/>
                    <a:lstStyle/>
                    <a:p>
                      <a:r>
                        <a:rPr lang="en-US" dirty="0">
                          <a:effectLst/>
                        </a:rPr>
                        <a:t>ES 2</a:t>
                      </a:r>
                    </a:p>
                  </a:txBody>
                  <a:tcPr anchor="ctr"/>
                </a:tc>
                <a:tc>
                  <a:txBody>
                    <a:bodyPr/>
                    <a:lstStyle/>
                    <a:p>
                      <a:r>
                        <a:rPr lang="en-US" dirty="0">
                          <a:effectLst/>
                        </a:rPr>
                        <a:t>June 1998</a:t>
                      </a:r>
                    </a:p>
                  </a:txBody>
                  <a:tcPr anchor="ctr"/>
                </a:tc>
                <a:tc>
                  <a:txBody>
                    <a:bodyPr/>
                    <a:lstStyle/>
                    <a:p>
                      <a:r>
                        <a:rPr lang="en-US" dirty="0">
                          <a:effectLst/>
                        </a:rPr>
                        <a:t>Editorial changes</a:t>
                      </a:r>
                    </a:p>
                  </a:txBody>
                  <a:tcPr anchor="ctr"/>
                </a:tc>
                <a:extLst>
                  <a:ext uri="{0D108BD9-81ED-4DB2-BD59-A6C34878D82A}">
                    <a16:rowId xmlns:a16="http://schemas.microsoft.com/office/drawing/2014/main" val="10002"/>
                  </a:ext>
                </a:extLst>
              </a:tr>
              <a:tr h="447765">
                <a:tc>
                  <a:txBody>
                    <a:bodyPr/>
                    <a:lstStyle/>
                    <a:p>
                      <a:r>
                        <a:rPr lang="en-US" dirty="0">
                          <a:effectLst/>
                        </a:rPr>
                        <a:t>ES 3</a:t>
                      </a:r>
                    </a:p>
                  </a:txBody>
                  <a:tcPr anchor="ctr"/>
                </a:tc>
                <a:tc>
                  <a:txBody>
                    <a:bodyPr/>
                    <a:lstStyle/>
                    <a:p>
                      <a:r>
                        <a:rPr lang="en-US" dirty="0">
                          <a:effectLst/>
                        </a:rPr>
                        <a:t>December 1999</a:t>
                      </a:r>
                    </a:p>
                  </a:txBody>
                  <a:tcPr anchor="ctr"/>
                </a:tc>
                <a:tc>
                  <a:txBody>
                    <a:bodyPr/>
                    <a:lstStyle/>
                    <a:p>
                      <a:r>
                        <a:rPr lang="en-US" dirty="0">
                          <a:effectLst/>
                        </a:rPr>
                        <a:t>Added </a:t>
                      </a:r>
                      <a:r>
                        <a:rPr lang="en-US" u="none" strike="noStrike" dirty="0">
                          <a:solidFill>
                            <a:srgbClr val="0B0080"/>
                          </a:solidFill>
                          <a:effectLst/>
                        </a:rPr>
                        <a:t>regular expressions</a:t>
                      </a:r>
                      <a:endParaRPr lang="en-US" dirty="0">
                        <a:effectLst/>
                      </a:endParaRPr>
                    </a:p>
                  </a:txBody>
                  <a:tcPr anchor="ctr"/>
                </a:tc>
                <a:extLst>
                  <a:ext uri="{0D108BD9-81ED-4DB2-BD59-A6C34878D82A}">
                    <a16:rowId xmlns:a16="http://schemas.microsoft.com/office/drawing/2014/main" val="10003"/>
                  </a:ext>
                </a:extLst>
              </a:tr>
              <a:tr h="531721">
                <a:tc>
                  <a:txBody>
                    <a:bodyPr/>
                    <a:lstStyle/>
                    <a:p>
                      <a:r>
                        <a:rPr lang="en-US" dirty="0">
                          <a:effectLst/>
                        </a:rPr>
                        <a:t>ES 4</a:t>
                      </a:r>
                    </a:p>
                  </a:txBody>
                  <a:tcPr anchor="ctr"/>
                </a:tc>
                <a:tc>
                  <a:txBody>
                    <a:bodyPr/>
                    <a:lstStyle/>
                    <a:p>
                      <a:r>
                        <a:rPr lang="en-US" i="1">
                          <a:effectLst/>
                        </a:rPr>
                        <a:t>Abandoned</a:t>
                      </a:r>
                      <a:endParaRPr lang="en-US">
                        <a:effectLst/>
                      </a:endParaRPr>
                    </a:p>
                  </a:txBody>
                  <a:tcPr anchor="ctr"/>
                </a:tc>
                <a:tc>
                  <a:txBody>
                    <a:bodyPr/>
                    <a:lstStyle/>
                    <a:p>
                      <a:r>
                        <a:rPr lang="en-US" dirty="0">
                          <a:effectLst/>
                        </a:rPr>
                        <a:t>Fourth Edition was abandoned, </a:t>
                      </a:r>
                    </a:p>
                  </a:txBody>
                  <a:tcPr anchor="ctr"/>
                </a:tc>
                <a:extLst>
                  <a:ext uri="{0D108BD9-81ED-4DB2-BD59-A6C34878D82A}">
                    <a16:rowId xmlns:a16="http://schemas.microsoft.com/office/drawing/2014/main" val="10004"/>
                  </a:ext>
                </a:extLst>
              </a:tr>
              <a:tr h="1011177">
                <a:tc>
                  <a:txBody>
                    <a:bodyPr/>
                    <a:lstStyle/>
                    <a:p>
                      <a:r>
                        <a:rPr lang="en-US" dirty="0">
                          <a:effectLst/>
                        </a:rPr>
                        <a:t>ES 5</a:t>
                      </a:r>
                    </a:p>
                  </a:txBody>
                  <a:tcPr anchor="ctr"/>
                </a:tc>
                <a:tc>
                  <a:txBody>
                    <a:bodyPr/>
                    <a:lstStyle/>
                    <a:p>
                      <a:r>
                        <a:rPr lang="en-US">
                          <a:effectLst/>
                        </a:rPr>
                        <a:t>December 2009</a:t>
                      </a:r>
                    </a:p>
                  </a:txBody>
                  <a:tcPr anchor="ctr"/>
                </a:tc>
                <a:tc>
                  <a:txBody>
                    <a:bodyPr/>
                    <a:lstStyle/>
                    <a:p>
                      <a:r>
                        <a:rPr lang="en-US" dirty="0">
                          <a:effectLst/>
                        </a:rPr>
                        <a:t>Adds "strict mode," Clarifies many ambiguities in the 3rd edition specification, Adds some new features, such as getters and setters, </a:t>
                      </a:r>
                    </a:p>
                  </a:txBody>
                  <a:tcPr anchor="ctr"/>
                </a:tc>
                <a:extLst>
                  <a:ext uri="{0D108BD9-81ED-4DB2-BD59-A6C34878D82A}">
                    <a16:rowId xmlns:a16="http://schemas.microsoft.com/office/drawing/2014/main" val="10005"/>
                  </a:ext>
                </a:extLst>
              </a:tr>
              <a:tr h="1455236">
                <a:tc>
                  <a:txBody>
                    <a:bodyPr/>
                    <a:lstStyle/>
                    <a:p>
                      <a:r>
                        <a:rPr lang="en-US" dirty="0">
                          <a:effectLst/>
                        </a:rPr>
                        <a:t>ES 6</a:t>
                      </a:r>
                    </a:p>
                  </a:txBody>
                  <a:tcPr anchor="ctr"/>
                </a:tc>
                <a:tc>
                  <a:txBody>
                    <a:bodyPr/>
                    <a:lstStyle/>
                    <a:p>
                      <a:r>
                        <a:rPr lang="en-US" dirty="0">
                          <a:effectLst/>
                        </a:rPr>
                        <a:t>June 2015</a:t>
                      </a:r>
                    </a:p>
                  </a:txBody>
                  <a:tcPr anchor="ctr"/>
                </a:tc>
                <a:tc>
                  <a:txBody>
                    <a:bodyPr/>
                    <a:lstStyle/>
                    <a:p>
                      <a:r>
                        <a:rPr lang="en-US" dirty="0">
                          <a:effectLst/>
                        </a:rPr>
                        <a:t>Classes and modules, iterators and for/of loops, generators, arrow functions, typed arrays, collections (maps, sets and weak maps), </a:t>
                      </a:r>
                      <a:r>
                        <a:rPr lang="en-US" u="none" strike="noStrike" dirty="0">
                          <a:solidFill>
                            <a:srgbClr val="0B0080"/>
                          </a:solidFill>
                          <a:effectLst/>
                        </a:rPr>
                        <a:t>promises</a:t>
                      </a:r>
                      <a:r>
                        <a:rPr lang="en-US" dirty="0">
                          <a:effectLst/>
                        </a:rPr>
                        <a:t>,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42552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 6 Features</a:t>
            </a:r>
          </a:p>
        </p:txBody>
      </p:sp>
      <p:sp>
        <p:nvSpPr>
          <p:cNvPr id="3" name="Content Placeholder 2"/>
          <p:cNvSpPr>
            <a:spLocks noGrp="1"/>
          </p:cNvSpPr>
          <p:nvPr>
            <p:ph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pPr lvl="0"/>
            <a:r>
              <a:rPr lang="en-US" dirty="0"/>
              <a:t>Template Strings, String methods</a:t>
            </a:r>
          </a:p>
          <a:p>
            <a:pPr lvl="0"/>
            <a:r>
              <a:rPr lang="en-US" dirty="0"/>
              <a:t>Object </a:t>
            </a:r>
            <a:r>
              <a:rPr lang="en-US" dirty="0" err="1"/>
              <a:t>Destructuring</a:t>
            </a:r>
            <a:r>
              <a:rPr lang="en-US" dirty="0"/>
              <a:t> </a:t>
            </a:r>
          </a:p>
          <a:p>
            <a:pPr lvl="0"/>
            <a:r>
              <a:rPr lang="en-US" dirty="0"/>
              <a:t>Spread and Rest operator</a:t>
            </a:r>
          </a:p>
          <a:p>
            <a:pPr lvl="0"/>
            <a:r>
              <a:rPr lang="en-US" dirty="0"/>
              <a:t>… many more</a:t>
            </a:r>
          </a:p>
        </p:txBody>
      </p:sp>
    </p:spTree>
    <p:extLst>
      <p:ext uri="{BB962C8B-B14F-4D97-AF65-F5344CB8AC3E}">
        <p14:creationId xmlns:p14="http://schemas.microsoft.com/office/powerpoint/2010/main" val="2917366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Scoping with let</a:t>
            </a:r>
          </a:p>
        </p:txBody>
      </p:sp>
      <p:sp>
        <p:nvSpPr>
          <p:cNvPr id="3" name="Content Placeholder 2"/>
          <p:cNvSpPr>
            <a:spLocks noGrp="1"/>
          </p:cNvSpPr>
          <p:nvPr>
            <p:ph idx="1"/>
          </p:nvPr>
        </p:nvSpPr>
        <p:spPr/>
        <p:txBody>
          <a:bodyPr>
            <a:normAutofit/>
          </a:bodyPr>
          <a:lstStyle/>
          <a:p>
            <a:r>
              <a:rPr lang="en-IN" dirty="0"/>
              <a:t>Before the advent of ES6, </a:t>
            </a:r>
            <a:r>
              <a:rPr lang="en-IN" dirty="0" err="1"/>
              <a:t>var</a:t>
            </a:r>
            <a:r>
              <a:rPr lang="en-IN" dirty="0"/>
              <a:t> declarations ruled as King. </a:t>
            </a:r>
          </a:p>
          <a:p>
            <a:r>
              <a:rPr lang="en-IN" dirty="0" err="1"/>
              <a:t>Var</a:t>
            </a:r>
            <a:r>
              <a:rPr lang="en-IN" dirty="0"/>
              <a:t> declarations are globally scoped or function/locally scoped</a:t>
            </a: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greeter = "hey hi";</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function </a:t>
            </a:r>
            <a:r>
              <a:rPr lang="en-IN" sz="1800" dirty="0" err="1">
                <a:latin typeface="Consolas" panose="020B0609020204030204" pitchFamily="49" charset="0"/>
              </a:rPr>
              <a:t>newFunction</a:t>
            </a:r>
            <a:r>
              <a:rPr lang="en-IN" sz="1800" dirty="0">
                <a:latin typeface="Consolas" panose="020B0609020204030204" pitchFamily="49" charset="0"/>
              </a:rPr>
              <a:t>() {</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hello = "hello";</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p>
          <a:p>
            <a:r>
              <a:rPr lang="en-IN" dirty="0"/>
              <a:t>Here, greeter is globally scoped because it exists outside a function while hello is function scoped. So we cannot access the variable hello outside of a function. </a:t>
            </a:r>
            <a:endParaRPr lang="en-US" dirty="0"/>
          </a:p>
          <a:p>
            <a:pPr>
              <a:lnSpc>
                <a:spcPct val="104000"/>
              </a:lnSpc>
            </a:pPr>
            <a:r>
              <a:rPr lang="en-IN" dirty="0"/>
              <a:t>let is preferred for variable declaration now</a:t>
            </a:r>
            <a:endParaRPr lang="en-US" dirty="0"/>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04450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Let is block scoped…</a:t>
            </a:r>
            <a:endParaRPr lang="en-US" dirty="0"/>
          </a:p>
        </p:txBody>
      </p:sp>
      <p:sp>
        <p:nvSpPr>
          <p:cNvPr id="3" name="Content Placeholder 2"/>
          <p:cNvSpPr>
            <a:spLocks noGrp="1"/>
          </p:cNvSpPr>
          <p:nvPr>
            <p:ph idx="1"/>
          </p:nvPr>
        </p:nvSpPr>
        <p:spPr>
          <a:xfrm>
            <a:off x="1371600" y="1740877"/>
            <a:ext cx="9601200" cy="4737561"/>
          </a:xfrm>
        </p:spPr>
        <p:txBody>
          <a:bodyPr>
            <a:normAutofit fontScale="77500" lnSpcReduction="20000"/>
          </a:bodyPr>
          <a:lstStyle/>
          <a:p>
            <a:r>
              <a:rPr lang="en-IN" dirty="0"/>
              <a:t>A block is chunk of code bounded by {} </a:t>
            </a:r>
          </a:p>
          <a:p>
            <a:r>
              <a:rPr lang="en-IN" dirty="0"/>
              <a:t>A block lives in curly braces</a:t>
            </a:r>
          </a:p>
          <a:p>
            <a:r>
              <a:rPr lang="en-IN" dirty="0"/>
              <a:t>Anything within curly braces is a block. So a variable declared in a block with the let is only available for use within that block</a:t>
            </a:r>
          </a:p>
          <a:p>
            <a:pPr marL="530352" lvl="1" indent="0">
              <a:lnSpc>
                <a:spcPct val="114000"/>
              </a:lnSpc>
              <a:buNone/>
            </a:pPr>
            <a:r>
              <a:rPr lang="en-IN" sz="1700" dirty="0">
                <a:latin typeface="Consolas" panose="020B0609020204030204" pitchFamily="49" charset="0"/>
              </a:rPr>
              <a:t>let greeting = "say Hi";</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times = 4;</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if (times &gt; 3)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hello = "say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 // hello is not defined</a:t>
            </a:r>
            <a:endParaRPr lang="en-US" sz="1700" dirty="0">
              <a:latin typeface="Consolas" panose="020B0609020204030204" pitchFamily="49" charset="0"/>
            </a:endParaRPr>
          </a:p>
          <a:p>
            <a:r>
              <a:rPr lang="en-IN" dirty="0"/>
              <a:t>We see that using hello outside its block(the curly braces where it was defined) returns an error. This is because let variables are block scoped .</a:t>
            </a:r>
            <a:endParaRPr lang="en-US" dirty="0"/>
          </a:p>
          <a:p>
            <a:endParaRPr lang="en-US" dirty="0"/>
          </a:p>
        </p:txBody>
      </p:sp>
    </p:spTree>
    <p:extLst>
      <p:ext uri="{BB962C8B-B14F-4D97-AF65-F5344CB8AC3E}">
        <p14:creationId xmlns:p14="http://schemas.microsoft.com/office/powerpoint/2010/main" val="17106073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5B05F02C-1E24-4FC4-A758-0DA61718B8C7}"/>
</file>

<file path=customXml/itemProps2.xml><?xml version="1.0" encoding="utf-8"?>
<ds:datastoreItem xmlns:ds="http://schemas.openxmlformats.org/officeDocument/2006/customXml" ds:itemID="{289764C1-7D8F-4B68-A3AF-FC90B162CA8B}"/>
</file>

<file path=customXml/itemProps3.xml><?xml version="1.0" encoding="utf-8"?>
<ds:datastoreItem xmlns:ds="http://schemas.openxmlformats.org/officeDocument/2006/customXml" ds:itemID="{BF7357B6-21C2-43CC-9EB8-E2072CB251BF}"/>
</file>

<file path=docProps/app.xml><?xml version="1.0" encoding="utf-8"?>
<Properties xmlns="http://schemas.openxmlformats.org/officeDocument/2006/extended-properties" xmlns:vt="http://schemas.openxmlformats.org/officeDocument/2006/docPropsVTypes">
  <Template>TM10001105[[fn=Crop]]</Template>
  <TotalTime>2304</TotalTime>
  <Words>3471</Words>
  <Application>Microsoft Office PowerPoint</Application>
  <PresentationFormat>Widescreen</PresentationFormat>
  <Paragraphs>397</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Consolas</vt:lpstr>
      <vt:lpstr>Franklin Gothic Book</vt:lpstr>
      <vt:lpstr>Crop</vt:lpstr>
      <vt:lpstr>      Angular 6</vt:lpstr>
      <vt:lpstr>Objectives</vt:lpstr>
      <vt:lpstr>ES6 &amp; Typescript</vt:lpstr>
      <vt:lpstr>ES6 &amp; Typescript</vt:lpstr>
      <vt:lpstr>ES6</vt:lpstr>
      <vt:lpstr>ECMAScript History</vt:lpstr>
      <vt:lpstr>ES 6 Features</vt:lpstr>
      <vt:lpstr>Block Scoping with let</vt:lpstr>
      <vt:lpstr>Let is block scoped…</vt:lpstr>
      <vt:lpstr>Const keyword</vt:lpstr>
      <vt:lpstr>Summary…</vt:lpstr>
      <vt:lpstr>Arrow Functions…</vt:lpstr>
      <vt:lpstr>Syntactic Variations in Arrow Functions…</vt:lpstr>
      <vt:lpstr>Syntactic Variations in Arrow Functions…</vt:lpstr>
      <vt:lpstr>Syntactic Variations in Arrow Functions…</vt:lpstr>
      <vt:lpstr>Syntactic Variations in Arrow Functions…</vt:lpstr>
      <vt:lpstr>Default function parameters</vt:lpstr>
      <vt:lpstr>Spread operator / Rest Parameters</vt:lpstr>
      <vt:lpstr>Template Strings, String methods</vt:lpstr>
      <vt:lpstr>String interpolation…</vt:lpstr>
      <vt:lpstr>Multiple Strings…</vt:lpstr>
      <vt:lpstr>Tagged Templates…</vt:lpstr>
      <vt:lpstr>Tagged Templates…</vt:lpstr>
      <vt:lpstr>Object de-structuring </vt:lpstr>
      <vt:lpstr>References</vt:lpstr>
      <vt:lpstr>Typescript</vt:lpstr>
      <vt:lpstr>Typescript…</vt:lpstr>
      <vt:lpstr>Typescript Fundamentals </vt:lpstr>
      <vt:lpstr>Types</vt:lpstr>
      <vt:lpstr>Basic Types</vt:lpstr>
      <vt:lpstr>Basic Types</vt:lpstr>
      <vt:lpstr>Basic Types</vt:lpstr>
      <vt:lpstr>Basic Types</vt:lpstr>
      <vt:lpstr>Basic Types</vt:lpstr>
      <vt:lpstr>Basic Types</vt:lpstr>
      <vt:lpstr>Basic Types</vt:lpstr>
      <vt:lpstr>Basic Types</vt:lpstr>
      <vt:lpstr>Basic Types</vt:lpstr>
      <vt:lpstr>Type assertions</vt:lpstr>
      <vt:lpstr>Classes</vt:lpstr>
      <vt:lpstr>Classes</vt:lpstr>
      <vt:lpstr>Inheritance</vt:lpstr>
      <vt:lpstr>Public, private, and protected modifiers</vt:lpstr>
      <vt:lpstr>Public, private, and protected modifiers</vt:lpstr>
      <vt:lpstr>Readonly modifier</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348</cp:revision>
  <dcterms:created xsi:type="dcterms:W3CDTF">2017-07-28T13:43:20Z</dcterms:created>
  <dcterms:modified xsi:type="dcterms:W3CDTF">2019-02-15T12:28:17Z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