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diagrams/data1.xml" ContentType="application/vnd.openxmlformats-officedocument.drawingml.diagramData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diagrams/colors1.xml" ContentType="application/vnd.openxmlformats-officedocument.drawingml.diagramColors+xml"/>
  <Override PartName="/ppt/diagrams/layout1.xml" ContentType="application/vnd.openxmlformats-officedocument.drawingml.diagram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rawing1.xml" ContentType="application/vnd.ms-office.drawingml.diagramDrawing+xml"/>
  <Override PartName="/ppt/diagrams/quickStyle1.xml" ContentType="application/vnd.openxmlformats-officedocument.drawingml.diagramStyl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tags/tag7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4.xml" ContentType="application/vnd.openxmlformats-officedocument.presentationml.tag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256" r:id="rId2"/>
    <p:sldId id="302" r:id="rId3"/>
    <p:sldId id="289" r:id="rId4"/>
    <p:sldId id="303" r:id="rId5"/>
    <p:sldId id="307" r:id="rId6"/>
    <p:sldId id="308" r:id="rId7"/>
    <p:sldId id="309" r:id="rId8"/>
    <p:sldId id="310" r:id="rId9"/>
    <p:sldId id="394" r:id="rId10"/>
    <p:sldId id="395" r:id="rId11"/>
    <p:sldId id="396" r:id="rId12"/>
    <p:sldId id="375" r:id="rId13"/>
    <p:sldId id="372" r:id="rId14"/>
    <p:sldId id="373" r:id="rId15"/>
    <p:sldId id="378" r:id="rId16"/>
    <p:sldId id="374" r:id="rId17"/>
    <p:sldId id="442" r:id="rId18"/>
    <p:sldId id="443" r:id="rId19"/>
    <p:sldId id="445" r:id="rId20"/>
    <p:sldId id="446" r:id="rId21"/>
    <p:sldId id="376" r:id="rId22"/>
    <p:sldId id="377" r:id="rId23"/>
    <p:sldId id="437" r:id="rId24"/>
    <p:sldId id="438" r:id="rId25"/>
    <p:sldId id="439" r:id="rId26"/>
    <p:sldId id="440" r:id="rId27"/>
    <p:sldId id="398" r:id="rId28"/>
    <p:sldId id="399" r:id="rId29"/>
    <p:sldId id="401" r:id="rId30"/>
    <p:sldId id="402" r:id="rId31"/>
    <p:sldId id="403" r:id="rId32"/>
    <p:sldId id="404" r:id="rId33"/>
    <p:sldId id="405" r:id="rId34"/>
    <p:sldId id="406" r:id="rId35"/>
    <p:sldId id="436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0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89659" autoAdjust="0"/>
  </p:normalViewPr>
  <p:slideViewPr>
    <p:cSldViewPr snapToGrid="0">
      <p:cViewPr varScale="1">
        <p:scale>
          <a:sx n="59" d="100"/>
          <a:sy n="59" d="100"/>
        </p:scale>
        <p:origin x="477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45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ustomXml" Target="../customXml/item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5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B139E82-0E96-4E4B-B743-836EECE73DCA}" type="doc">
      <dgm:prSet loTypeId="urn:microsoft.com/office/officeart/2005/8/layout/list1" loCatId="list" qsTypeId="urn:microsoft.com/office/officeart/2005/8/quickstyle/simple1" qsCatId="simple" csTypeId="urn:microsoft.com/office/officeart/2005/8/colors/colorful1#5" csCatId="colorful" phldr="1"/>
      <dgm:spPr/>
      <dgm:t>
        <a:bodyPr/>
        <a:lstStyle/>
        <a:p>
          <a:endParaRPr lang="en-US"/>
        </a:p>
      </dgm:t>
    </dgm:pt>
    <dgm:pt modelId="{3493180C-C257-4A32-9443-9B257A9A51E8}">
      <dgm:prSet phldrT="[Text]"/>
      <dgm:spPr/>
      <dgm:t>
        <a:bodyPr/>
        <a:lstStyle/>
        <a:p>
          <a:r>
            <a:rPr lang="en-US" dirty="0"/>
            <a:t>Routes</a:t>
          </a:r>
        </a:p>
      </dgm:t>
    </dgm:pt>
    <dgm:pt modelId="{E81FFBD2-51A1-4391-8AD6-1B7C71A47765}" type="parTrans" cxnId="{8E2CB026-4F1A-4438-9B39-6DB81168BB94}">
      <dgm:prSet/>
      <dgm:spPr/>
      <dgm:t>
        <a:bodyPr/>
        <a:lstStyle/>
        <a:p>
          <a:endParaRPr lang="en-US"/>
        </a:p>
      </dgm:t>
    </dgm:pt>
    <dgm:pt modelId="{C46921B0-7894-4F0B-A01C-095981137C2F}" type="sibTrans" cxnId="{8E2CB026-4F1A-4438-9B39-6DB81168BB94}">
      <dgm:prSet/>
      <dgm:spPr/>
      <dgm:t>
        <a:bodyPr/>
        <a:lstStyle/>
        <a:p>
          <a:endParaRPr lang="en-US"/>
        </a:p>
      </dgm:t>
    </dgm:pt>
    <dgm:pt modelId="{4E63D4FE-7AAE-48BB-A0ED-710D59525F45}">
      <dgm:prSet phldrT="[Text]"/>
      <dgm:spPr/>
      <dgm:t>
        <a:bodyPr/>
        <a:lstStyle/>
        <a:p>
          <a:r>
            <a:rPr lang="en-US" dirty="0" err="1"/>
            <a:t>RouterOutlet</a:t>
          </a:r>
          <a:endParaRPr lang="en-US" dirty="0"/>
        </a:p>
      </dgm:t>
    </dgm:pt>
    <dgm:pt modelId="{9D73CAD4-791C-48BF-B5BB-846D48651313}" type="parTrans" cxnId="{190DC10D-C7CF-4C43-A156-FA21CC9972DC}">
      <dgm:prSet/>
      <dgm:spPr/>
      <dgm:t>
        <a:bodyPr/>
        <a:lstStyle/>
        <a:p>
          <a:endParaRPr lang="en-US"/>
        </a:p>
      </dgm:t>
    </dgm:pt>
    <dgm:pt modelId="{F2AC56E0-D51E-4422-8427-B7E3C90F9D4F}" type="sibTrans" cxnId="{190DC10D-C7CF-4C43-A156-FA21CC9972DC}">
      <dgm:prSet/>
      <dgm:spPr/>
      <dgm:t>
        <a:bodyPr/>
        <a:lstStyle/>
        <a:p>
          <a:endParaRPr lang="en-US"/>
        </a:p>
      </dgm:t>
    </dgm:pt>
    <dgm:pt modelId="{C5FDCAE3-F073-4BEC-97E5-C1B00F6CB50C}">
      <dgm:prSet phldrT="[Text]"/>
      <dgm:spPr/>
      <dgm:t>
        <a:bodyPr/>
        <a:lstStyle/>
        <a:p>
          <a:r>
            <a:rPr lang="en-US" dirty="0" err="1"/>
            <a:t>RouterLink</a:t>
          </a:r>
          <a:endParaRPr lang="en-US" dirty="0"/>
        </a:p>
      </dgm:t>
    </dgm:pt>
    <dgm:pt modelId="{179052F4-1FA2-484C-A436-1F5B4CFCF093}" type="parTrans" cxnId="{8C6189C2-F1DA-4B5B-8D11-08E23E931CCD}">
      <dgm:prSet/>
      <dgm:spPr/>
      <dgm:t>
        <a:bodyPr/>
        <a:lstStyle/>
        <a:p>
          <a:endParaRPr lang="en-US"/>
        </a:p>
      </dgm:t>
    </dgm:pt>
    <dgm:pt modelId="{3FE22699-9401-4093-89F8-B1D6724FCBD0}" type="sibTrans" cxnId="{8C6189C2-F1DA-4B5B-8D11-08E23E931CCD}">
      <dgm:prSet/>
      <dgm:spPr/>
      <dgm:t>
        <a:bodyPr/>
        <a:lstStyle/>
        <a:p>
          <a:endParaRPr lang="en-US"/>
        </a:p>
      </dgm:t>
    </dgm:pt>
    <dgm:pt modelId="{A3D06D15-990C-462C-B4C0-C2368A054006}">
      <dgm:prSet phldrT="[Text]"/>
      <dgm:spPr/>
      <dgm:t>
        <a:bodyPr/>
        <a:lstStyle/>
        <a:p>
          <a:r>
            <a:rPr lang="en-US" dirty="0"/>
            <a:t>Describes the routes application supports</a:t>
          </a:r>
        </a:p>
      </dgm:t>
    </dgm:pt>
    <dgm:pt modelId="{24CCFC74-8520-484E-9D9B-1344CA103932}" type="parTrans" cxnId="{4D0CB3D3-E333-4400-851D-A6487384239A}">
      <dgm:prSet/>
      <dgm:spPr/>
      <dgm:t>
        <a:bodyPr/>
        <a:lstStyle/>
        <a:p>
          <a:endParaRPr lang="en-US"/>
        </a:p>
      </dgm:t>
    </dgm:pt>
    <dgm:pt modelId="{64FC0340-C39E-4621-98E9-765FB87BEE6B}" type="sibTrans" cxnId="{4D0CB3D3-E333-4400-851D-A6487384239A}">
      <dgm:prSet/>
      <dgm:spPr/>
      <dgm:t>
        <a:bodyPr/>
        <a:lstStyle/>
        <a:p>
          <a:endParaRPr lang="en-US"/>
        </a:p>
      </dgm:t>
    </dgm:pt>
    <dgm:pt modelId="{15E82150-E1CD-4926-AC33-A124C04DF4C5}">
      <dgm:prSet phldrT="[Text]"/>
      <dgm:spPr/>
      <dgm:t>
        <a:bodyPr/>
        <a:lstStyle/>
        <a:p>
          <a:r>
            <a:rPr lang="en-US" dirty="0"/>
            <a:t>A “placeholder” component that gets expanded to each route’s content</a:t>
          </a:r>
        </a:p>
      </dgm:t>
    </dgm:pt>
    <dgm:pt modelId="{369B4D64-3E96-438C-8B2C-C83417407982}" type="parTrans" cxnId="{F6E8FDEB-C86C-4A0A-81B0-D1BD1A105764}">
      <dgm:prSet/>
      <dgm:spPr/>
      <dgm:t>
        <a:bodyPr/>
        <a:lstStyle/>
        <a:p>
          <a:endParaRPr lang="en-US"/>
        </a:p>
      </dgm:t>
    </dgm:pt>
    <dgm:pt modelId="{9037E126-F381-4872-A3C1-138DDC9503BC}" type="sibTrans" cxnId="{F6E8FDEB-C86C-4A0A-81B0-D1BD1A105764}">
      <dgm:prSet/>
      <dgm:spPr/>
      <dgm:t>
        <a:bodyPr/>
        <a:lstStyle/>
        <a:p>
          <a:endParaRPr lang="en-US"/>
        </a:p>
      </dgm:t>
    </dgm:pt>
    <dgm:pt modelId="{564101DD-7A9F-409F-BC73-B0577E5D99C4}">
      <dgm:prSet phldrT="[Text]"/>
      <dgm:spPr/>
      <dgm:t>
        <a:bodyPr/>
        <a:lstStyle/>
        <a:p>
          <a:r>
            <a:rPr lang="en-US" dirty="0"/>
            <a:t>Directive is used to link to routes</a:t>
          </a:r>
        </a:p>
      </dgm:t>
    </dgm:pt>
    <dgm:pt modelId="{5DD08C45-B7E7-4301-9588-AEB26756C0A6}" type="parTrans" cxnId="{A48512EC-57DC-4C46-AE25-A67DF27927E4}">
      <dgm:prSet/>
      <dgm:spPr/>
      <dgm:t>
        <a:bodyPr/>
        <a:lstStyle/>
        <a:p>
          <a:endParaRPr lang="en-US"/>
        </a:p>
      </dgm:t>
    </dgm:pt>
    <dgm:pt modelId="{0CE170BE-CFB3-4AEE-AAF5-4A53EF9DB0E7}" type="sibTrans" cxnId="{A48512EC-57DC-4C46-AE25-A67DF27927E4}">
      <dgm:prSet/>
      <dgm:spPr/>
      <dgm:t>
        <a:bodyPr/>
        <a:lstStyle/>
        <a:p>
          <a:endParaRPr lang="en-US"/>
        </a:p>
      </dgm:t>
    </dgm:pt>
    <dgm:pt modelId="{251340C3-2AC9-4308-AFBE-AC8735102FD5}" type="pres">
      <dgm:prSet presAssocID="{AB139E82-0E96-4E4B-B743-836EECE73DCA}" presName="linear" presStyleCnt="0">
        <dgm:presLayoutVars>
          <dgm:dir/>
          <dgm:animLvl val="lvl"/>
          <dgm:resizeHandles val="exact"/>
        </dgm:presLayoutVars>
      </dgm:prSet>
      <dgm:spPr/>
    </dgm:pt>
    <dgm:pt modelId="{6B525B2B-9980-4FC9-9D10-3B997AE7D833}" type="pres">
      <dgm:prSet presAssocID="{3493180C-C257-4A32-9443-9B257A9A51E8}" presName="parentLin" presStyleCnt="0"/>
      <dgm:spPr/>
    </dgm:pt>
    <dgm:pt modelId="{635F396B-A88C-4018-B1A4-D6881F364A05}" type="pres">
      <dgm:prSet presAssocID="{3493180C-C257-4A32-9443-9B257A9A51E8}" presName="parentLeftMargin" presStyleLbl="node1" presStyleIdx="0" presStyleCnt="3"/>
      <dgm:spPr/>
    </dgm:pt>
    <dgm:pt modelId="{05BB0DDC-0F9E-47EA-A027-2D3BD96A0DBA}" type="pres">
      <dgm:prSet presAssocID="{3493180C-C257-4A32-9443-9B257A9A51E8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4066DF88-47F2-43B2-9801-DD766360524C}" type="pres">
      <dgm:prSet presAssocID="{3493180C-C257-4A32-9443-9B257A9A51E8}" presName="negativeSpace" presStyleCnt="0"/>
      <dgm:spPr/>
    </dgm:pt>
    <dgm:pt modelId="{A640872B-2376-44FE-AA69-8A0883A68682}" type="pres">
      <dgm:prSet presAssocID="{3493180C-C257-4A32-9443-9B257A9A51E8}" presName="childText" presStyleLbl="conFgAcc1" presStyleIdx="0" presStyleCnt="3">
        <dgm:presLayoutVars>
          <dgm:bulletEnabled val="1"/>
        </dgm:presLayoutVars>
      </dgm:prSet>
      <dgm:spPr/>
    </dgm:pt>
    <dgm:pt modelId="{657082D9-A2FA-4EEB-A9F7-52C8B34ED794}" type="pres">
      <dgm:prSet presAssocID="{C46921B0-7894-4F0B-A01C-095981137C2F}" presName="spaceBetweenRectangles" presStyleCnt="0"/>
      <dgm:spPr/>
    </dgm:pt>
    <dgm:pt modelId="{96826B2D-9E5C-4E06-9E30-988DB57ED335}" type="pres">
      <dgm:prSet presAssocID="{4E63D4FE-7AAE-48BB-A0ED-710D59525F45}" presName="parentLin" presStyleCnt="0"/>
      <dgm:spPr/>
    </dgm:pt>
    <dgm:pt modelId="{3CA67AEB-F96E-4E48-95A9-E5CCC2CD525C}" type="pres">
      <dgm:prSet presAssocID="{4E63D4FE-7AAE-48BB-A0ED-710D59525F45}" presName="parentLeftMargin" presStyleLbl="node1" presStyleIdx="0" presStyleCnt="3"/>
      <dgm:spPr/>
    </dgm:pt>
    <dgm:pt modelId="{FFCF5D1E-4D99-4E79-9506-B6ECF47AE092}" type="pres">
      <dgm:prSet presAssocID="{4E63D4FE-7AAE-48BB-A0ED-710D59525F4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5B157FF-55F3-4D94-981C-9EFA091EE6EA}" type="pres">
      <dgm:prSet presAssocID="{4E63D4FE-7AAE-48BB-A0ED-710D59525F45}" presName="negativeSpace" presStyleCnt="0"/>
      <dgm:spPr/>
    </dgm:pt>
    <dgm:pt modelId="{1FF94A68-B47A-443E-B4B7-61071BC5DBB5}" type="pres">
      <dgm:prSet presAssocID="{4E63D4FE-7AAE-48BB-A0ED-710D59525F45}" presName="childText" presStyleLbl="conFgAcc1" presStyleIdx="1" presStyleCnt="3">
        <dgm:presLayoutVars>
          <dgm:bulletEnabled val="1"/>
        </dgm:presLayoutVars>
      </dgm:prSet>
      <dgm:spPr/>
    </dgm:pt>
    <dgm:pt modelId="{A6FE3FF6-171E-4DAD-AE8D-3520D4CAD18D}" type="pres">
      <dgm:prSet presAssocID="{F2AC56E0-D51E-4422-8427-B7E3C90F9D4F}" presName="spaceBetweenRectangles" presStyleCnt="0"/>
      <dgm:spPr/>
    </dgm:pt>
    <dgm:pt modelId="{EE40574C-3FE3-4267-8899-94F19F16634C}" type="pres">
      <dgm:prSet presAssocID="{C5FDCAE3-F073-4BEC-97E5-C1B00F6CB50C}" presName="parentLin" presStyleCnt="0"/>
      <dgm:spPr/>
    </dgm:pt>
    <dgm:pt modelId="{F4E4020F-197F-4470-85FB-E1FBE92F18BF}" type="pres">
      <dgm:prSet presAssocID="{C5FDCAE3-F073-4BEC-97E5-C1B00F6CB50C}" presName="parentLeftMargin" presStyleLbl="node1" presStyleIdx="1" presStyleCnt="3"/>
      <dgm:spPr/>
    </dgm:pt>
    <dgm:pt modelId="{700B3221-BEBF-4637-A0BF-60E282B54BE5}" type="pres">
      <dgm:prSet presAssocID="{C5FDCAE3-F073-4BEC-97E5-C1B00F6CB50C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A5F394DF-EC52-425F-A75C-72D63B47266E}" type="pres">
      <dgm:prSet presAssocID="{C5FDCAE3-F073-4BEC-97E5-C1B00F6CB50C}" presName="negativeSpace" presStyleCnt="0"/>
      <dgm:spPr/>
    </dgm:pt>
    <dgm:pt modelId="{F6601127-57FB-4DD0-98B2-4C93211F2DB4}" type="pres">
      <dgm:prSet presAssocID="{C5FDCAE3-F073-4BEC-97E5-C1B00F6CB50C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A748D505-F733-4D1C-9C91-3C327023A4D3}" type="presOf" srcId="{4E63D4FE-7AAE-48BB-A0ED-710D59525F45}" destId="{FFCF5D1E-4D99-4E79-9506-B6ECF47AE092}" srcOrd="1" destOrd="0" presId="urn:microsoft.com/office/officeart/2005/8/layout/list1"/>
    <dgm:cxn modelId="{190DC10D-C7CF-4C43-A156-FA21CC9972DC}" srcId="{AB139E82-0E96-4E4B-B743-836EECE73DCA}" destId="{4E63D4FE-7AAE-48BB-A0ED-710D59525F45}" srcOrd="1" destOrd="0" parTransId="{9D73CAD4-791C-48BF-B5BB-846D48651313}" sibTransId="{F2AC56E0-D51E-4422-8427-B7E3C90F9D4F}"/>
    <dgm:cxn modelId="{40A45B13-B738-4EC0-A6AE-4FC07910D854}" type="presOf" srcId="{3493180C-C257-4A32-9443-9B257A9A51E8}" destId="{05BB0DDC-0F9E-47EA-A027-2D3BD96A0DBA}" srcOrd="1" destOrd="0" presId="urn:microsoft.com/office/officeart/2005/8/layout/list1"/>
    <dgm:cxn modelId="{E42D0D19-AE93-463E-8EF7-EF64160E4DD4}" type="presOf" srcId="{C5FDCAE3-F073-4BEC-97E5-C1B00F6CB50C}" destId="{F4E4020F-197F-4470-85FB-E1FBE92F18BF}" srcOrd="0" destOrd="0" presId="urn:microsoft.com/office/officeart/2005/8/layout/list1"/>
    <dgm:cxn modelId="{8E2CB026-4F1A-4438-9B39-6DB81168BB94}" srcId="{AB139E82-0E96-4E4B-B743-836EECE73DCA}" destId="{3493180C-C257-4A32-9443-9B257A9A51E8}" srcOrd="0" destOrd="0" parTransId="{E81FFBD2-51A1-4391-8AD6-1B7C71A47765}" sibTransId="{C46921B0-7894-4F0B-A01C-095981137C2F}"/>
    <dgm:cxn modelId="{0ACAB927-B9CD-45B7-BA12-750A67515384}" type="presOf" srcId="{C5FDCAE3-F073-4BEC-97E5-C1B00F6CB50C}" destId="{700B3221-BEBF-4637-A0BF-60E282B54BE5}" srcOrd="1" destOrd="0" presId="urn:microsoft.com/office/officeart/2005/8/layout/list1"/>
    <dgm:cxn modelId="{86040C37-58FD-4EFF-AA6C-5D6940A825A4}" type="presOf" srcId="{564101DD-7A9F-409F-BC73-B0577E5D99C4}" destId="{F6601127-57FB-4DD0-98B2-4C93211F2DB4}" srcOrd="0" destOrd="0" presId="urn:microsoft.com/office/officeart/2005/8/layout/list1"/>
    <dgm:cxn modelId="{E973174B-E7A1-4F4F-9850-6B6B65675545}" type="presOf" srcId="{AB139E82-0E96-4E4B-B743-836EECE73DCA}" destId="{251340C3-2AC9-4308-AFBE-AC8735102FD5}" srcOrd="0" destOrd="0" presId="urn:microsoft.com/office/officeart/2005/8/layout/list1"/>
    <dgm:cxn modelId="{B45F9A4B-AC1B-47B5-ABC5-9300AC022A1C}" type="presOf" srcId="{15E82150-E1CD-4926-AC33-A124C04DF4C5}" destId="{1FF94A68-B47A-443E-B4B7-61071BC5DBB5}" srcOrd="0" destOrd="0" presId="urn:microsoft.com/office/officeart/2005/8/layout/list1"/>
    <dgm:cxn modelId="{A5A8EF77-9E80-4F0C-A844-996A55376FA3}" type="presOf" srcId="{3493180C-C257-4A32-9443-9B257A9A51E8}" destId="{635F396B-A88C-4018-B1A4-D6881F364A05}" srcOrd="0" destOrd="0" presId="urn:microsoft.com/office/officeart/2005/8/layout/list1"/>
    <dgm:cxn modelId="{D56DBF7E-67BE-4560-B369-437DE8EC9A07}" type="presOf" srcId="{4E63D4FE-7AAE-48BB-A0ED-710D59525F45}" destId="{3CA67AEB-F96E-4E48-95A9-E5CCC2CD525C}" srcOrd="0" destOrd="0" presId="urn:microsoft.com/office/officeart/2005/8/layout/list1"/>
    <dgm:cxn modelId="{8C6189C2-F1DA-4B5B-8D11-08E23E931CCD}" srcId="{AB139E82-0E96-4E4B-B743-836EECE73DCA}" destId="{C5FDCAE3-F073-4BEC-97E5-C1B00F6CB50C}" srcOrd="2" destOrd="0" parTransId="{179052F4-1FA2-484C-A436-1F5B4CFCF093}" sibTransId="{3FE22699-9401-4093-89F8-B1D6724FCBD0}"/>
    <dgm:cxn modelId="{A346C1C6-1C6F-4884-917C-091A9E177C04}" type="presOf" srcId="{A3D06D15-990C-462C-B4C0-C2368A054006}" destId="{A640872B-2376-44FE-AA69-8A0883A68682}" srcOrd="0" destOrd="0" presId="urn:microsoft.com/office/officeart/2005/8/layout/list1"/>
    <dgm:cxn modelId="{4D0CB3D3-E333-4400-851D-A6487384239A}" srcId="{3493180C-C257-4A32-9443-9B257A9A51E8}" destId="{A3D06D15-990C-462C-B4C0-C2368A054006}" srcOrd="0" destOrd="0" parTransId="{24CCFC74-8520-484E-9D9B-1344CA103932}" sibTransId="{64FC0340-C39E-4621-98E9-765FB87BEE6B}"/>
    <dgm:cxn modelId="{F6E8FDEB-C86C-4A0A-81B0-D1BD1A105764}" srcId="{4E63D4FE-7AAE-48BB-A0ED-710D59525F45}" destId="{15E82150-E1CD-4926-AC33-A124C04DF4C5}" srcOrd="0" destOrd="0" parTransId="{369B4D64-3E96-438C-8B2C-C83417407982}" sibTransId="{9037E126-F381-4872-A3C1-138DDC9503BC}"/>
    <dgm:cxn modelId="{A48512EC-57DC-4C46-AE25-A67DF27927E4}" srcId="{C5FDCAE3-F073-4BEC-97E5-C1B00F6CB50C}" destId="{564101DD-7A9F-409F-BC73-B0577E5D99C4}" srcOrd="0" destOrd="0" parTransId="{5DD08C45-B7E7-4301-9588-AEB26756C0A6}" sibTransId="{0CE170BE-CFB3-4AEE-AAF5-4A53EF9DB0E7}"/>
    <dgm:cxn modelId="{9170D42B-92CA-4CB6-B887-11F8B37EBBA8}" type="presParOf" srcId="{251340C3-2AC9-4308-AFBE-AC8735102FD5}" destId="{6B525B2B-9980-4FC9-9D10-3B997AE7D833}" srcOrd="0" destOrd="0" presId="urn:microsoft.com/office/officeart/2005/8/layout/list1"/>
    <dgm:cxn modelId="{E88B75DD-6180-4C99-B26B-B5C278AD618F}" type="presParOf" srcId="{6B525B2B-9980-4FC9-9D10-3B997AE7D833}" destId="{635F396B-A88C-4018-B1A4-D6881F364A05}" srcOrd="0" destOrd="0" presId="urn:microsoft.com/office/officeart/2005/8/layout/list1"/>
    <dgm:cxn modelId="{FC9E31B3-7111-4302-AC3B-A2BBA564E904}" type="presParOf" srcId="{6B525B2B-9980-4FC9-9D10-3B997AE7D833}" destId="{05BB0DDC-0F9E-47EA-A027-2D3BD96A0DBA}" srcOrd="1" destOrd="0" presId="urn:microsoft.com/office/officeart/2005/8/layout/list1"/>
    <dgm:cxn modelId="{201FFB5E-ABFB-4CE8-9E0E-796E50EC401B}" type="presParOf" srcId="{251340C3-2AC9-4308-AFBE-AC8735102FD5}" destId="{4066DF88-47F2-43B2-9801-DD766360524C}" srcOrd="1" destOrd="0" presId="urn:microsoft.com/office/officeart/2005/8/layout/list1"/>
    <dgm:cxn modelId="{64EB2CAE-0C28-4588-9DA0-B23DCE073D21}" type="presParOf" srcId="{251340C3-2AC9-4308-AFBE-AC8735102FD5}" destId="{A640872B-2376-44FE-AA69-8A0883A68682}" srcOrd="2" destOrd="0" presId="urn:microsoft.com/office/officeart/2005/8/layout/list1"/>
    <dgm:cxn modelId="{9D2AB6EA-2D37-40D3-BB72-AA413B5BEBC1}" type="presParOf" srcId="{251340C3-2AC9-4308-AFBE-AC8735102FD5}" destId="{657082D9-A2FA-4EEB-A9F7-52C8B34ED794}" srcOrd="3" destOrd="0" presId="urn:microsoft.com/office/officeart/2005/8/layout/list1"/>
    <dgm:cxn modelId="{9E2E3A72-1F44-4403-BCA5-622D4543B839}" type="presParOf" srcId="{251340C3-2AC9-4308-AFBE-AC8735102FD5}" destId="{96826B2D-9E5C-4E06-9E30-988DB57ED335}" srcOrd="4" destOrd="0" presId="urn:microsoft.com/office/officeart/2005/8/layout/list1"/>
    <dgm:cxn modelId="{FC3D2BCD-5AAD-4BCB-AFFB-A27C208FF6C3}" type="presParOf" srcId="{96826B2D-9E5C-4E06-9E30-988DB57ED335}" destId="{3CA67AEB-F96E-4E48-95A9-E5CCC2CD525C}" srcOrd="0" destOrd="0" presId="urn:microsoft.com/office/officeart/2005/8/layout/list1"/>
    <dgm:cxn modelId="{A8473B05-54D7-423D-AD1F-A20259598FCE}" type="presParOf" srcId="{96826B2D-9E5C-4E06-9E30-988DB57ED335}" destId="{FFCF5D1E-4D99-4E79-9506-B6ECF47AE092}" srcOrd="1" destOrd="0" presId="urn:microsoft.com/office/officeart/2005/8/layout/list1"/>
    <dgm:cxn modelId="{3B642851-7AA0-4B24-9AC2-7A197BFD67FD}" type="presParOf" srcId="{251340C3-2AC9-4308-AFBE-AC8735102FD5}" destId="{35B157FF-55F3-4D94-981C-9EFA091EE6EA}" srcOrd="5" destOrd="0" presId="urn:microsoft.com/office/officeart/2005/8/layout/list1"/>
    <dgm:cxn modelId="{F3428B6B-B7BF-40A5-AB1F-FDFC0A937A87}" type="presParOf" srcId="{251340C3-2AC9-4308-AFBE-AC8735102FD5}" destId="{1FF94A68-B47A-443E-B4B7-61071BC5DBB5}" srcOrd="6" destOrd="0" presId="urn:microsoft.com/office/officeart/2005/8/layout/list1"/>
    <dgm:cxn modelId="{9CC37370-368B-4420-BF47-23A2AB4E8966}" type="presParOf" srcId="{251340C3-2AC9-4308-AFBE-AC8735102FD5}" destId="{A6FE3FF6-171E-4DAD-AE8D-3520D4CAD18D}" srcOrd="7" destOrd="0" presId="urn:microsoft.com/office/officeart/2005/8/layout/list1"/>
    <dgm:cxn modelId="{F1CB97A0-3261-499C-8EE6-0A82389CF01C}" type="presParOf" srcId="{251340C3-2AC9-4308-AFBE-AC8735102FD5}" destId="{EE40574C-3FE3-4267-8899-94F19F16634C}" srcOrd="8" destOrd="0" presId="urn:microsoft.com/office/officeart/2005/8/layout/list1"/>
    <dgm:cxn modelId="{3CA974B2-CB8F-4C2E-A9DC-26AB7087ED20}" type="presParOf" srcId="{EE40574C-3FE3-4267-8899-94F19F16634C}" destId="{F4E4020F-197F-4470-85FB-E1FBE92F18BF}" srcOrd="0" destOrd="0" presId="urn:microsoft.com/office/officeart/2005/8/layout/list1"/>
    <dgm:cxn modelId="{3BEF9ED6-27A8-48C5-A2AD-F0133B0BA93F}" type="presParOf" srcId="{EE40574C-3FE3-4267-8899-94F19F16634C}" destId="{700B3221-BEBF-4637-A0BF-60E282B54BE5}" srcOrd="1" destOrd="0" presId="urn:microsoft.com/office/officeart/2005/8/layout/list1"/>
    <dgm:cxn modelId="{962D0A80-4303-4F41-A148-1D693C3FD17D}" type="presParOf" srcId="{251340C3-2AC9-4308-AFBE-AC8735102FD5}" destId="{A5F394DF-EC52-425F-A75C-72D63B47266E}" srcOrd="9" destOrd="0" presId="urn:microsoft.com/office/officeart/2005/8/layout/list1"/>
    <dgm:cxn modelId="{A7C92D1C-7959-4E38-A66A-E6EBDD649154}" type="presParOf" srcId="{251340C3-2AC9-4308-AFBE-AC8735102FD5}" destId="{F6601127-57FB-4DD0-98B2-4C93211F2DB4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40872B-2376-44FE-AA69-8A0883A68682}">
      <dsp:nvSpPr>
        <dsp:cNvPr id="0" name=""/>
        <dsp:cNvSpPr/>
      </dsp:nvSpPr>
      <dsp:spPr>
        <a:xfrm>
          <a:off x="0" y="326602"/>
          <a:ext cx="8170983" cy="9009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159" tIns="458216" rIns="634159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Describes the routes application supports</a:t>
          </a:r>
        </a:p>
      </dsp:txBody>
      <dsp:txXfrm>
        <a:off x="0" y="326602"/>
        <a:ext cx="8170983" cy="900900"/>
      </dsp:txXfrm>
    </dsp:sp>
    <dsp:sp modelId="{05BB0DDC-0F9E-47EA-A027-2D3BD96A0DBA}">
      <dsp:nvSpPr>
        <dsp:cNvPr id="0" name=""/>
        <dsp:cNvSpPr/>
      </dsp:nvSpPr>
      <dsp:spPr>
        <a:xfrm>
          <a:off x="408549" y="1882"/>
          <a:ext cx="5719688" cy="6494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6191" tIns="0" rIns="216191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Routes</a:t>
          </a:r>
        </a:p>
      </dsp:txBody>
      <dsp:txXfrm>
        <a:off x="440252" y="33585"/>
        <a:ext cx="5656282" cy="586034"/>
      </dsp:txXfrm>
    </dsp:sp>
    <dsp:sp modelId="{1FF94A68-B47A-443E-B4B7-61071BC5DBB5}">
      <dsp:nvSpPr>
        <dsp:cNvPr id="0" name=""/>
        <dsp:cNvSpPr/>
      </dsp:nvSpPr>
      <dsp:spPr>
        <a:xfrm>
          <a:off x="0" y="1671022"/>
          <a:ext cx="8170983" cy="1212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159" tIns="458216" rIns="634159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A “placeholder” component that gets expanded to each route’s content</a:t>
          </a:r>
        </a:p>
      </dsp:txBody>
      <dsp:txXfrm>
        <a:off x="0" y="1671022"/>
        <a:ext cx="8170983" cy="1212750"/>
      </dsp:txXfrm>
    </dsp:sp>
    <dsp:sp modelId="{FFCF5D1E-4D99-4E79-9506-B6ECF47AE092}">
      <dsp:nvSpPr>
        <dsp:cNvPr id="0" name=""/>
        <dsp:cNvSpPr/>
      </dsp:nvSpPr>
      <dsp:spPr>
        <a:xfrm>
          <a:off x="408549" y="1346302"/>
          <a:ext cx="5719688" cy="6494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6191" tIns="0" rIns="216191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RouterOutlet</a:t>
          </a:r>
          <a:endParaRPr lang="en-US" sz="2200" kern="1200" dirty="0"/>
        </a:p>
      </dsp:txBody>
      <dsp:txXfrm>
        <a:off x="440252" y="1378005"/>
        <a:ext cx="5656282" cy="586034"/>
      </dsp:txXfrm>
    </dsp:sp>
    <dsp:sp modelId="{F6601127-57FB-4DD0-98B2-4C93211F2DB4}">
      <dsp:nvSpPr>
        <dsp:cNvPr id="0" name=""/>
        <dsp:cNvSpPr/>
      </dsp:nvSpPr>
      <dsp:spPr>
        <a:xfrm>
          <a:off x="0" y="3327293"/>
          <a:ext cx="8170983" cy="9009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159" tIns="458216" rIns="634159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Directive is used to link to routes</a:t>
          </a:r>
        </a:p>
      </dsp:txBody>
      <dsp:txXfrm>
        <a:off x="0" y="3327293"/>
        <a:ext cx="8170983" cy="900900"/>
      </dsp:txXfrm>
    </dsp:sp>
    <dsp:sp modelId="{700B3221-BEBF-4637-A0BF-60E282B54BE5}">
      <dsp:nvSpPr>
        <dsp:cNvPr id="0" name=""/>
        <dsp:cNvSpPr/>
      </dsp:nvSpPr>
      <dsp:spPr>
        <a:xfrm>
          <a:off x="408549" y="3002573"/>
          <a:ext cx="5719688" cy="64944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6191" tIns="0" rIns="216191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RouterLink</a:t>
          </a:r>
          <a:endParaRPr lang="en-US" sz="2200" kern="1200" dirty="0"/>
        </a:p>
      </dsp:txBody>
      <dsp:txXfrm>
        <a:off x="440252" y="3034276"/>
        <a:ext cx="5656282" cy="5860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822FDAF-FDFA-4D91-B7D5-B70BF0C2E93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DF751A-81DC-4979-B134-0B9637883D7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B43168-3989-412F-9E82-24F6289D3BAA}" type="datetimeFigureOut">
              <a:rPr lang="en-IN" smtClean="0"/>
              <a:t>15-02-2019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4DB070-D618-4990-82A6-38791719CE4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6DBBF4-D3BF-4DBC-BAFC-74C874CF680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571A9E-F191-4484-BA21-68438700B3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89975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24BB93-324B-448F-83DE-379D3A550245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EF01D5-93D0-4CAB-8178-D27CE2280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497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EF01D5-93D0-4CAB-8178-D27CE2280C1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3441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5413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2175521" y="4358300"/>
            <a:ext cx="4892673" cy="4651198"/>
          </a:xfrm>
        </p:spPr>
        <p:txBody>
          <a:bodyPr>
            <a:normAutofit/>
          </a:bodyPr>
          <a:lstStyle/>
          <a:p>
            <a:pPr algn="just"/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52400" y="1190149"/>
            <a:ext cx="1706880" cy="436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6661" tIns="48331" rIns="96661" bIns="48331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0" dirty="0">
                <a:latin typeface="Arial" pitchFamily="34" charset="0"/>
                <a:cs typeface="Arial" pitchFamily="34" charset="0"/>
              </a:rPr>
              <a:t>Add instructor notes here. </a:t>
            </a:r>
          </a:p>
        </p:txBody>
      </p:sp>
    </p:spTree>
    <p:extLst>
      <p:ext uri="{BB962C8B-B14F-4D97-AF65-F5344CB8AC3E}">
        <p14:creationId xmlns:p14="http://schemas.microsoft.com/office/powerpoint/2010/main" val="7440660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5413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2175521" y="4358300"/>
            <a:ext cx="4892673" cy="4651198"/>
          </a:xfrm>
        </p:spPr>
        <p:txBody>
          <a:bodyPr>
            <a:normAutofit/>
          </a:bodyPr>
          <a:lstStyle/>
          <a:p>
            <a:pPr algn="just"/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52400" y="1190149"/>
            <a:ext cx="1706880" cy="436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6661" tIns="48331" rIns="96661" bIns="48331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0" dirty="0">
                <a:latin typeface="Arial" pitchFamily="34" charset="0"/>
                <a:cs typeface="Arial" pitchFamily="34" charset="0"/>
              </a:rPr>
              <a:t>Add instructor notes here. </a:t>
            </a:r>
          </a:p>
        </p:txBody>
      </p:sp>
    </p:spTree>
    <p:extLst>
      <p:ext uri="{BB962C8B-B14F-4D97-AF65-F5344CB8AC3E}">
        <p14:creationId xmlns:p14="http://schemas.microsoft.com/office/powerpoint/2010/main" val="34049087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5413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2175521" y="4358300"/>
            <a:ext cx="4892673" cy="4651198"/>
          </a:xfrm>
        </p:spPr>
        <p:txBody>
          <a:bodyPr>
            <a:normAutofit/>
          </a:bodyPr>
          <a:lstStyle/>
          <a:p>
            <a:pPr algn="just"/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52400" y="1190149"/>
            <a:ext cx="1706880" cy="436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6661" tIns="48331" rIns="96661" bIns="48331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0" dirty="0">
                <a:latin typeface="Arial" pitchFamily="34" charset="0"/>
                <a:cs typeface="Arial" pitchFamily="34" charset="0"/>
              </a:rPr>
              <a:t>Add instructor notes here. </a:t>
            </a:r>
          </a:p>
        </p:txBody>
      </p:sp>
    </p:spTree>
    <p:extLst>
      <p:ext uri="{BB962C8B-B14F-4D97-AF65-F5344CB8AC3E}">
        <p14:creationId xmlns:p14="http://schemas.microsoft.com/office/powerpoint/2010/main" val="22485354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5413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2175521" y="4358300"/>
            <a:ext cx="4892673" cy="4651198"/>
          </a:xfrm>
        </p:spPr>
        <p:txBody>
          <a:bodyPr>
            <a:normAutofit/>
          </a:bodyPr>
          <a:lstStyle/>
          <a:p>
            <a:pPr algn="just"/>
            <a:r>
              <a:rPr lang="en-US" b="1" dirty="0"/>
              <a:t>HTML5 client-side routing</a:t>
            </a:r>
          </a:p>
          <a:p>
            <a:pPr algn="just"/>
            <a:endParaRPr lang="en-US" b="1" dirty="0"/>
          </a:p>
          <a:p>
            <a:pPr algn="just"/>
            <a:r>
              <a:rPr lang="en-US" dirty="0"/>
              <a:t>With the introduction of HTML5, browsers acquired the ability to programmatically create new browser history entries that change the displayed URL without the need for a new request. This is achieved using the </a:t>
            </a:r>
            <a:r>
              <a:rPr lang="en-US" dirty="0" err="1"/>
              <a:t>history.pushState</a:t>
            </a:r>
            <a:r>
              <a:rPr lang="en-US" dirty="0"/>
              <a:t> method that exposes the browser’s navigational history to JavaScript. 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So now, instead of relying on the anchor hack to navigate routes, modern frameworks can rely on </a:t>
            </a:r>
            <a:r>
              <a:rPr lang="en-US" dirty="0" err="1"/>
              <a:t>pushState</a:t>
            </a:r>
            <a:r>
              <a:rPr lang="en-US" dirty="0"/>
              <a:t> to perform history manipulation without reloads. 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This way of routing already works in Angular 1, but it needs to be explicitly enabled using $locationProvider.html5Mode(true).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In Angular 2, the HTML5 is the default mode. </a:t>
            </a:r>
          </a:p>
          <a:p>
            <a:pPr algn="just"/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52400" y="1190149"/>
            <a:ext cx="1706880" cy="436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6661" tIns="48331" rIns="96661" bIns="48331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0" dirty="0">
                <a:latin typeface="Arial" pitchFamily="34" charset="0"/>
                <a:cs typeface="Arial" pitchFamily="34" charset="0"/>
              </a:rPr>
              <a:t>Add instructor notes here. </a:t>
            </a:r>
          </a:p>
        </p:txBody>
      </p:sp>
    </p:spTree>
    <p:extLst>
      <p:ext uri="{BB962C8B-B14F-4D97-AF65-F5344CB8AC3E}">
        <p14:creationId xmlns:p14="http://schemas.microsoft.com/office/powerpoint/2010/main" val="13806744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5413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2175521" y="4358300"/>
            <a:ext cx="4892673" cy="4651198"/>
          </a:xfrm>
        </p:spPr>
        <p:txBody>
          <a:bodyPr>
            <a:normAutofit/>
          </a:bodyPr>
          <a:lstStyle/>
          <a:p>
            <a:pPr algn="just"/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52400" y="1190149"/>
            <a:ext cx="1706880" cy="436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6661" tIns="48331" rIns="96661" bIns="48331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0" dirty="0">
                <a:latin typeface="Arial" pitchFamily="34" charset="0"/>
                <a:cs typeface="Arial" pitchFamily="34" charset="0"/>
              </a:rPr>
              <a:t>Add instructor notes here. </a:t>
            </a:r>
          </a:p>
        </p:txBody>
      </p:sp>
    </p:spTree>
    <p:extLst>
      <p:ext uri="{BB962C8B-B14F-4D97-AF65-F5344CB8AC3E}">
        <p14:creationId xmlns:p14="http://schemas.microsoft.com/office/powerpoint/2010/main" val="29513887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5413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2175521" y="4358300"/>
            <a:ext cx="4892673" cy="4651198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Notice that </a:t>
            </a:r>
            <a:r>
              <a:rPr lang="en-US" dirty="0" err="1"/>
              <a:t>route.params</a:t>
            </a:r>
            <a:r>
              <a:rPr lang="en-US" dirty="0"/>
              <a:t> is an observable. We can extract the value of the </a:t>
            </a:r>
            <a:r>
              <a:rPr lang="en-US" dirty="0" err="1"/>
              <a:t>param</a:t>
            </a:r>
            <a:r>
              <a:rPr lang="en-US" dirty="0"/>
              <a:t> into a hard value by using .subscribe.</a:t>
            </a:r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52400" y="1190149"/>
            <a:ext cx="1706880" cy="436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6661" tIns="48331" rIns="96661" bIns="48331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0" dirty="0">
                <a:latin typeface="Arial" pitchFamily="34" charset="0"/>
                <a:cs typeface="Arial" pitchFamily="34" charset="0"/>
              </a:rPr>
              <a:t>Add instructor notes here. </a:t>
            </a:r>
          </a:p>
        </p:txBody>
      </p:sp>
    </p:spTree>
    <p:extLst>
      <p:ext uri="{BB962C8B-B14F-4D97-AF65-F5344CB8AC3E}">
        <p14:creationId xmlns:p14="http://schemas.microsoft.com/office/powerpoint/2010/main" val="27786927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5413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66612">
              <a:defRPr/>
            </a:pPr>
            <a:r>
              <a:rPr lang="en-US" dirty="0"/>
              <a:t>Add the notes here.</a:t>
            </a:r>
            <a:endParaRPr lang="en-US"/>
          </a:p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52400" y="1190149"/>
            <a:ext cx="1706880" cy="436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6661" tIns="48331" rIns="96661" bIns="48331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0" dirty="0">
                <a:latin typeface="Arial" pitchFamily="34" charset="0"/>
                <a:cs typeface="Arial" pitchFamily="34" charset="0"/>
              </a:rPr>
              <a:t>Add instructor notes here. </a:t>
            </a:r>
          </a:p>
        </p:txBody>
      </p:sp>
    </p:spTree>
    <p:extLst>
      <p:ext uri="{BB962C8B-B14F-4D97-AF65-F5344CB8AC3E}">
        <p14:creationId xmlns:p14="http://schemas.microsoft.com/office/powerpoint/2010/main" val="39262062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5413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2175521" y="4358300"/>
            <a:ext cx="4892673" cy="4651198"/>
          </a:xfrm>
        </p:spPr>
        <p:txBody>
          <a:bodyPr>
            <a:normAutofit/>
          </a:bodyPr>
          <a:lstStyle/>
          <a:p>
            <a:r>
              <a:rPr lang="en-US" dirty="0"/>
              <a:t>The browser is a familiar model of application navigation:</a:t>
            </a:r>
          </a:p>
          <a:p>
            <a:r>
              <a:rPr lang="en-US" dirty="0"/>
              <a:t>Enter a URL in the address bar and the browser navigates to a corresponding page.</a:t>
            </a:r>
          </a:p>
          <a:p>
            <a:r>
              <a:rPr lang="en-US" dirty="0"/>
              <a:t>Click links on the page and the browser navigates to a new page.</a:t>
            </a:r>
          </a:p>
          <a:p>
            <a:r>
              <a:rPr lang="en-US" dirty="0"/>
              <a:t>Click the browser's back and forward buttons and the browser navigates backward and forward through the history of pages you've seen.</a:t>
            </a:r>
          </a:p>
          <a:p>
            <a:pPr algn="just"/>
            <a:r>
              <a:rPr lang="en-US" dirty="0"/>
              <a:t>The Angular Router ("the router") borrows from this model. It can interpret a browser URL as an instruction to navigate to a client-generated view. It can pass optional parameters along to the supporting view component that help it decide what specific content to present. </a:t>
            </a:r>
          </a:p>
          <a:p>
            <a:pPr algn="just"/>
            <a:r>
              <a:rPr lang="en-US" dirty="0"/>
              <a:t>import { </a:t>
            </a:r>
            <a:r>
              <a:rPr lang="en-US" dirty="0" err="1"/>
              <a:t>RouterModule</a:t>
            </a:r>
            <a:r>
              <a:rPr lang="en-US" dirty="0"/>
              <a:t>, Routes } from '@angular/router';</a:t>
            </a:r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52400" y="1190149"/>
            <a:ext cx="1706880" cy="436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6661" tIns="48331" rIns="96661" bIns="48331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0" dirty="0">
                <a:latin typeface="Arial" pitchFamily="34" charset="0"/>
                <a:cs typeface="Arial" pitchFamily="34" charset="0"/>
              </a:rPr>
              <a:t>Add instructor notes here. </a:t>
            </a:r>
          </a:p>
        </p:txBody>
      </p:sp>
    </p:spTree>
    <p:extLst>
      <p:ext uri="{BB962C8B-B14F-4D97-AF65-F5344CB8AC3E}">
        <p14:creationId xmlns:p14="http://schemas.microsoft.com/office/powerpoint/2010/main" val="3185338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5413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2175521" y="4358300"/>
            <a:ext cx="4892673" cy="4651198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import { </a:t>
            </a:r>
            <a:r>
              <a:rPr lang="en-US" dirty="0" err="1"/>
              <a:t>RouterModule</a:t>
            </a:r>
            <a:r>
              <a:rPr lang="en-US" dirty="0"/>
              <a:t>, Routes } from '@angular/router';</a:t>
            </a:r>
          </a:p>
          <a:p>
            <a:pPr algn="just"/>
            <a:r>
              <a:rPr lang="en-US" dirty="0"/>
              <a:t>A router has no routes until you configure it. The following example creates four route definitions, configures the router via the </a:t>
            </a:r>
            <a:r>
              <a:rPr lang="en-US" dirty="0" err="1"/>
              <a:t>RouterModule.forRoot</a:t>
            </a:r>
            <a:r>
              <a:rPr lang="en-US" dirty="0"/>
              <a:t> method, and adds the result to the </a:t>
            </a:r>
            <a:r>
              <a:rPr lang="en-US" dirty="0" err="1"/>
              <a:t>AppModule's</a:t>
            </a:r>
            <a:r>
              <a:rPr lang="en-US" dirty="0"/>
              <a:t> imports array.</a:t>
            </a:r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52400" y="1190149"/>
            <a:ext cx="1706880" cy="436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6661" tIns="48331" rIns="96661" bIns="48331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0" dirty="0">
                <a:latin typeface="Arial" pitchFamily="34" charset="0"/>
                <a:cs typeface="Arial" pitchFamily="34" charset="0"/>
              </a:rPr>
              <a:t>Add instructor notes here. </a:t>
            </a:r>
          </a:p>
        </p:txBody>
      </p:sp>
    </p:spTree>
    <p:extLst>
      <p:ext uri="{BB962C8B-B14F-4D97-AF65-F5344CB8AC3E}">
        <p14:creationId xmlns:p14="http://schemas.microsoft.com/office/powerpoint/2010/main" val="16902882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5413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2175521" y="4358300"/>
            <a:ext cx="4892673" cy="4651198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A router has no routes until you configure it. The following example creates four route definitions, configures the router via the </a:t>
            </a:r>
            <a:r>
              <a:rPr lang="en-US" dirty="0" err="1"/>
              <a:t>RouterModule.forRoot</a:t>
            </a:r>
            <a:r>
              <a:rPr lang="en-US" dirty="0"/>
              <a:t> method, and adds the result to the </a:t>
            </a:r>
            <a:r>
              <a:rPr lang="en-US" dirty="0" err="1"/>
              <a:t>AppModule's</a:t>
            </a:r>
            <a:r>
              <a:rPr lang="en-US" dirty="0"/>
              <a:t> imports array.</a:t>
            </a:r>
          </a:p>
          <a:p>
            <a:r>
              <a:rPr lang="en-US" dirty="0"/>
              <a:t>The </a:t>
            </a:r>
            <a:r>
              <a:rPr lang="en-US" dirty="0" err="1"/>
              <a:t>appRoutes</a:t>
            </a:r>
            <a:r>
              <a:rPr lang="en-US" dirty="0"/>
              <a:t> array of </a:t>
            </a:r>
            <a:r>
              <a:rPr lang="en-US" i="1" dirty="0"/>
              <a:t>routes</a:t>
            </a:r>
            <a:r>
              <a:rPr lang="en-US" dirty="0"/>
              <a:t> describes how to navigate. Pass it to the </a:t>
            </a:r>
            <a:r>
              <a:rPr lang="en-US" dirty="0" err="1"/>
              <a:t>RouterModule.forRoot</a:t>
            </a:r>
            <a:r>
              <a:rPr lang="en-US" dirty="0"/>
              <a:t> method in the module imports to configure the router.</a:t>
            </a:r>
          </a:p>
          <a:p>
            <a:r>
              <a:rPr lang="en-US" dirty="0"/>
              <a:t>Each Route maps a URL path to a component. There are </a:t>
            </a:r>
            <a:r>
              <a:rPr lang="en-US" i="1" dirty="0"/>
              <a:t>no leading slashes</a:t>
            </a:r>
            <a:r>
              <a:rPr lang="en-US" dirty="0"/>
              <a:t> in the </a:t>
            </a:r>
            <a:r>
              <a:rPr lang="en-US" i="1" dirty="0"/>
              <a:t>path</a:t>
            </a:r>
            <a:r>
              <a:rPr lang="en-US" dirty="0"/>
              <a:t>. The router parses and builds the final URL for you, allowing you to use both relative and absolute paths when navigating between application views</a:t>
            </a:r>
          </a:p>
          <a:p>
            <a:pPr algn="just"/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52400" y="1190149"/>
            <a:ext cx="1706880" cy="436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6661" tIns="48331" rIns="96661" bIns="48331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0" dirty="0">
                <a:latin typeface="Arial" pitchFamily="34" charset="0"/>
                <a:cs typeface="Arial" pitchFamily="34" charset="0"/>
              </a:rPr>
              <a:t>Add instructor notes here. </a:t>
            </a:r>
          </a:p>
        </p:txBody>
      </p:sp>
    </p:spTree>
    <p:extLst>
      <p:ext uri="{BB962C8B-B14F-4D97-AF65-F5344CB8AC3E}">
        <p14:creationId xmlns:p14="http://schemas.microsoft.com/office/powerpoint/2010/main" val="38327046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5413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2175521" y="4358300"/>
            <a:ext cx="4892673" cy="4651198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b="1" dirty="0"/>
              <a:t>Basic Routing Steps</a:t>
            </a:r>
          </a:p>
          <a:p>
            <a:pPr algn="just"/>
            <a:endParaRPr lang="en-US" b="1" dirty="0"/>
          </a:p>
          <a:p>
            <a:pPr algn="just"/>
            <a:r>
              <a:rPr lang="en-US" b="1" dirty="0"/>
              <a:t>Set &lt;base </a:t>
            </a:r>
            <a:r>
              <a:rPr lang="en-US" b="1" dirty="0" err="1"/>
              <a:t>href</a:t>
            </a:r>
            <a:r>
              <a:rPr lang="en-US" b="1" dirty="0"/>
              <a:t>=“/”&gt; tag</a:t>
            </a:r>
          </a:p>
          <a:p>
            <a:pPr algn="just"/>
            <a:r>
              <a:rPr lang="en-US" b="1" dirty="0"/>
              <a:t>Use the </a:t>
            </a:r>
            <a:r>
              <a:rPr lang="en-US" b="1" dirty="0" err="1"/>
              <a:t>RouterConfig</a:t>
            </a:r>
            <a:r>
              <a:rPr lang="en-US" b="1" dirty="0"/>
              <a:t> on the root component</a:t>
            </a:r>
          </a:p>
          <a:p>
            <a:pPr algn="just"/>
            <a:r>
              <a:rPr lang="en-US" b="1" dirty="0"/>
              <a:t>Use the </a:t>
            </a:r>
            <a:r>
              <a:rPr lang="en-US" b="1" dirty="0" err="1"/>
              <a:t>RouterOutlet</a:t>
            </a:r>
            <a:r>
              <a:rPr lang="en-US" b="1" dirty="0"/>
              <a:t> Component as placeholder</a:t>
            </a:r>
          </a:p>
          <a:p>
            <a:pPr algn="just"/>
            <a:r>
              <a:rPr lang="en-US" b="1" dirty="0"/>
              <a:t>Use the </a:t>
            </a:r>
            <a:r>
              <a:rPr lang="en-US" b="1" dirty="0" err="1"/>
              <a:t>RouterLink</a:t>
            </a:r>
            <a:r>
              <a:rPr lang="en-US" b="1" dirty="0"/>
              <a:t> directive for Link</a:t>
            </a:r>
          </a:p>
          <a:p>
            <a:r>
              <a:rPr lang="en-US" b="1" dirty="0"/>
              <a:t>Router outlet</a:t>
            </a:r>
          </a:p>
          <a:p>
            <a:r>
              <a:rPr lang="en-US" dirty="0"/>
              <a:t>Given this configuration, when the browser URL for this application becomes /heroes, the router matches that URL to the route path /heroes and displays the </a:t>
            </a:r>
            <a:r>
              <a:rPr lang="en-US" dirty="0" err="1"/>
              <a:t>HeroListComponent</a:t>
            </a:r>
            <a:r>
              <a:rPr lang="en-US" dirty="0"/>
              <a:t> </a:t>
            </a:r>
            <a:r>
              <a:rPr lang="en-US" i="1" dirty="0"/>
              <a:t>after</a:t>
            </a:r>
            <a:r>
              <a:rPr lang="en-US" dirty="0"/>
              <a:t> a </a:t>
            </a:r>
            <a:r>
              <a:rPr lang="en-US" dirty="0" err="1"/>
              <a:t>RouterOutlet</a:t>
            </a:r>
            <a:r>
              <a:rPr lang="en-US" dirty="0"/>
              <a:t> that you've placed in the host view's HTML.</a:t>
            </a:r>
          </a:p>
          <a:p>
            <a:r>
              <a:rPr lang="en-US" dirty="0"/>
              <a:t>COPY CODE&lt;router-outlet&gt;&lt;/router-outlet&gt; &lt;!-- Routed views go here --&gt;</a:t>
            </a:r>
          </a:p>
          <a:p>
            <a:r>
              <a:rPr lang="en-US" b="1" dirty="0"/>
              <a:t>Router links</a:t>
            </a:r>
          </a:p>
          <a:p>
            <a:r>
              <a:rPr lang="en-US" dirty="0"/>
              <a:t>Now you have routes configured and a place to render them, but how do you navigate? The URL could arrive directly from the browser address bar.</a:t>
            </a:r>
          </a:p>
          <a:p>
            <a:r>
              <a:rPr lang="en-US" dirty="0"/>
              <a:t>The </a:t>
            </a:r>
            <a:r>
              <a:rPr lang="en-US" dirty="0" err="1"/>
              <a:t>RouterLink</a:t>
            </a:r>
            <a:r>
              <a:rPr lang="en-US" dirty="0"/>
              <a:t> directives on the anchor tags give the router control over those elements. The navigation paths are fixed, so you can assign a string to the </a:t>
            </a:r>
            <a:r>
              <a:rPr lang="en-US" dirty="0" err="1"/>
              <a:t>routerLink</a:t>
            </a:r>
            <a:r>
              <a:rPr lang="en-US" dirty="0"/>
              <a:t> (a "one-time" binding).</a:t>
            </a:r>
          </a:p>
          <a:p>
            <a:r>
              <a:rPr lang="en-US" dirty="0"/>
              <a:t>Had the navigation path been more dynamic, you could have bound to a template expression that returned an array of route link parameters (the </a:t>
            </a:r>
            <a:r>
              <a:rPr lang="en-US" i="1" dirty="0"/>
              <a:t>link parameters array</a:t>
            </a:r>
            <a:r>
              <a:rPr lang="en-US" dirty="0"/>
              <a:t>). The router resolves that array into a complete URL.</a:t>
            </a:r>
          </a:p>
          <a:p>
            <a:r>
              <a:rPr lang="en-US" dirty="0"/>
              <a:t>The </a:t>
            </a:r>
            <a:r>
              <a:rPr lang="en-US" b="1" dirty="0" err="1"/>
              <a:t>RouterLinkActive</a:t>
            </a:r>
            <a:r>
              <a:rPr lang="en-US" dirty="0"/>
              <a:t> directive on each anchor tag helps visually distinguish the anchor for the currently selected "active" route. The router adds the active CSS class to the element when the associated </a:t>
            </a:r>
            <a:r>
              <a:rPr lang="en-US" i="1" dirty="0" err="1"/>
              <a:t>RouterLink</a:t>
            </a:r>
            <a:r>
              <a:rPr lang="en-US" dirty="0"/>
              <a:t> becomes active. You can add this directive to the anchor or to its parent element.</a:t>
            </a:r>
          </a:p>
          <a:p>
            <a:pPr algn="just"/>
            <a:endParaRPr lang="en-US" b="1" dirty="0"/>
          </a:p>
          <a:p>
            <a:pPr algn="just"/>
            <a:endParaRPr lang="en-US" b="1" dirty="0"/>
          </a:p>
          <a:p>
            <a:pPr algn="just"/>
            <a:endParaRPr lang="en-US" b="1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52400" y="1190149"/>
            <a:ext cx="1706880" cy="436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6661" tIns="48331" rIns="96661" bIns="48331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0" dirty="0">
                <a:latin typeface="Arial" pitchFamily="34" charset="0"/>
                <a:cs typeface="Arial" pitchFamily="34" charset="0"/>
              </a:rPr>
              <a:t>Add instructor notes here. </a:t>
            </a:r>
          </a:p>
        </p:txBody>
      </p:sp>
    </p:spTree>
    <p:extLst>
      <p:ext uri="{BB962C8B-B14F-4D97-AF65-F5344CB8AC3E}">
        <p14:creationId xmlns:p14="http://schemas.microsoft.com/office/powerpoint/2010/main" val="36159890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0936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2752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3635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5413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2175521" y="4358300"/>
            <a:ext cx="4892673" cy="4651198"/>
          </a:xfrm>
        </p:spPr>
        <p:txBody>
          <a:bodyPr>
            <a:normAutofit/>
          </a:bodyPr>
          <a:lstStyle/>
          <a:p>
            <a:pPr algn="just"/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52400" y="1190149"/>
            <a:ext cx="1706880" cy="436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6661" tIns="48331" rIns="96661" bIns="48331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0" dirty="0">
                <a:latin typeface="Arial" pitchFamily="34" charset="0"/>
                <a:cs typeface="Arial" pitchFamily="34" charset="0"/>
              </a:rPr>
              <a:t>Add instructor notes here. </a:t>
            </a:r>
          </a:p>
        </p:txBody>
      </p:sp>
    </p:spTree>
    <p:extLst>
      <p:ext uri="{BB962C8B-B14F-4D97-AF65-F5344CB8AC3E}">
        <p14:creationId xmlns:p14="http://schemas.microsoft.com/office/powerpoint/2010/main" val="2788181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7" Type="http://schemas.openxmlformats.org/officeDocument/2006/relationships/image" Target="../media/image9.emf"/><Relationship Id="rId2" Type="http://schemas.openxmlformats.org/officeDocument/2006/relationships/tags" Target="../tags/tag4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6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84260" y="1192192"/>
            <a:ext cx="5718424" cy="2804929"/>
          </a:xfrm>
        </p:spPr>
        <p:txBody>
          <a:bodyPr anchor="b">
            <a:noAutofit/>
          </a:bodyPr>
          <a:lstStyle>
            <a:lvl1pPr algn="l">
              <a:defRPr sz="6600" b="1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4259" y="4066720"/>
            <a:ext cx="7596451" cy="1086237"/>
          </a:xfrm>
        </p:spPr>
        <p:txBody>
          <a:bodyPr>
            <a:normAutofit/>
          </a:bodyPr>
          <a:lstStyle>
            <a:lvl1pPr marL="0" indent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06874" y="79334"/>
            <a:ext cx="4620101" cy="6014806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Objec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398021" y="1494767"/>
            <a:ext cx="9058352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6373" y="1828800"/>
            <a:ext cx="2670923" cy="201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3587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Audi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398021" y="1494767"/>
            <a:ext cx="9233659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1680" y="1828800"/>
            <a:ext cx="2438400" cy="242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5286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398021" y="1494767"/>
            <a:ext cx="9346384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1828800"/>
            <a:ext cx="3048000" cy="153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8445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2" y="4"/>
          <a:ext cx="180999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think-cell Slide" r:id="rId6" imgW="360" imgH="360" progId="">
                  <p:embed/>
                </p:oleObj>
              </mc:Choice>
              <mc:Fallback>
                <p:oleObj name="think-cell Slide" r:id="rId6" imgW="360" imgH="360" progId="">
                  <p:embed/>
                  <p:pic>
                    <p:nvPicPr>
                      <p:cNvPr id="4" name="Object 3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" y="4"/>
                        <a:ext cx="180999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  <p:custDataLst>
              <p:tags r:id="rId4"/>
            </p:custDataLst>
          </p:nvPr>
        </p:nvSpPr>
        <p:spPr>
          <a:xfrm>
            <a:off x="398021" y="1494769"/>
            <a:ext cx="11385992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</p:spTree>
    <p:extLst>
      <p:ext uri="{BB962C8B-B14F-4D97-AF65-F5344CB8AC3E}">
        <p14:creationId xmlns:p14="http://schemas.microsoft.com/office/powerpoint/2010/main" val="29396707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398024" y="1494769"/>
            <a:ext cx="8866331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0363" y="1828800"/>
            <a:ext cx="2804160" cy="1555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BD2395BC-8BC9-4091-B524-0E19CBD6AF1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0363" y="1828800"/>
            <a:ext cx="2804160" cy="1555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3067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440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740877"/>
            <a:ext cx="9601200" cy="412652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E94103CC-22C5-4F38-9B77-3524E8A553F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23077" b="19676"/>
          <a:stretch/>
        </p:blipFill>
        <p:spPr>
          <a:xfrm rot="5400000" flipH="1">
            <a:off x="-79029" y="79030"/>
            <a:ext cx="6857997" cy="66999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b="1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rgbClr val="FF304C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2/15/2019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2/15/2019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2/15/2019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="1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76958A6-8FB1-445D-BB17-D619DC39E089}"/>
              </a:ext>
            </a:extLst>
          </p:cNvPr>
          <p:cNvGrpSpPr/>
          <p:nvPr userDrawn="1"/>
        </p:nvGrpSpPr>
        <p:grpSpPr>
          <a:xfrm>
            <a:off x="4328932" y="0"/>
            <a:ext cx="7863068" cy="6858000"/>
            <a:chOff x="3461852" y="0"/>
            <a:chExt cx="8730148" cy="6858000"/>
          </a:xfrm>
        </p:grpSpPr>
        <p:sp>
          <p:nvSpPr>
            <p:cNvPr id="11" name="Freeform: Shape 11">
              <a:extLst>
                <a:ext uri="{FF2B5EF4-FFF2-40B4-BE49-F238E27FC236}">
                  <a16:creationId xmlns:a16="http://schemas.microsoft.com/office/drawing/2014/main" id="{3C37792F-39D6-4A1F-BE84-103229E3E4C7}"/>
                </a:ext>
              </a:extLst>
            </p:cNvPr>
            <p:cNvSpPr/>
            <p:nvPr/>
          </p:nvSpPr>
          <p:spPr>
            <a:xfrm>
              <a:off x="3461852" y="0"/>
              <a:ext cx="8730148" cy="6858000"/>
            </a:xfrm>
            <a:custGeom>
              <a:avLst/>
              <a:gdLst>
                <a:gd name="connsiteX0" fmla="*/ 0 w 8730148"/>
                <a:gd name="connsiteY0" fmla="*/ 0 h 6858000"/>
                <a:gd name="connsiteX1" fmla="*/ 8730148 w 8730148"/>
                <a:gd name="connsiteY1" fmla="*/ 0 h 6858000"/>
                <a:gd name="connsiteX2" fmla="*/ 8730148 w 8730148"/>
                <a:gd name="connsiteY2" fmla="*/ 23679 h 6858000"/>
                <a:gd name="connsiteX3" fmla="*/ 8730148 w 8730148"/>
                <a:gd name="connsiteY3" fmla="*/ 495863 h 6858000"/>
                <a:gd name="connsiteX4" fmla="*/ 8730148 w 8730148"/>
                <a:gd name="connsiteY4" fmla="*/ 952308 h 6858000"/>
                <a:gd name="connsiteX5" fmla="*/ 8730148 w 8730148"/>
                <a:gd name="connsiteY5" fmla="*/ 1393283 h 6858000"/>
                <a:gd name="connsiteX6" fmla="*/ 8730148 w 8730148"/>
                <a:gd name="connsiteY6" fmla="*/ 1819052 h 6858000"/>
                <a:gd name="connsiteX7" fmla="*/ 8730148 w 8730148"/>
                <a:gd name="connsiteY7" fmla="*/ 2229885 h 6858000"/>
                <a:gd name="connsiteX8" fmla="*/ 8730148 w 8730148"/>
                <a:gd name="connsiteY8" fmla="*/ 2626046 h 6858000"/>
                <a:gd name="connsiteX9" fmla="*/ 8730148 w 8730148"/>
                <a:gd name="connsiteY9" fmla="*/ 3007803 h 6858000"/>
                <a:gd name="connsiteX10" fmla="*/ 8730148 w 8730148"/>
                <a:gd name="connsiteY10" fmla="*/ 3375422 h 6858000"/>
                <a:gd name="connsiteX11" fmla="*/ 8730148 w 8730148"/>
                <a:gd name="connsiteY11" fmla="*/ 3729171 h 6858000"/>
                <a:gd name="connsiteX12" fmla="*/ 8730148 w 8730148"/>
                <a:gd name="connsiteY12" fmla="*/ 4069315 h 6858000"/>
                <a:gd name="connsiteX13" fmla="*/ 8730148 w 8730148"/>
                <a:gd name="connsiteY13" fmla="*/ 4396123 h 6858000"/>
                <a:gd name="connsiteX14" fmla="*/ 8730148 w 8730148"/>
                <a:gd name="connsiteY14" fmla="*/ 4709860 h 6858000"/>
                <a:gd name="connsiteX15" fmla="*/ 8730148 w 8730148"/>
                <a:gd name="connsiteY15" fmla="*/ 5010793 h 6858000"/>
                <a:gd name="connsiteX16" fmla="*/ 8730148 w 8730148"/>
                <a:gd name="connsiteY16" fmla="*/ 5299189 h 6858000"/>
                <a:gd name="connsiteX17" fmla="*/ 8730148 w 8730148"/>
                <a:gd name="connsiteY17" fmla="*/ 5575315 h 6858000"/>
                <a:gd name="connsiteX18" fmla="*/ 8730148 w 8730148"/>
                <a:gd name="connsiteY18" fmla="*/ 5839437 h 6858000"/>
                <a:gd name="connsiteX19" fmla="*/ 8730148 w 8730148"/>
                <a:gd name="connsiteY19" fmla="*/ 6091822 h 6858000"/>
                <a:gd name="connsiteX20" fmla="*/ 8730148 w 8730148"/>
                <a:gd name="connsiteY20" fmla="*/ 6332738 h 6858000"/>
                <a:gd name="connsiteX21" fmla="*/ 8730148 w 8730148"/>
                <a:gd name="connsiteY21" fmla="*/ 6562450 h 6858000"/>
                <a:gd name="connsiteX22" fmla="*/ 8730148 w 8730148"/>
                <a:gd name="connsiteY22" fmla="*/ 6781226 h 6858000"/>
                <a:gd name="connsiteX23" fmla="*/ 8730148 w 8730148"/>
                <a:gd name="connsiteY23" fmla="*/ 6858000 h 6858000"/>
                <a:gd name="connsiteX24" fmla="*/ 1680266 w 8730148"/>
                <a:gd name="connsiteY24" fmla="*/ 6858000 h 6858000"/>
                <a:gd name="connsiteX25" fmla="*/ 1725275 w 8730148"/>
                <a:gd name="connsiteY25" fmla="*/ 6819058 h 6858000"/>
                <a:gd name="connsiteX26" fmla="*/ 3705962 w 8730148"/>
                <a:gd name="connsiteY26" fmla="*/ 2012619 h 6858000"/>
                <a:gd name="connsiteX27" fmla="*/ 116582 w 8730148"/>
                <a:gd name="connsiteY27" fmla="*/ 25323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8730148" h="6858000">
                  <a:moveTo>
                    <a:pt x="0" y="0"/>
                  </a:moveTo>
                  <a:lnTo>
                    <a:pt x="8730148" y="0"/>
                  </a:lnTo>
                  <a:lnTo>
                    <a:pt x="8730148" y="23679"/>
                  </a:lnTo>
                  <a:lnTo>
                    <a:pt x="8730148" y="495863"/>
                  </a:lnTo>
                  <a:lnTo>
                    <a:pt x="8730148" y="952308"/>
                  </a:lnTo>
                  <a:lnTo>
                    <a:pt x="8730148" y="1393283"/>
                  </a:lnTo>
                  <a:lnTo>
                    <a:pt x="8730148" y="1819052"/>
                  </a:lnTo>
                  <a:lnTo>
                    <a:pt x="8730148" y="2229885"/>
                  </a:lnTo>
                  <a:lnTo>
                    <a:pt x="8730148" y="2626046"/>
                  </a:lnTo>
                  <a:lnTo>
                    <a:pt x="8730148" y="3007803"/>
                  </a:lnTo>
                  <a:lnTo>
                    <a:pt x="8730148" y="3375422"/>
                  </a:lnTo>
                  <a:lnTo>
                    <a:pt x="8730148" y="3729171"/>
                  </a:lnTo>
                  <a:lnTo>
                    <a:pt x="8730148" y="4069315"/>
                  </a:lnTo>
                  <a:lnTo>
                    <a:pt x="8730148" y="4396123"/>
                  </a:lnTo>
                  <a:lnTo>
                    <a:pt x="8730148" y="4709860"/>
                  </a:lnTo>
                  <a:lnTo>
                    <a:pt x="8730148" y="5010793"/>
                  </a:lnTo>
                  <a:lnTo>
                    <a:pt x="8730148" y="5299189"/>
                  </a:lnTo>
                  <a:lnTo>
                    <a:pt x="8730148" y="5575315"/>
                  </a:lnTo>
                  <a:lnTo>
                    <a:pt x="8730148" y="5839437"/>
                  </a:lnTo>
                  <a:lnTo>
                    <a:pt x="8730148" y="6091822"/>
                  </a:lnTo>
                  <a:lnTo>
                    <a:pt x="8730148" y="6332738"/>
                  </a:lnTo>
                  <a:lnTo>
                    <a:pt x="8730148" y="6562450"/>
                  </a:lnTo>
                  <a:lnTo>
                    <a:pt x="8730148" y="6781226"/>
                  </a:lnTo>
                  <a:lnTo>
                    <a:pt x="8730148" y="6858000"/>
                  </a:lnTo>
                  <a:lnTo>
                    <a:pt x="1680266" y="6858000"/>
                  </a:lnTo>
                  <a:lnTo>
                    <a:pt x="1725275" y="6819058"/>
                  </a:lnTo>
                  <a:cubicBezTo>
                    <a:pt x="4662995" y="4201443"/>
                    <a:pt x="4141233" y="1217168"/>
                    <a:pt x="3705962" y="2012619"/>
                  </a:cubicBezTo>
                  <a:cubicBezTo>
                    <a:pt x="3516434" y="3033940"/>
                    <a:pt x="1425698" y="2929072"/>
                    <a:pt x="116582" y="253235"/>
                  </a:cubicBezTo>
                  <a:close/>
                </a:path>
              </a:pathLst>
            </a:custGeom>
            <a:solidFill>
              <a:srgbClr val="2C00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2" name="Freeform 10">
              <a:extLst>
                <a:ext uri="{FF2B5EF4-FFF2-40B4-BE49-F238E27FC236}">
                  <a16:creationId xmlns:a16="http://schemas.microsoft.com/office/drawing/2014/main" id="{D9D750E2-E6DE-4123-9001-1391D1C49B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3803" y="2034666"/>
              <a:ext cx="669225" cy="544797"/>
            </a:xfrm>
            <a:custGeom>
              <a:avLst/>
              <a:gdLst>
                <a:gd name="T0" fmla="*/ 98 w 149"/>
                <a:gd name="T1" fmla="*/ 84 h 121"/>
                <a:gd name="T2" fmla="*/ 149 w 149"/>
                <a:gd name="T3" fmla="*/ 34 h 121"/>
                <a:gd name="T4" fmla="*/ 112 w 149"/>
                <a:gd name="T5" fmla="*/ 0 h 121"/>
                <a:gd name="T6" fmla="*/ 39 w 149"/>
                <a:gd name="T7" fmla="*/ 78 h 121"/>
                <a:gd name="T8" fmla="*/ 0 w 149"/>
                <a:gd name="T9" fmla="*/ 113 h 121"/>
                <a:gd name="T10" fmla="*/ 29 w 149"/>
                <a:gd name="T11" fmla="*/ 121 h 121"/>
                <a:gd name="T12" fmla="*/ 99 w 149"/>
                <a:gd name="T13" fmla="*/ 99 h 121"/>
                <a:gd name="T14" fmla="*/ 64 w 149"/>
                <a:gd name="T15" fmla="*/ 67 h 121"/>
                <a:gd name="T16" fmla="*/ 98 w 149"/>
                <a:gd name="T17" fmla="*/ 84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9" h="121">
                  <a:moveTo>
                    <a:pt x="98" y="84"/>
                  </a:moveTo>
                  <a:cubicBezTo>
                    <a:pt x="127" y="84"/>
                    <a:pt x="149" y="61"/>
                    <a:pt x="149" y="34"/>
                  </a:cubicBezTo>
                  <a:cubicBezTo>
                    <a:pt x="147" y="22"/>
                    <a:pt x="143" y="0"/>
                    <a:pt x="112" y="0"/>
                  </a:cubicBezTo>
                  <a:cubicBezTo>
                    <a:pt x="78" y="0"/>
                    <a:pt x="67" y="47"/>
                    <a:pt x="39" y="78"/>
                  </a:cubicBezTo>
                  <a:cubicBezTo>
                    <a:pt x="37" y="95"/>
                    <a:pt x="20" y="111"/>
                    <a:pt x="0" y="113"/>
                  </a:cubicBezTo>
                  <a:cubicBezTo>
                    <a:pt x="5" y="118"/>
                    <a:pt x="16" y="121"/>
                    <a:pt x="29" y="121"/>
                  </a:cubicBezTo>
                  <a:cubicBezTo>
                    <a:pt x="54" y="121"/>
                    <a:pt x="83" y="114"/>
                    <a:pt x="99" y="99"/>
                  </a:cubicBezTo>
                  <a:cubicBezTo>
                    <a:pt x="78" y="99"/>
                    <a:pt x="65" y="86"/>
                    <a:pt x="64" y="67"/>
                  </a:cubicBezTo>
                  <a:cubicBezTo>
                    <a:pt x="74" y="79"/>
                    <a:pt x="85" y="84"/>
                    <a:pt x="98" y="84"/>
                  </a:cubicBezTo>
                </a:path>
              </a:pathLst>
            </a:custGeom>
            <a:solidFill>
              <a:srgbClr val="00B9E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53936070-5445-4D5B-B6F0-A72D3CC87F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464057" y="1641201"/>
              <a:ext cx="1018971" cy="860913"/>
            </a:xfrm>
            <a:custGeom>
              <a:avLst/>
              <a:gdLst>
                <a:gd name="T0" fmla="*/ 227 w 227"/>
                <a:gd name="T1" fmla="*/ 120 h 192"/>
                <a:gd name="T2" fmla="*/ 188 w 227"/>
                <a:gd name="T3" fmla="*/ 40 h 192"/>
                <a:gd name="T4" fmla="*/ 127 w 227"/>
                <a:gd name="T5" fmla="*/ 2 h 192"/>
                <a:gd name="T6" fmla="*/ 122 w 227"/>
                <a:gd name="T7" fmla="*/ 0 h 192"/>
                <a:gd name="T8" fmla="*/ 121 w 227"/>
                <a:gd name="T9" fmla="*/ 0 h 192"/>
                <a:gd name="T10" fmla="*/ 0 w 227"/>
                <a:gd name="T11" fmla="*/ 125 h 192"/>
                <a:gd name="T12" fmla="*/ 42 w 227"/>
                <a:gd name="T13" fmla="*/ 187 h 192"/>
                <a:gd name="T14" fmla="*/ 85 w 227"/>
                <a:gd name="T15" fmla="*/ 187 h 192"/>
                <a:gd name="T16" fmla="*/ 117 w 227"/>
                <a:gd name="T17" fmla="*/ 166 h 192"/>
                <a:gd name="T18" fmla="*/ 190 w 227"/>
                <a:gd name="T19" fmla="*/ 88 h 192"/>
                <a:gd name="T20" fmla="*/ 227 w 227"/>
                <a:gd name="T21" fmla="*/ 122 h 192"/>
                <a:gd name="T22" fmla="*/ 227 w 227"/>
                <a:gd name="T23" fmla="*/ 12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7" h="192">
                  <a:moveTo>
                    <a:pt x="227" y="120"/>
                  </a:moveTo>
                  <a:cubicBezTo>
                    <a:pt x="226" y="88"/>
                    <a:pt x="211" y="61"/>
                    <a:pt x="188" y="40"/>
                  </a:cubicBezTo>
                  <a:cubicBezTo>
                    <a:pt x="170" y="23"/>
                    <a:pt x="149" y="11"/>
                    <a:pt x="127" y="2"/>
                  </a:cubicBezTo>
                  <a:cubicBezTo>
                    <a:pt x="125" y="1"/>
                    <a:pt x="123" y="0"/>
                    <a:pt x="122" y="0"/>
                  </a:cubicBezTo>
                  <a:cubicBezTo>
                    <a:pt x="122" y="0"/>
                    <a:pt x="122" y="0"/>
                    <a:pt x="121" y="0"/>
                  </a:cubicBezTo>
                  <a:cubicBezTo>
                    <a:pt x="94" y="32"/>
                    <a:pt x="0" y="57"/>
                    <a:pt x="0" y="125"/>
                  </a:cubicBezTo>
                  <a:cubicBezTo>
                    <a:pt x="0" y="152"/>
                    <a:pt x="17" y="176"/>
                    <a:pt x="42" y="187"/>
                  </a:cubicBezTo>
                  <a:cubicBezTo>
                    <a:pt x="56" y="192"/>
                    <a:pt x="70" y="192"/>
                    <a:pt x="85" y="187"/>
                  </a:cubicBezTo>
                  <a:cubicBezTo>
                    <a:pt x="98" y="183"/>
                    <a:pt x="108" y="175"/>
                    <a:pt x="117" y="166"/>
                  </a:cubicBezTo>
                  <a:cubicBezTo>
                    <a:pt x="145" y="135"/>
                    <a:pt x="156" y="88"/>
                    <a:pt x="190" y="88"/>
                  </a:cubicBezTo>
                  <a:cubicBezTo>
                    <a:pt x="221" y="88"/>
                    <a:pt x="225" y="110"/>
                    <a:pt x="227" y="122"/>
                  </a:cubicBezTo>
                  <a:cubicBezTo>
                    <a:pt x="227" y="122"/>
                    <a:pt x="227" y="121"/>
                    <a:pt x="227" y="120"/>
                  </a:cubicBezTo>
                </a:path>
              </a:pathLst>
            </a:custGeom>
            <a:solidFill>
              <a:srgbClr val="007DB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sv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88A1A95F-E6B1-4D64-9EE3-62F86C387690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43524" y="5780459"/>
            <a:ext cx="886097" cy="938841"/>
          </a:xfrm>
          <a:prstGeom prst="rect">
            <a:avLst/>
          </a:prstGeom>
        </p:spPr>
      </p:pic>
      <p:grpSp>
        <p:nvGrpSpPr>
          <p:cNvPr id="12" name="Group 14"/>
          <p:cNvGrpSpPr>
            <a:grpSpLocks noChangeAspect="1"/>
          </p:cNvGrpSpPr>
          <p:nvPr userDrawn="1"/>
        </p:nvGrpSpPr>
        <p:grpSpPr>
          <a:xfrm>
            <a:off x="9769232" y="214877"/>
            <a:ext cx="2112264" cy="470923"/>
            <a:chOff x="728663" y="4465638"/>
            <a:chExt cx="5354637" cy="1193801"/>
          </a:xfrm>
        </p:grpSpPr>
        <p:sp>
          <p:nvSpPr>
            <p:cNvPr id="13" name="Freeform 11"/>
            <p:cNvSpPr>
              <a:spLocks/>
            </p:cNvSpPr>
            <p:nvPr userDrawn="1"/>
          </p:nvSpPr>
          <p:spPr bwMode="auto">
            <a:xfrm>
              <a:off x="5464175" y="4830763"/>
              <a:ext cx="619125" cy="503238"/>
            </a:xfrm>
            <a:custGeom>
              <a:avLst/>
              <a:gdLst/>
              <a:ahLst/>
              <a:cxnLst>
                <a:cxn ang="0">
                  <a:pos x="125" y="107"/>
                </a:cxn>
                <a:cxn ang="0">
                  <a:pos x="189" y="43"/>
                </a:cxn>
                <a:cxn ang="0">
                  <a:pos x="142" y="0"/>
                </a:cxn>
                <a:cxn ang="0">
                  <a:pos x="50" y="99"/>
                </a:cxn>
                <a:cxn ang="0">
                  <a:pos x="0" y="144"/>
                </a:cxn>
                <a:cxn ang="0">
                  <a:pos x="37" y="154"/>
                </a:cxn>
                <a:cxn ang="0">
                  <a:pos x="125" y="125"/>
                </a:cxn>
                <a:cxn ang="0">
                  <a:pos x="81" y="85"/>
                </a:cxn>
                <a:cxn ang="0">
                  <a:pos x="125" y="107"/>
                </a:cxn>
              </a:cxnLst>
              <a:rect l="0" t="0" r="r" b="b"/>
              <a:pathLst>
                <a:path w="189" h="154">
                  <a:moveTo>
                    <a:pt x="125" y="107"/>
                  </a:moveTo>
                  <a:cubicBezTo>
                    <a:pt x="161" y="107"/>
                    <a:pt x="188" y="78"/>
                    <a:pt x="189" y="43"/>
                  </a:cubicBezTo>
                  <a:cubicBezTo>
                    <a:pt x="186" y="28"/>
                    <a:pt x="181" y="0"/>
                    <a:pt x="142" y="0"/>
                  </a:cubicBezTo>
                  <a:cubicBezTo>
                    <a:pt x="99" y="0"/>
                    <a:pt x="84" y="60"/>
                    <a:pt x="50" y="99"/>
                  </a:cubicBezTo>
                  <a:cubicBezTo>
                    <a:pt x="47" y="121"/>
                    <a:pt x="26" y="140"/>
                    <a:pt x="0" y="144"/>
                  </a:cubicBezTo>
                  <a:cubicBezTo>
                    <a:pt x="6" y="150"/>
                    <a:pt x="20" y="154"/>
                    <a:pt x="37" y="154"/>
                  </a:cubicBezTo>
                  <a:cubicBezTo>
                    <a:pt x="68" y="154"/>
                    <a:pt x="106" y="145"/>
                    <a:pt x="125" y="125"/>
                  </a:cubicBezTo>
                  <a:cubicBezTo>
                    <a:pt x="99" y="126"/>
                    <a:pt x="82" y="109"/>
                    <a:pt x="81" y="85"/>
                  </a:cubicBezTo>
                  <a:cubicBezTo>
                    <a:pt x="93" y="101"/>
                    <a:pt x="108" y="107"/>
                    <a:pt x="125" y="107"/>
                  </a:cubicBezTo>
                </a:path>
              </a:pathLst>
            </a:custGeom>
            <a:solidFill>
              <a:srgbClr val="12ABD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" name="Freeform 12"/>
            <p:cNvSpPr>
              <a:spLocks noEditPoints="1"/>
            </p:cNvSpPr>
            <p:nvPr userDrawn="1"/>
          </p:nvSpPr>
          <p:spPr bwMode="auto">
            <a:xfrm>
              <a:off x="728663" y="4483101"/>
              <a:ext cx="4352925" cy="1176338"/>
            </a:xfrm>
            <a:custGeom>
              <a:avLst/>
              <a:gdLst/>
              <a:ahLst/>
              <a:cxnLst>
                <a:cxn ang="0">
                  <a:pos x="1281" y="86"/>
                </a:cxn>
                <a:cxn ang="0">
                  <a:pos x="1240" y="210"/>
                </a:cxn>
                <a:cxn ang="0">
                  <a:pos x="1122" y="182"/>
                </a:cxn>
                <a:cxn ang="0">
                  <a:pos x="1121" y="104"/>
                </a:cxn>
                <a:cxn ang="0">
                  <a:pos x="1061" y="211"/>
                </a:cxn>
                <a:cxn ang="0">
                  <a:pos x="1007" y="84"/>
                </a:cxn>
                <a:cxn ang="0">
                  <a:pos x="924" y="86"/>
                </a:cxn>
                <a:cxn ang="0">
                  <a:pos x="830" y="72"/>
                </a:cxn>
                <a:cxn ang="0">
                  <a:pos x="781" y="160"/>
                </a:cxn>
                <a:cxn ang="0">
                  <a:pos x="756" y="81"/>
                </a:cxn>
                <a:cxn ang="0">
                  <a:pos x="666" y="200"/>
                </a:cxn>
                <a:cxn ang="0">
                  <a:pos x="677" y="82"/>
                </a:cxn>
                <a:cxn ang="0">
                  <a:pos x="628" y="196"/>
                </a:cxn>
                <a:cxn ang="0">
                  <a:pos x="585" y="113"/>
                </a:cxn>
                <a:cxn ang="0">
                  <a:pos x="527" y="198"/>
                </a:cxn>
                <a:cxn ang="0">
                  <a:pos x="586" y="102"/>
                </a:cxn>
                <a:cxn ang="0">
                  <a:pos x="493" y="118"/>
                </a:cxn>
                <a:cxn ang="0">
                  <a:pos x="454" y="147"/>
                </a:cxn>
                <a:cxn ang="0">
                  <a:pos x="368" y="111"/>
                </a:cxn>
                <a:cxn ang="0">
                  <a:pos x="335" y="90"/>
                </a:cxn>
                <a:cxn ang="0">
                  <a:pos x="309" y="215"/>
                </a:cxn>
                <a:cxn ang="0">
                  <a:pos x="280" y="124"/>
                </a:cxn>
                <a:cxn ang="0">
                  <a:pos x="224" y="211"/>
                </a:cxn>
                <a:cxn ang="0">
                  <a:pos x="286" y="113"/>
                </a:cxn>
                <a:cxn ang="0">
                  <a:pos x="182" y="145"/>
                </a:cxn>
                <a:cxn ang="0">
                  <a:pos x="39" y="128"/>
                </a:cxn>
                <a:cxn ang="0">
                  <a:pos x="136" y="72"/>
                </a:cxn>
                <a:cxn ang="0">
                  <a:pos x="109" y="0"/>
                </a:cxn>
                <a:cxn ang="0">
                  <a:pos x="90" y="249"/>
                </a:cxn>
                <a:cxn ang="0">
                  <a:pos x="218" y="238"/>
                </a:cxn>
                <a:cxn ang="0">
                  <a:pos x="306" y="238"/>
                </a:cxn>
                <a:cxn ang="0">
                  <a:pos x="377" y="337"/>
                </a:cxn>
                <a:cxn ang="0">
                  <a:pos x="404" y="109"/>
                </a:cxn>
                <a:cxn ang="0">
                  <a:pos x="420" y="182"/>
                </a:cxn>
                <a:cxn ang="0">
                  <a:pos x="392" y="239"/>
                </a:cxn>
                <a:cxn ang="0">
                  <a:pos x="480" y="160"/>
                </a:cxn>
                <a:cxn ang="0">
                  <a:pos x="519" y="227"/>
                </a:cxn>
                <a:cxn ang="0">
                  <a:pos x="564" y="226"/>
                </a:cxn>
                <a:cxn ang="0">
                  <a:pos x="526" y="359"/>
                </a:cxn>
                <a:cxn ang="0">
                  <a:pos x="639" y="214"/>
                </a:cxn>
                <a:cxn ang="0">
                  <a:pos x="758" y="189"/>
                </a:cxn>
                <a:cxn ang="0">
                  <a:pos x="829" y="111"/>
                </a:cxn>
                <a:cxn ang="0">
                  <a:pos x="920" y="128"/>
                </a:cxn>
                <a:cxn ang="0">
                  <a:pos x="1010" y="176"/>
                </a:cxn>
                <a:cxn ang="0">
                  <a:pos x="1097" y="200"/>
                </a:cxn>
                <a:cxn ang="0">
                  <a:pos x="1174" y="112"/>
                </a:cxn>
                <a:cxn ang="0">
                  <a:pos x="1274" y="196"/>
                </a:cxn>
                <a:cxn ang="0">
                  <a:pos x="1328" y="227"/>
                </a:cxn>
                <a:cxn ang="0">
                  <a:pos x="528" y="335"/>
                </a:cxn>
                <a:cxn ang="0">
                  <a:pos x="564" y="248"/>
                </a:cxn>
                <a:cxn ang="0">
                  <a:pos x="674" y="105"/>
                </a:cxn>
                <a:cxn ang="0">
                  <a:pos x="655" y="181"/>
                </a:cxn>
              </a:cxnLst>
              <a:rect l="0" t="0" r="r" b="b"/>
              <a:pathLst>
                <a:path w="1328" h="359">
                  <a:moveTo>
                    <a:pt x="1295" y="118"/>
                  </a:moveTo>
                  <a:cubicBezTo>
                    <a:pt x="1295" y="99"/>
                    <a:pt x="1294" y="86"/>
                    <a:pt x="1281" y="86"/>
                  </a:cubicBezTo>
                  <a:cubicBezTo>
                    <a:pt x="1275" y="86"/>
                    <a:pt x="1273" y="87"/>
                    <a:pt x="1268" y="89"/>
                  </a:cubicBezTo>
                  <a:cubicBezTo>
                    <a:pt x="1272" y="153"/>
                    <a:pt x="1258" y="210"/>
                    <a:pt x="1240" y="210"/>
                  </a:cubicBezTo>
                  <a:cubicBezTo>
                    <a:pt x="1217" y="210"/>
                    <a:pt x="1228" y="72"/>
                    <a:pt x="1179" y="72"/>
                  </a:cubicBezTo>
                  <a:cubicBezTo>
                    <a:pt x="1133" y="72"/>
                    <a:pt x="1127" y="182"/>
                    <a:pt x="1122" y="182"/>
                  </a:cubicBezTo>
                  <a:cubicBezTo>
                    <a:pt x="1118" y="182"/>
                    <a:pt x="1118" y="153"/>
                    <a:pt x="1118" y="131"/>
                  </a:cubicBezTo>
                  <a:cubicBezTo>
                    <a:pt x="1120" y="120"/>
                    <a:pt x="1121" y="111"/>
                    <a:pt x="1121" y="104"/>
                  </a:cubicBezTo>
                  <a:cubicBezTo>
                    <a:pt x="1121" y="93"/>
                    <a:pt x="1117" y="76"/>
                    <a:pt x="1093" y="84"/>
                  </a:cubicBezTo>
                  <a:cubicBezTo>
                    <a:pt x="1094" y="163"/>
                    <a:pt x="1078" y="211"/>
                    <a:pt x="1061" y="211"/>
                  </a:cubicBezTo>
                  <a:cubicBezTo>
                    <a:pt x="1035" y="211"/>
                    <a:pt x="1034" y="139"/>
                    <a:pt x="1034" y="120"/>
                  </a:cubicBezTo>
                  <a:cubicBezTo>
                    <a:pt x="1034" y="101"/>
                    <a:pt x="1036" y="75"/>
                    <a:pt x="1007" y="84"/>
                  </a:cubicBezTo>
                  <a:cubicBezTo>
                    <a:pt x="1003" y="153"/>
                    <a:pt x="985" y="204"/>
                    <a:pt x="974" y="204"/>
                  </a:cubicBezTo>
                  <a:cubicBezTo>
                    <a:pt x="957" y="204"/>
                    <a:pt x="960" y="86"/>
                    <a:pt x="924" y="86"/>
                  </a:cubicBezTo>
                  <a:cubicBezTo>
                    <a:pt x="891" y="86"/>
                    <a:pt x="881" y="198"/>
                    <a:pt x="874" y="198"/>
                  </a:cubicBezTo>
                  <a:cubicBezTo>
                    <a:pt x="861" y="198"/>
                    <a:pt x="877" y="72"/>
                    <a:pt x="830" y="72"/>
                  </a:cubicBezTo>
                  <a:cubicBezTo>
                    <a:pt x="805" y="72"/>
                    <a:pt x="795" y="114"/>
                    <a:pt x="785" y="161"/>
                  </a:cubicBezTo>
                  <a:cubicBezTo>
                    <a:pt x="784" y="170"/>
                    <a:pt x="782" y="171"/>
                    <a:pt x="781" y="160"/>
                  </a:cubicBezTo>
                  <a:cubicBezTo>
                    <a:pt x="781" y="152"/>
                    <a:pt x="781" y="142"/>
                    <a:pt x="781" y="134"/>
                  </a:cubicBezTo>
                  <a:cubicBezTo>
                    <a:pt x="793" y="86"/>
                    <a:pt x="778" y="69"/>
                    <a:pt x="756" y="81"/>
                  </a:cubicBezTo>
                  <a:cubicBezTo>
                    <a:pt x="763" y="169"/>
                    <a:pt x="723" y="212"/>
                    <a:pt x="692" y="212"/>
                  </a:cubicBezTo>
                  <a:cubicBezTo>
                    <a:pt x="681" y="212"/>
                    <a:pt x="672" y="207"/>
                    <a:pt x="666" y="200"/>
                  </a:cubicBezTo>
                  <a:cubicBezTo>
                    <a:pt x="703" y="177"/>
                    <a:pt x="719" y="151"/>
                    <a:pt x="719" y="126"/>
                  </a:cubicBezTo>
                  <a:cubicBezTo>
                    <a:pt x="719" y="98"/>
                    <a:pt x="704" y="82"/>
                    <a:pt x="677" y="82"/>
                  </a:cubicBezTo>
                  <a:cubicBezTo>
                    <a:pt x="640" y="82"/>
                    <a:pt x="620" y="120"/>
                    <a:pt x="620" y="152"/>
                  </a:cubicBezTo>
                  <a:cubicBezTo>
                    <a:pt x="620" y="169"/>
                    <a:pt x="623" y="184"/>
                    <a:pt x="628" y="196"/>
                  </a:cubicBezTo>
                  <a:cubicBezTo>
                    <a:pt x="616" y="202"/>
                    <a:pt x="604" y="207"/>
                    <a:pt x="593" y="212"/>
                  </a:cubicBezTo>
                  <a:cubicBezTo>
                    <a:pt x="592" y="179"/>
                    <a:pt x="588" y="145"/>
                    <a:pt x="585" y="113"/>
                  </a:cubicBezTo>
                  <a:cubicBezTo>
                    <a:pt x="566" y="107"/>
                    <a:pt x="560" y="117"/>
                    <a:pt x="559" y="134"/>
                  </a:cubicBezTo>
                  <a:cubicBezTo>
                    <a:pt x="555" y="174"/>
                    <a:pt x="540" y="198"/>
                    <a:pt x="527" y="198"/>
                  </a:cubicBezTo>
                  <a:cubicBezTo>
                    <a:pt x="518" y="198"/>
                    <a:pt x="512" y="186"/>
                    <a:pt x="511" y="174"/>
                  </a:cubicBezTo>
                  <a:cubicBezTo>
                    <a:pt x="507" y="110"/>
                    <a:pt x="559" y="92"/>
                    <a:pt x="586" y="102"/>
                  </a:cubicBezTo>
                  <a:cubicBezTo>
                    <a:pt x="592" y="88"/>
                    <a:pt x="585" y="77"/>
                    <a:pt x="561" y="77"/>
                  </a:cubicBezTo>
                  <a:cubicBezTo>
                    <a:pt x="531" y="77"/>
                    <a:pt x="509" y="95"/>
                    <a:pt x="493" y="118"/>
                  </a:cubicBezTo>
                  <a:cubicBezTo>
                    <a:pt x="482" y="134"/>
                    <a:pt x="470" y="145"/>
                    <a:pt x="453" y="158"/>
                  </a:cubicBezTo>
                  <a:cubicBezTo>
                    <a:pt x="454" y="154"/>
                    <a:pt x="454" y="150"/>
                    <a:pt x="454" y="147"/>
                  </a:cubicBezTo>
                  <a:cubicBezTo>
                    <a:pt x="454" y="102"/>
                    <a:pt x="430" y="82"/>
                    <a:pt x="406" y="82"/>
                  </a:cubicBezTo>
                  <a:cubicBezTo>
                    <a:pt x="387" y="82"/>
                    <a:pt x="375" y="94"/>
                    <a:pt x="368" y="111"/>
                  </a:cubicBezTo>
                  <a:cubicBezTo>
                    <a:pt x="366" y="94"/>
                    <a:pt x="363" y="86"/>
                    <a:pt x="353" y="86"/>
                  </a:cubicBezTo>
                  <a:cubicBezTo>
                    <a:pt x="348" y="86"/>
                    <a:pt x="342" y="87"/>
                    <a:pt x="335" y="90"/>
                  </a:cubicBezTo>
                  <a:cubicBezTo>
                    <a:pt x="338" y="100"/>
                    <a:pt x="340" y="122"/>
                    <a:pt x="340" y="137"/>
                  </a:cubicBezTo>
                  <a:cubicBezTo>
                    <a:pt x="340" y="191"/>
                    <a:pt x="324" y="215"/>
                    <a:pt x="309" y="215"/>
                  </a:cubicBezTo>
                  <a:cubicBezTo>
                    <a:pt x="292" y="215"/>
                    <a:pt x="290" y="151"/>
                    <a:pt x="288" y="126"/>
                  </a:cubicBezTo>
                  <a:cubicBezTo>
                    <a:pt x="286" y="125"/>
                    <a:pt x="284" y="124"/>
                    <a:pt x="280" y="124"/>
                  </a:cubicBezTo>
                  <a:cubicBezTo>
                    <a:pt x="264" y="124"/>
                    <a:pt x="262" y="145"/>
                    <a:pt x="259" y="164"/>
                  </a:cubicBezTo>
                  <a:cubicBezTo>
                    <a:pt x="254" y="185"/>
                    <a:pt x="242" y="211"/>
                    <a:pt x="224" y="211"/>
                  </a:cubicBezTo>
                  <a:cubicBezTo>
                    <a:pt x="214" y="211"/>
                    <a:pt x="207" y="201"/>
                    <a:pt x="206" y="182"/>
                  </a:cubicBezTo>
                  <a:cubicBezTo>
                    <a:pt x="204" y="144"/>
                    <a:pt x="236" y="99"/>
                    <a:pt x="286" y="113"/>
                  </a:cubicBezTo>
                  <a:cubicBezTo>
                    <a:pt x="292" y="98"/>
                    <a:pt x="282" y="86"/>
                    <a:pt x="261" y="86"/>
                  </a:cubicBezTo>
                  <a:cubicBezTo>
                    <a:pt x="225" y="86"/>
                    <a:pt x="195" y="113"/>
                    <a:pt x="182" y="145"/>
                  </a:cubicBezTo>
                  <a:cubicBezTo>
                    <a:pt x="169" y="175"/>
                    <a:pt x="145" y="218"/>
                    <a:pt x="98" y="218"/>
                  </a:cubicBezTo>
                  <a:cubicBezTo>
                    <a:pt x="65" y="218"/>
                    <a:pt x="39" y="189"/>
                    <a:pt x="39" y="128"/>
                  </a:cubicBezTo>
                  <a:cubicBezTo>
                    <a:pt x="39" y="75"/>
                    <a:pt x="72" y="25"/>
                    <a:pt x="108" y="25"/>
                  </a:cubicBezTo>
                  <a:cubicBezTo>
                    <a:pt x="132" y="25"/>
                    <a:pt x="138" y="50"/>
                    <a:pt x="136" y="72"/>
                  </a:cubicBezTo>
                  <a:cubicBezTo>
                    <a:pt x="149" y="83"/>
                    <a:pt x="170" y="73"/>
                    <a:pt x="170" y="47"/>
                  </a:cubicBezTo>
                  <a:cubicBezTo>
                    <a:pt x="170" y="30"/>
                    <a:pt x="156" y="0"/>
                    <a:pt x="109" y="0"/>
                  </a:cubicBezTo>
                  <a:cubicBezTo>
                    <a:pt x="51" y="0"/>
                    <a:pt x="0" y="57"/>
                    <a:pt x="0" y="132"/>
                  </a:cubicBezTo>
                  <a:cubicBezTo>
                    <a:pt x="0" y="206"/>
                    <a:pt x="38" y="249"/>
                    <a:pt x="90" y="249"/>
                  </a:cubicBezTo>
                  <a:cubicBezTo>
                    <a:pt x="123" y="249"/>
                    <a:pt x="154" y="230"/>
                    <a:pt x="176" y="195"/>
                  </a:cubicBezTo>
                  <a:cubicBezTo>
                    <a:pt x="181" y="226"/>
                    <a:pt x="202" y="238"/>
                    <a:pt x="218" y="238"/>
                  </a:cubicBezTo>
                  <a:cubicBezTo>
                    <a:pt x="243" y="238"/>
                    <a:pt x="260" y="222"/>
                    <a:pt x="269" y="200"/>
                  </a:cubicBezTo>
                  <a:cubicBezTo>
                    <a:pt x="274" y="222"/>
                    <a:pt x="286" y="238"/>
                    <a:pt x="306" y="238"/>
                  </a:cubicBezTo>
                  <a:cubicBezTo>
                    <a:pt x="320" y="238"/>
                    <a:pt x="330" y="231"/>
                    <a:pt x="339" y="220"/>
                  </a:cubicBezTo>
                  <a:cubicBezTo>
                    <a:pt x="335" y="297"/>
                    <a:pt x="331" y="346"/>
                    <a:pt x="377" y="337"/>
                  </a:cubicBezTo>
                  <a:cubicBezTo>
                    <a:pt x="370" y="315"/>
                    <a:pt x="368" y="275"/>
                    <a:pt x="368" y="239"/>
                  </a:cubicBezTo>
                  <a:cubicBezTo>
                    <a:pt x="368" y="141"/>
                    <a:pt x="384" y="109"/>
                    <a:pt x="404" y="109"/>
                  </a:cubicBezTo>
                  <a:cubicBezTo>
                    <a:pt x="419" y="109"/>
                    <a:pt x="423" y="128"/>
                    <a:pt x="423" y="148"/>
                  </a:cubicBezTo>
                  <a:cubicBezTo>
                    <a:pt x="423" y="158"/>
                    <a:pt x="422" y="170"/>
                    <a:pt x="420" y="182"/>
                  </a:cubicBezTo>
                  <a:cubicBezTo>
                    <a:pt x="395" y="197"/>
                    <a:pt x="375" y="210"/>
                    <a:pt x="375" y="225"/>
                  </a:cubicBezTo>
                  <a:cubicBezTo>
                    <a:pt x="375" y="238"/>
                    <a:pt x="384" y="239"/>
                    <a:pt x="392" y="239"/>
                  </a:cubicBezTo>
                  <a:cubicBezTo>
                    <a:pt x="411" y="239"/>
                    <a:pt x="434" y="220"/>
                    <a:pt x="447" y="185"/>
                  </a:cubicBezTo>
                  <a:cubicBezTo>
                    <a:pt x="458" y="178"/>
                    <a:pt x="469" y="170"/>
                    <a:pt x="480" y="160"/>
                  </a:cubicBezTo>
                  <a:cubicBezTo>
                    <a:pt x="480" y="164"/>
                    <a:pt x="479" y="167"/>
                    <a:pt x="479" y="171"/>
                  </a:cubicBezTo>
                  <a:cubicBezTo>
                    <a:pt x="479" y="206"/>
                    <a:pt x="495" y="227"/>
                    <a:pt x="519" y="227"/>
                  </a:cubicBezTo>
                  <a:cubicBezTo>
                    <a:pt x="538" y="227"/>
                    <a:pt x="553" y="214"/>
                    <a:pt x="563" y="193"/>
                  </a:cubicBezTo>
                  <a:cubicBezTo>
                    <a:pt x="564" y="205"/>
                    <a:pt x="564" y="216"/>
                    <a:pt x="564" y="226"/>
                  </a:cubicBezTo>
                  <a:cubicBezTo>
                    <a:pt x="525" y="244"/>
                    <a:pt x="482" y="262"/>
                    <a:pt x="482" y="313"/>
                  </a:cubicBezTo>
                  <a:cubicBezTo>
                    <a:pt x="482" y="339"/>
                    <a:pt x="501" y="359"/>
                    <a:pt x="526" y="359"/>
                  </a:cubicBezTo>
                  <a:cubicBezTo>
                    <a:pt x="580" y="359"/>
                    <a:pt x="593" y="302"/>
                    <a:pt x="593" y="235"/>
                  </a:cubicBezTo>
                  <a:cubicBezTo>
                    <a:pt x="611" y="227"/>
                    <a:pt x="624" y="222"/>
                    <a:pt x="639" y="214"/>
                  </a:cubicBezTo>
                  <a:cubicBezTo>
                    <a:pt x="652" y="230"/>
                    <a:pt x="670" y="238"/>
                    <a:pt x="686" y="238"/>
                  </a:cubicBezTo>
                  <a:cubicBezTo>
                    <a:pt x="717" y="238"/>
                    <a:pt x="740" y="222"/>
                    <a:pt x="758" y="189"/>
                  </a:cubicBezTo>
                  <a:cubicBezTo>
                    <a:pt x="762" y="214"/>
                    <a:pt x="768" y="238"/>
                    <a:pt x="781" y="238"/>
                  </a:cubicBezTo>
                  <a:cubicBezTo>
                    <a:pt x="806" y="238"/>
                    <a:pt x="811" y="111"/>
                    <a:pt x="829" y="111"/>
                  </a:cubicBezTo>
                  <a:cubicBezTo>
                    <a:pt x="843" y="111"/>
                    <a:pt x="831" y="249"/>
                    <a:pt x="868" y="249"/>
                  </a:cubicBezTo>
                  <a:cubicBezTo>
                    <a:pt x="899" y="249"/>
                    <a:pt x="905" y="128"/>
                    <a:pt x="920" y="128"/>
                  </a:cubicBezTo>
                  <a:cubicBezTo>
                    <a:pt x="931" y="128"/>
                    <a:pt x="932" y="238"/>
                    <a:pt x="966" y="238"/>
                  </a:cubicBezTo>
                  <a:cubicBezTo>
                    <a:pt x="983" y="238"/>
                    <a:pt x="1001" y="218"/>
                    <a:pt x="1010" y="176"/>
                  </a:cubicBezTo>
                  <a:cubicBezTo>
                    <a:pt x="1014" y="204"/>
                    <a:pt x="1028" y="238"/>
                    <a:pt x="1056" y="238"/>
                  </a:cubicBezTo>
                  <a:cubicBezTo>
                    <a:pt x="1072" y="238"/>
                    <a:pt x="1086" y="222"/>
                    <a:pt x="1097" y="200"/>
                  </a:cubicBezTo>
                  <a:cubicBezTo>
                    <a:pt x="1100" y="223"/>
                    <a:pt x="1106" y="238"/>
                    <a:pt x="1118" y="238"/>
                  </a:cubicBezTo>
                  <a:cubicBezTo>
                    <a:pt x="1150" y="238"/>
                    <a:pt x="1149" y="112"/>
                    <a:pt x="1174" y="112"/>
                  </a:cubicBezTo>
                  <a:cubicBezTo>
                    <a:pt x="1194" y="112"/>
                    <a:pt x="1188" y="238"/>
                    <a:pt x="1235" y="238"/>
                  </a:cubicBezTo>
                  <a:cubicBezTo>
                    <a:pt x="1257" y="238"/>
                    <a:pt x="1268" y="220"/>
                    <a:pt x="1274" y="196"/>
                  </a:cubicBezTo>
                  <a:cubicBezTo>
                    <a:pt x="1283" y="231"/>
                    <a:pt x="1297" y="238"/>
                    <a:pt x="1308" y="238"/>
                  </a:cubicBezTo>
                  <a:cubicBezTo>
                    <a:pt x="1315" y="238"/>
                    <a:pt x="1321" y="236"/>
                    <a:pt x="1328" y="227"/>
                  </a:cubicBezTo>
                  <a:cubicBezTo>
                    <a:pt x="1292" y="212"/>
                    <a:pt x="1295" y="155"/>
                    <a:pt x="1295" y="118"/>
                  </a:cubicBezTo>
                  <a:moveTo>
                    <a:pt x="528" y="335"/>
                  </a:moveTo>
                  <a:cubicBezTo>
                    <a:pt x="517" y="335"/>
                    <a:pt x="511" y="325"/>
                    <a:pt x="511" y="313"/>
                  </a:cubicBezTo>
                  <a:cubicBezTo>
                    <a:pt x="511" y="280"/>
                    <a:pt x="535" y="263"/>
                    <a:pt x="564" y="248"/>
                  </a:cubicBezTo>
                  <a:cubicBezTo>
                    <a:pt x="563" y="319"/>
                    <a:pt x="546" y="335"/>
                    <a:pt x="528" y="335"/>
                  </a:cubicBezTo>
                  <a:moveTo>
                    <a:pt x="674" y="105"/>
                  </a:moveTo>
                  <a:cubicBezTo>
                    <a:pt x="685" y="105"/>
                    <a:pt x="692" y="115"/>
                    <a:pt x="691" y="129"/>
                  </a:cubicBezTo>
                  <a:cubicBezTo>
                    <a:pt x="689" y="146"/>
                    <a:pt x="677" y="166"/>
                    <a:pt x="655" y="181"/>
                  </a:cubicBezTo>
                  <a:cubicBezTo>
                    <a:pt x="644" y="149"/>
                    <a:pt x="653" y="105"/>
                    <a:pt x="674" y="105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" name="Freeform 13"/>
            <p:cNvSpPr>
              <a:spLocks/>
            </p:cNvSpPr>
            <p:nvPr userDrawn="1"/>
          </p:nvSpPr>
          <p:spPr bwMode="auto">
            <a:xfrm>
              <a:off x="4013200" y="4541838"/>
              <a:ext cx="120650" cy="127000"/>
            </a:xfrm>
            <a:custGeom>
              <a:avLst/>
              <a:gdLst/>
              <a:ahLst/>
              <a:cxnLst>
                <a:cxn ang="0">
                  <a:pos x="19" y="39"/>
                </a:cxn>
                <a:cxn ang="0">
                  <a:pos x="37" y="19"/>
                </a:cxn>
                <a:cxn ang="0">
                  <a:pos x="19" y="0"/>
                </a:cxn>
                <a:cxn ang="0">
                  <a:pos x="0" y="20"/>
                </a:cxn>
                <a:cxn ang="0">
                  <a:pos x="19" y="39"/>
                </a:cxn>
              </a:cxnLst>
              <a:rect l="0" t="0" r="r" b="b"/>
              <a:pathLst>
                <a:path w="37" h="39">
                  <a:moveTo>
                    <a:pt x="19" y="39"/>
                  </a:moveTo>
                  <a:cubicBezTo>
                    <a:pt x="30" y="38"/>
                    <a:pt x="37" y="29"/>
                    <a:pt x="37" y="19"/>
                  </a:cubicBezTo>
                  <a:cubicBezTo>
                    <a:pt x="37" y="8"/>
                    <a:pt x="30" y="0"/>
                    <a:pt x="19" y="0"/>
                  </a:cubicBezTo>
                  <a:cubicBezTo>
                    <a:pt x="9" y="1"/>
                    <a:pt x="0" y="9"/>
                    <a:pt x="0" y="20"/>
                  </a:cubicBezTo>
                  <a:cubicBezTo>
                    <a:pt x="0" y="31"/>
                    <a:pt x="9" y="39"/>
                    <a:pt x="19" y="39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6" name="Freeform 14"/>
            <p:cNvSpPr>
              <a:spLocks/>
            </p:cNvSpPr>
            <p:nvPr userDrawn="1"/>
          </p:nvSpPr>
          <p:spPr bwMode="auto">
            <a:xfrm>
              <a:off x="4870450" y="4564063"/>
              <a:ext cx="112713" cy="125413"/>
            </a:xfrm>
            <a:custGeom>
              <a:avLst/>
              <a:gdLst/>
              <a:ahLst/>
              <a:cxnLst>
                <a:cxn ang="0">
                  <a:pos x="17" y="37"/>
                </a:cxn>
                <a:cxn ang="0">
                  <a:pos x="34" y="18"/>
                </a:cxn>
                <a:cxn ang="0">
                  <a:pos x="17" y="0"/>
                </a:cxn>
                <a:cxn ang="0">
                  <a:pos x="0" y="19"/>
                </a:cxn>
                <a:cxn ang="0">
                  <a:pos x="17" y="37"/>
                </a:cxn>
              </a:cxnLst>
              <a:rect l="0" t="0" r="r" b="b"/>
              <a:pathLst>
                <a:path w="34" h="38">
                  <a:moveTo>
                    <a:pt x="17" y="37"/>
                  </a:moveTo>
                  <a:cubicBezTo>
                    <a:pt x="26" y="37"/>
                    <a:pt x="34" y="28"/>
                    <a:pt x="34" y="18"/>
                  </a:cubicBezTo>
                  <a:cubicBezTo>
                    <a:pt x="34" y="8"/>
                    <a:pt x="26" y="0"/>
                    <a:pt x="17" y="0"/>
                  </a:cubicBezTo>
                  <a:cubicBezTo>
                    <a:pt x="7" y="1"/>
                    <a:pt x="0" y="9"/>
                    <a:pt x="0" y="19"/>
                  </a:cubicBezTo>
                  <a:cubicBezTo>
                    <a:pt x="0" y="30"/>
                    <a:pt x="7" y="38"/>
                    <a:pt x="17" y="37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7" name="Freeform 15"/>
            <p:cNvSpPr>
              <a:spLocks/>
            </p:cNvSpPr>
            <p:nvPr userDrawn="1"/>
          </p:nvSpPr>
          <p:spPr bwMode="auto">
            <a:xfrm>
              <a:off x="5143500" y="4465638"/>
              <a:ext cx="939800" cy="796925"/>
            </a:xfrm>
            <a:custGeom>
              <a:avLst/>
              <a:gdLst/>
              <a:ahLst/>
              <a:cxnLst>
                <a:cxn ang="0">
                  <a:pos x="286" y="152"/>
                </a:cxn>
                <a:cxn ang="0">
                  <a:pos x="237" y="50"/>
                </a:cxn>
                <a:cxn ang="0">
                  <a:pos x="160" y="3"/>
                </a:cxn>
                <a:cxn ang="0">
                  <a:pos x="153" y="0"/>
                </a:cxn>
                <a:cxn ang="0">
                  <a:pos x="153" y="0"/>
                </a:cxn>
                <a:cxn ang="0">
                  <a:pos x="0" y="158"/>
                </a:cxn>
                <a:cxn ang="0">
                  <a:pos x="53" y="236"/>
                </a:cxn>
                <a:cxn ang="0">
                  <a:pos x="107" y="237"/>
                </a:cxn>
                <a:cxn ang="0">
                  <a:pos x="148" y="210"/>
                </a:cxn>
                <a:cxn ang="0">
                  <a:pos x="240" y="111"/>
                </a:cxn>
                <a:cxn ang="0">
                  <a:pos x="287" y="154"/>
                </a:cxn>
                <a:cxn ang="0">
                  <a:pos x="286" y="152"/>
                </a:cxn>
              </a:cxnLst>
              <a:rect l="0" t="0" r="r" b="b"/>
              <a:pathLst>
                <a:path w="287" h="243">
                  <a:moveTo>
                    <a:pt x="286" y="152"/>
                  </a:moveTo>
                  <a:cubicBezTo>
                    <a:pt x="286" y="111"/>
                    <a:pt x="267" y="77"/>
                    <a:pt x="237" y="50"/>
                  </a:cubicBezTo>
                  <a:cubicBezTo>
                    <a:pt x="215" y="30"/>
                    <a:pt x="188" y="14"/>
                    <a:pt x="160" y="3"/>
                  </a:cubicBezTo>
                  <a:cubicBezTo>
                    <a:pt x="158" y="2"/>
                    <a:pt x="156" y="1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19" y="41"/>
                    <a:pt x="0" y="72"/>
                    <a:pt x="0" y="158"/>
                  </a:cubicBezTo>
                  <a:cubicBezTo>
                    <a:pt x="0" y="192"/>
                    <a:pt x="21" y="223"/>
                    <a:pt x="53" y="236"/>
                  </a:cubicBezTo>
                  <a:cubicBezTo>
                    <a:pt x="71" y="243"/>
                    <a:pt x="89" y="243"/>
                    <a:pt x="107" y="237"/>
                  </a:cubicBezTo>
                  <a:cubicBezTo>
                    <a:pt x="123" y="232"/>
                    <a:pt x="137" y="222"/>
                    <a:pt x="148" y="210"/>
                  </a:cubicBezTo>
                  <a:cubicBezTo>
                    <a:pt x="182" y="171"/>
                    <a:pt x="197" y="111"/>
                    <a:pt x="240" y="111"/>
                  </a:cubicBezTo>
                  <a:cubicBezTo>
                    <a:pt x="279" y="111"/>
                    <a:pt x="284" y="139"/>
                    <a:pt x="287" y="154"/>
                  </a:cubicBezTo>
                  <a:cubicBezTo>
                    <a:pt x="287" y="154"/>
                    <a:pt x="287" y="153"/>
                    <a:pt x="286" y="152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2" r:id="rId13"/>
    <p:sldLayoutId id="2147483663" r:id="rId14"/>
    <p:sldLayoutId id="2147483664" r:id="rId15"/>
    <p:sldLayoutId id="2147483665" r:id="rId16"/>
  </p:sldLayoutIdLst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150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18349-BE40-45B0-B85F-362D04219E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4259" y="1192192"/>
            <a:ext cx="7026363" cy="2804929"/>
          </a:xfrm>
        </p:spPr>
        <p:txBody>
          <a:bodyPr/>
          <a:lstStyle/>
          <a:p>
            <a:r>
              <a:rPr lang="en-IN" dirty="0"/>
              <a:t>      Angular 6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Lesson 07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2207360-794A-4E0D-A171-1118974E63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84259" y="2693595"/>
            <a:ext cx="1230294" cy="1303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003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IN" dirty="0"/>
              <a:t>ng-content and @</a:t>
            </a:r>
            <a:r>
              <a:rPr lang="en-IN" dirty="0" err="1"/>
              <a:t>ContentChild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38844" y="1521228"/>
            <a:ext cx="9601200" cy="4954387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892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5840" y="382385"/>
            <a:ext cx="9601200" cy="1485900"/>
          </a:xfrm>
        </p:spPr>
        <p:txBody>
          <a:bodyPr/>
          <a:lstStyle/>
          <a:p>
            <a:pPr lvl="0"/>
            <a:r>
              <a:rPr lang="en-IN" dirty="0"/>
              <a:t>Inter-component communication (using Input, Output and Services)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38844" y="1521228"/>
            <a:ext cx="9601200" cy="4954387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261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134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Routing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06008" y="1428750"/>
            <a:ext cx="11385992" cy="4643751"/>
          </a:xfrm>
        </p:spPr>
        <p:txBody>
          <a:bodyPr>
            <a:noAutofit/>
          </a:bodyPr>
          <a:lstStyle/>
          <a:p>
            <a:pPr algn="just">
              <a:lnSpc>
                <a:spcPct val="110000"/>
              </a:lnSpc>
            </a:pPr>
            <a:r>
              <a:rPr lang="en-US" dirty="0"/>
              <a:t>Routing means loading sub-templates depending upon the URL of the page.</a:t>
            </a:r>
          </a:p>
          <a:p>
            <a:pPr algn="just">
              <a:lnSpc>
                <a:spcPct val="110000"/>
              </a:lnSpc>
            </a:pPr>
            <a:r>
              <a:rPr lang="en-US" dirty="0"/>
              <a:t>We can break out the view into a layout and template views and only show the view which we want to show based upon the URL the user is accessing.</a:t>
            </a:r>
          </a:p>
          <a:p>
            <a:pPr algn="just">
              <a:lnSpc>
                <a:spcPct val="110000"/>
              </a:lnSpc>
            </a:pPr>
            <a:r>
              <a:rPr lang="en-US" dirty="0"/>
              <a:t>Routes are a way for multiple views to be used within a single HTML page. This enables you page to look more "app-like" because users are not seeing page reloads happen within the browser.</a:t>
            </a:r>
          </a:p>
          <a:p>
            <a:pPr algn="just">
              <a:lnSpc>
                <a:spcPct val="110000"/>
              </a:lnSpc>
            </a:pPr>
            <a:r>
              <a:rPr lang="en-US" dirty="0"/>
              <a:t>Defining routes in application can: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Separate different areas of the app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Maintain the state in the app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Protect areas of the app based on certain rules</a:t>
            </a:r>
          </a:p>
          <a:p>
            <a:pPr algn="just">
              <a:lnSpc>
                <a:spcPct val="11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7319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AngularJS Routes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06008" y="1528449"/>
            <a:ext cx="11385992" cy="4643751"/>
          </a:xfrm>
        </p:spPr>
        <p:txBody>
          <a:bodyPr>
            <a:normAutofit/>
          </a:bodyPr>
          <a:lstStyle/>
          <a:p>
            <a:pPr algn="just">
              <a:lnSpc>
                <a:spcPct val="110000"/>
              </a:lnSpc>
            </a:pPr>
            <a:r>
              <a:rPr lang="en-US" dirty="0"/>
              <a:t>AngularJS routes enable us to create different URLs for different content in our application. </a:t>
            </a:r>
          </a:p>
          <a:p>
            <a:pPr algn="just">
              <a:lnSpc>
                <a:spcPct val="110000"/>
              </a:lnSpc>
            </a:pPr>
            <a:r>
              <a:rPr lang="en-US" dirty="0"/>
              <a:t>Having different URLs for different content enables the user to bookmark URLs to specific content. </a:t>
            </a:r>
          </a:p>
          <a:p>
            <a:pPr algn="just">
              <a:lnSpc>
                <a:spcPct val="110000"/>
              </a:lnSpc>
            </a:pPr>
            <a:r>
              <a:rPr lang="en-US" dirty="0"/>
              <a:t>In Angular 2 routes are configured  by mapping paths to the component that will handle them.</a:t>
            </a:r>
          </a:p>
          <a:p>
            <a:pPr algn="just">
              <a:lnSpc>
                <a:spcPct val="110000"/>
              </a:lnSpc>
            </a:pPr>
            <a:r>
              <a:rPr lang="en-US" dirty="0"/>
              <a:t>For instance, let consider an application with 2 routes: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A main page route, using the /#/home path;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An about page, using the /#/about path;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And when the user visits the root path (/#/), it will redirect to the home path.</a:t>
            </a:r>
          </a:p>
        </p:txBody>
      </p:sp>
    </p:spTree>
    <p:extLst>
      <p:ext uri="{BB962C8B-B14F-4D97-AF65-F5344CB8AC3E}">
        <p14:creationId xmlns:p14="http://schemas.microsoft.com/office/powerpoint/2010/main" val="13215977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Routing Setup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15257" y="1528449"/>
            <a:ext cx="11385992" cy="4643751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dirty="0"/>
              <a:t>To  implement Routing to Angular Application</a:t>
            </a:r>
          </a:p>
          <a:p>
            <a:pPr algn="just">
              <a:lnSpc>
                <a:spcPct val="100000"/>
              </a:lnSpc>
            </a:pPr>
            <a:r>
              <a:rPr lang="en-US" dirty="0"/>
              <a:t>Import </a:t>
            </a:r>
            <a:r>
              <a:rPr lang="en-US" dirty="0" err="1"/>
              <a:t>RouterModule</a:t>
            </a:r>
            <a:r>
              <a:rPr lang="en-US" dirty="0"/>
              <a:t> and Routes from ‘@angular/router’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import { </a:t>
            </a:r>
            <a:r>
              <a:rPr lang="en-US" dirty="0" err="1"/>
              <a:t>RouterModule</a:t>
            </a:r>
            <a:r>
              <a:rPr lang="en-US" dirty="0"/>
              <a:t>, Routes} from '@angular/router';</a:t>
            </a:r>
          </a:p>
          <a:p>
            <a:pPr algn="just">
              <a:lnSpc>
                <a:spcPct val="100000"/>
              </a:lnSpc>
            </a:pPr>
            <a:r>
              <a:rPr lang="en-US" dirty="0"/>
              <a:t>Define routes for application</a:t>
            </a:r>
            <a:endParaRPr lang="en-US" sz="1600" dirty="0"/>
          </a:p>
          <a:p>
            <a:pPr lvl="1">
              <a:lnSpc>
                <a:spcPct val="100000"/>
              </a:lnSpc>
            </a:pPr>
            <a:r>
              <a:rPr lang="en-US" dirty="0" err="1"/>
              <a:t>const</a:t>
            </a:r>
            <a:r>
              <a:rPr lang="en-US" dirty="0"/>
              <a:t> routes: Routes = [ { path: 'home', component: </a:t>
            </a:r>
            <a:r>
              <a:rPr lang="en-US" dirty="0" err="1"/>
              <a:t>HomeComponent</a:t>
            </a:r>
            <a:r>
              <a:rPr lang="en-US" dirty="0"/>
              <a:t> }];</a:t>
            </a:r>
          </a:p>
          <a:p>
            <a:pPr marL="342900" lvl="1" indent="-342900"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950" dirty="0"/>
              <a:t>Install the routes using </a:t>
            </a:r>
            <a:r>
              <a:rPr lang="en-US" sz="1950" dirty="0" err="1"/>
              <a:t>RouterModule.forRoot</a:t>
            </a:r>
            <a:r>
              <a:rPr lang="en-US" sz="1950" dirty="0"/>
              <a:t>(routes) in the imports of </a:t>
            </a:r>
            <a:r>
              <a:rPr lang="en-US" sz="1950" dirty="0" err="1"/>
              <a:t>NgModule</a:t>
            </a:r>
            <a:endParaRPr lang="en-US" sz="1950" dirty="0"/>
          </a:p>
          <a:p>
            <a:pPr marL="568325" lvl="2" indent="-225425">
              <a:lnSpc>
                <a:spcPct val="100000"/>
              </a:lnSpc>
            </a:pPr>
            <a:r>
              <a:rPr lang="en-US" sz="1600" dirty="0"/>
              <a:t>imports: [ </a:t>
            </a:r>
            <a:r>
              <a:rPr lang="en-US" sz="1600" dirty="0" err="1"/>
              <a:t>BrowserModule</a:t>
            </a:r>
            <a:r>
              <a:rPr lang="en-US" sz="1600" dirty="0"/>
              <a:t>,  </a:t>
            </a:r>
            <a:r>
              <a:rPr lang="en-US" sz="1600" dirty="0" err="1"/>
              <a:t>RouterModule.forRoot</a:t>
            </a:r>
            <a:r>
              <a:rPr lang="en-US" sz="1600" dirty="0"/>
              <a:t>(routes)]</a:t>
            </a:r>
          </a:p>
        </p:txBody>
      </p:sp>
    </p:spTree>
    <p:extLst>
      <p:ext uri="{BB962C8B-B14F-4D97-AF65-F5344CB8AC3E}">
        <p14:creationId xmlns:p14="http://schemas.microsoft.com/office/powerpoint/2010/main" val="856629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Components of Angular routing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dirty="0"/>
              <a:t>There are three main components are used to configure routing in Angular</a:t>
            </a:r>
          </a:p>
        </p:txBody>
      </p:sp>
      <p:graphicFrame>
        <p:nvGraphicFramePr>
          <p:cNvPr id="4" name="Diagram 3"/>
          <p:cNvGraphicFramePr/>
          <p:nvPr>
            <p:extLst/>
          </p:nvPr>
        </p:nvGraphicFramePr>
        <p:xfrm>
          <a:off x="1946032" y="2416569"/>
          <a:ext cx="8170983" cy="42300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751372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Router 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3802124"/>
              </p:ext>
            </p:extLst>
          </p:nvPr>
        </p:nvGraphicFramePr>
        <p:xfrm>
          <a:off x="1371600" y="1428750"/>
          <a:ext cx="8539162" cy="505349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2870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520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4643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effectLst/>
                        </a:rPr>
                        <a:t>Router Part</a:t>
                      </a:r>
                      <a:endParaRPr lang="en-US" sz="1800" b="1" dirty="0">
                        <a:effectLst/>
                      </a:endParaRPr>
                    </a:p>
                  </a:txBody>
                  <a:tcPr marL="203465" marR="203465" marT="101600" marB="1016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effectLst/>
                        </a:rPr>
                        <a:t>Meaning</a:t>
                      </a:r>
                      <a:endParaRPr lang="en-US" sz="1800" b="1" dirty="0">
                        <a:effectLst/>
                      </a:endParaRPr>
                    </a:p>
                  </a:txBody>
                  <a:tcPr marL="203465" marR="203465" marT="101600" marB="1016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19978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effectLst/>
                        </a:rPr>
                        <a:t>Router</a:t>
                      </a:r>
                      <a:endParaRPr lang="en-US" sz="1800" b="0" dirty="0">
                        <a:effectLst/>
                      </a:endParaRPr>
                    </a:p>
                  </a:txBody>
                  <a:tcPr marL="203465" marR="203465" marT="101600" marB="1016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>
                          <a:effectLst/>
                        </a:rPr>
                        <a:t>Displays the application component for the active URL. Manages navigation from one component to the next.</a:t>
                      </a:r>
                      <a:endParaRPr lang="en-US" sz="1800" b="0">
                        <a:effectLst/>
                      </a:endParaRPr>
                    </a:p>
                  </a:txBody>
                  <a:tcPr marL="203465" marR="203465" marT="101600" marB="1016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19978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 err="1">
                          <a:effectLst/>
                        </a:rPr>
                        <a:t>RouterModule</a:t>
                      </a:r>
                      <a:endParaRPr lang="en-US" sz="1800" b="0" dirty="0">
                        <a:effectLst/>
                      </a:endParaRPr>
                    </a:p>
                  </a:txBody>
                  <a:tcPr marL="203465" marR="203465" marT="101600" marB="1016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>
                          <a:effectLst/>
                        </a:rPr>
                        <a:t>A separate Angular module that provides the necessary service providers and directives for navigating through application views.</a:t>
                      </a:r>
                      <a:endParaRPr lang="en-US" sz="1800" b="0">
                        <a:effectLst/>
                      </a:endParaRPr>
                    </a:p>
                  </a:txBody>
                  <a:tcPr marL="203465" marR="203465" marT="101600" marB="1016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7311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>
                          <a:effectLst/>
                        </a:rPr>
                        <a:t>Routes</a:t>
                      </a:r>
                      <a:endParaRPr lang="en-US" sz="1800" b="0">
                        <a:effectLst/>
                      </a:endParaRPr>
                    </a:p>
                  </a:txBody>
                  <a:tcPr marL="203465" marR="203465" marT="101600" marB="1016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effectLst/>
                        </a:rPr>
                        <a:t>Defines an array of Routes, each mapping a URL path to a component.</a:t>
                      </a:r>
                      <a:endParaRPr lang="en-US" sz="1800" b="0" dirty="0">
                        <a:effectLst/>
                      </a:endParaRPr>
                    </a:p>
                  </a:txBody>
                  <a:tcPr marL="203465" marR="203465" marT="101600" marB="1016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19978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>
                          <a:effectLst/>
                        </a:rPr>
                        <a:t>Route</a:t>
                      </a:r>
                      <a:endParaRPr lang="en-US" sz="1800" b="0">
                        <a:effectLst/>
                      </a:endParaRPr>
                    </a:p>
                  </a:txBody>
                  <a:tcPr marL="203465" marR="203465" marT="101600" marB="1016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>
                          <a:effectLst/>
                        </a:rPr>
                        <a:t>Defines how the router should navigate to a component based on a URL pattern. Most routes consist of a path and a component type.</a:t>
                      </a:r>
                      <a:endParaRPr lang="en-US" sz="1800" b="0">
                        <a:effectLst/>
                      </a:endParaRPr>
                    </a:p>
                  </a:txBody>
                  <a:tcPr marL="203465" marR="203465" marT="101600" marB="1016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47311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>
                          <a:effectLst/>
                        </a:rPr>
                        <a:t>RouterOutlet</a:t>
                      </a:r>
                      <a:endParaRPr lang="en-US" sz="1800" b="0">
                        <a:effectLst/>
                      </a:endParaRPr>
                    </a:p>
                  </a:txBody>
                  <a:tcPr marL="203465" marR="203465" marT="101600" marB="1016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effectLst/>
                        </a:rPr>
                        <a:t>The directive (&lt;router-outlet&gt;) that marks where the router displays a view.</a:t>
                      </a:r>
                      <a:endParaRPr lang="en-US" sz="1800" b="0" dirty="0">
                        <a:effectLst/>
                      </a:endParaRPr>
                    </a:p>
                  </a:txBody>
                  <a:tcPr marL="203465" marR="203465" marT="101600" marB="1016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92022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Router (</a:t>
            </a:r>
            <a:r>
              <a:rPr lang="en-US" dirty="0" err="1"/>
              <a:t>Contd</a:t>
            </a:r>
            <a:r>
              <a:rPr lang="en-US" dirty="0"/>
              <a:t>…)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894067"/>
              </p:ext>
            </p:extLst>
          </p:nvPr>
        </p:nvGraphicFramePr>
        <p:xfrm>
          <a:off x="1467225" y="1428750"/>
          <a:ext cx="8532018" cy="515433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241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900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1548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effectLst/>
                        </a:rPr>
                        <a:t>Router Part</a:t>
                      </a:r>
                      <a:endParaRPr lang="en-US" sz="1800" b="1" dirty="0">
                        <a:effectLst/>
                      </a:endParaRPr>
                    </a:p>
                  </a:txBody>
                  <a:tcPr marL="203465" marR="203465" marT="101600" marB="1016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effectLst/>
                        </a:rPr>
                        <a:t>Meaning</a:t>
                      </a:r>
                      <a:endParaRPr lang="en-US" sz="1800" b="1" dirty="0">
                        <a:effectLst/>
                      </a:endParaRPr>
                    </a:p>
                  </a:txBody>
                  <a:tcPr marL="203465" marR="203465" marT="101600" marB="1016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29995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 err="1">
                          <a:effectLst/>
                        </a:rPr>
                        <a:t>RouterLink</a:t>
                      </a:r>
                      <a:endParaRPr lang="en-US" sz="1800" b="0" dirty="0">
                        <a:effectLst/>
                      </a:endParaRPr>
                    </a:p>
                  </a:txBody>
                  <a:tcPr marL="148293" marR="148293" marT="74147" marB="74147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effectLst/>
                        </a:rPr>
                        <a:t>The directive for binding a clickable HTML element to a route. Clicking an element with a </a:t>
                      </a:r>
                      <a:r>
                        <a:rPr lang="en-US" sz="1800" dirty="0" err="1">
                          <a:effectLst/>
                        </a:rPr>
                        <a:t>routerLinkdirective</a:t>
                      </a:r>
                      <a:r>
                        <a:rPr lang="en-US" sz="1800" dirty="0">
                          <a:effectLst/>
                        </a:rPr>
                        <a:t> that is bound to a string or a link parameters array triggers a navigation.</a:t>
                      </a:r>
                      <a:endParaRPr lang="en-US" sz="1800" b="0" dirty="0">
                        <a:effectLst/>
                      </a:endParaRPr>
                    </a:p>
                  </a:txBody>
                  <a:tcPr marL="148293" marR="148293" marT="74147" marB="7414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29995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 err="1">
                          <a:effectLst/>
                        </a:rPr>
                        <a:t>RouterLinkActive</a:t>
                      </a:r>
                      <a:endParaRPr lang="en-US" sz="1800" b="0" dirty="0">
                        <a:effectLst/>
                      </a:endParaRPr>
                    </a:p>
                  </a:txBody>
                  <a:tcPr marL="148293" marR="148293" marT="74147" marB="74147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effectLst/>
                        </a:rPr>
                        <a:t>The directive for adding/removing classes from an HTML element when an associated </a:t>
                      </a:r>
                      <a:r>
                        <a:rPr lang="en-US" sz="1800" dirty="0" err="1">
                          <a:effectLst/>
                        </a:rPr>
                        <a:t>routerLink</a:t>
                      </a:r>
                      <a:r>
                        <a:rPr lang="en-US" sz="1800" dirty="0">
                          <a:effectLst/>
                        </a:rPr>
                        <a:t> contained on or inside the element becomes active/inactive.</a:t>
                      </a:r>
                      <a:endParaRPr lang="en-US" sz="1800" b="0" dirty="0">
                        <a:effectLst/>
                      </a:endParaRPr>
                    </a:p>
                  </a:txBody>
                  <a:tcPr marL="148293" marR="148293" marT="74147" marB="7414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29995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 err="1">
                          <a:effectLst/>
                        </a:rPr>
                        <a:t>ActivatedRoute</a:t>
                      </a:r>
                      <a:endParaRPr lang="en-US" sz="1800" b="0" dirty="0">
                        <a:effectLst/>
                      </a:endParaRPr>
                    </a:p>
                  </a:txBody>
                  <a:tcPr marL="148293" marR="148293" marT="74147" marB="74147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effectLst/>
                        </a:rPr>
                        <a:t>A service that is provided to each route component that contains route specific information such as route parameters, static data, resolve data, global query </a:t>
                      </a:r>
                      <a:r>
                        <a:rPr lang="en-US" sz="1800" dirty="0" err="1">
                          <a:effectLst/>
                        </a:rPr>
                        <a:t>params</a:t>
                      </a:r>
                      <a:r>
                        <a:rPr lang="en-US" sz="1800" dirty="0">
                          <a:effectLst/>
                        </a:rPr>
                        <a:t>, and the global fragment.</a:t>
                      </a:r>
                      <a:endParaRPr lang="en-US" sz="1800" b="0" dirty="0">
                        <a:effectLst/>
                      </a:endParaRPr>
                    </a:p>
                  </a:txBody>
                  <a:tcPr marL="148293" marR="148293" marT="74147" marB="74147"/>
                </a:tc>
                <a:extLst>
                  <a:ext uri="{0D108BD9-81ED-4DB2-BD59-A6C34878D82A}">
                    <a16:rowId xmlns:a16="http://schemas.microsoft.com/office/drawing/2014/main" val="4090602872"/>
                  </a:ext>
                </a:extLst>
              </a:tr>
              <a:tr h="959106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 err="1">
                          <a:effectLst/>
                        </a:rPr>
                        <a:t>RouterState</a:t>
                      </a:r>
                      <a:endParaRPr lang="en-US" sz="1800" b="0" dirty="0">
                        <a:effectLst/>
                      </a:endParaRPr>
                    </a:p>
                  </a:txBody>
                  <a:tcPr marL="148293" marR="148293" marT="74147" marB="74147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effectLst/>
                        </a:rPr>
                        <a:t>The current state of the router including a tree of the currently activated routes together with convenience methods for traversing the route tree.</a:t>
                      </a:r>
                      <a:endParaRPr lang="en-US" sz="1800" b="0" dirty="0">
                        <a:effectLst/>
                      </a:endParaRPr>
                    </a:p>
                  </a:txBody>
                  <a:tcPr marL="148293" marR="148293" marT="74147" marB="74147"/>
                </a:tc>
                <a:extLst>
                  <a:ext uri="{0D108BD9-81ED-4DB2-BD59-A6C34878D82A}">
                    <a16:rowId xmlns:a16="http://schemas.microsoft.com/office/drawing/2014/main" val="25562321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39540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Router (</a:t>
            </a:r>
            <a:r>
              <a:rPr lang="en-US" dirty="0" err="1"/>
              <a:t>Contd</a:t>
            </a:r>
            <a:r>
              <a:rPr lang="en-US" dirty="0"/>
              <a:t>…)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9781196"/>
              </p:ext>
            </p:extLst>
          </p:nvPr>
        </p:nvGraphicFramePr>
        <p:xfrm>
          <a:off x="1451299" y="1561255"/>
          <a:ext cx="8532018" cy="267899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036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957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9972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effectLst/>
                        </a:rPr>
                        <a:t>Router Part</a:t>
                      </a:r>
                      <a:endParaRPr lang="en-US" sz="1800" b="1" dirty="0">
                        <a:effectLst/>
                      </a:endParaRPr>
                    </a:p>
                  </a:txBody>
                  <a:tcPr marL="203465" marR="203465" marT="101600" marB="1016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effectLst/>
                        </a:rPr>
                        <a:t>Meaning</a:t>
                      </a:r>
                      <a:endParaRPr lang="en-US" sz="1800" b="1" dirty="0">
                        <a:effectLst/>
                      </a:endParaRPr>
                    </a:p>
                  </a:txBody>
                  <a:tcPr marL="203465" marR="203465" marT="101600" marB="1016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25886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effectLst/>
                        </a:rPr>
                        <a:t>Link parameters array</a:t>
                      </a:r>
                      <a:endParaRPr lang="en-US" sz="1800" b="0" dirty="0">
                        <a:effectLst/>
                      </a:endParaRPr>
                    </a:p>
                  </a:txBody>
                  <a:tcPr marL="148293" marR="148293" marT="74147" marB="74147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effectLst/>
                        </a:rPr>
                        <a:t>An array that the router interprets as a routing instruction. You can bind that array to a </a:t>
                      </a:r>
                      <a:r>
                        <a:rPr lang="en-US" sz="1800" dirty="0" err="1">
                          <a:effectLst/>
                        </a:rPr>
                        <a:t>RouterLink</a:t>
                      </a:r>
                      <a:r>
                        <a:rPr lang="en-US" sz="1800" dirty="0">
                          <a:effectLst/>
                        </a:rPr>
                        <a:t> or pass the array as an argument to the </a:t>
                      </a:r>
                      <a:r>
                        <a:rPr lang="en-US" sz="1800" dirty="0" err="1">
                          <a:effectLst/>
                        </a:rPr>
                        <a:t>Router.navigate</a:t>
                      </a:r>
                      <a:r>
                        <a:rPr lang="en-US" sz="1800" dirty="0">
                          <a:effectLst/>
                        </a:rPr>
                        <a:t> method.</a:t>
                      </a:r>
                      <a:endParaRPr lang="en-US" sz="1800" b="0" dirty="0">
                        <a:effectLst/>
                      </a:endParaRPr>
                    </a:p>
                  </a:txBody>
                  <a:tcPr marL="148293" marR="148293" marT="74147" marB="7414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55902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>
                          <a:effectLst/>
                        </a:rPr>
                        <a:t>Routing component</a:t>
                      </a:r>
                      <a:endParaRPr lang="en-US" sz="1800" b="0">
                        <a:effectLst/>
                      </a:endParaRPr>
                    </a:p>
                  </a:txBody>
                  <a:tcPr marL="148293" marR="148293" marT="74147" marB="74147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effectLst/>
                        </a:rPr>
                        <a:t>An Angular component with a </a:t>
                      </a:r>
                      <a:r>
                        <a:rPr lang="en-US" sz="1800" dirty="0" err="1">
                          <a:effectLst/>
                        </a:rPr>
                        <a:t>RouterOutlet</a:t>
                      </a:r>
                      <a:r>
                        <a:rPr lang="en-US" sz="1800" dirty="0">
                          <a:effectLst/>
                        </a:rPr>
                        <a:t> that displays views based on router navigations.</a:t>
                      </a:r>
                      <a:endParaRPr lang="en-US" sz="1800" b="0" dirty="0">
                        <a:effectLst/>
                      </a:endParaRPr>
                    </a:p>
                  </a:txBody>
                  <a:tcPr marL="148293" marR="148293" marT="74147" marB="74147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7891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Deep Dive / Routing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</p:spTree>
    <p:extLst>
      <p:ext uri="{BB962C8B-B14F-4D97-AF65-F5344CB8AC3E}">
        <p14:creationId xmlns:p14="http://schemas.microsoft.com/office/powerpoint/2010/main" val="802294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Routes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33730" y="1428750"/>
            <a:ext cx="11385992" cy="4643751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To define routes for application, create a Routes configuration and then use </a:t>
            </a:r>
            <a:r>
              <a:rPr lang="en-US" dirty="0" err="1"/>
              <a:t>RouterModule.forRoot</a:t>
            </a:r>
            <a:r>
              <a:rPr lang="en-US" dirty="0"/>
              <a:t>(routes) to provide application with the dependencies necessary to use the router.</a:t>
            </a:r>
          </a:p>
          <a:p>
            <a:pPr lvl="1"/>
            <a:r>
              <a:rPr lang="en-US" dirty="0"/>
              <a:t>path specifies the URL this route will handle</a:t>
            </a:r>
          </a:p>
          <a:p>
            <a:pPr lvl="1"/>
            <a:r>
              <a:rPr lang="en-US" dirty="0"/>
              <a:t>component maps to the Component and its template</a:t>
            </a:r>
          </a:p>
          <a:p>
            <a:pPr lvl="1"/>
            <a:r>
              <a:rPr lang="en-US" dirty="0"/>
              <a:t>optional </a:t>
            </a:r>
            <a:r>
              <a:rPr lang="en-US" dirty="0" err="1"/>
              <a:t>redirectTo</a:t>
            </a:r>
            <a:r>
              <a:rPr lang="en-US" dirty="0"/>
              <a:t> is used to redirect a given path to an existing route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663613" y="4010891"/>
            <a:ext cx="8464061" cy="2678722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1"/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routes: Routes = [</a:t>
            </a:r>
          </a:p>
          <a:p>
            <a:pPr lvl="2"/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 path: '',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redirectTo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'home',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pathMatch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'full' },</a:t>
            </a:r>
          </a:p>
          <a:p>
            <a:pPr lvl="2"/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 path: 'home', component: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HomeComponent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},</a:t>
            </a:r>
          </a:p>
          <a:p>
            <a:pPr lvl="2"/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 path: 'about', component: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AboutComponent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},</a:t>
            </a:r>
          </a:p>
          <a:p>
            <a:pPr lvl="2"/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 path: 'contact', component: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ContactComponent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},</a:t>
            </a:r>
          </a:p>
          <a:p>
            <a:pPr lvl="2"/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 path: '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contactus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',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redirectTo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'contact' },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];</a:t>
            </a:r>
          </a:p>
        </p:txBody>
      </p:sp>
    </p:spTree>
    <p:extLst>
      <p:ext uri="{BB962C8B-B14F-4D97-AF65-F5344CB8AC3E}">
        <p14:creationId xmlns:p14="http://schemas.microsoft.com/office/powerpoint/2010/main" val="35045102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err="1"/>
              <a:t>RouterOutlet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06008" y="1528449"/>
            <a:ext cx="11385992" cy="4643751"/>
          </a:xfrm>
        </p:spPr>
        <p:txBody>
          <a:bodyPr/>
          <a:lstStyle/>
          <a:p>
            <a:pPr algn="just"/>
            <a:r>
              <a:rPr lang="en-US" dirty="0"/>
              <a:t>The router-outlet element indicates where the contents of each route component will be rendered.</a:t>
            </a:r>
          </a:p>
          <a:p>
            <a:pPr algn="just"/>
            <a:r>
              <a:rPr lang="en-US" dirty="0" err="1"/>
              <a:t>RouterOutlet</a:t>
            </a:r>
            <a:r>
              <a:rPr lang="en-US" dirty="0"/>
              <a:t> directive is used to describe to Angular where in our page we want to render the contents for each route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772579" y="3305591"/>
            <a:ext cx="6087326" cy="2432741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1"/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@Component({  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selector: 'my-app',  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template:`&lt;div class="container"&gt; 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&lt;router-outlet&gt;&lt;/router-outlet&gt;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&lt;/div&gt;`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11655222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IN" dirty="0"/>
              <a:t>Navigating with Router links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118457" y="1544920"/>
            <a:ext cx="11385992" cy="4643751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It generates link based on the route path.</a:t>
            </a:r>
          </a:p>
          <a:p>
            <a:pPr algn="just"/>
            <a:r>
              <a:rPr lang="en-US" dirty="0" err="1"/>
              <a:t>routerLink</a:t>
            </a:r>
            <a:r>
              <a:rPr lang="en-US" dirty="0"/>
              <a:t> navigates to a route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2554014" y="2825262"/>
            <a:ext cx="5910048" cy="2083069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1"/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&lt;div&gt;                            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&lt;a [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routerLink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]="['Home']"&gt;Home&lt;/a&gt; 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&lt;a [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routerLink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]="[‘About']"&gt;About Us&lt;/a&gt;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19837021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err="1"/>
              <a:t>RouterOutlet</a:t>
            </a:r>
            <a:r>
              <a:rPr lang="en-US" dirty="0"/>
              <a:t> &amp; </a:t>
            </a:r>
            <a:r>
              <a:rPr lang="en-US" dirty="0" err="1"/>
              <a:t>RouterLink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3599117" y="1508578"/>
            <a:ext cx="4657866" cy="317772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4033936" y="2824304"/>
            <a:ext cx="3788228" cy="1357441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solidFill>
                  <a:srgbClr val="000000"/>
                </a:solidFill>
              </a:rPr>
              <a:t>&lt;router-outlet&gt;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4033937" y="2174219"/>
            <a:ext cx="3788227" cy="53252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</a:rPr>
              <a:t>&lt;a [</a:t>
            </a:r>
            <a:r>
              <a:rPr lang="en-US" sz="1600" dirty="0" err="1">
                <a:solidFill>
                  <a:srgbClr val="000000"/>
                </a:solidFill>
              </a:rPr>
              <a:t>routerLink</a:t>
            </a:r>
            <a:r>
              <a:rPr lang="en-US" sz="1600" dirty="0">
                <a:solidFill>
                  <a:srgbClr val="000000"/>
                </a:solidFill>
              </a:rPr>
              <a:t>]="['Go']"&gt;Go&lt;/a&gt;</a:t>
            </a:r>
          </a:p>
        </p:txBody>
      </p:sp>
      <p:sp>
        <p:nvSpPr>
          <p:cNvPr id="9" name="Rectangle 8"/>
          <p:cNvSpPr/>
          <p:nvPr/>
        </p:nvSpPr>
        <p:spPr>
          <a:xfrm>
            <a:off x="1937477" y="5661139"/>
            <a:ext cx="8363938" cy="392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950" dirty="0">
                <a:solidFill>
                  <a:srgbClr val="000000"/>
                </a:solidFill>
                <a:latin typeface="+mj-lt"/>
                <a:cs typeface="Consolas" panose="020B0609020204030204" pitchFamily="49" charset="0"/>
              </a:rPr>
              <a:t>Code : </a:t>
            </a:r>
            <a:r>
              <a:rPr lang="en-US" altLang="en-US" sz="1950" dirty="0" err="1">
                <a:solidFill>
                  <a:srgbClr val="000000"/>
                </a:solidFill>
                <a:latin typeface="+mj-lt"/>
                <a:cs typeface="Consolas" panose="020B0609020204030204" pitchFamily="49" charset="0"/>
              </a:rPr>
              <a:t>router.navigate</a:t>
            </a:r>
            <a:r>
              <a:rPr lang="en-US" altLang="en-US" sz="1950" dirty="0">
                <a:solidFill>
                  <a:srgbClr val="000000"/>
                </a:solidFill>
                <a:latin typeface="+mj-lt"/>
                <a:cs typeface="Consolas" panose="020B0609020204030204" pitchFamily="49" charset="0"/>
              </a:rPr>
              <a:t>( ['Go'] );</a:t>
            </a: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1913437" y="5098915"/>
            <a:ext cx="8614605" cy="39241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950" dirty="0">
                <a:solidFill>
                  <a:srgbClr val="000000"/>
                </a:solidFill>
                <a:latin typeface="+mj-lt"/>
                <a:cs typeface="Consolas" panose="020B0609020204030204" pitchFamily="49" charset="0"/>
              </a:rPr>
              <a:t>HTML : &lt;a [</a:t>
            </a:r>
            <a:r>
              <a:rPr lang="en-US" altLang="en-US" sz="1950" dirty="0" err="1">
                <a:solidFill>
                  <a:srgbClr val="000000"/>
                </a:solidFill>
                <a:latin typeface="+mj-lt"/>
                <a:cs typeface="Consolas" panose="020B0609020204030204" pitchFamily="49" charset="0"/>
              </a:rPr>
              <a:t>routerLink</a:t>
            </a:r>
            <a:r>
              <a:rPr lang="en-US" altLang="en-US" sz="1950" dirty="0">
                <a:solidFill>
                  <a:srgbClr val="000000"/>
                </a:solidFill>
                <a:latin typeface="+mj-lt"/>
                <a:cs typeface="Consolas" panose="020B0609020204030204" pitchFamily="49" charset="0"/>
              </a:rPr>
              <a:t>]="['Go']"&gt;Go&lt;/a&gt;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626460" y="1220317"/>
            <a:ext cx="126637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b="1" dirty="0">
                <a:gradFill>
                  <a:gsLst>
                    <a:gs pos="417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rPr>
              <a:t>Component: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3818075" y="1724846"/>
            <a:ext cx="4237355" cy="2685499"/>
          </a:xfrm>
          <a:prstGeom prst="rect">
            <a:avLst/>
          </a:prstGeom>
          <a:noFill/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t" anchorCtr="0" compatLnSpc="1">
            <a:prstTxWarp prst="textNoShape">
              <a:avLst/>
            </a:prstTxWarp>
          </a:bodyPr>
          <a:lstStyle/>
          <a:p>
            <a:pPr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</a:rPr>
              <a:t>Template</a:t>
            </a:r>
            <a:endParaRPr lang="en-US" sz="22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15527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Routing Strategies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The way the Angular application parses and creates paths from and to route definitions is now location strategy.</a:t>
            </a:r>
          </a:p>
          <a:p>
            <a:pPr algn="just"/>
            <a:r>
              <a:rPr lang="en-US" dirty="0" err="1"/>
              <a:t>HashLocationStrategy</a:t>
            </a:r>
            <a:r>
              <a:rPr lang="en-US" dirty="0"/>
              <a:t> ('#/')</a:t>
            </a:r>
          </a:p>
          <a:p>
            <a:pPr algn="just"/>
            <a:r>
              <a:rPr lang="en-US" dirty="0" err="1"/>
              <a:t>PathLocationStrategy</a:t>
            </a:r>
            <a:r>
              <a:rPr lang="en-US" dirty="0"/>
              <a:t> (HTML 5 Mode Default)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2505274" y="3818873"/>
            <a:ext cx="8003306" cy="2554014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1"/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//import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LocationStrategy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HashLocationStrategy</a:t>
            </a:r>
            <a:endParaRPr lang="en-US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 {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LocationStrategy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HashLocationStrategy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 from '@angular/common';</a:t>
            </a:r>
          </a:p>
          <a:p>
            <a:pPr lvl="1"/>
            <a:endParaRPr lang="en-US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//add that location strategy to the providers of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NgModule</a:t>
            </a:r>
            <a:b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providers: [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{ provide: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LocationStrategy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useClass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HashLocationStrategy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}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8775193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IN" dirty="0"/>
              <a:t>Passing Parameters to Routes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53803" y="1528449"/>
            <a:ext cx="11385992" cy="4643751"/>
          </a:xfrm>
        </p:spPr>
        <p:txBody>
          <a:bodyPr/>
          <a:lstStyle/>
          <a:p>
            <a:pPr algn="just"/>
            <a:r>
              <a:rPr lang="en-US" dirty="0"/>
              <a:t>Route </a:t>
            </a:r>
            <a:r>
              <a:rPr lang="en-US" dirty="0" err="1"/>
              <a:t>Parametes</a:t>
            </a:r>
            <a:r>
              <a:rPr lang="en-US" dirty="0"/>
              <a:t> helps to navigate to a specific resource. For instance product with id 3</a:t>
            </a:r>
          </a:p>
          <a:p>
            <a:pPr lvl="1" algn="just"/>
            <a:r>
              <a:rPr lang="en-US" sz="1600" dirty="0"/>
              <a:t>/products/3</a:t>
            </a:r>
          </a:p>
          <a:p>
            <a:r>
              <a:rPr lang="en-US" dirty="0"/>
              <a:t>route takes a parameter by putting a colon : in front of the path segment</a:t>
            </a:r>
          </a:p>
          <a:p>
            <a:pPr lvl="1"/>
            <a:r>
              <a:rPr lang="en-US" sz="1600" dirty="0"/>
              <a:t>/route/:</a:t>
            </a:r>
            <a:r>
              <a:rPr lang="en-US" sz="1600" dirty="0" err="1"/>
              <a:t>param</a:t>
            </a:r>
            <a:endParaRPr lang="en-US" sz="1600" dirty="0"/>
          </a:p>
          <a:p>
            <a:r>
              <a:rPr lang="en-US" dirty="0"/>
              <a:t>To add a parameter to router configuration and to access the value refer the code given below</a:t>
            </a:r>
          </a:p>
          <a:p>
            <a:endParaRPr lang="en-US" dirty="0"/>
          </a:p>
          <a:p>
            <a:pPr lvl="1" algn="just"/>
            <a:endParaRPr lang="en-US" sz="1600" dirty="0"/>
          </a:p>
        </p:txBody>
      </p:sp>
      <p:sp>
        <p:nvSpPr>
          <p:cNvPr id="5" name="Rounded Rectangle 4"/>
          <p:cNvSpPr/>
          <p:nvPr/>
        </p:nvSpPr>
        <p:spPr>
          <a:xfrm>
            <a:off x="1933904" y="4232030"/>
            <a:ext cx="8428107" cy="2132841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1"/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routes: Routes =([    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{ path:'/products/:id',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name:‘Product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',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component:ProductComponent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}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])</a:t>
            </a:r>
          </a:p>
          <a:p>
            <a:pPr lvl="1"/>
            <a:endParaRPr lang="en-US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/*To access the parameter value */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routeParams.get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('id')</a:t>
            </a:r>
          </a:p>
        </p:txBody>
      </p:sp>
    </p:spTree>
    <p:extLst>
      <p:ext uri="{BB962C8B-B14F-4D97-AF65-F5344CB8AC3E}">
        <p14:creationId xmlns:p14="http://schemas.microsoft.com/office/powerpoint/2010/main" val="7197447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err="1"/>
              <a:t>ActivatedRoute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15258" y="1291569"/>
            <a:ext cx="11385992" cy="4643751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In order to access route parameter value in Components, we need to import </a:t>
            </a:r>
            <a:r>
              <a:rPr lang="en-US" dirty="0" err="1"/>
              <a:t>ActivatedRoute</a:t>
            </a:r>
            <a:endParaRPr lang="en-US" dirty="0"/>
          </a:p>
          <a:p>
            <a:pPr lvl="1" algn="just"/>
            <a:endParaRPr lang="en-US" sz="1950" dirty="0"/>
          </a:p>
          <a:p>
            <a:pPr lvl="1" algn="just"/>
            <a:endParaRPr lang="en-US" sz="1950" dirty="0"/>
          </a:p>
          <a:p>
            <a:pPr lvl="1" algn="just"/>
            <a:endParaRPr lang="en-US" sz="1950" dirty="0"/>
          </a:p>
          <a:p>
            <a:pPr algn="just"/>
            <a:r>
              <a:rPr lang="en-US" dirty="0"/>
              <a:t>inject the </a:t>
            </a:r>
            <a:r>
              <a:rPr lang="en-US" dirty="0" err="1"/>
              <a:t>ActivatedRoute</a:t>
            </a:r>
            <a:r>
              <a:rPr lang="en-US" dirty="0"/>
              <a:t> into the constructor of our component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375338" y="2138790"/>
            <a:ext cx="6092532" cy="830934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1"/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 {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ActivatedRoute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} from '@angular/router’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290612" y="3545366"/>
            <a:ext cx="7434071" cy="2648617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1"/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export class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ProductComponent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{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id: string;</a:t>
            </a:r>
          </a:p>
          <a:p>
            <a:pPr lvl="1"/>
            <a:endParaRPr lang="en-US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constructor(private route: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ActivatedRoute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{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route.params.subscribe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params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=&gt; { this.id =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params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['id']; });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}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032122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IN" dirty="0"/>
              <a:t>Understanding Navigation Paths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38844" y="1521228"/>
            <a:ext cx="9601200" cy="4954387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160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IN" dirty="0"/>
              <a:t>Navigating Programmatically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38844" y="1521228"/>
            <a:ext cx="9601200" cy="4954387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808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8844" y="238760"/>
            <a:ext cx="9601200" cy="1485900"/>
          </a:xfrm>
        </p:spPr>
        <p:txBody>
          <a:bodyPr/>
          <a:lstStyle/>
          <a:p>
            <a:pPr lvl="0"/>
            <a:r>
              <a:rPr lang="en-IN" dirty="0"/>
              <a:t>Passing Query Parameters and Fragments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38844" y="1521228"/>
            <a:ext cx="9601200" cy="4954387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787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71600" y="147320"/>
            <a:ext cx="9601200" cy="1485900"/>
          </a:xfrm>
        </p:spPr>
        <p:txBody>
          <a:bodyPr/>
          <a:lstStyle/>
          <a:p>
            <a:pPr lvl="0"/>
            <a:r>
              <a:rPr lang="en-US" dirty="0"/>
              <a:t>Components Deep Dive / Routing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1449069"/>
            <a:ext cx="4447786" cy="3581401"/>
          </a:xfrm>
        </p:spPr>
        <p:txBody>
          <a:bodyPr>
            <a:noAutofit/>
          </a:bodyPr>
          <a:lstStyle/>
          <a:p>
            <a:pPr lvl="0"/>
            <a:r>
              <a:rPr lang="en-IN" sz="1700" dirty="0"/>
              <a:t>Component Life Cycle Hooks</a:t>
            </a:r>
          </a:p>
          <a:p>
            <a:pPr lvl="0"/>
            <a:r>
              <a:rPr lang="en-IN" sz="1700" dirty="0"/>
              <a:t>Reusable components in angular using &lt;ng-content&gt;</a:t>
            </a:r>
            <a:endParaRPr lang="en-US" sz="1700" dirty="0"/>
          </a:p>
          <a:p>
            <a:pPr lvl="0"/>
            <a:r>
              <a:rPr lang="en-IN" sz="1700" dirty="0"/>
              <a:t>ng-content and @</a:t>
            </a:r>
            <a:r>
              <a:rPr lang="en-IN" sz="1700" dirty="0" err="1"/>
              <a:t>ContentChild</a:t>
            </a:r>
            <a:endParaRPr lang="en-IN" sz="1700" dirty="0"/>
          </a:p>
          <a:p>
            <a:pPr lvl="0"/>
            <a:r>
              <a:rPr lang="en-IN" sz="1700" dirty="0"/>
              <a:t>Inter-component communication (using Input, Output and Services)</a:t>
            </a:r>
            <a:endParaRPr lang="en-US" sz="1700" dirty="0"/>
          </a:p>
          <a:p>
            <a:pPr lvl="0"/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372616" y="890270"/>
            <a:ext cx="4447786" cy="5723891"/>
          </a:xfrm>
        </p:spPr>
        <p:txBody>
          <a:bodyPr>
            <a:noAutofit/>
          </a:bodyPr>
          <a:lstStyle/>
          <a:p>
            <a:pPr lvl="0"/>
            <a:r>
              <a:rPr lang="en-IN" sz="1700" dirty="0"/>
              <a:t>Navigating with Router links</a:t>
            </a:r>
            <a:endParaRPr lang="en-US" sz="1700" dirty="0"/>
          </a:p>
          <a:p>
            <a:pPr lvl="0"/>
            <a:r>
              <a:rPr lang="en-IN" sz="1700" dirty="0"/>
              <a:t>Understanding Navigation Paths</a:t>
            </a:r>
            <a:endParaRPr lang="en-US" sz="1700" dirty="0"/>
          </a:p>
          <a:p>
            <a:pPr lvl="0"/>
            <a:r>
              <a:rPr lang="en-IN" sz="1700" dirty="0"/>
              <a:t>Navigating Programmatically</a:t>
            </a:r>
            <a:endParaRPr lang="en-US" sz="1700" dirty="0"/>
          </a:p>
          <a:p>
            <a:pPr lvl="0"/>
            <a:r>
              <a:rPr lang="en-IN" sz="1700" dirty="0"/>
              <a:t>Passing Parameters to Routes</a:t>
            </a:r>
            <a:endParaRPr lang="en-US" sz="1700" dirty="0"/>
          </a:p>
          <a:p>
            <a:pPr lvl="0"/>
            <a:r>
              <a:rPr lang="en-IN" sz="1700" dirty="0"/>
              <a:t>Passing Query Parameters and Fragments</a:t>
            </a:r>
          </a:p>
          <a:p>
            <a:pPr lvl="0"/>
            <a:r>
              <a:rPr lang="en-IN" sz="1700" dirty="0"/>
              <a:t>Setting up Child (Nested) Routes</a:t>
            </a:r>
          </a:p>
          <a:p>
            <a:pPr lvl="0"/>
            <a:r>
              <a:rPr lang="en-IN" sz="1700" dirty="0"/>
              <a:t>Passing static data on routes</a:t>
            </a:r>
            <a:endParaRPr lang="en-US" sz="1700" dirty="0"/>
          </a:p>
          <a:p>
            <a:pPr lvl="0"/>
            <a:r>
              <a:rPr lang="en-IN" sz="1700" dirty="0"/>
              <a:t>Map() operator and </a:t>
            </a:r>
            <a:r>
              <a:rPr lang="en-IN" sz="1700" dirty="0" err="1"/>
              <a:t>switchMap</a:t>
            </a:r>
            <a:r>
              <a:rPr lang="en-IN" sz="1700" dirty="0"/>
              <a:t>() operator</a:t>
            </a:r>
            <a:endParaRPr lang="en-US" sz="1700" dirty="0"/>
          </a:p>
          <a:p>
            <a:pPr lvl="0"/>
            <a:r>
              <a:rPr lang="en-IN" sz="1700" dirty="0"/>
              <a:t>Redirecting and wildcard routes</a:t>
            </a:r>
            <a:endParaRPr lang="en-US" sz="1700" dirty="0"/>
          </a:p>
          <a:p>
            <a:pPr lvl="0"/>
            <a:r>
              <a:rPr lang="en-IN" sz="1700" dirty="0"/>
              <a:t>Outsourcing Route Configuration (create custom module)</a:t>
            </a: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3164761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IN" dirty="0"/>
              <a:t>Setting up Child (Nested) Routes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38844" y="1521228"/>
            <a:ext cx="9601200" cy="4954387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677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IN" dirty="0"/>
              <a:t>Passing static data on routes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38844" y="1521228"/>
            <a:ext cx="9601200" cy="4954387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103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6320" y="666865"/>
            <a:ext cx="10119360" cy="1485900"/>
          </a:xfrm>
        </p:spPr>
        <p:txBody>
          <a:bodyPr/>
          <a:lstStyle/>
          <a:p>
            <a:pPr lvl="0"/>
            <a:r>
              <a:rPr lang="en-IN" dirty="0"/>
              <a:t>Map() operator and </a:t>
            </a:r>
            <a:r>
              <a:rPr lang="en-IN" dirty="0" err="1"/>
              <a:t>switchMap</a:t>
            </a:r>
            <a:r>
              <a:rPr lang="en-IN" dirty="0"/>
              <a:t>()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38844" y="1521228"/>
            <a:ext cx="9601200" cy="4954387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321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IN" dirty="0"/>
              <a:t>Redirecting and wildcard routes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38844" y="1521228"/>
            <a:ext cx="9601200" cy="4954387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760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9800" y="238760"/>
            <a:ext cx="10312400" cy="1485900"/>
          </a:xfrm>
        </p:spPr>
        <p:txBody>
          <a:bodyPr/>
          <a:lstStyle/>
          <a:p>
            <a:pPr lvl="0"/>
            <a:r>
              <a:rPr lang="en-IN" dirty="0"/>
              <a:t>Outsourcing Route Configuration </a:t>
            </a:r>
            <a:br>
              <a:rPr lang="en-IN" dirty="0"/>
            </a:br>
            <a:r>
              <a:rPr lang="en-IN" dirty="0"/>
              <a:t>(create custom module)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38844" y="1521228"/>
            <a:ext cx="9601200" cy="4954387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852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endParaRPr lang="en-US" sz="24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07624" y="1428750"/>
            <a:ext cx="8866331" cy="4643751"/>
          </a:xfrm>
        </p:spPr>
        <p:txBody>
          <a:bodyPr/>
          <a:lstStyle/>
          <a:p>
            <a:r>
              <a:rPr lang="en-US" dirty="0"/>
              <a:t>Demo Router</a:t>
            </a:r>
          </a:p>
          <a:p>
            <a:r>
              <a:rPr lang="en-US" dirty="0"/>
              <a:t>Demo Router Passing Parameter</a:t>
            </a:r>
          </a:p>
        </p:txBody>
      </p:sp>
    </p:spTree>
    <p:extLst>
      <p:ext uri="{BB962C8B-B14F-4D97-AF65-F5344CB8AC3E}">
        <p14:creationId xmlns:p14="http://schemas.microsoft.com/office/powerpoint/2010/main" val="1736474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65025" y="1301360"/>
            <a:ext cx="10177295" cy="2852737"/>
          </a:xfrm>
        </p:spPr>
        <p:txBody>
          <a:bodyPr/>
          <a:lstStyle/>
          <a:p>
            <a:r>
              <a:rPr lang="en-US" dirty="0"/>
              <a:t>Components Deep Dive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596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Component Lifecycle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06008" y="1428750"/>
            <a:ext cx="11062719" cy="4643751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Each Angular application goes through a lifecycle.</a:t>
            </a:r>
          </a:p>
          <a:p>
            <a:pPr>
              <a:lnSpc>
                <a:spcPct val="150000"/>
              </a:lnSpc>
            </a:pPr>
            <a:r>
              <a:rPr lang="en-US" dirty="0"/>
              <a:t>If we want to access the value of an input - to load additional data from the server for example - you have to use a lifecycle phase.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The constructor of the component class is called before any other component lifecycle hook.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For best practice inputs of a component should not be accessed via constructor. 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To access the value of an input for instance to load data from server component’s life cycle phase should be used.</a:t>
            </a:r>
          </a:p>
        </p:txBody>
      </p:sp>
    </p:spTree>
    <p:extLst>
      <p:ext uri="{BB962C8B-B14F-4D97-AF65-F5344CB8AC3E}">
        <p14:creationId xmlns:p14="http://schemas.microsoft.com/office/powerpoint/2010/main" val="1626732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Lifecycle (</a:t>
            </a:r>
            <a:r>
              <a:rPr lang="en-US" dirty="0" err="1"/>
              <a:t>Contd</a:t>
            </a:r>
            <a:r>
              <a:rPr lang="en-US" dirty="0"/>
              <a:t>…)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A component has a lifecycle managed by Angular.</a:t>
            </a:r>
          </a:p>
          <a:p>
            <a:pPr>
              <a:lnSpc>
                <a:spcPct val="100000"/>
              </a:lnSpc>
            </a:pPr>
            <a:r>
              <a:rPr lang="en-US" dirty="0"/>
              <a:t>Angular creates it, renders it, creates and renders its children, checks it when its data-bound properties change, and destroys it before removing it from the DOM.</a:t>
            </a:r>
          </a:p>
          <a:p>
            <a:pPr>
              <a:lnSpc>
                <a:spcPct val="100000"/>
              </a:lnSpc>
            </a:pPr>
            <a:r>
              <a:rPr lang="en-US" dirty="0"/>
              <a:t>Angular offers </a:t>
            </a:r>
            <a:r>
              <a:rPr lang="en-US" b="1" dirty="0"/>
              <a:t>lifecycle hooks</a:t>
            </a:r>
            <a:r>
              <a:rPr lang="en-US" dirty="0"/>
              <a:t> that provide visibility into these key life moments and the ability to act when they occur.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0689" y="3669175"/>
            <a:ext cx="4469108" cy="2880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35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Component Life Cycle Hooks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After</a:t>
            </a:r>
            <a:r>
              <a:rPr lang="en-US" dirty="0"/>
              <a:t> creating a component by calling its constructor, Angular calls the lifecycle hook methods in the following sequence at specific moments: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2029549" y="2463502"/>
          <a:ext cx="8332461" cy="4125883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1236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087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467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Hooks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effectLst/>
                        </a:rPr>
                        <a:t>Purpose and Timing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18705">
                <a:tc>
                  <a:txBody>
                    <a:bodyPr/>
                    <a:lstStyle/>
                    <a:p>
                      <a:pPr algn="just"/>
                      <a:r>
                        <a:rPr lang="en-US" sz="1800" kern="1200" dirty="0" err="1">
                          <a:effectLst/>
                        </a:rPr>
                        <a:t>ngOnChanges</a:t>
                      </a:r>
                      <a:r>
                        <a:rPr lang="en-US" sz="1800" kern="1200" dirty="0">
                          <a:effectLst/>
                        </a:rPr>
                        <a:t>()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kern="1200" dirty="0">
                          <a:effectLst/>
                        </a:rPr>
                        <a:t>Respond when Angular (re)sets data-bound input properties. The method receives a </a:t>
                      </a:r>
                      <a:r>
                        <a:rPr lang="en-US" sz="1800" kern="1200" dirty="0" err="1">
                          <a:effectLst/>
                        </a:rPr>
                        <a:t>SimpleChanges</a:t>
                      </a:r>
                      <a:r>
                        <a:rPr lang="en-US" sz="1800" kern="1200" dirty="0">
                          <a:effectLst/>
                        </a:rPr>
                        <a:t> object of current and previous property values. Called before </a:t>
                      </a:r>
                      <a:r>
                        <a:rPr lang="en-US" sz="1800" kern="1200" dirty="0" err="1">
                          <a:effectLst/>
                        </a:rPr>
                        <a:t>ngOnInit</a:t>
                      </a:r>
                      <a:r>
                        <a:rPr lang="en-US" sz="1800" kern="1200" dirty="0">
                          <a:effectLst/>
                        </a:rPr>
                        <a:t>() and whenever one or more data-bound input properties change.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52698">
                <a:tc>
                  <a:txBody>
                    <a:bodyPr/>
                    <a:lstStyle/>
                    <a:p>
                      <a:pPr algn="just"/>
                      <a:r>
                        <a:rPr lang="en-US" sz="1800" kern="1200" dirty="0" err="1">
                          <a:effectLst/>
                        </a:rPr>
                        <a:t>ngOnInit</a:t>
                      </a:r>
                      <a:r>
                        <a:rPr lang="en-US" sz="1800" kern="1200" dirty="0">
                          <a:effectLst/>
                        </a:rPr>
                        <a:t>()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kern="1200" dirty="0">
                          <a:effectLst/>
                        </a:rPr>
                        <a:t>Initialize the directive/component after Angular first displays the data-bound properties and sets the directive/component's input properties.</a:t>
                      </a:r>
                    </a:p>
                    <a:p>
                      <a:pPr algn="just"/>
                      <a:r>
                        <a:rPr lang="en-US" sz="1800" kern="1200" dirty="0">
                          <a:effectLst/>
                        </a:rPr>
                        <a:t>Called once, after the first </a:t>
                      </a:r>
                      <a:r>
                        <a:rPr lang="en-US" sz="1800" kern="1200" dirty="0" err="1">
                          <a:effectLst/>
                        </a:rPr>
                        <a:t>ngOnChanges</a:t>
                      </a:r>
                      <a:r>
                        <a:rPr lang="en-US" sz="1800" kern="1200" dirty="0">
                          <a:effectLst/>
                        </a:rPr>
                        <a:t>().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52698">
                <a:tc>
                  <a:txBody>
                    <a:bodyPr/>
                    <a:lstStyle/>
                    <a:p>
                      <a:pPr algn="just"/>
                      <a:r>
                        <a:rPr lang="en-US" sz="1800" kern="1200" dirty="0" err="1">
                          <a:effectLst/>
                        </a:rPr>
                        <a:t>ngDoCheck</a:t>
                      </a:r>
                      <a:r>
                        <a:rPr lang="en-US" sz="1800" kern="1200" dirty="0">
                          <a:effectLst/>
                        </a:rPr>
                        <a:t>()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508" marR="91508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kern="1200" dirty="0">
                          <a:effectLst/>
                        </a:rPr>
                        <a:t>Detect and act upon changes that Angular can't or won't detect on its own. Called during every change detection run, immediately after </a:t>
                      </a:r>
                      <a:r>
                        <a:rPr lang="en-US" sz="1800" kern="1200" dirty="0" err="1">
                          <a:effectLst/>
                        </a:rPr>
                        <a:t>ngOnChanges</a:t>
                      </a:r>
                      <a:r>
                        <a:rPr lang="en-US" sz="1800" kern="1200" dirty="0">
                          <a:effectLst/>
                        </a:rPr>
                        <a:t>() and </a:t>
                      </a:r>
                      <a:r>
                        <a:rPr lang="en-US" sz="1800" kern="1200" dirty="0" err="1">
                          <a:effectLst/>
                        </a:rPr>
                        <a:t>ngOnInit</a:t>
                      </a:r>
                      <a:r>
                        <a:rPr lang="en-US" sz="1800" kern="1200" dirty="0">
                          <a:effectLst/>
                        </a:rPr>
                        <a:t>().</a:t>
                      </a: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508" marR="91508"/>
                </a:tc>
                <a:extLst>
                  <a:ext uri="{0D108BD9-81ED-4DB2-BD59-A6C34878D82A}">
                    <a16:rowId xmlns:a16="http://schemas.microsoft.com/office/drawing/2014/main" val="14882095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1431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3461" y="297873"/>
            <a:ext cx="9601200" cy="1485900"/>
          </a:xfrm>
        </p:spPr>
        <p:txBody>
          <a:bodyPr/>
          <a:lstStyle/>
          <a:p>
            <a:r>
              <a:rPr lang="en-IN" dirty="0"/>
              <a:t>Component Life Cycle Hooks </a:t>
            </a:r>
            <a:r>
              <a:rPr lang="en-US" dirty="0"/>
              <a:t>(</a:t>
            </a:r>
            <a:r>
              <a:rPr lang="en-US" dirty="0" err="1"/>
              <a:t>Contd</a:t>
            </a:r>
            <a:r>
              <a:rPr lang="en-US" dirty="0"/>
              <a:t>…)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1731944" y="1133918"/>
          <a:ext cx="8744670" cy="557982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869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748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780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Hooks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effectLst/>
                        </a:rPr>
                        <a:t>Purpose and Timing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62878">
                <a:tc>
                  <a:txBody>
                    <a:bodyPr/>
                    <a:lstStyle/>
                    <a:p>
                      <a:pPr algn="just"/>
                      <a:r>
                        <a:rPr lang="en-US" sz="1800" kern="1200" dirty="0" err="1">
                          <a:effectLst/>
                        </a:rPr>
                        <a:t>ngAfterContentInit</a:t>
                      </a:r>
                      <a:r>
                        <a:rPr lang="en-US" sz="1800" kern="1200" dirty="0">
                          <a:effectLst/>
                        </a:rPr>
                        <a:t>()</a:t>
                      </a:r>
                      <a:endParaRPr lang="en-US" sz="1800" dirty="0"/>
                    </a:p>
                  </a:txBody>
                  <a:tcPr marL="91508" marR="91508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kern="1200" dirty="0">
                          <a:effectLst/>
                        </a:rPr>
                        <a:t>Respond after Angular projects external content into the component’s view. Called once after the first </a:t>
                      </a:r>
                      <a:r>
                        <a:rPr lang="en-US" sz="1800" kern="1200" dirty="0" err="1">
                          <a:effectLst/>
                        </a:rPr>
                        <a:t>ngDoCheck</a:t>
                      </a:r>
                      <a:r>
                        <a:rPr lang="en-US" sz="1800" kern="1200" dirty="0">
                          <a:effectLst/>
                        </a:rPr>
                        <a:t>().</a:t>
                      </a:r>
                    </a:p>
                    <a:p>
                      <a:pPr algn="just"/>
                      <a:r>
                        <a:rPr lang="en-US" sz="1800" kern="1200" dirty="0">
                          <a:effectLst/>
                        </a:rPr>
                        <a:t>A component-only hook.</a:t>
                      </a:r>
                      <a:endParaRPr 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508" marR="9150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62878">
                <a:tc>
                  <a:txBody>
                    <a:bodyPr/>
                    <a:lstStyle/>
                    <a:p>
                      <a:pPr algn="just"/>
                      <a:r>
                        <a:rPr lang="en-US" sz="1800" kern="1200" dirty="0" err="1">
                          <a:effectLst/>
                        </a:rPr>
                        <a:t>ngAfterViewInit</a:t>
                      </a:r>
                      <a:r>
                        <a:rPr lang="en-US" sz="1800" kern="1200" dirty="0">
                          <a:effectLst/>
                        </a:rPr>
                        <a:t>()</a:t>
                      </a:r>
                      <a:endParaRPr lang="en-US" sz="1800" dirty="0"/>
                    </a:p>
                  </a:txBody>
                  <a:tcPr marL="91508" marR="91508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kern="1200" dirty="0">
                          <a:effectLst/>
                        </a:rPr>
                        <a:t>Respond after Angular initializes the component’s views and child views. Called once after the first </a:t>
                      </a:r>
                      <a:r>
                        <a:rPr lang="en-US" sz="1800" kern="1200" dirty="0" err="1">
                          <a:effectLst/>
                        </a:rPr>
                        <a:t>ngAfterContentChecked</a:t>
                      </a:r>
                      <a:r>
                        <a:rPr lang="en-US" sz="1800" kern="1200" dirty="0">
                          <a:effectLst/>
                        </a:rPr>
                        <a:t>().</a:t>
                      </a:r>
                    </a:p>
                    <a:p>
                      <a:pPr algn="just"/>
                      <a:r>
                        <a:rPr lang="en-US" sz="1800" kern="1200" dirty="0">
                          <a:effectLst/>
                        </a:rPr>
                        <a:t>A component-only hook.</a:t>
                      </a:r>
                      <a:endParaRPr 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508" marR="9150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31235">
                <a:tc>
                  <a:txBody>
                    <a:bodyPr/>
                    <a:lstStyle/>
                    <a:p>
                      <a:pPr algn="just"/>
                      <a:r>
                        <a:rPr lang="en-US" sz="1800" kern="1200" dirty="0" err="1">
                          <a:effectLst/>
                        </a:rPr>
                        <a:t>ngAfterViewChecked</a:t>
                      </a:r>
                      <a:r>
                        <a:rPr lang="en-US" sz="1800" kern="1200" dirty="0">
                          <a:effectLst/>
                        </a:rPr>
                        <a:t>()</a:t>
                      </a:r>
                      <a:endParaRPr lang="en-US" sz="1800" dirty="0"/>
                    </a:p>
                  </a:txBody>
                  <a:tcPr marL="91508" marR="91508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kern="1200" dirty="0">
                          <a:effectLst/>
                        </a:rPr>
                        <a:t>Respond after Angular checks the component’s views and child views. Called after the </a:t>
                      </a:r>
                      <a:r>
                        <a:rPr lang="en-US" sz="1800" kern="1200" dirty="0" err="1">
                          <a:effectLst/>
                        </a:rPr>
                        <a:t>ngAfterViewInit</a:t>
                      </a:r>
                      <a:r>
                        <a:rPr lang="en-US" sz="1800" kern="1200" dirty="0">
                          <a:effectLst/>
                        </a:rPr>
                        <a:t> and every subsequent </a:t>
                      </a:r>
                      <a:r>
                        <a:rPr lang="en-US" sz="1800" kern="1200" dirty="0" err="1">
                          <a:effectLst/>
                        </a:rPr>
                        <a:t>ngAfterContentChecked</a:t>
                      </a:r>
                      <a:r>
                        <a:rPr lang="en-US" sz="1800" kern="1200" dirty="0">
                          <a:effectLst/>
                        </a:rPr>
                        <a:t>().</a:t>
                      </a:r>
                    </a:p>
                    <a:p>
                      <a:pPr algn="just"/>
                      <a:r>
                        <a:rPr lang="en-US" sz="1800" kern="1200" dirty="0">
                          <a:effectLst/>
                        </a:rPr>
                        <a:t>A component-only hook.</a:t>
                      </a:r>
                      <a:endParaRPr 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508" marR="91508"/>
                </a:tc>
                <a:extLst>
                  <a:ext uri="{0D108BD9-81ED-4DB2-BD59-A6C34878D82A}">
                    <a16:rowId xmlns:a16="http://schemas.microsoft.com/office/drawing/2014/main" val="1523696993"/>
                  </a:ext>
                </a:extLst>
              </a:tr>
              <a:tr h="1431235">
                <a:tc>
                  <a:txBody>
                    <a:bodyPr/>
                    <a:lstStyle/>
                    <a:p>
                      <a:pPr algn="just"/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ngOnDestroy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88273" marR="88273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Cleanup just before Angular destroys the directive/component. Unsubscribe Observables and detach event handlers to avoid memory leaks. Called </a:t>
                      </a:r>
                      <a:r>
                        <a:rPr lang="en-US" sz="1800" b="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just before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Angular destroys the directive/component.</a:t>
                      </a:r>
                    </a:p>
                  </a:txBody>
                  <a:tcPr marL="88273" marR="88273"/>
                </a:tc>
                <a:extLst>
                  <a:ext uri="{0D108BD9-81ED-4DB2-BD59-A6C34878D82A}">
                    <a16:rowId xmlns:a16="http://schemas.microsoft.com/office/drawing/2014/main" val="40169471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39108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IN" dirty="0"/>
              <a:t>Reusable components in angular using &lt;ng-content&gt;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38844" y="1521228"/>
            <a:ext cx="9601200" cy="4954387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691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l9qzkNXSk2ij_NoCuEf2A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heme/theme1.xml><?xml version="1.0" encoding="utf-8"?>
<a:theme xmlns:a="http://schemas.openxmlformats.org/drawingml/2006/main" name="Crop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64F797F9BD2124B9B89E1787624A7F8" ma:contentTypeVersion="10" ma:contentTypeDescription="Create a new document." ma:contentTypeScope="" ma:versionID="03814cf005c1043a69fcbf3e0b60b2c8">
  <xsd:schema xmlns:xsd="http://www.w3.org/2001/XMLSchema" xmlns:xs="http://www.w3.org/2001/XMLSchema" xmlns:p="http://schemas.microsoft.com/office/2006/metadata/properties" xmlns:ns2="http://schemas.microsoft.com/sharepoint/v3/fields" xmlns:ns3="26bed2a0-a239-4228-bd8e-b46f54fc12da" targetNamespace="http://schemas.microsoft.com/office/2006/metadata/properties" ma:root="true" ma:fieldsID="1aa2d91e2c97cf3ea1917b84d2ae9624" ns2:_="" ns3:_="">
    <xsd:import namespace="http://schemas.microsoft.com/sharepoint/v3/fields"/>
    <xsd:import namespace="26bed2a0-a239-4228-bd8e-b46f54fc12da"/>
    <xsd:element name="properties">
      <xsd:complexType>
        <xsd:sequence>
          <xsd:element name="documentManagement">
            <xsd:complexType>
              <xsd:all>
                <xsd:element ref="ns2:_Version" minOccurs="0"/>
                <xsd:element ref="ns3:Level"/>
                <xsd:element ref="ns3:Category"/>
                <xsd:element ref="ns2:_DCDateModified" minOccurs="0"/>
                <xsd:element ref="ns3:Material_x0020_Type"/>
                <xsd:element ref="ns3:MediaServiceMetadata" minOccurs="0"/>
                <xsd:element ref="ns3:MediaServiceFastMetadata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Version" ma:index="8" nillable="true" ma:displayName="Version" ma:internalName="_Version">
      <xsd:simpleType>
        <xsd:restriction base="dms:Text"/>
      </xsd:simpleType>
    </xsd:element>
    <xsd:element name="_DCDateModified" ma:index="11" nillable="true" ma:displayName="Date Modified" ma:description="The date on which this resource was last modified" ma:format="DateTime" ma:internalName="_DCDateModified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6bed2a0-a239-4228-bd8e-b46f54fc12da" elementFormDefault="qualified">
    <xsd:import namespace="http://schemas.microsoft.com/office/2006/documentManagement/types"/>
    <xsd:import namespace="http://schemas.microsoft.com/office/infopath/2007/PartnerControls"/>
    <xsd:element name="Level" ma:index="9" ma:displayName="Level" ma:format="Dropdown" ma:internalName="Level">
      <xsd:simpleType>
        <xsd:restriction base="dms:Choice">
          <xsd:enumeration value="L1"/>
          <xsd:enumeration value="L2"/>
          <xsd:enumeration value="L3"/>
          <xsd:enumeration value="L4"/>
          <xsd:enumeration value="Common"/>
        </xsd:restriction>
      </xsd:simpleType>
    </xsd:element>
    <xsd:element name="Category" ma:index="10" ma:displayName="Category" ma:default="Module Artifact" ma:format="Dropdown" ma:internalName="Category">
      <xsd:simpleType>
        <xsd:restriction base="dms:Choice">
          <xsd:enumeration value="Module Artifact"/>
          <xsd:enumeration value="Assessment Component"/>
        </xsd:restriction>
      </xsd:simpleType>
    </xsd:element>
    <xsd:element name="Material_x0020_Type" ma:index="12" ma:displayName="Material Type" ma:default="Class book" ma:format="Dropdown" ma:internalName="Material_x0020_Type">
      <xsd:simpleType>
        <xsd:restriction base="dms:Choice">
          <xsd:enumeration value="Demos"/>
          <xsd:enumeration value="Extra Example"/>
          <xsd:enumeration value="Extra Material"/>
          <xsd:enumeration value="Suggestions"/>
          <xsd:enumeration value="General"/>
          <xsd:enumeration value="Module Test Practical"/>
          <xsd:enumeration value="Module Test Theory"/>
          <xsd:enumeration value="Quiz"/>
          <xsd:enumeration value="Class book"/>
          <xsd:enumeration value="Lab book"/>
          <xsd:enumeration value="Recordings"/>
        </xsd:restriction>
      </xsd:simpleType>
    </xsd:element>
    <xsd:element name="MediaServiceMetadata" ma:index="13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DCDateModified xmlns="http://schemas.microsoft.com/sharepoint/v3/fields" xsi:nil="true"/>
    <Level xmlns="26bed2a0-a239-4228-bd8e-b46f54fc12da">L1</Level>
    <Material_x0020_Type xmlns="26bed2a0-a239-4228-bd8e-b46f54fc12da">Class book</Material_x0020_Type>
    <Category xmlns="26bed2a0-a239-4228-bd8e-b46f54fc12da">Module Artifact</Category>
  </documentManagement>
</p:properties>
</file>

<file path=customXml/itemProps1.xml><?xml version="1.0" encoding="utf-8"?>
<ds:datastoreItem xmlns:ds="http://schemas.openxmlformats.org/officeDocument/2006/customXml" ds:itemID="{BF21BAAA-6E66-4BB8-A620-04557D485A79}"/>
</file>

<file path=customXml/itemProps2.xml><?xml version="1.0" encoding="utf-8"?>
<ds:datastoreItem xmlns:ds="http://schemas.openxmlformats.org/officeDocument/2006/customXml" ds:itemID="{2B670469-2B44-48F4-A38A-BA5EC1F0A59A}"/>
</file>

<file path=customXml/itemProps3.xml><?xml version="1.0" encoding="utf-8"?>
<ds:datastoreItem xmlns:ds="http://schemas.openxmlformats.org/officeDocument/2006/customXml" ds:itemID="{E94FC248-556C-4DA2-B289-58A0B3923C7D}"/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2618</TotalTime>
  <Words>1929</Words>
  <Application>Microsoft Office PowerPoint</Application>
  <PresentationFormat>Widescreen</PresentationFormat>
  <Paragraphs>254</Paragraphs>
  <Slides>35</Slides>
  <Notes>16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Arial</vt:lpstr>
      <vt:lpstr>Calibri</vt:lpstr>
      <vt:lpstr>Consolas</vt:lpstr>
      <vt:lpstr>Franklin Gothic Book</vt:lpstr>
      <vt:lpstr>Wingdings</vt:lpstr>
      <vt:lpstr>Crop</vt:lpstr>
      <vt:lpstr>think-cell Slide</vt:lpstr>
      <vt:lpstr>      Angular 6</vt:lpstr>
      <vt:lpstr>Components Deep Dive / Routing</vt:lpstr>
      <vt:lpstr>Components Deep Dive / Routing</vt:lpstr>
      <vt:lpstr>Components Deep Dive</vt:lpstr>
      <vt:lpstr>Component Lifecycle</vt:lpstr>
      <vt:lpstr>Component Lifecycle (Contd…)</vt:lpstr>
      <vt:lpstr>Component Life Cycle Hooks</vt:lpstr>
      <vt:lpstr>Component Life Cycle Hooks (Contd…)</vt:lpstr>
      <vt:lpstr>Reusable components in angular using &lt;ng-content&gt;</vt:lpstr>
      <vt:lpstr>ng-content and @ContentChild</vt:lpstr>
      <vt:lpstr>Inter-component communication (using Input, Output and Services)</vt:lpstr>
      <vt:lpstr>Routing</vt:lpstr>
      <vt:lpstr>Routing</vt:lpstr>
      <vt:lpstr>AngularJS Routes</vt:lpstr>
      <vt:lpstr>Routing Setup</vt:lpstr>
      <vt:lpstr>Components of Angular routing</vt:lpstr>
      <vt:lpstr>Router </vt:lpstr>
      <vt:lpstr>Router (Contd…)</vt:lpstr>
      <vt:lpstr>Router (Contd…)</vt:lpstr>
      <vt:lpstr>Routes</vt:lpstr>
      <vt:lpstr>RouterOutlet</vt:lpstr>
      <vt:lpstr>Navigating with Router links</vt:lpstr>
      <vt:lpstr>RouterOutlet &amp; RouterLink</vt:lpstr>
      <vt:lpstr>Routing Strategies</vt:lpstr>
      <vt:lpstr>Passing Parameters to Routes</vt:lpstr>
      <vt:lpstr>ActivatedRoute</vt:lpstr>
      <vt:lpstr>Understanding Navigation Paths</vt:lpstr>
      <vt:lpstr>Navigating Programmatically</vt:lpstr>
      <vt:lpstr>Passing Query Parameters and Fragments</vt:lpstr>
      <vt:lpstr>Setting up Child (Nested) Routes</vt:lpstr>
      <vt:lpstr>Passing static data on routes</vt:lpstr>
      <vt:lpstr>Map() operator and switchMap() operator</vt:lpstr>
      <vt:lpstr>Redirecting and wildcard routes</vt:lpstr>
      <vt:lpstr>Outsourcing Route Configuration  (create custom module)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Technologies</dc:title>
  <dc:creator>VISHAL</dc:creator>
  <cp:lastModifiedBy>Tembhare, Anjulata</cp:lastModifiedBy>
  <cp:revision>415</cp:revision>
  <dcterms:created xsi:type="dcterms:W3CDTF">2017-07-28T13:43:20Z</dcterms:created>
  <dcterms:modified xsi:type="dcterms:W3CDTF">2019-02-15T15:03:14Z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0x010100064F797F9BD2124B9B89E1787624A7F8</vt:lpwstr>
  </property>
</Properties>
</file>