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docProps/app.xml" ContentType="application/vnd.openxmlformats-officedocument.extended-properties+xml"/>
  <Override PartName="/ppt/tags/tag3.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256" r:id="rId2"/>
    <p:sldId id="302" r:id="rId3"/>
    <p:sldId id="292" r:id="rId4"/>
    <p:sldId id="303" r:id="rId5"/>
    <p:sldId id="393" r:id="rId6"/>
    <p:sldId id="405" r:id="rId7"/>
    <p:sldId id="394" r:id="rId8"/>
    <p:sldId id="395" r:id="rId9"/>
    <p:sldId id="396" r:id="rId10"/>
    <p:sldId id="397" r:id="rId11"/>
    <p:sldId id="398" r:id="rId12"/>
    <p:sldId id="375" r:id="rId13"/>
    <p:sldId id="399" r:id="rId14"/>
    <p:sldId id="407" r:id="rId15"/>
    <p:sldId id="408" r:id="rId16"/>
    <p:sldId id="409" r:id="rId17"/>
    <p:sldId id="406" r:id="rId18"/>
    <p:sldId id="400" r:id="rId19"/>
    <p:sldId id="401" r:id="rId20"/>
    <p:sldId id="402" r:id="rId21"/>
    <p:sldId id="403" r:id="rId22"/>
    <p:sldId id="40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4160" autoAdjust="0"/>
  </p:normalViewPr>
  <p:slideViewPr>
    <p:cSldViewPr snapToGrid="0">
      <p:cViewPr varScale="1">
        <p:scale>
          <a:sx n="42" d="100"/>
          <a:sy n="42" d="100"/>
        </p:scale>
        <p:origin x="1138" y="38"/>
      </p:cViewPr>
      <p:guideLst/>
    </p:cSldViewPr>
  </p:slideViewPr>
  <p:notesTextViewPr>
    <p:cViewPr>
      <p:scale>
        <a:sx n="1" d="1"/>
        <a:sy n="1" d="1"/>
      </p:scale>
      <p:origin x="0" y="-2945"/>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28-02-2019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/app/auth/</a:t>
            </a:r>
            <a:r>
              <a:rPr lang="en-IN" sz="1200" kern="1200" dirty="0" err="1">
                <a:solidFill>
                  <a:schemeClr val="tx1"/>
                </a:solidFill>
                <a:effectLst/>
                <a:latin typeface="+mn-lt"/>
                <a:ea typeface="+mn-ea"/>
                <a:cs typeface="+mn-cs"/>
              </a:rPr>
              <a:t>auth.service.ts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Injectable } from '@angular/core';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JwtHelperService</a:t>
            </a:r>
            <a:r>
              <a:rPr lang="en-IN" sz="1200" kern="1200" dirty="0">
                <a:solidFill>
                  <a:schemeClr val="tx1"/>
                </a:solidFill>
                <a:effectLst/>
                <a:latin typeface="+mn-lt"/>
                <a:ea typeface="+mn-ea"/>
                <a:cs typeface="+mn-cs"/>
              </a:rPr>
              <a:t> } from '@auth0/angular-</a:t>
            </a:r>
            <a:r>
              <a:rPr lang="en-IN" sz="1200" kern="1200" dirty="0" err="1">
                <a:solidFill>
                  <a:schemeClr val="tx1"/>
                </a:solidFill>
                <a:effectLst/>
                <a:latin typeface="+mn-lt"/>
                <a:ea typeface="+mn-ea"/>
                <a:cs typeface="+mn-cs"/>
              </a:rPr>
              <a:t>jwt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@Injectable()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constructor(public </a:t>
            </a:r>
            <a:r>
              <a:rPr lang="en-IN" sz="1200" kern="1200" dirty="0" err="1">
                <a:solidFill>
                  <a:schemeClr val="tx1"/>
                </a:solidFill>
                <a:effectLst/>
                <a:latin typeface="+mn-lt"/>
                <a:ea typeface="+mn-ea"/>
                <a:cs typeface="+mn-cs"/>
              </a:rPr>
              <a:t>jwtHelper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JwtHelperService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public </a:t>
            </a:r>
            <a:r>
              <a:rPr lang="en-IN" sz="1200" kern="1200" dirty="0" err="1">
                <a:solidFill>
                  <a:schemeClr val="tx1"/>
                </a:solidFill>
                <a:effectLst/>
                <a:latin typeface="+mn-lt"/>
                <a:ea typeface="+mn-ea"/>
                <a:cs typeface="+mn-cs"/>
              </a:rPr>
              <a:t>isAuthenticated</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token = </a:t>
            </a:r>
            <a:r>
              <a:rPr lang="en-IN" sz="1200" kern="1200" dirty="0" err="1">
                <a:solidFill>
                  <a:schemeClr val="tx1"/>
                </a:solidFill>
                <a:effectLst/>
                <a:latin typeface="+mn-lt"/>
                <a:ea typeface="+mn-ea"/>
                <a:cs typeface="+mn-cs"/>
              </a:rPr>
              <a:t>localStorage.getItem</a:t>
            </a:r>
            <a:r>
              <a:rPr lang="en-IN" sz="1200" kern="1200" dirty="0">
                <a:solidFill>
                  <a:schemeClr val="tx1"/>
                </a:solidFill>
                <a:effectLst/>
                <a:latin typeface="+mn-lt"/>
                <a:ea typeface="+mn-ea"/>
                <a:cs typeface="+mn-cs"/>
              </a:rPr>
              <a:t>('token');</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Check whether the token is expired and return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true or false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a:t>
            </a:r>
            <a:r>
              <a:rPr lang="en-IN" sz="1200" kern="1200" dirty="0" err="1">
                <a:solidFill>
                  <a:schemeClr val="tx1"/>
                </a:solidFill>
                <a:effectLst/>
                <a:latin typeface="+mn-lt"/>
                <a:ea typeface="+mn-ea"/>
                <a:cs typeface="+mn-cs"/>
              </a:rPr>
              <a:t>this.jwtHelper.isTokenExpired</a:t>
            </a:r>
            <a:r>
              <a:rPr lang="en-IN" sz="1200" kern="1200" dirty="0">
                <a:solidFill>
                  <a:schemeClr val="tx1"/>
                </a:solidFill>
                <a:effectLst/>
                <a:latin typeface="+mn-lt"/>
                <a:ea typeface="+mn-ea"/>
                <a:cs typeface="+mn-cs"/>
              </a:rPr>
              <a:t>(token);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424667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Create a new service which implements the route guard. You can call it whatever you like, but something like auth-</a:t>
            </a:r>
            <a:r>
              <a:rPr lang="en-US" sz="1200" kern="1200" dirty="0" err="1">
                <a:solidFill>
                  <a:schemeClr val="tx1"/>
                </a:solidFill>
                <a:effectLst/>
                <a:latin typeface="+mn-lt"/>
                <a:ea typeface="+mn-ea"/>
                <a:cs typeface="+mn-cs"/>
              </a:rPr>
              <a:t>guard.service</a:t>
            </a:r>
            <a:r>
              <a:rPr lang="en-US" sz="1200" kern="1200" dirty="0">
                <a:solidFill>
                  <a:schemeClr val="tx1"/>
                </a:solidFill>
                <a:effectLst/>
                <a:latin typeface="+mn-lt"/>
                <a:ea typeface="+mn-ea"/>
                <a:cs typeface="+mn-cs"/>
              </a:rPr>
              <a:t> is generally sufficient.</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/app/auth/auth-</a:t>
            </a:r>
            <a:r>
              <a:rPr lang="en-IN" sz="1200" kern="1200" dirty="0" err="1">
                <a:solidFill>
                  <a:schemeClr val="tx1"/>
                </a:solidFill>
                <a:effectLst/>
                <a:latin typeface="+mn-lt"/>
                <a:ea typeface="+mn-ea"/>
                <a:cs typeface="+mn-cs"/>
              </a:rPr>
              <a:t>guard.service.ts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Injectable } from '@angular/core';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Router,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 from '@angular/router';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 from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@Injectable()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AuthGuardService</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constructor(public auth: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public router: Router)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if (!</a:t>
            </a:r>
            <a:r>
              <a:rPr lang="en-IN" sz="1200" kern="1200" dirty="0" err="1">
                <a:solidFill>
                  <a:schemeClr val="tx1"/>
                </a:solidFill>
                <a:effectLst/>
                <a:latin typeface="+mn-lt"/>
                <a:ea typeface="+mn-ea"/>
                <a:cs typeface="+mn-cs"/>
              </a:rPr>
              <a:t>this.auth.isAuthenticated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this.router.navigate</a:t>
            </a:r>
            <a:r>
              <a:rPr lang="en-IN" sz="1200" kern="1200" dirty="0">
                <a:solidFill>
                  <a:schemeClr val="tx1"/>
                </a:solidFill>
                <a:effectLst/>
                <a:latin typeface="+mn-lt"/>
                <a:ea typeface="+mn-ea"/>
                <a:cs typeface="+mn-cs"/>
              </a:rPr>
              <a:t>(['login']);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false;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true;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service injects </a:t>
            </a:r>
            <a:r>
              <a:rPr lang="en-US" sz="1200" kern="1200" dirty="0" err="1">
                <a:solidFill>
                  <a:schemeClr val="tx1"/>
                </a:solidFill>
                <a:effectLst/>
                <a:latin typeface="+mn-lt"/>
                <a:ea typeface="+mn-ea"/>
                <a:cs typeface="+mn-cs"/>
              </a:rPr>
              <a:t>AuthService</a:t>
            </a:r>
            <a:r>
              <a:rPr lang="en-US" sz="1200" kern="1200" dirty="0">
                <a:solidFill>
                  <a:schemeClr val="tx1"/>
                </a:solidFill>
                <a:effectLst/>
                <a:latin typeface="+mn-lt"/>
                <a:ea typeface="+mn-ea"/>
                <a:cs typeface="+mn-cs"/>
              </a:rPr>
              <a:t> and Router and has a single method called </a:t>
            </a:r>
            <a:r>
              <a:rPr lang="en-US" sz="1200" kern="1200" dirty="0" err="1">
                <a:solidFill>
                  <a:schemeClr val="tx1"/>
                </a:solidFill>
                <a:effectLst/>
                <a:latin typeface="+mn-lt"/>
                <a:ea typeface="+mn-ea"/>
                <a:cs typeface="+mn-cs"/>
              </a:rPr>
              <a:t>canActivate</a:t>
            </a:r>
            <a:r>
              <a:rPr lang="en-US" sz="1200" kern="1200" dirty="0">
                <a:solidFill>
                  <a:schemeClr val="tx1"/>
                </a:solidFill>
                <a:effectLst/>
                <a:latin typeface="+mn-lt"/>
                <a:ea typeface="+mn-ea"/>
                <a:cs typeface="+mn-cs"/>
              </a:rPr>
              <a:t>. This method is necessary to properly implement the </a:t>
            </a:r>
            <a:r>
              <a:rPr lang="en-US" sz="1200" kern="1200" dirty="0" err="1">
                <a:solidFill>
                  <a:schemeClr val="tx1"/>
                </a:solidFill>
                <a:effectLst/>
                <a:latin typeface="+mn-lt"/>
                <a:ea typeface="+mn-ea"/>
                <a:cs typeface="+mn-cs"/>
              </a:rPr>
              <a:t>CanActivate</a:t>
            </a:r>
            <a:r>
              <a:rPr lang="en-US" sz="1200" kern="1200" dirty="0">
                <a:solidFill>
                  <a:schemeClr val="tx1"/>
                </a:solidFill>
                <a:effectLst/>
                <a:latin typeface="+mn-lt"/>
                <a:ea typeface="+mn-ea"/>
                <a:cs typeface="+mn-cs"/>
              </a:rPr>
              <a:t> interface.</a:t>
            </a: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canActivate</a:t>
            </a:r>
            <a:r>
              <a:rPr lang="en-US" sz="1200" kern="1200" dirty="0">
                <a:solidFill>
                  <a:schemeClr val="tx1"/>
                </a:solidFill>
                <a:effectLst/>
                <a:latin typeface="+mn-lt"/>
                <a:ea typeface="+mn-ea"/>
                <a:cs typeface="+mn-cs"/>
              </a:rPr>
              <a:t> method returns a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indicating whether or not navigation to a route should be allowed. If the user isn’t authenticated, they are re-routed to some other place, in this case a route called /login.</a:t>
            </a:r>
          </a:p>
          <a:p>
            <a:r>
              <a:rPr lang="en-US" sz="1200" kern="1200" dirty="0">
                <a:solidFill>
                  <a:schemeClr val="tx1"/>
                </a:solidFill>
                <a:effectLst/>
                <a:latin typeface="+mn-lt"/>
                <a:ea typeface="+mn-ea"/>
                <a:cs typeface="+mn-cs"/>
              </a:rPr>
              <a:t>Now the guard can be applied to any routes you wish to protect.</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t>
            </a:r>
            <a:r>
              <a:rPr lang="en-IN" sz="1200" kern="1200" dirty="0" err="1">
                <a:solidFill>
                  <a:schemeClr val="tx1"/>
                </a:solidFill>
                <a:effectLst/>
                <a:latin typeface="+mn-lt"/>
                <a:ea typeface="+mn-ea"/>
                <a:cs typeface="+mn-cs"/>
              </a:rPr>
              <a:t>app.routes.ts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Routes,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 from '@angular/router';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 } from './profile/</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AuthGuardService</a:t>
            </a:r>
            <a:r>
              <a:rPr lang="en-IN" sz="1200" kern="1200" dirty="0">
                <a:solidFill>
                  <a:schemeClr val="tx1"/>
                </a:solidFill>
                <a:effectLst/>
                <a:latin typeface="+mn-lt"/>
                <a:ea typeface="+mn-ea"/>
                <a:cs typeface="+mn-cs"/>
              </a:rPr>
              <a:t> as </a:t>
            </a:r>
            <a:r>
              <a:rPr lang="en-IN" sz="1200" kern="1200" dirty="0" err="1">
                <a:solidFill>
                  <a:schemeClr val="tx1"/>
                </a:solidFill>
                <a:effectLst/>
                <a:latin typeface="+mn-lt"/>
                <a:ea typeface="+mn-ea"/>
                <a:cs typeface="+mn-cs"/>
              </a:rPr>
              <a:t>AuthGuard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from './auth/auth-</a:t>
            </a:r>
            <a:r>
              <a:rPr lang="en-IN" sz="1200" kern="1200" dirty="0" err="1">
                <a:solidFill>
                  <a:schemeClr val="tx1"/>
                </a:solidFill>
                <a:effectLst/>
                <a:latin typeface="+mn-lt"/>
                <a:ea typeface="+mn-ea"/>
                <a:cs typeface="+mn-cs"/>
              </a:rPr>
              <a:t>guard.service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export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ROUTES: Routes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path: '', component: </a:t>
            </a:r>
            <a:r>
              <a:rPr lang="en-IN" sz="1200" kern="1200" dirty="0" err="1">
                <a:solidFill>
                  <a:schemeClr val="tx1"/>
                </a:solidFill>
                <a:effectLst/>
                <a:latin typeface="+mn-lt"/>
                <a:ea typeface="+mn-ea"/>
                <a:cs typeface="+mn-cs"/>
              </a:rPr>
              <a:t>HomeComponent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path: 'profile',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component: </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AuthGuard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path: '**', </a:t>
            </a:r>
            <a:r>
              <a:rPr lang="en-IN" sz="1200" kern="1200" dirty="0" err="1">
                <a:solidFill>
                  <a:schemeClr val="tx1"/>
                </a:solidFill>
                <a:effectLst/>
                <a:latin typeface="+mn-lt"/>
                <a:ea typeface="+mn-ea"/>
                <a:cs typeface="+mn-cs"/>
              </a:rPr>
              <a:t>redirectTo</a:t>
            </a: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/profile route has an extra config value now: </a:t>
            </a:r>
            <a:r>
              <a:rPr lang="en-US" sz="1200" kern="1200" dirty="0" err="1">
                <a:solidFill>
                  <a:schemeClr val="tx1"/>
                </a:solidFill>
                <a:effectLst/>
                <a:latin typeface="+mn-lt"/>
                <a:ea typeface="+mn-ea"/>
                <a:cs typeface="+mn-cs"/>
              </a:rPr>
              <a:t>canActivate</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AuthGuard</a:t>
            </a:r>
            <a:r>
              <a:rPr lang="en-US" sz="1200" kern="1200" dirty="0">
                <a:solidFill>
                  <a:schemeClr val="tx1"/>
                </a:solidFill>
                <a:effectLst/>
                <a:latin typeface="+mn-lt"/>
                <a:ea typeface="+mn-ea"/>
                <a:cs typeface="+mn-cs"/>
              </a:rPr>
              <a:t> that was created above is passed to an array for </a:t>
            </a:r>
            <a:r>
              <a:rPr lang="en-US" sz="1200" kern="1200" dirty="0" err="1">
                <a:solidFill>
                  <a:schemeClr val="tx1"/>
                </a:solidFill>
                <a:effectLst/>
                <a:latin typeface="+mn-lt"/>
                <a:ea typeface="+mn-ea"/>
                <a:cs typeface="+mn-cs"/>
              </a:rPr>
              <a:t>canActivatewhich</a:t>
            </a:r>
            <a:r>
              <a:rPr lang="en-US" sz="1200" kern="1200" dirty="0">
                <a:solidFill>
                  <a:schemeClr val="tx1"/>
                </a:solidFill>
                <a:effectLst/>
                <a:latin typeface="+mn-lt"/>
                <a:ea typeface="+mn-ea"/>
                <a:cs typeface="+mn-cs"/>
              </a:rPr>
              <a:t> means it will be run any time someone tries to access the /</a:t>
            </a:r>
            <a:r>
              <a:rPr lang="en-US" sz="1200" kern="1200" dirty="0" err="1">
                <a:solidFill>
                  <a:schemeClr val="tx1"/>
                </a:solidFill>
                <a:effectLst/>
                <a:latin typeface="+mn-lt"/>
                <a:ea typeface="+mn-ea"/>
                <a:cs typeface="+mn-cs"/>
              </a:rPr>
              <a:t>profileroute</a:t>
            </a:r>
            <a:r>
              <a:rPr lang="en-US" sz="1200" kern="1200" dirty="0">
                <a:solidFill>
                  <a:schemeClr val="tx1"/>
                </a:solidFill>
                <a:effectLst/>
                <a:latin typeface="+mn-lt"/>
                <a:ea typeface="+mn-ea"/>
                <a:cs typeface="+mn-cs"/>
              </a:rPr>
              <a:t>. If the user is authenticated, they get to the route. If not, they are redirected to the /login route.</a:t>
            </a:r>
          </a:p>
          <a:p>
            <a:r>
              <a:rPr lang="en-IN" sz="1200" kern="1200" dirty="0">
                <a:solidFill>
                  <a:schemeClr val="tx1"/>
                </a:solidFill>
                <a:effectLst/>
                <a:latin typeface="+mn-lt"/>
                <a:ea typeface="+mn-ea"/>
                <a:cs typeface="+mn-cs"/>
              </a:rPr>
              <a:t>Note: The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guard still allows the component for a given route to be activated (but not navigated to). If we wanted to prevent activation altogether, we could use the </a:t>
            </a:r>
            <a:r>
              <a:rPr lang="en-IN" sz="1200" kern="1200" dirty="0" err="1">
                <a:solidFill>
                  <a:schemeClr val="tx1"/>
                </a:solidFill>
                <a:effectLst/>
                <a:latin typeface="+mn-lt"/>
                <a:ea typeface="+mn-ea"/>
                <a:cs typeface="+mn-cs"/>
              </a:rPr>
              <a:t>canLoad</a:t>
            </a:r>
            <a:r>
              <a:rPr lang="en-IN" sz="1200" kern="1200" dirty="0">
                <a:solidFill>
                  <a:schemeClr val="tx1"/>
                </a:solidFill>
                <a:effectLst/>
                <a:latin typeface="+mn-lt"/>
                <a:ea typeface="+mn-ea"/>
                <a:cs typeface="+mn-cs"/>
              </a:rPr>
              <a:t> guard.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92923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Create a new guard service called </a:t>
            </a:r>
            <a:r>
              <a:rPr lang="en-US" sz="1200" kern="1200" dirty="0" err="1">
                <a:solidFill>
                  <a:schemeClr val="tx1"/>
                </a:solidFill>
                <a:effectLst/>
                <a:latin typeface="+mn-lt"/>
                <a:ea typeface="+mn-ea"/>
                <a:cs typeface="+mn-cs"/>
              </a:rPr>
              <a:t>RoleGuardService</a:t>
            </a:r>
            <a:r>
              <a:rPr lang="en-US"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/app/auth/role-</a:t>
            </a:r>
            <a:r>
              <a:rPr lang="en-IN" sz="1200" kern="1200" dirty="0" err="1">
                <a:solidFill>
                  <a:schemeClr val="tx1"/>
                </a:solidFill>
                <a:effectLst/>
                <a:latin typeface="+mn-lt"/>
                <a:ea typeface="+mn-ea"/>
                <a:cs typeface="+mn-cs"/>
              </a:rPr>
              <a:t>guard.service.ts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Injectable } from '@angular/core';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ActivatedRouteSnapshot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from '@angular/router';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 from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decode from '</a:t>
            </a:r>
            <a:r>
              <a:rPr lang="en-IN" sz="1200" kern="1200" dirty="0" err="1">
                <a:solidFill>
                  <a:schemeClr val="tx1"/>
                </a:solidFill>
                <a:effectLst/>
                <a:latin typeface="+mn-lt"/>
                <a:ea typeface="+mn-ea"/>
                <a:cs typeface="+mn-cs"/>
              </a:rPr>
              <a:t>jwt</a:t>
            </a:r>
            <a:r>
              <a:rPr lang="en-IN" sz="1200" kern="1200" dirty="0">
                <a:solidFill>
                  <a:schemeClr val="tx1"/>
                </a:solidFill>
                <a:effectLst/>
                <a:latin typeface="+mn-lt"/>
                <a:ea typeface="+mn-ea"/>
                <a:cs typeface="+mn-cs"/>
              </a:rPr>
              <a:t>-decode';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@Injectable()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RoleGuardService</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constructor(public auth: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public router: Router)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(route: </a:t>
            </a:r>
            <a:r>
              <a:rPr lang="en-IN" sz="1200" kern="1200" dirty="0" err="1">
                <a:solidFill>
                  <a:schemeClr val="tx1"/>
                </a:solidFill>
                <a:effectLst/>
                <a:latin typeface="+mn-lt"/>
                <a:ea typeface="+mn-ea"/>
                <a:cs typeface="+mn-cs"/>
              </a:rPr>
              <a:t>ActivatedRouteSnapshot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this will be passed from the route config</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on the data property</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expectedRole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route.data.expectedRole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token = </a:t>
            </a:r>
            <a:r>
              <a:rPr lang="en-IN" sz="1200" kern="1200" dirty="0" err="1">
                <a:solidFill>
                  <a:schemeClr val="tx1"/>
                </a:solidFill>
                <a:effectLst/>
                <a:latin typeface="+mn-lt"/>
                <a:ea typeface="+mn-ea"/>
                <a:cs typeface="+mn-cs"/>
              </a:rPr>
              <a:t>localStorage.getItem</a:t>
            </a:r>
            <a:r>
              <a:rPr lang="en-IN" sz="1200" kern="1200" dirty="0">
                <a:solidFill>
                  <a:schemeClr val="tx1"/>
                </a:solidFill>
                <a:effectLst/>
                <a:latin typeface="+mn-lt"/>
                <a:ea typeface="+mn-ea"/>
                <a:cs typeface="+mn-cs"/>
              </a:rPr>
              <a:t>('token');</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decode the token to get its payload</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tokenPayload</a:t>
            </a:r>
            <a:r>
              <a:rPr lang="en-IN" sz="1200" kern="1200" dirty="0">
                <a:solidFill>
                  <a:schemeClr val="tx1"/>
                </a:solidFill>
                <a:effectLst/>
                <a:latin typeface="+mn-lt"/>
                <a:ea typeface="+mn-ea"/>
                <a:cs typeface="+mn-cs"/>
              </a:rPr>
              <a:t> = decode(token);</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if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this.auth.isAuthenticated</a:t>
            </a: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tokenPayload.role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expectedRole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this.router.navigate</a:t>
            </a:r>
            <a:r>
              <a:rPr lang="en-IN" sz="1200" kern="1200" dirty="0">
                <a:solidFill>
                  <a:schemeClr val="tx1"/>
                </a:solidFill>
                <a:effectLst/>
                <a:latin typeface="+mn-lt"/>
                <a:ea typeface="+mn-ea"/>
                <a:cs typeface="+mn-cs"/>
              </a:rPr>
              <a:t>(['login']);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false;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true;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397771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In this guard we’re using </a:t>
            </a:r>
            <a:r>
              <a:rPr lang="en-IN" sz="1200" kern="1200" dirty="0" err="1">
                <a:solidFill>
                  <a:schemeClr val="tx1"/>
                </a:solidFill>
                <a:effectLst/>
                <a:latin typeface="+mn-lt"/>
                <a:ea typeface="+mn-ea"/>
                <a:cs typeface="+mn-cs"/>
              </a:rPr>
              <a:t>ActivatedRouteSnapshot</a:t>
            </a:r>
            <a:r>
              <a:rPr lang="en-IN" sz="1200" kern="1200" dirty="0">
                <a:solidFill>
                  <a:schemeClr val="tx1"/>
                </a:solidFill>
                <a:effectLst/>
                <a:latin typeface="+mn-lt"/>
                <a:ea typeface="+mn-ea"/>
                <a:cs typeface="+mn-cs"/>
              </a:rPr>
              <a:t> to give us access to the data property for a given route. This data property is useful because we can pass an object with some custom properties to it from our route configuration. We can then pick up that custom data in the guard to help with making routing decisions.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this case we’re looking for a role that we expect the user to have if they are to be allowed access to the route. Next we are decoding the token to grab its payload. If the user isn’t authenticated </a:t>
            </a:r>
            <a:r>
              <a:rPr lang="en-IN" sz="1200" b="1" kern="1200" dirty="0">
                <a:solidFill>
                  <a:schemeClr val="tx1"/>
                </a:solidFill>
                <a:effectLst/>
                <a:latin typeface="+mn-lt"/>
                <a:ea typeface="+mn-ea"/>
                <a:cs typeface="+mn-cs"/>
              </a:rPr>
              <a:t>or</a:t>
            </a:r>
            <a:r>
              <a:rPr lang="en-IN" sz="1200" kern="1200" dirty="0">
                <a:solidFill>
                  <a:schemeClr val="tx1"/>
                </a:solidFill>
                <a:effectLst/>
                <a:latin typeface="+mn-lt"/>
                <a:ea typeface="+mn-ea"/>
                <a:cs typeface="+mn-cs"/>
              </a:rPr>
              <a:t> if they don’t have the role we expect them to have in their token payload, we cancel navigation and have them log in. Otherwise, they are free to proceed.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We can now use this </a:t>
            </a:r>
            <a:r>
              <a:rPr lang="en-IN" sz="1200" kern="1200" dirty="0" err="1">
                <a:solidFill>
                  <a:schemeClr val="tx1"/>
                </a:solidFill>
                <a:effectLst/>
                <a:latin typeface="+mn-lt"/>
                <a:ea typeface="+mn-ea"/>
                <a:cs typeface="+mn-cs"/>
              </a:rPr>
              <a:t>RoleGuardService</a:t>
            </a:r>
            <a:r>
              <a:rPr lang="en-IN" sz="1200" kern="1200" dirty="0">
                <a:solidFill>
                  <a:schemeClr val="tx1"/>
                </a:solidFill>
                <a:effectLst/>
                <a:latin typeface="+mn-lt"/>
                <a:ea typeface="+mn-ea"/>
                <a:cs typeface="+mn-cs"/>
              </a:rPr>
              <a:t> for any of our routes. We might, for example, want to protect an /admin route.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t>
            </a:r>
            <a:r>
              <a:rPr lang="en-IN" sz="1200" kern="1200" dirty="0" err="1">
                <a:solidFill>
                  <a:schemeClr val="tx1"/>
                </a:solidFill>
                <a:effectLst/>
                <a:latin typeface="+mn-lt"/>
                <a:ea typeface="+mn-ea"/>
                <a:cs typeface="+mn-cs"/>
              </a:rPr>
              <a:t>app.routes.ts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Routes,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 from '@angular/router';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 } from './profile/</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AuthGuardService</a:t>
            </a:r>
            <a:r>
              <a:rPr lang="en-IN" sz="1200" kern="1200" dirty="0">
                <a:solidFill>
                  <a:schemeClr val="tx1"/>
                </a:solidFill>
                <a:effectLst/>
                <a:latin typeface="+mn-lt"/>
                <a:ea typeface="+mn-ea"/>
                <a:cs typeface="+mn-cs"/>
              </a:rPr>
              <a:t> as </a:t>
            </a:r>
            <a:r>
              <a:rPr lang="en-IN" sz="1200" kern="1200" dirty="0" err="1">
                <a:solidFill>
                  <a:schemeClr val="tx1"/>
                </a:solidFill>
                <a:effectLst/>
                <a:latin typeface="+mn-lt"/>
                <a:ea typeface="+mn-ea"/>
                <a:cs typeface="+mn-cs"/>
              </a:rPr>
              <a:t>AuthGuard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from './auth/auth-</a:t>
            </a:r>
            <a:r>
              <a:rPr lang="en-IN" sz="1200" kern="1200" dirty="0" err="1">
                <a:solidFill>
                  <a:schemeClr val="tx1"/>
                </a:solidFill>
                <a:effectLst/>
                <a:latin typeface="+mn-lt"/>
                <a:ea typeface="+mn-ea"/>
                <a:cs typeface="+mn-cs"/>
              </a:rPr>
              <a:t>guard.service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RoleGuardService</a:t>
            </a:r>
            <a:r>
              <a:rPr lang="en-IN" sz="1200" kern="1200" dirty="0">
                <a:solidFill>
                  <a:schemeClr val="tx1"/>
                </a:solidFill>
                <a:effectLst/>
                <a:latin typeface="+mn-lt"/>
                <a:ea typeface="+mn-ea"/>
                <a:cs typeface="+mn-cs"/>
              </a:rPr>
              <a:t> as </a:t>
            </a:r>
            <a:r>
              <a:rPr lang="en-IN" sz="1200" kern="1200" dirty="0" err="1">
                <a:solidFill>
                  <a:schemeClr val="tx1"/>
                </a:solidFill>
                <a:effectLst/>
                <a:latin typeface="+mn-lt"/>
                <a:ea typeface="+mn-ea"/>
                <a:cs typeface="+mn-cs"/>
              </a:rPr>
              <a:t>RoleGuard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from './auth/role-</a:t>
            </a:r>
            <a:r>
              <a:rPr lang="en-IN" sz="1200" kern="1200" dirty="0" err="1">
                <a:solidFill>
                  <a:schemeClr val="tx1"/>
                </a:solidFill>
                <a:effectLst/>
                <a:latin typeface="+mn-lt"/>
                <a:ea typeface="+mn-ea"/>
                <a:cs typeface="+mn-cs"/>
              </a:rPr>
              <a:t>guard.service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export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ROUTES: Routes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path: '', component: </a:t>
            </a:r>
            <a:r>
              <a:rPr lang="en-IN" sz="1200" kern="1200" dirty="0" err="1">
                <a:solidFill>
                  <a:schemeClr val="tx1"/>
                </a:solidFill>
                <a:effectLst/>
                <a:latin typeface="+mn-lt"/>
                <a:ea typeface="+mn-ea"/>
                <a:cs typeface="+mn-cs"/>
              </a:rPr>
              <a:t>HomeComponent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path: 'profile',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component: </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AuthGuard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path: 'admin',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component: </a:t>
            </a:r>
            <a:r>
              <a:rPr lang="en-IN" sz="1200" kern="1200" dirty="0" err="1">
                <a:solidFill>
                  <a:schemeClr val="tx1"/>
                </a:solidFill>
                <a:effectLst/>
                <a:latin typeface="+mn-lt"/>
                <a:ea typeface="+mn-ea"/>
                <a:cs typeface="+mn-cs"/>
              </a:rPr>
              <a:t>AdminComponent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RoleGuard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data: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expectedRole</a:t>
            </a:r>
            <a:r>
              <a:rPr lang="en-IN" sz="1200" kern="1200" dirty="0">
                <a:solidFill>
                  <a:schemeClr val="tx1"/>
                </a:solidFill>
                <a:effectLst/>
                <a:latin typeface="+mn-lt"/>
                <a:ea typeface="+mn-ea"/>
                <a:cs typeface="+mn-cs"/>
              </a:rPr>
              <a:t>: 'admin'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path: '**', </a:t>
            </a:r>
            <a:r>
              <a:rPr lang="en-IN" sz="1200" kern="1200" dirty="0" err="1">
                <a:solidFill>
                  <a:schemeClr val="tx1"/>
                </a:solidFill>
                <a:effectLst/>
                <a:latin typeface="+mn-lt"/>
                <a:ea typeface="+mn-ea"/>
                <a:cs typeface="+mn-cs"/>
              </a:rPr>
              <a:t>redirectTo</a:t>
            </a: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For the /admin route, we’re still using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to control navigation, but this time we’re passing an object on the data property which has that </a:t>
            </a:r>
            <a:r>
              <a:rPr lang="en-IN" sz="1200" kern="1200" dirty="0" err="1">
                <a:solidFill>
                  <a:schemeClr val="tx1"/>
                </a:solidFill>
                <a:effectLst/>
                <a:latin typeface="+mn-lt"/>
                <a:ea typeface="+mn-ea"/>
                <a:cs typeface="+mn-cs"/>
              </a:rPr>
              <a:t>expectedRole</a:t>
            </a:r>
            <a:r>
              <a:rPr lang="en-IN" sz="1200" kern="1200" dirty="0">
                <a:solidFill>
                  <a:schemeClr val="tx1"/>
                </a:solidFill>
                <a:effectLst/>
                <a:latin typeface="+mn-lt"/>
                <a:ea typeface="+mn-ea"/>
                <a:cs typeface="+mn-cs"/>
              </a:rPr>
              <a:t> key that we’ve already seen in the </a:t>
            </a:r>
            <a:r>
              <a:rPr lang="en-IN" sz="1200" kern="1200" dirty="0" err="1">
                <a:solidFill>
                  <a:schemeClr val="tx1"/>
                </a:solidFill>
                <a:effectLst/>
                <a:latin typeface="+mn-lt"/>
                <a:ea typeface="+mn-ea"/>
                <a:cs typeface="+mn-cs"/>
              </a:rPr>
              <a:t>RoleGuardService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Note: This scenario assumes that you are using a custom role claim in your </a:t>
            </a:r>
            <a:r>
              <a:rPr lang="en-IN" sz="1200" kern="1200">
                <a:solidFill>
                  <a:schemeClr val="tx1"/>
                </a:solidFill>
                <a:effectLst/>
                <a:latin typeface="+mn-lt"/>
                <a:ea typeface="+mn-ea"/>
                <a:cs typeface="+mn-cs"/>
              </a:rPr>
              <a:t>JWT.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2627543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09</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Linting</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993734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Deployment</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5464844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Authentication</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9601200" cy="1485900"/>
          </a:xfrm>
        </p:spPr>
        <p:txBody>
          <a:bodyPr/>
          <a:lstStyle/>
          <a:p>
            <a:pPr lvl="0"/>
            <a:r>
              <a:rPr lang="en-IN" dirty="0"/>
              <a:t>Authentication using JWT</a:t>
            </a:r>
            <a:endParaRPr lang="en-US" dirty="0"/>
          </a:p>
        </p:txBody>
      </p:sp>
      <p:sp>
        <p:nvSpPr>
          <p:cNvPr id="3" name="Content Placeholder 2"/>
          <p:cNvSpPr>
            <a:spLocks noGrp="1"/>
          </p:cNvSpPr>
          <p:nvPr>
            <p:ph sz="half" idx="1"/>
          </p:nvPr>
        </p:nvSpPr>
        <p:spPr>
          <a:xfrm>
            <a:off x="1175420" y="1200150"/>
            <a:ext cx="9601200" cy="4954387"/>
          </a:xfrm>
        </p:spPr>
        <p:txBody>
          <a:bodyPr>
            <a:normAutofit fontScale="85000" lnSpcReduction="20000"/>
          </a:bodyPr>
          <a:lstStyle/>
          <a:p>
            <a:r>
              <a:rPr lang="en-IN" b="1" cap="all" dirty="0"/>
              <a:t>Routing Decisions Based on Token Expiration</a:t>
            </a:r>
            <a:endParaRPr lang="en-US" b="1" cap="all" dirty="0"/>
          </a:p>
          <a:p>
            <a:r>
              <a:rPr lang="en-IN" dirty="0">
                <a:solidFill>
                  <a:schemeClr val="tx1"/>
                </a:solidFill>
              </a:rPr>
              <a:t>If you’re using </a:t>
            </a:r>
            <a:r>
              <a:rPr lang="en-IN" dirty="0">
                <a:solidFill>
                  <a:schemeClr val="tx1"/>
                </a:solidFill>
                <a:hlinkClick r:id="rId3"/>
              </a:rPr>
              <a:t>JSON Web Tokens</a:t>
            </a:r>
            <a:r>
              <a:rPr lang="en-IN" dirty="0">
                <a:solidFill>
                  <a:schemeClr val="tx1"/>
                </a:solidFill>
              </a:rPr>
              <a:t> (JWT) to secure your Angular app (and I recommend that you do), one way to make a decision about whether or not a route should be accessed is to check the token’s expiration time. It’s likely that you’re using the JWT to let your users access protected resources on your backend. If this is the case, the token won’t be useful if it is expired, so this is a good indication that the user should be considered “not authenticated”.</a:t>
            </a:r>
            <a:endParaRPr lang="en-US" dirty="0">
              <a:solidFill>
                <a:schemeClr val="tx1"/>
              </a:solidFill>
            </a:endParaRPr>
          </a:p>
          <a:p>
            <a:r>
              <a:rPr lang="en-IN" dirty="0">
                <a:solidFill>
                  <a:schemeClr val="tx1"/>
                </a:solidFill>
              </a:rPr>
              <a:t>Create a method in your authentication service which checks whether or not the user is authenticated. Again, for the purposes of stateless authentication with JWT, that is simply a matter of whether the token is expired. The </a:t>
            </a:r>
            <a:r>
              <a:rPr lang="en-IN" dirty="0" err="1">
                <a:solidFill>
                  <a:schemeClr val="tx1"/>
                </a:solidFill>
              </a:rPr>
              <a:t>JwtHelperService</a:t>
            </a:r>
            <a:r>
              <a:rPr lang="en-IN" dirty="0">
                <a:solidFill>
                  <a:schemeClr val="tx1"/>
                </a:solidFill>
              </a:rPr>
              <a:t> class from angular2-jwt can be used for this.</a:t>
            </a:r>
            <a:endParaRPr lang="en-US" dirty="0">
              <a:solidFill>
                <a:schemeClr val="tx1"/>
              </a:solidFill>
            </a:endParaRPr>
          </a:p>
          <a:p>
            <a:r>
              <a:rPr lang="en-IN" dirty="0" err="1">
                <a:solidFill>
                  <a:schemeClr val="tx1"/>
                </a:solidFill>
              </a:rPr>
              <a:t>npm</a:t>
            </a:r>
            <a:r>
              <a:rPr lang="en-IN" dirty="0">
                <a:solidFill>
                  <a:schemeClr val="tx1"/>
                </a:solidFill>
              </a:rPr>
              <a:t> install --save @auth0/angular-</a:t>
            </a:r>
            <a:r>
              <a:rPr lang="en-IN" dirty="0" err="1">
                <a:solidFill>
                  <a:schemeClr val="tx1"/>
                </a:solidFill>
              </a:rPr>
              <a:t>jwt</a:t>
            </a:r>
            <a:endParaRPr lang="en-US" dirty="0">
              <a:solidFill>
                <a:schemeClr val="tx1"/>
              </a:solidFill>
            </a:endParaRPr>
          </a:p>
          <a:p>
            <a:r>
              <a:rPr lang="en-IN" dirty="0">
                <a:solidFill>
                  <a:schemeClr val="tx1"/>
                </a:solidFill>
              </a:rPr>
              <a:t>Use angular-</a:t>
            </a:r>
            <a:r>
              <a:rPr lang="en-IN" dirty="0" err="1">
                <a:solidFill>
                  <a:schemeClr val="tx1"/>
                </a:solidFill>
              </a:rPr>
              <a:t>jwt</a:t>
            </a:r>
            <a:r>
              <a:rPr lang="en-IN" dirty="0">
                <a:solidFill>
                  <a:schemeClr val="tx1"/>
                </a:solidFill>
              </a:rPr>
              <a:t> in your </a:t>
            </a:r>
            <a:r>
              <a:rPr lang="en-IN" dirty="0" err="1">
                <a:solidFill>
                  <a:schemeClr val="tx1"/>
                </a:solidFill>
              </a:rPr>
              <a:t>AuthService</a:t>
            </a:r>
            <a:endParaRPr lang="en-IN" dirty="0">
              <a:solidFill>
                <a:schemeClr val="tx1"/>
              </a:solidFill>
            </a:endParaRPr>
          </a:p>
          <a:p>
            <a:r>
              <a:rPr lang="en-US" dirty="0">
                <a:solidFill>
                  <a:schemeClr val="tx1"/>
                </a:solidFill>
              </a:rPr>
              <a:t>Refer the code in Notes section</a:t>
            </a:r>
          </a:p>
          <a:p>
            <a:endParaRPr lang="en-US" dirty="0"/>
          </a:p>
          <a:p>
            <a:endParaRPr lang="en-US" dirty="0"/>
          </a:p>
          <a:p>
            <a:endParaRPr lang="en-US" dirty="0"/>
          </a:p>
        </p:txBody>
      </p:sp>
    </p:spTree>
    <p:extLst>
      <p:ext uri="{BB962C8B-B14F-4D97-AF65-F5344CB8AC3E}">
        <p14:creationId xmlns:p14="http://schemas.microsoft.com/office/powerpoint/2010/main" val="22958670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5C9E-EEED-405D-B338-2FD96D2BD2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63750B-01A1-4DC6-8D67-CA51F524C69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584CF76A-246F-41E8-A8BC-47587B58456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162089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9601200" cy="1485900"/>
          </a:xfrm>
        </p:spPr>
        <p:txBody>
          <a:bodyPr/>
          <a:lstStyle/>
          <a:p>
            <a:r>
              <a:rPr lang="en-IN" b="1" cap="all" dirty="0"/>
              <a:t>Checking for a User’s Role</a:t>
            </a:r>
            <a:endParaRPr lang="en-US" b="1" cap="all" dirty="0"/>
          </a:p>
        </p:txBody>
      </p:sp>
      <p:sp>
        <p:nvSpPr>
          <p:cNvPr id="3" name="Content Placeholder 2"/>
          <p:cNvSpPr>
            <a:spLocks noGrp="1"/>
          </p:cNvSpPr>
          <p:nvPr>
            <p:ph sz="half" idx="1"/>
          </p:nvPr>
        </p:nvSpPr>
        <p:spPr>
          <a:xfrm>
            <a:off x="1175420" y="1200150"/>
            <a:ext cx="9601200" cy="4954387"/>
          </a:xfrm>
        </p:spPr>
        <p:txBody>
          <a:bodyPr>
            <a:normAutofit/>
          </a:bodyPr>
          <a:lstStyle/>
          <a:p>
            <a:pPr lvl="0" fontAlgn="base">
              <a:lnSpc>
                <a:spcPct val="130000"/>
              </a:lnSpc>
            </a:pPr>
            <a:r>
              <a:rPr lang="en-US" altLang="en-US" sz="1700" b="1" cap="all" dirty="0"/>
              <a:t>The above example works well for scenarios that are fairly straight forward. If a user is authenticated, let them pass. There are many cases, however, where we’ll want to be a bit more fine-grained with our routing decisions.</a:t>
            </a:r>
          </a:p>
          <a:p>
            <a:pPr lvl="0" fontAlgn="base">
              <a:lnSpc>
                <a:spcPct val="130000"/>
              </a:lnSpc>
            </a:pPr>
            <a:r>
              <a:rPr lang="en-US" altLang="en-US" sz="1700" b="1" cap="all" dirty="0"/>
              <a:t>For example, we may wish to only permit access to a route for users that have a certain role attached to their account. To handle these cases we can modify the guard to look for a certain role in the payload of the user’s JWT.</a:t>
            </a:r>
          </a:p>
          <a:p>
            <a:pPr lvl="0" fontAlgn="base">
              <a:lnSpc>
                <a:spcPct val="130000"/>
              </a:lnSpc>
            </a:pPr>
            <a:r>
              <a:rPr lang="en-US" altLang="en-US" sz="1700" b="1" cap="all" dirty="0"/>
              <a:t>Install </a:t>
            </a:r>
            <a:r>
              <a:rPr lang="en-US" altLang="en-US" sz="1700" b="1" cap="all" dirty="0" err="1"/>
              <a:t>jwt</a:t>
            </a:r>
            <a:r>
              <a:rPr lang="en-US" altLang="en-US" sz="1700" b="1" cap="all" dirty="0"/>
              <a:t>-decode so we can read the JWT payload.</a:t>
            </a:r>
          </a:p>
          <a:p>
            <a:pPr lvl="0" fontAlgn="base">
              <a:lnSpc>
                <a:spcPct val="130000"/>
              </a:lnSpc>
            </a:pPr>
            <a:r>
              <a:rPr lang="en-US" altLang="en-US" sz="1700" b="1" cap="all" dirty="0" err="1"/>
              <a:t>npm</a:t>
            </a:r>
            <a:r>
              <a:rPr lang="en-US" altLang="en-US" sz="1700" b="1" cap="all" dirty="0"/>
              <a:t> install --save </a:t>
            </a:r>
            <a:r>
              <a:rPr lang="en-US" altLang="en-US" sz="1700" b="1" cap="all" dirty="0" err="1"/>
              <a:t>jwt</a:t>
            </a:r>
            <a:r>
              <a:rPr lang="en-US" altLang="en-US" sz="1700" b="1" cap="all" dirty="0"/>
              <a:t>-decode</a:t>
            </a:r>
          </a:p>
          <a:p>
            <a:pPr lvl="0" fontAlgn="base">
              <a:lnSpc>
                <a:spcPct val="130000"/>
              </a:lnSpc>
            </a:pPr>
            <a:r>
              <a:rPr lang="en-US" altLang="en-US" sz="1700" b="1" cap="all" dirty="0"/>
              <a:t>Since there will be times that we want to use both the catch-all </a:t>
            </a:r>
            <a:r>
              <a:rPr lang="en-US" altLang="en-US" sz="1700" b="1" cap="all" dirty="0" err="1"/>
              <a:t>AuthGuardand</a:t>
            </a:r>
            <a:r>
              <a:rPr lang="en-US" altLang="en-US" sz="1700" b="1" cap="all" dirty="0"/>
              <a:t> a more fine-grained role-based guard, let’s create a new service so we can handle both cases.</a:t>
            </a:r>
          </a:p>
        </p:txBody>
      </p:sp>
    </p:spTree>
    <p:extLst>
      <p:ext uri="{BB962C8B-B14F-4D97-AF65-F5344CB8AC3E}">
        <p14:creationId xmlns:p14="http://schemas.microsoft.com/office/powerpoint/2010/main" val="1158625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7F91-611E-4AE4-9F88-2778EDA230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BAAE44-9A45-48C4-874F-56243465463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378CE83-FBFB-468D-874A-DAEEBB97212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93234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How Authentication works in SPA</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1392321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JSON Web Tokens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8616788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Signup, Login and logout application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5391914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Deployment / Authentication</a:t>
            </a:r>
            <a:endParaRPr lang="en-US" dirty="0"/>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Router Protection, Route Guards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5686335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err="1"/>
              <a:t>CanActivate</a:t>
            </a:r>
            <a:r>
              <a:rPr lang="en-IN" dirty="0"/>
              <a:t> interface</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5351711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635000"/>
            <a:ext cx="10271760" cy="1485900"/>
          </a:xfrm>
        </p:spPr>
        <p:txBody>
          <a:bodyPr/>
          <a:lstStyle/>
          <a:p>
            <a:pPr lvl="0"/>
            <a:r>
              <a:rPr lang="en-US" dirty="0"/>
              <a:t>Checking and using Authentication Status</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0555127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Deployment / Authentication</a:t>
            </a:r>
            <a:endParaRPr lang="en-US" dirty="0"/>
          </a:p>
        </p:txBody>
      </p:sp>
      <p:sp>
        <p:nvSpPr>
          <p:cNvPr id="3" name="Content Placeholder 2"/>
          <p:cNvSpPr>
            <a:spLocks noGrp="1"/>
          </p:cNvSpPr>
          <p:nvPr>
            <p:ph sz="half" idx="1"/>
          </p:nvPr>
        </p:nvSpPr>
        <p:spPr/>
        <p:txBody>
          <a:bodyPr>
            <a:normAutofit fontScale="92500" lnSpcReduction="20000"/>
          </a:bodyPr>
          <a:lstStyle/>
          <a:p>
            <a:pPr lvl="0"/>
            <a:r>
              <a:rPr lang="en-IN"/>
              <a:t>Deployment Preparations</a:t>
            </a:r>
            <a:endParaRPr lang="en-US"/>
          </a:p>
          <a:p>
            <a:pPr lvl="0"/>
            <a:r>
              <a:rPr lang="en-IN"/>
              <a:t>JIT vs AOT Compilation</a:t>
            </a:r>
            <a:endParaRPr lang="en-US"/>
          </a:p>
          <a:p>
            <a:pPr lvl="0"/>
            <a:r>
              <a:rPr lang="en-IN"/>
              <a:t>Setup development env and backend env</a:t>
            </a:r>
          </a:p>
          <a:p>
            <a:pPr lvl="0"/>
            <a:r>
              <a:rPr lang="en-IN"/>
              <a:t>Environments configuration</a:t>
            </a:r>
            <a:endParaRPr lang="en-US"/>
          </a:p>
          <a:p>
            <a:pPr lvl="0"/>
            <a:r>
              <a:rPr lang="en-IN"/>
              <a:t>Linting</a:t>
            </a:r>
            <a:endParaRPr lang="en-US"/>
          </a:p>
          <a:p>
            <a:pPr lvl="0"/>
            <a:r>
              <a:rPr lang="en-IN"/>
              <a:t>Deployment</a:t>
            </a:r>
            <a:endParaRPr lang="en-US" dirty="0"/>
          </a:p>
        </p:txBody>
      </p:sp>
      <p:sp>
        <p:nvSpPr>
          <p:cNvPr id="10" name="Content Placeholder 9"/>
          <p:cNvSpPr>
            <a:spLocks noGrp="1"/>
          </p:cNvSpPr>
          <p:nvPr>
            <p:ph sz="half" idx="2"/>
          </p:nvPr>
        </p:nvSpPr>
        <p:spPr/>
        <p:txBody>
          <a:bodyPr>
            <a:normAutofit fontScale="92500" lnSpcReduction="20000"/>
          </a:bodyPr>
          <a:lstStyle/>
          <a:p>
            <a:pPr lvl="0"/>
            <a:r>
              <a:rPr lang="en-IN"/>
              <a:t>How Authentication works in SPA</a:t>
            </a:r>
            <a:endParaRPr lang="en-US"/>
          </a:p>
          <a:p>
            <a:pPr lvl="0"/>
            <a:r>
              <a:rPr lang="en-IN"/>
              <a:t>JSON Web Tokens</a:t>
            </a:r>
            <a:endParaRPr lang="en-US"/>
          </a:p>
          <a:p>
            <a:pPr lvl="0"/>
            <a:r>
              <a:rPr lang="en-IN"/>
              <a:t>Signup, Login and logout application</a:t>
            </a:r>
            <a:endParaRPr lang="en-US"/>
          </a:p>
          <a:p>
            <a:pPr lvl="0"/>
            <a:r>
              <a:rPr lang="en-IN"/>
              <a:t>Router Protection, Route Guards</a:t>
            </a:r>
            <a:endParaRPr lang="en-US"/>
          </a:p>
          <a:p>
            <a:pPr lvl="0"/>
            <a:r>
              <a:rPr lang="en-IN"/>
              <a:t>CanActivate interface</a:t>
            </a:r>
          </a:p>
          <a:p>
            <a:pPr lvl="0"/>
            <a:r>
              <a:rPr lang="en-US"/>
              <a:t>Checking and using Authentication Status</a:t>
            </a:r>
            <a:endParaRPr lang="en-US" dirty="0"/>
          </a:p>
        </p:txBody>
      </p:sp>
    </p:spTree>
    <p:extLst>
      <p:ext uri="{BB962C8B-B14F-4D97-AF65-F5344CB8AC3E}">
        <p14:creationId xmlns:p14="http://schemas.microsoft.com/office/powerpoint/2010/main" val="19943119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Deployment</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Deployment Preparations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r>
              <a:rPr lang="en-IN" dirty="0"/>
              <a:t>When you are ready to deploy your Angular application to a remote server, you have various options for deployment.</a:t>
            </a:r>
            <a:endParaRPr lang="en-US" dirty="0"/>
          </a:p>
          <a:p>
            <a:r>
              <a:rPr lang="en-IN" b="1" cap="all" dirty="0"/>
              <a:t>Simplest deployment </a:t>
            </a:r>
            <a:endParaRPr lang="en-US" b="1" cap="all" dirty="0"/>
          </a:p>
          <a:p>
            <a:pPr lvl="1"/>
            <a:r>
              <a:rPr lang="en-IN" dirty="0"/>
              <a:t>For the simplest deployment, create a production build and copy the output directory to a web server.</a:t>
            </a:r>
            <a:endParaRPr lang="en-US" dirty="0"/>
          </a:p>
          <a:p>
            <a:pPr lvl="1"/>
            <a:r>
              <a:rPr lang="en-IN" dirty="0"/>
              <a:t>Start with the production build:</a:t>
            </a:r>
            <a:endParaRPr lang="en-US" dirty="0"/>
          </a:p>
          <a:p>
            <a:pPr lvl="2"/>
            <a:r>
              <a:rPr lang="en-IN" dirty="0"/>
              <a:t>&gt; ng build --prod</a:t>
            </a:r>
            <a:endParaRPr lang="en-US" dirty="0"/>
          </a:p>
          <a:p>
            <a:pPr lvl="1"/>
            <a:r>
              <a:rPr lang="en-IN" dirty="0"/>
              <a:t>Copy </a:t>
            </a:r>
            <a:r>
              <a:rPr lang="en-IN" i="1" dirty="0"/>
              <a:t>everything</a:t>
            </a:r>
            <a:r>
              <a:rPr lang="en-IN" dirty="0"/>
              <a:t> within the output folder (</a:t>
            </a:r>
            <a:r>
              <a:rPr lang="en-IN" dirty="0" err="1"/>
              <a:t>dist</a:t>
            </a:r>
            <a:r>
              <a:rPr lang="en-IN" dirty="0"/>
              <a:t>/ by default) to a folder on the server.</a:t>
            </a:r>
            <a:endParaRPr lang="en-US" dirty="0"/>
          </a:p>
          <a:p>
            <a:pPr lvl="1"/>
            <a:r>
              <a:rPr lang="en-IN" dirty="0"/>
              <a:t>Configure the server to redirect requests for missing files to index.html. </a:t>
            </a:r>
            <a:endParaRPr lang="en-US" dirty="0"/>
          </a:p>
          <a:p>
            <a:pPr marL="530352" lvl="1" indent="0">
              <a:buNone/>
            </a:pPr>
            <a:r>
              <a:rPr lang="en-IN" dirty="0"/>
              <a:t>This is the simplest production-ready deployment of your application</a:t>
            </a:r>
            <a:endParaRPr lang="en-US" dirty="0"/>
          </a:p>
          <a:p>
            <a:endParaRPr lang="en-US" dirty="0"/>
          </a:p>
        </p:txBody>
      </p:sp>
    </p:spTree>
    <p:extLst>
      <p:ext uri="{BB962C8B-B14F-4D97-AF65-F5344CB8AC3E}">
        <p14:creationId xmlns:p14="http://schemas.microsoft.com/office/powerpoint/2010/main" val="1673869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a:t>What are Route Guards?</a:t>
            </a:r>
            <a:endParaRPr lang="en-US" cap="all" dirty="0"/>
          </a:p>
        </p:txBody>
      </p:sp>
      <p:sp>
        <p:nvSpPr>
          <p:cNvPr id="3" name="Content Placeholder 2"/>
          <p:cNvSpPr>
            <a:spLocks noGrp="1"/>
          </p:cNvSpPr>
          <p:nvPr>
            <p:ph sz="half" idx="1"/>
          </p:nvPr>
        </p:nvSpPr>
        <p:spPr>
          <a:xfrm>
            <a:off x="1138844" y="1521228"/>
            <a:ext cx="9601200" cy="4954387"/>
          </a:xfrm>
        </p:spPr>
        <p:txBody>
          <a:bodyPr>
            <a:normAutofit/>
          </a:bodyPr>
          <a:lstStyle/>
          <a:p>
            <a:pPr eaLnBrk="0" fontAlgn="base" hangingPunct="0">
              <a:lnSpc>
                <a:spcPct val="100000"/>
              </a:lnSpc>
              <a:spcBef>
                <a:spcPct val="0"/>
              </a:spcBef>
              <a:spcAft>
                <a:spcPct val="0"/>
              </a:spcAft>
            </a:pPr>
            <a:r>
              <a:rPr lang="en-US" altLang="en-US" dirty="0" err="1"/>
              <a:t>Angular’s</a:t>
            </a:r>
            <a:r>
              <a:rPr lang="en-US" altLang="en-US" dirty="0"/>
              <a:t> route guards are interfaces which can tell the router whether or not it should allow navigation to a requested route. They make this decision by looking for a true or false return value from a class which implements the given guard interface.</a:t>
            </a:r>
          </a:p>
          <a:p>
            <a:pPr eaLnBrk="0" fontAlgn="base" hangingPunct="0">
              <a:lnSpc>
                <a:spcPct val="100000"/>
              </a:lnSpc>
              <a:spcBef>
                <a:spcPct val="0"/>
              </a:spcBef>
              <a:spcAft>
                <a:spcPct val="0"/>
              </a:spcAft>
            </a:pPr>
            <a:endParaRPr lang="en-US" altLang="en-US" dirty="0"/>
          </a:p>
          <a:p>
            <a:pPr eaLnBrk="0" fontAlgn="base" hangingPunct="0">
              <a:lnSpc>
                <a:spcPct val="100000"/>
              </a:lnSpc>
              <a:spcBef>
                <a:spcPct val="0"/>
              </a:spcBef>
              <a:spcAft>
                <a:spcPct val="0"/>
              </a:spcAft>
            </a:pPr>
            <a:r>
              <a:rPr lang="en-US" altLang="en-US" dirty="0"/>
              <a:t>There are five different types of guards and each of them is called in a particular sequence. The router’s behavior is modified differently depending on which guard is used. </a:t>
            </a:r>
          </a:p>
          <a:p>
            <a:pPr marL="0" lvl="0" indent="0" eaLnBrk="0" fontAlgn="base" hangingPunct="0">
              <a:lnSpc>
                <a:spcPct val="100000"/>
              </a:lnSpc>
              <a:spcBef>
                <a:spcPct val="0"/>
              </a:spcBef>
              <a:spcAft>
                <a:spcPct val="0"/>
              </a:spcAft>
              <a:buNone/>
            </a:pPr>
            <a:r>
              <a:rPr lang="en-US" altLang="en-US" dirty="0"/>
              <a:t>The guards are:</a:t>
            </a:r>
          </a:p>
          <a:p>
            <a:pPr marL="530352" lvl="1" indent="0" eaLnBrk="0" fontAlgn="base" hangingPunct="0">
              <a:lnSpc>
                <a:spcPct val="100000"/>
              </a:lnSpc>
              <a:spcBef>
                <a:spcPct val="0"/>
              </a:spcBef>
              <a:spcAft>
                <a:spcPct val="0"/>
              </a:spcAft>
              <a:buFontTx/>
              <a:buChar char="•"/>
            </a:pPr>
            <a:r>
              <a:rPr lang="en-US" altLang="en-US" dirty="0" err="1"/>
              <a:t>CanActivate</a:t>
            </a:r>
            <a:endParaRPr lang="en-US" altLang="en-US" dirty="0"/>
          </a:p>
          <a:p>
            <a:pPr marL="530352" lvl="1" indent="0" eaLnBrk="0" fontAlgn="base" hangingPunct="0">
              <a:lnSpc>
                <a:spcPct val="100000"/>
              </a:lnSpc>
              <a:spcBef>
                <a:spcPct val="0"/>
              </a:spcBef>
              <a:spcAft>
                <a:spcPct val="0"/>
              </a:spcAft>
              <a:buFontTx/>
              <a:buChar char="•"/>
            </a:pPr>
            <a:r>
              <a:rPr lang="en-US" altLang="en-US" dirty="0" err="1"/>
              <a:t>CanActivateChild</a:t>
            </a:r>
            <a:endParaRPr lang="en-US" altLang="en-US" dirty="0"/>
          </a:p>
          <a:p>
            <a:pPr marL="530352" lvl="1" indent="0" eaLnBrk="0" fontAlgn="base" hangingPunct="0">
              <a:lnSpc>
                <a:spcPct val="100000"/>
              </a:lnSpc>
              <a:spcBef>
                <a:spcPct val="0"/>
              </a:spcBef>
              <a:spcAft>
                <a:spcPct val="0"/>
              </a:spcAft>
              <a:buFontTx/>
              <a:buChar char="•"/>
            </a:pPr>
            <a:r>
              <a:rPr lang="en-US" altLang="en-US" dirty="0" err="1"/>
              <a:t>CanDeactivate</a:t>
            </a:r>
            <a:endParaRPr lang="en-US" altLang="en-US" dirty="0"/>
          </a:p>
          <a:p>
            <a:pPr marL="530352" lvl="1" indent="0" eaLnBrk="0" fontAlgn="base" hangingPunct="0">
              <a:lnSpc>
                <a:spcPct val="100000"/>
              </a:lnSpc>
              <a:spcBef>
                <a:spcPct val="0"/>
              </a:spcBef>
              <a:spcAft>
                <a:spcPct val="0"/>
              </a:spcAft>
              <a:buFontTx/>
              <a:buChar char="•"/>
            </a:pPr>
            <a:r>
              <a:rPr lang="en-US" altLang="en-US" dirty="0" err="1"/>
              <a:t>CanLoad</a:t>
            </a:r>
            <a:endParaRPr lang="en-US" altLang="en-US" dirty="0"/>
          </a:p>
          <a:p>
            <a:pPr marL="530352" lvl="1" indent="0" eaLnBrk="0" fontAlgn="base" hangingPunct="0">
              <a:lnSpc>
                <a:spcPct val="100000"/>
              </a:lnSpc>
              <a:spcBef>
                <a:spcPct val="0"/>
              </a:spcBef>
              <a:spcAft>
                <a:spcPct val="0"/>
              </a:spcAft>
              <a:buFontTx/>
              <a:buChar char="•"/>
            </a:pPr>
            <a:r>
              <a:rPr lang="en-US" altLang="en-US" dirty="0"/>
              <a:t>Resolve</a:t>
            </a:r>
          </a:p>
          <a:p>
            <a:endParaRPr lang="en-US" dirty="0"/>
          </a:p>
        </p:txBody>
      </p:sp>
    </p:spTree>
    <p:extLst>
      <p:ext uri="{BB962C8B-B14F-4D97-AF65-F5344CB8AC3E}">
        <p14:creationId xmlns:p14="http://schemas.microsoft.com/office/powerpoint/2010/main" val="9980917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JIT vs AOT Compilation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804" y="635000"/>
            <a:ext cx="9987280" cy="1485900"/>
          </a:xfrm>
        </p:spPr>
        <p:txBody>
          <a:bodyPr/>
          <a:lstStyle/>
          <a:p>
            <a:pPr lvl="0"/>
            <a:r>
              <a:rPr lang="en-IN" dirty="0"/>
              <a:t>Setup development env and backend env</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Environments configuration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7923894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369BDE8E-F7EB-45BA-B532-7E2B4F6FF681}"/>
</file>

<file path=customXml/itemProps2.xml><?xml version="1.0" encoding="utf-8"?>
<ds:datastoreItem xmlns:ds="http://schemas.openxmlformats.org/officeDocument/2006/customXml" ds:itemID="{F7A916B8-BC4A-4EF4-AE4F-A159E33D4420}"/>
</file>

<file path=customXml/itemProps3.xml><?xml version="1.0" encoding="utf-8"?>
<ds:datastoreItem xmlns:ds="http://schemas.openxmlformats.org/officeDocument/2006/customXml" ds:itemID="{537F1AE5-9E2C-403D-9545-9BAA2A190424}"/>
</file>

<file path=docProps/app.xml><?xml version="1.0" encoding="utf-8"?>
<Properties xmlns="http://schemas.openxmlformats.org/officeDocument/2006/extended-properties" xmlns:vt="http://schemas.openxmlformats.org/officeDocument/2006/docPropsVTypes">
  <Template>TM10001105[[fn=Crop]]</Template>
  <TotalTime>2612</TotalTime>
  <Words>353</Words>
  <Application>Microsoft Office PowerPoint</Application>
  <PresentationFormat>Widescreen</PresentationFormat>
  <Paragraphs>111</Paragraphs>
  <Slides>22</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Franklin Gothic Book</vt:lpstr>
      <vt:lpstr>Crop</vt:lpstr>
      <vt:lpstr>      Angular 6</vt:lpstr>
      <vt:lpstr>Deployment / Authentication</vt:lpstr>
      <vt:lpstr>Deployment / Authentication</vt:lpstr>
      <vt:lpstr>Deployment</vt:lpstr>
      <vt:lpstr>Deployment Preparations</vt:lpstr>
      <vt:lpstr>What are Route Guards?</vt:lpstr>
      <vt:lpstr>JIT vs AOT Compilation</vt:lpstr>
      <vt:lpstr>Setup development env and backend env</vt:lpstr>
      <vt:lpstr>Environments configuration</vt:lpstr>
      <vt:lpstr>Linting</vt:lpstr>
      <vt:lpstr>Deployment</vt:lpstr>
      <vt:lpstr>Authentication</vt:lpstr>
      <vt:lpstr>Authentication using JWT</vt:lpstr>
      <vt:lpstr>PowerPoint Presentation</vt:lpstr>
      <vt:lpstr>Checking for a User’s Role</vt:lpstr>
      <vt:lpstr>PowerPoint Presentation</vt:lpstr>
      <vt:lpstr>How Authentication works in SPA</vt:lpstr>
      <vt:lpstr>JSON Web Tokens</vt:lpstr>
      <vt:lpstr>Signup, Login and logout application</vt:lpstr>
      <vt:lpstr>Router Protection, Route Guards</vt:lpstr>
      <vt:lpstr>CanActivate interface</vt:lpstr>
      <vt:lpstr>Checking and using Authentication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419</cp:revision>
  <dcterms:created xsi:type="dcterms:W3CDTF">2017-07-28T13:43:20Z</dcterms:created>
  <dcterms:modified xsi:type="dcterms:W3CDTF">2019-02-28T09:12:48Z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