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0"/>
  </p:notesMasterIdLst>
  <p:sldIdLst>
    <p:sldId id="257" r:id="rId2"/>
    <p:sldId id="258" r:id="rId3"/>
    <p:sldId id="259" r:id="rId4"/>
    <p:sldId id="261" r:id="rId5"/>
    <p:sldId id="262" r:id="rId6"/>
    <p:sldId id="263" r:id="rId7"/>
    <p:sldId id="264" r:id="rId8"/>
    <p:sldId id="265" r:id="rId9"/>
    <p:sldId id="267" r:id="rId10"/>
    <p:sldId id="268" r:id="rId11"/>
    <p:sldId id="269" r:id="rId12"/>
    <p:sldId id="270" r:id="rId13"/>
    <p:sldId id="271" r:id="rId14"/>
    <p:sldId id="272" r:id="rId15"/>
    <p:sldId id="274" r:id="rId16"/>
    <p:sldId id="275" r:id="rId17"/>
    <p:sldId id="276" r:id="rId18"/>
    <p:sldId id="277" r:id="rId19"/>
    <p:sldId id="278" r:id="rId20"/>
    <p:sldId id="27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B0729A1-2665-4F9C-84A9-7A06369530F0}" type="datetimeFigureOut">
              <a:rPr lang="en-US"/>
              <a:pPr>
                <a:defRPr/>
              </a:pPr>
              <a:t>4/14/2013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F009CD7-417F-42A9-B129-0C1ED9FD05A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7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1E6DD5-BCE1-484E-AC02-7EBE904C2E3A}"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63959E-1433-499A-965F-381F5F84682F}"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0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BAD4D53-4789-4711-89CE-F02E27FE4BF6}"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1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1703A5B-244A-4948-9DF1-95ECF6FF9247}"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2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FD9364-93E3-4F32-9384-C4211467F8EE}"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3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24D806-5F73-463D-AACD-34DEF7766E33}"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5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DA2114-F25A-4907-8B35-A98CEF14EF7B}"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6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30A1B7-70E8-4CB9-9227-38F832B9C3B9}"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7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CF13F1-22D4-49AE-B753-2E7FD76FA0D3}"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8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8A0C03-ADB0-4A57-82D8-33F821849D9E}"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bwMode="auto">
          <a:noFill/>
          <a:ln>
            <a:solidFill>
              <a:srgbClr val="000000"/>
            </a:solidFill>
            <a:miter lim="800000"/>
            <a:headEnd/>
            <a:tailEnd/>
          </a:ln>
        </p:spPr>
      </p:sp>
      <p:sp>
        <p:nvSpPr>
          <p:cNvPr id="175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89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0CD7E8-B85D-4809-9A99-09DDD4962189}"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8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C454F2-B6ED-4130-A850-06537D056F75}"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0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EAE942-CECB-455C-AF1B-8FE3D894BE35}"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2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6A4143E-AF90-46D0-AD8D-E94A04B89AA1}"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3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2C1D2B-6481-4B07-9BE7-A7F9E890A41D}"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FA680C-8E60-48CB-80CE-A98149C9E356}"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5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DE2329-396A-470D-B9DA-C96F6FE44CD4}"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bwMode="auto">
          <a:noFill/>
          <a:ln>
            <a:solidFill>
              <a:srgbClr val="000000"/>
            </a:solidFill>
            <a:miter lim="800000"/>
            <a:headEnd/>
            <a:tailEnd/>
          </a:ln>
        </p:spPr>
      </p:sp>
      <p:sp>
        <p:nvSpPr>
          <p:cNvPr id="181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6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82BCE3-451D-4E2E-A840-9A89450A3B81}"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bwMode="auto">
          <a:noFill/>
          <a:ln>
            <a:solidFill>
              <a:srgbClr val="000000"/>
            </a:solidFill>
            <a:miter lim="800000"/>
            <a:headEnd/>
            <a:tailEnd/>
          </a:ln>
        </p:spPr>
      </p:sp>
      <p:sp>
        <p:nvSpPr>
          <p:cNvPr id="182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7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0073F3-FB26-45B8-8D17-7AF425C1918C}"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p:spPr>
      </p:sp>
      <p:sp>
        <p:nvSpPr>
          <p:cNvPr id="183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8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4A14CB-FB12-4F97-8A0E-A6FF3158C244}"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p:spPr>
      </p:sp>
      <p:sp>
        <p:nvSpPr>
          <p:cNvPr id="184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9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EB4860-7039-4FF0-A347-3CEFD57B94B9}"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bwMode="auto">
          <a:noFill/>
          <a:ln>
            <a:solidFill>
              <a:srgbClr val="000000"/>
            </a:solidFill>
            <a:miter lim="800000"/>
            <a:headEnd/>
            <a:tailEnd/>
          </a:ln>
        </p:spPr>
      </p:sp>
      <p:sp>
        <p:nvSpPr>
          <p:cNvPr id="185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0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305C19-405E-44A0-814A-6053EF46429D}"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69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330F9F-4F73-4152-BD63-94E5842350D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noFill/>
          <a:ln>
            <a:solidFill>
              <a:srgbClr val="000000"/>
            </a:solidFill>
            <a:miter lim="800000"/>
            <a:headEnd/>
            <a:tailEnd/>
          </a:ln>
        </p:spPr>
      </p:sp>
      <p:sp>
        <p:nvSpPr>
          <p:cNvPr id="186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1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AFF3CD-5A8D-4337-A4AC-E217BDAC3B03}"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bwMode="auto">
          <a:noFill/>
          <a:ln>
            <a:solidFill>
              <a:srgbClr val="000000"/>
            </a:solidFill>
            <a:miter lim="800000"/>
            <a:headEnd/>
            <a:tailEnd/>
          </a:ln>
        </p:spPr>
      </p:sp>
      <p:sp>
        <p:nvSpPr>
          <p:cNvPr id="187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2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66E7DB-8A43-47FE-B87C-9B5BE02C74D7}"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bwMode="auto">
          <a:noFill/>
          <a:ln>
            <a:solidFill>
              <a:srgbClr val="000000"/>
            </a:solidFill>
            <a:miter lim="800000"/>
            <a:headEnd/>
            <a:tailEnd/>
          </a:ln>
        </p:spPr>
      </p:sp>
      <p:sp>
        <p:nvSpPr>
          <p:cNvPr id="188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3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F7EFC0-A34F-47C6-A02B-DF7C23510BAC}"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bwMode="auto">
          <a:noFill/>
          <a:ln>
            <a:solidFill>
              <a:srgbClr val="000000"/>
            </a:solidFill>
            <a:miter lim="800000"/>
            <a:headEnd/>
            <a:tailEnd/>
          </a:ln>
        </p:spPr>
      </p:sp>
      <p:sp>
        <p:nvSpPr>
          <p:cNvPr id="189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2A034C-D60C-45F7-A7E2-5F7F2797184A}"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bwMode="auto">
          <a:noFill/>
          <a:ln>
            <a:solidFill>
              <a:srgbClr val="000000"/>
            </a:solidFill>
            <a:miter lim="800000"/>
            <a:headEnd/>
            <a:tailEnd/>
          </a:ln>
        </p:spPr>
      </p:sp>
      <p:sp>
        <p:nvSpPr>
          <p:cNvPr id="190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5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C3C410-A0C6-47AA-82AB-7D8BD14740A7}"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bwMode="auto">
          <a:noFill/>
          <a:ln>
            <a:solidFill>
              <a:srgbClr val="000000"/>
            </a:solidFill>
            <a:miter lim="800000"/>
            <a:headEnd/>
            <a:tailEnd/>
          </a:ln>
        </p:spPr>
      </p:sp>
      <p:sp>
        <p:nvSpPr>
          <p:cNvPr id="191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6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0A88C8-2D89-4209-BC42-D365275EDE72}"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bwMode="auto">
          <a:noFill/>
          <a:ln>
            <a:solidFill>
              <a:srgbClr val="000000"/>
            </a:solidFill>
            <a:miter lim="800000"/>
            <a:headEnd/>
            <a:tailEnd/>
          </a:ln>
        </p:spPr>
      </p:sp>
      <p:sp>
        <p:nvSpPr>
          <p:cNvPr id="192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7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0238FD-7E01-498B-BD5E-334BD1AE21DF}"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bwMode="auto">
          <a:noFill/>
          <a:ln>
            <a:solidFill>
              <a:srgbClr val="000000"/>
            </a:solidFill>
            <a:miter lim="800000"/>
            <a:headEnd/>
            <a:tailEnd/>
          </a:ln>
        </p:spPr>
      </p:sp>
      <p:sp>
        <p:nvSpPr>
          <p:cNvPr id="193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8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D2E7DB-7083-4D32-88EE-80E306C0BFCC}"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bwMode="auto">
          <a:noFill/>
          <a:ln>
            <a:solidFill>
              <a:srgbClr val="000000"/>
            </a:solidFill>
            <a:miter lim="800000"/>
            <a:headEnd/>
            <a:tailEnd/>
          </a:ln>
        </p:spPr>
      </p:sp>
      <p:sp>
        <p:nvSpPr>
          <p:cNvPr id="194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99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721611F-887E-4DA3-93EE-B7541FFFC036}"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bwMode="auto">
          <a:noFill/>
          <a:ln>
            <a:solidFill>
              <a:srgbClr val="000000"/>
            </a:solidFill>
            <a:miter lim="800000"/>
            <a:headEnd/>
            <a:tailEnd/>
          </a:ln>
        </p:spPr>
      </p:sp>
      <p:sp>
        <p:nvSpPr>
          <p:cNvPr id="195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09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E7C1EB-906B-4956-93B6-4D8D7BF35818}"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2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392A83-CF7F-4404-9080-E6532A2E389F}"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bwMode="auto">
          <a:noFill/>
          <a:ln>
            <a:solidFill>
              <a:srgbClr val="000000"/>
            </a:solidFill>
            <a:miter lim="800000"/>
            <a:headEnd/>
            <a:tailEnd/>
          </a:ln>
        </p:spPr>
      </p:sp>
      <p:sp>
        <p:nvSpPr>
          <p:cNvPr id="196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1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516FEB-7DA1-4014-BF46-82A829910DB5}" type="slidenum">
              <a:rPr lang="en-US" smtClean="0"/>
              <a:pPr fontAlgn="base">
                <a:spcBef>
                  <a:spcPct val="0"/>
                </a:spcBef>
                <a:spcAft>
                  <a:spcPct val="0"/>
                </a:spcAft>
                <a:defRPr/>
              </a:pPr>
              <a:t>40</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p:spPr>
      </p:sp>
      <p:sp>
        <p:nvSpPr>
          <p:cNvPr id="197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2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339802-C97C-41A3-99DF-E802214E2A15}" type="slidenum">
              <a:rPr lang="en-US" smtClean="0"/>
              <a:pPr fontAlgn="base">
                <a:spcBef>
                  <a:spcPct val="0"/>
                </a:spcBef>
                <a:spcAft>
                  <a:spcPct val="0"/>
                </a:spcAft>
                <a:defRPr/>
              </a:pPr>
              <a:t>41</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noFill/>
          <a:ln>
            <a:solidFill>
              <a:srgbClr val="000000"/>
            </a:solidFill>
            <a:miter lim="800000"/>
            <a:headEnd/>
            <a:tailEnd/>
          </a:ln>
        </p:spPr>
      </p:sp>
      <p:sp>
        <p:nvSpPr>
          <p:cNvPr id="198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4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BBAD6E3-5E63-4AB2-A3AB-74DEDBE80099}" type="slidenum">
              <a:rPr lang="en-US" smtClean="0"/>
              <a:pPr fontAlgn="base">
                <a:spcBef>
                  <a:spcPct val="0"/>
                </a:spcBef>
                <a:spcAft>
                  <a:spcPct val="0"/>
                </a:spcAft>
                <a:defRPr/>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bwMode="auto">
          <a:noFill/>
          <a:ln>
            <a:solidFill>
              <a:srgbClr val="000000"/>
            </a:solidFill>
            <a:miter lim="800000"/>
            <a:headEnd/>
            <a:tailEnd/>
          </a:ln>
        </p:spPr>
      </p:sp>
      <p:sp>
        <p:nvSpPr>
          <p:cNvPr id="199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D841C4-A88F-46C5-A9FB-5CCDB03BDCCA}" type="slidenum">
              <a:rPr lang="en-US" smtClean="0"/>
              <a:pPr fontAlgn="base">
                <a:spcBef>
                  <a:spcPct val="0"/>
                </a:spcBef>
                <a:spcAft>
                  <a:spcPct val="0"/>
                </a:spcAft>
                <a:defRPr/>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p:cNvSpPr>
            <a:spLocks noGrp="1" noRot="1" noChangeAspect="1" noTextEdit="1"/>
          </p:cNvSpPr>
          <p:nvPr>
            <p:ph type="sldImg"/>
          </p:nvPr>
        </p:nvSpPr>
        <p:spPr bwMode="auto">
          <a:noFill/>
          <a:ln>
            <a:solidFill>
              <a:srgbClr val="000000"/>
            </a:solidFill>
            <a:miter lim="800000"/>
            <a:headEnd/>
            <a:tailEnd/>
          </a:ln>
        </p:spPr>
      </p:sp>
      <p:sp>
        <p:nvSpPr>
          <p:cNvPr id="200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6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2816DA-0379-4FB9-9F46-D08DBC9C5FB7}" type="slidenum">
              <a:rPr lang="en-US" smtClean="0"/>
              <a:pPr fontAlgn="base">
                <a:spcBef>
                  <a:spcPct val="0"/>
                </a:spcBef>
                <a:spcAft>
                  <a:spcPct val="0"/>
                </a:spcAft>
                <a:defRPr/>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bwMode="auto">
          <a:noFill/>
          <a:ln>
            <a:solidFill>
              <a:srgbClr val="000000"/>
            </a:solidFill>
            <a:miter lim="800000"/>
            <a:headEnd/>
            <a:tailEnd/>
          </a:ln>
        </p:spPr>
      </p:sp>
      <p:sp>
        <p:nvSpPr>
          <p:cNvPr id="201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7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0E8941-C0DA-4260-B4D8-4136A1CE8D29}" type="slidenum">
              <a:rPr lang="en-US" smtClean="0"/>
              <a:pPr fontAlgn="base">
                <a:spcBef>
                  <a:spcPct val="0"/>
                </a:spcBef>
                <a:spcAft>
                  <a:spcPct val="0"/>
                </a:spcAft>
                <a:defRPr/>
              </a:pPr>
              <a:t>45</a:t>
            </a:fld>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bwMode="auto">
          <a:noFill/>
          <a:ln>
            <a:solidFill>
              <a:srgbClr val="000000"/>
            </a:solidFill>
            <a:miter lim="800000"/>
            <a:headEnd/>
            <a:tailEnd/>
          </a:ln>
        </p:spPr>
      </p:sp>
      <p:sp>
        <p:nvSpPr>
          <p:cNvPr id="202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8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B38E3B-6C08-4AB4-8C08-908577BFC65C}" type="slidenum">
              <a:rPr lang="en-US" smtClean="0"/>
              <a:pPr fontAlgn="base">
                <a:spcBef>
                  <a:spcPct val="0"/>
                </a:spcBef>
                <a:spcAft>
                  <a:spcPct val="0"/>
                </a:spcAft>
                <a:defRPr/>
              </a:pPr>
              <a:t>46</a:t>
            </a:fld>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bwMode="auto">
          <a:noFill/>
          <a:ln>
            <a:solidFill>
              <a:srgbClr val="000000"/>
            </a:solidFill>
            <a:miter lim="800000"/>
            <a:headEnd/>
            <a:tailEnd/>
          </a:ln>
        </p:spPr>
      </p:sp>
      <p:sp>
        <p:nvSpPr>
          <p:cNvPr id="203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9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03A86D-E73B-4F0C-B332-3CB33229BBCF}" type="slidenum">
              <a:rPr lang="en-US" smtClean="0"/>
              <a:pPr fontAlgn="base">
                <a:spcBef>
                  <a:spcPct val="0"/>
                </a:spcBef>
                <a:spcAft>
                  <a:spcPct val="0"/>
                </a:spcAft>
                <a:defRPr/>
              </a:pPr>
              <a:t>47</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0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202173-204E-4E08-9A06-6DD01E6732A8}" type="slidenum">
              <a:rPr lang="en-US" smtClean="0"/>
              <a:pPr fontAlgn="base">
                <a:spcBef>
                  <a:spcPct val="0"/>
                </a:spcBef>
                <a:spcAft>
                  <a:spcPct val="0"/>
                </a:spcAft>
                <a:defRPr/>
              </a:pPr>
              <a:t>48</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Slide Image Placeholder 1"/>
          <p:cNvSpPr>
            <a:spLocks noGrp="1" noRot="1" noChangeAspect="1" noTextEdit="1"/>
          </p:cNvSpPr>
          <p:nvPr>
            <p:ph type="sldImg"/>
          </p:nvPr>
        </p:nvSpPr>
        <p:spPr bwMode="auto">
          <a:noFill/>
          <a:ln>
            <a:solidFill>
              <a:srgbClr val="000000"/>
            </a:solidFill>
            <a:miter lim="800000"/>
            <a:headEnd/>
            <a:tailEnd/>
          </a:ln>
        </p:spPr>
      </p:sp>
      <p:sp>
        <p:nvSpPr>
          <p:cNvPr id="205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1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1E6D51-8440-4870-AF89-F83463F83D2F}" type="slidenum">
              <a:rPr lang="en-US" smtClean="0"/>
              <a:pPr fontAlgn="base">
                <a:spcBef>
                  <a:spcPct val="0"/>
                </a:spcBef>
                <a:spcAft>
                  <a:spcPct val="0"/>
                </a:spcAft>
                <a:defRPr/>
              </a:pPr>
              <a:t>49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3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32A830-313B-40C0-A248-BCDD82AE477D}"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bwMode="auto">
          <a:noFill/>
          <a:ln>
            <a:solidFill>
              <a:srgbClr val="000000"/>
            </a:solidFill>
            <a:miter lim="800000"/>
            <a:headEnd/>
            <a:tailEnd/>
          </a:ln>
        </p:spPr>
      </p:sp>
      <p:sp>
        <p:nvSpPr>
          <p:cNvPr id="206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22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5391ED-F539-4F1F-8D47-140EDA837FF2}" type="slidenum">
              <a:rPr lang="en-US" smtClean="0"/>
              <a:pPr fontAlgn="base">
                <a:spcBef>
                  <a:spcPct val="0"/>
                </a:spcBef>
                <a:spcAft>
                  <a:spcPct val="0"/>
                </a:spcAft>
                <a:defRPr/>
              </a:pPr>
              <a:t>50</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bwMode="auto">
          <a:noFill/>
          <a:ln>
            <a:solidFill>
              <a:srgbClr val="000000"/>
            </a:solidFill>
            <a:miter lim="800000"/>
            <a:headEnd/>
            <a:tailEnd/>
          </a:ln>
        </p:spPr>
      </p:sp>
      <p:sp>
        <p:nvSpPr>
          <p:cNvPr id="207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3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CCBA9D-84D0-4E34-BEB6-1E9B2B024A55}" type="slidenum">
              <a:rPr lang="en-US" smtClean="0"/>
              <a:pPr fontAlgn="base">
                <a:spcBef>
                  <a:spcPct val="0"/>
                </a:spcBef>
                <a:spcAft>
                  <a:spcPct val="0"/>
                </a:spcAft>
                <a:defRPr/>
              </a:pPr>
              <a:t>51</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Image Placeholder 1"/>
          <p:cNvSpPr>
            <a:spLocks noGrp="1" noRot="1" noChangeAspect="1" noTextEdit="1"/>
          </p:cNvSpPr>
          <p:nvPr>
            <p:ph type="sldImg"/>
          </p:nvPr>
        </p:nvSpPr>
        <p:spPr bwMode="auto">
          <a:noFill/>
          <a:ln>
            <a:solidFill>
              <a:srgbClr val="000000"/>
            </a:solidFill>
            <a:miter lim="800000"/>
            <a:headEnd/>
            <a:tailEnd/>
          </a:ln>
        </p:spPr>
      </p:sp>
      <p:sp>
        <p:nvSpPr>
          <p:cNvPr id="208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4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774B748-0B25-49FF-BE6B-A2EE05F12DDA}" type="slidenum">
              <a:rPr lang="en-US" smtClean="0"/>
              <a:pPr fontAlgn="base">
                <a:spcBef>
                  <a:spcPct val="0"/>
                </a:spcBef>
                <a:spcAft>
                  <a:spcPct val="0"/>
                </a:spcAft>
                <a:defRPr/>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Image Placeholder 1"/>
          <p:cNvSpPr>
            <a:spLocks noGrp="1" noRot="1" noChangeAspect="1" noTextEdit="1"/>
          </p:cNvSpPr>
          <p:nvPr>
            <p:ph type="sldImg"/>
          </p:nvPr>
        </p:nvSpPr>
        <p:spPr bwMode="auto">
          <a:noFill/>
          <a:ln>
            <a:solidFill>
              <a:srgbClr val="000000"/>
            </a:solidFill>
            <a:miter lim="800000"/>
            <a:headEnd/>
            <a:tailEnd/>
          </a:ln>
        </p:spPr>
      </p:sp>
      <p:sp>
        <p:nvSpPr>
          <p:cNvPr id="209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5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7D97B3-5DF0-4B11-99EB-2E63F36C4053}" type="slidenum">
              <a:rPr lang="en-US" smtClean="0"/>
              <a:pPr fontAlgn="base">
                <a:spcBef>
                  <a:spcPct val="0"/>
                </a:spcBef>
                <a:spcAft>
                  <a:spcPct val="0"/>
                </a:spcAft>
                <a:defRPr/>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bwMode="auto">
          <a:noFill/>
          <a:ln>
            <a:solidFill>
              <a:srgbClr val="000000"/>
            </a:solidFill>
            <a:miter lim="800000"/>
            <a:headEnd/>
            <a:tailEnd/>
          </a:ln>
        </p:spPr>
      </p:sp>
      <p:sp>
        <p:nvSpPr>
          <p:cNvPr id="210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6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CA63EB-811F-484A-90FF-161464143E26}" type="slidenum">
              <a:rPr lang="en-US" smtClean="0"/>
              <a:pPr fontAlgn="base">
                <a:spcBef>
                  <a:spcPct val="0"/>
                </a:spcBef>
                <a:spcAft>
                  <a:spcPct val="0"/>
                </a:spcAft>
                <a:defRPr/>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7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2113C25-8D51-4A40-9C19-6215B223C52C}" type="slidenum">
              <a:rPr lang="en-US" smtClean="0"/>
              <a:pPr fontAlgn="base">
                <a:spcBef>
                  <a:spcPct val="0"/>
                </a:spcBef>
                <a:spcAft>
                  <a:spcPct val="0"/>
                </a:spcAft>
                <a:defRPr/>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8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2F7747-9D2C-4CDB-9548-C96992023FD9}" type="slidenum">
              <a:rPr lang="en-US" smtClean="0"/>
              <a:pPr fontAlgn="base">
                <a:spcBef>
                  <a:spcPct val="0"/>
                </a:spcBef>
                <a:spcAft>
                  <a:spcPct val="0"/>
                </a:spcAft>
                <a:defRPr/>
              </a:pPr>
              <a:t>56</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bwMode="auto">
          <a:noFill/>
          <a:ln>
            <a:solidFill>
              <a:srgbClr val="000000"/>
            </a:solidFill>
            <a:miter lim="800000"/>
            <a:headEnd/>
            <a:tailEnd/>
          </a:ln>
        </p:spPr>
      </p:sp>
      <p:sp>
        <p:nvSpPr>
          <p:cNvPr id="214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29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45C64CD-23CC-4EAB-9AE1-C22AD07CDCDC}" type="slidenum">
              <a:rPr lang="en-US" smtClean="0"/>
              <a:pPr fontAlgn="base">
                <a:spcBef>
                  <a:spcPct val="0"/>
                </a:spcBef>
                <a:spcAft>
                  <a:spcPct val="0"/>
                </a:spcAft>
                <a:defRPr/>
              </a:pPr>
              <a:t>57</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bwMode="auto">
          <a:noFill/>
          <a:ln>
            <a:solidFill>
              <a:srgbClr val="000000"/>
            </a:solidFill>
            <a:miter lim="800000"/>
            <a:headEnd/>
            <a:tailEnd/>
          </a:ln>
        </p:spPr>
      </p:sp>
      <p:sp>
        <p:nvSpPr>
          <p:cNvPr id="215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0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C57105-C006-4AAA-A979-FF8FD20A5B52}" type="slidenum">
              <a:rPr lang="en-US" smtClean="0"/>
              <a:pPr fontAlgn="base">
                <a:spcBef>
                  <a:spcPct val="0"/>
                </a:spcBef>
                <a:spcAft>
                  <a:spcPct val="0"/>
                </a:spcAft>
                <a:defRPr/>
              </a:pPr>
              <a:t>58</a:t>
            </a:fld>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bwMode="auto">
          <a:noFill/>
          <a:ln>
            <a:solidFill>
              <a:srgbClr val="000000"/>
            </a:solidFill>
            <a:miter lim="800000"/>
            <a:headEnd/>
            <a:tailEnd/>
          </a:ln>
        </p:spPr>
      </p:sp>
      <p:sp>
        <p:nvSpPr>
          <p:cNvPr id="216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1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65A121E-59EE-4FAC-9E1A-FD56B32F6AEE}" type="slidenum">
              <a:rPr lang="en-US" smtClean="0"/>
              <a:pPr fontAlgn="base">
                <a:spcBef>
                  <a:spcPct val="0"/>
                </a:spcBef>
                <a:spcAft>
                  <a:spcPct val="0"/>
                </a:spcAft>
                <a:defRPr/>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300D2C-629E-4C14-8193-B6056C5F1EA6}"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bwMode="auto">
          <a:noFill/>
          <a:ln>
            <a:solidFill>
              <a:srgbClr val="000000"/>
            </a:solidFill>
            <a:miter lim="800000"/>
            <a:headEnd/>
            <a:tailEnd/>
          </a:ln>
        </p:spPr>
      </p:sp>
      <p:sp>
        <p:nvSpPr>
          <p:cNvPr id="217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2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B5141A-0FF3-4E73-87D3-BB70FE8D3B7D}" type="slidenum">
              <a:rPr lang="en-US" smtClean="0"/>
              <a:pPr fontAlgn="base">
                <a:spcBef>
                  <a:spcPct val="0"/>
                </a:spcBef>
                <a:spcAft>
                  <a:spcPct val="0"/>
                </a:spcAft>
                <a:defRPr/>
              </a:pPr>
              <a:t>60</a:t>
            </a:fld>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bwMode="auto">
          <a:noFill/>
          <a:ln>
            <a:solidFill>
              <a:srgbClr val="000000"/>
            </a:solidFill>
            <a:miter lim="800000"/>
            <a:headEnd/>
            <a:tailEnd/>
          </a:ln>
        </p:spPr>
      </p:sp>
      <p:sp>
        <p:nvSpPr>
          <p:cNvPr id="218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3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DAE292-FDA3-4CE1-937B-8E6FE789053D}" type="slidenum">
              <a:rPr lang="en-US" smtClean="0"/>
              <a:pPr fontAlgn="base">
                <a:spcBef>
                  <a:spcPct val="0"/>
                </a:spcBef>
                <a:spcAft>
                  <a:spcPct val="0"/>
                </a:spcAft>
                <a:defRPr/>
              </a:pPr>
              <a:t>61</a:t>
            </a:fld>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bwMode="auto">
          <a:noFill/>
          <a:ln>
            <a:solidFill>
              <a:srgbClr val="000000"/>
            </a:solidFill>
            <a:miter lim="800000"/>
            <a:headEnd/>
            <a:tailEnd/>
          </a:ln>
        </p:spPr>
      </p:sp>
      <p:sp>
        <p:nvSpPr>
          <p:cNvPr id="2191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4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C1FBD1-7FD2-4940-9908-986DC6A3CBD4}" type="slidenum">
              <a:rPr lang="en-US" smtClean="0"/>
              <a:pPr fontAlgn="base">
                <a:spcBef>
                  <a:spcPct val="0"/>
                </a:spcBef>
                <a:spcAft>
                  <a:spcPct val="0"/>
                </a:spcAft>
                <a:defRPr/>
              </a:pPr>
              <a:t>62</a:t>
            </a:fld>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bwMode="auto">
          <a:noFill/>
          <a:ln>
            <a:solidFill>
              <a:srgbClr val="000000"/>
            </a:solidFill>
            <a:miter lim="800000"/>
            <a:headEnd/>
            <a:tailEnd/>
          </a:ln>
        </p:spPr>
      </p:sp>
      <p:sp>
        <p:nvSpPr>
          <p:cNvPr id="220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5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B300D1-25BE-4405-BA9C-5D5F72D20C87}" type="slidenum">
              <a:rPr lang="en-US" smtClean="0"/>
              <a:pPr fontAlgn="base">
                <a:spcBef>
                  <a:spcPct val="0"/>
                </a:spcBef>
                <a:spcAft>
                  <a:spcPct val="0"/>
                </a:spcAft>
                <a:defRPr/>
              </a:pPr>
              <a:t>63</a:t>
            </a:fld>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bwMode="auto">
          <a:noFill/>
          <a:ln>
            <a:solidFill>
              <a:srgbClr val="000000"/>
            </a:solidFill>
            <a:miter lim="800000"/>
            <a:headEnd/>
            <a:tailEnd/>
          </a:ln>
        </p:spPr>
      </p:sp>
      <p:sp>
        <p:nvSpPr>
          <p:cNvPr id="2211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6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255285-F5E8-48EC-8B66-113A0995E78F}" type="slidenum">
              <a:rPr lang="en-US" smtClean="0"/>
              <a:pPr fontAlgn="base">
                <a:spcBef>
                  <a:spcPct val="0"/>
                </a:spcBef>
                <a:spcAft>
                  <a:spcPct val="0"/>
                </a:spcAft>
                <a:defRPr/>
              </a:pPr>
              <a:t>64</a:t>
            </a:fld>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bwMode="auto">
          <a:noFill/>
          <a:ln>
            <a:solidFill>
              <a:srgbClr val="000000"/>
            </a:solidFill>
            <a:miter lim="800000"/>
            <a:headEnd/>
            <a:tailEnd/>
          </a:ln>
        </p:spPr>
      </p:sp>
      <p:sp>
        <p:nvSpPr>
          <p:cNvPr id="2222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7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2759F7-BB97-4AA2-9000-7059CDB289B9}" type="slidenum">
              <a:rPr lang="en-US" smtClean="0"/>
              <a:pPr fontAlgn="base">
                <a:spcBef>
                  <a:spcPct val="0"/>
                </a:spcBef>
                <a:spcAft>
                  <a:spcPct val="0"/>
                </a:spcAft>
                <a:defRPr/>
              </a:pPr>
              <a:t>65</a:t>
            </a:fld>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bwMode="auto">
          <a:noFill/>
          <a:ln>
            <a:solidFill>
              <a:srgbClr val="000000"/>
            </a:solidFill>
            <a:miter lim="800000"/>
            <a:headEnd/>
            <a:tailEnd/>
          </a:ln>
        </p:spPr>
      </p:sp>
      <p:sp>
        <p:nvSpPr>
          <p:cNvPr id="2232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8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5020DB-39C0-4442-8F47-B9BA0CA9A1BF}" type="slidenum">
              <a:rPr lang="en-US" smtClean="0"/>
              <a:pPr fontAlgn="base">
                <a:spcBef>
                  <a:spcPct val="0"/>
                </a:spcBef>
                <a:spcAft>
                  <a:spcPct val="0"/>
                </a:spcAft>
                <a:defRPr/>
              </a:pPr>
              <a:t>66</a:t>
            </a:fld>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bwMode="auto">
          <a:noFill/>
          <a:ln>
            <a:solidFill>
              <a:srgbClr val="000000"/>
            </a:solidFill>
            <a:miter lim="800000"/>
            <a:headEnd/>
            <a:tailEnd/>
          </a:ln>
        </p:spPr>
      </p:sp>
      <p:sp>
        <p:nvSpPr>
          <p:cNvPr id="224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39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4C6A92-0C4E-4C0B-82D6-4E309B183118}" type="slidenum">
              <a:rPr lang="en-US" smtClean="0"/>
              <a:pPr fontAlgn="base">
                <a:spcBef>
                  <a:spcPct val="0"/>
                </a:spcBef>
                <a:spcAft>
                  <a:spcPct val="0"/>
                </a:spcAft>
                <a:defRPr/>
              </a:pPr>
              <a:t>67</a:t>
            </a:fld>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bwMode="auto">
          <a:noFill/>
          <a:ln>
            <a:solidFill>
              <a:srgbClr val="000000"/>
            </a:solidFill>
            <a:miter lim="800000"/>
            <a:headEnd/>
            <a:tailEnd/>
          </a:ln>
        </p:spPr>
      </p:sp>
      <p:sp>
        <p:nvSpPr>
          <p:cNvPr id="2252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40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BDE034-27E0-4A61-A4EB-859896F8C09C}" type="slidenum">
              <a:rPr lang="en-US" smtClean="0"/>
              <a:pPr fontAlgn="base">
                <a:spcBef>
                  <a:spcPct val="0"/>
                </a:spcBef>
                <a:spcAft>
                  <a:spcPct val="0"/>
                </a:spcAft>
                <a:defRPr/>
              </a:pPr>
              <a:t>68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5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46494D-1FE9-4021-8A27-8E4655D2BEF4}"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6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C383A4-CEB7-48E2-AB51-64838103A563}"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8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4B31CC-FC0F-431F-8EAD-6E1DC942043B}"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4CF2E0-CCC4-4E1E-9902-C3C36AB3FDA4}" type="datetimeFigureOut">
              <a:rPr lang="en-US" smtClean="0"/>
              <a:pPr/>
              <a:t>4/14/2013</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6F42FDE4-A7DD-41A7-A0A6-9B649FB43336}" type="slidenum">
              <a:rPr kumimoji="0" lang="en-US" smtClean="0"/>
              <a:pPr/>
              <a:t>‹#›</a:t>
            </a:fld>
            <a:endParaRPr kumimoji="0" lang="en-US" sz="1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4/14/2013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4/14/2013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524000"/>
            <a:ext cx="8001000" cy="4648200"/>
          </a:xfrm>
        </p:spPr>
        <p:txBody>
          <a:bodyPr/>
          <a:lstStyle/>
          <a:p>
            <a:pPr lvl="0"/>
            <a:endParaRPr lang="en-US" noProof="0"/>
          </a:p>
        </p:txBody>
      </p:sp>
      <p:sp>
        <p:nvSpPr>
          <p:cNvPr id="4" name="Date Placeholder 3"/>
          <p:cNvSpPr>
            <a:spLocks noGrp="1"/>
          </p:cNvSpPr>
          <p:nvPr>
            <p:ph type="dt" sz="half" idx="10"/>
          </p:nvPr>
        </p:nvSpPr>
        <p:spPr>
          <a:xfrm>
            <a:off x="609600" y="6245225"/>
            <a:ext cx="1981200" cy="47625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245225"/>
            <a:ext cx="1981200" cy="476250"/>
          </a:xfrm>
          <a:prstGeom prst="rect">
            <a:avLst/>
          </a:prstGeom>
        </p:spPr>
        <p:txBody>
          <a:bodyPr/>
          <a:lstStyle>
            <a:lvl1pPr fontAlgn="auto">
              <a:spcBef>
                <a:spcPts val="0"/>
              </a:spcBef>
              <a:spcAft>
                <a:spcPts val="0"/>
              </a:spcAft>
              <a:defRPr>
                <a:latin typeface="+mn-lt"/>
              </a:defRPr>
            </a:lvl1pPr>
          </a:lstStyle>
          <a:p>
            <a:pPr>
              <a:defRPr/>
            </a:pPr>
            <a:fld id="{C0156FFA-2929-4A82-8961-BB2CD441F87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524000"/>
            <a:ext cx="8001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6738" y="3924300"/>
            <a:ext cx="80010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1981200" cy="47625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245225"/>
            <a:ext cx="1981200" cy="476250"/>
          </a:xfrm>
          <a:prstGeom prst="rect">
            <a:avLst/>
          </a:prstGeom>
        </p:spPr>
        <p:txBody>
          <a:bodyPr/>
          <a:lstStyle>
            <a:lvl1pPr fontAlgn="auto">
              <a:spcBef>
                <a:spcPts val="0"/>
              </a:spcBef>
              <a:spcAft>
                <a:spcPts val="0"/>
              </a:spcAft>
              <a:defRPr>
                <a:latin typeface="+mn-lt"/>
              </a:defRPr>
            </a:lvl1pPr>
          </a:lstStyle>
          <a:p>
            <a:pPr>
              <a:defRPr/>
            </a:pPr>
            <a:fld id="{AFFAFE4D-2A92-45D2-B712-A5ED98529F9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4/14/2013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4/14/2013</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4/14/2013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4CF2E0-CCC4-4E1E-9902-C3C36AB3FDA4}" type="datetimeFigureOut">
              <a:rPr lang="en-US" smtClean="0"/>
              <a:pPr/>
              <a:t>4/14/2013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4/14/2013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4/14/2013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4/14/2013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4/14/2013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077200" y="6356350"/>
            <a:ext cx="609600" cy="365125"/>
          </a:xfrm>
        </p:spPr>
        <p:txBody>
          <a:bodyPr/>
          <a:lstStyle/>
          <a:p>
            <a:fld id="{6F42FDE4-A7DD-41A7-A0A6-9B649FB43336}" type="slidenum">
              <a:rPr kumimoji="0" lang="en-US" smtClean="0"/>
              <a:pPr/>
              <a:t>‹#›</a:t>
            </a:fld>
            <a:endParaRPr kumimoji="0"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r" eaLnBrk="1" latinLnBrk="0" hangingPunct="1"/>
            <a:fld id="{564CF2E0-CCC4-4E1E-9902-C3C36AB3FDA4}" type="datetimeFigureOut">
              <a:rPr lang="en-US" smtClean="0"/>
              <a:pPr algn="r" eaLnBrk="1" latinLnBrk="0" hangingPunct="1"/>
              <a:t>4/14/2013</a:t>
            </a:fld>
            <a:endParaRPr lang="en-US" sz="1400" dirty="0">
              <a:solidFill>
                <a:schemeClr val="tx2"/>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sz="1400" dirty="0">
              <a:solidFill>
                <a:schemeClr val="tx2"/>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framework.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4" name="Rectangle 2"/>
          <p:cNvSpPr>
            <a:spLocks noGrp="1" noChangeArrowheads="1"/>
          </p:cNvSpPr>
          <p:nvPr>
            <p:ph type="ctrTitle"/>
          </p:nvPr>
        </p:nvSpPr>
        <p:spPr/>
        <p:txBody>
          <a:bodyPr/>
          <a:lstStyle/>
          <a:p>
            <a:pPr eaLnBrk="1" hangingPunct="1">
              <a:defRPr/>
            </a:pPr>
            <a:r>
              <a:rPr lang="en-US" dirty="0"/>
              <a:t>Spring </a:t>
            </a:r>
            <a:r>
              <a:rPr lang="en-US" dirty="0" smtClean="0"/>
              <a:t>Framework</a:t>
            </a:r>
            <a:br>
              <a:rPr lang="en-US" dirty="0" smtClean="0"/>
            </a:br>
            <a:endParaRPr lang="en-US" dirty="0"/>
          </a:p>
        </p:txBody>
      </p:sp>
      <p:sp>
        <p:nvSpPr>
          <p:cNvPr id="5123" name="Rectangle 3"/>
          <p:cNvSpPr>
            <a:spLocks noGrp="1" noChangeArrowheads="1"/>
          </p:cNvSpPr>
          <p:nvPr>
            <p:ph type="subTitle" idx="1"/>
          </p:nvPr>
        </p:nvSpPr>
        <p:spPr/>
        <p:txBody>
          <a:bodyPr/>
          <a:lstStyle/>
          <a:p>
            <a:pPr eaLnBrk="1" hangingPunct="1"/>
            <a:r>
              <a:rPr lang="en-US"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r>
              <a:rPr lang="en-US" smtClean="0"/>
              <a:t> Declarative programming through AOP</a:t>
            </a:r>
          </a:p>
          <a:p>
            <a:pPr lvl="1" eaLnBrk="1" hangingPunct="1"/>
            <a:r>
              <a:rPr lang="en-US" smtClean="0"/>
              <a:t> Easily configured aspects, esp. transaction support</a:t>
            </a:r>
          </a:p>
          <a:p>
            <a:pPr eaLnBrk="1" hangingPunct="1"/>
            <a:r>
              <a:rPr lang="en-US" smtClean="0"/>
              <a:t> Simplify use of popular technologies</a:t>
            </a:r>
          </a:p>
          <a:p>
            <a:pPr lvl="1" eaLnBrk="1" hangingPunct="1"/>
            <a:r>
              <a:rPr lang="en-US" smtClean="0"/>
              <a:t> Abstractions insulate application from specifics, eliminate redundant code</a:t>
            </a:r>
          </a:p>
          <a:p>
            <a:pPr lvl="2" eaLnBrk="1" hangingPunct="1"/>
            <a:r>
              <a:rPr lang="en-US" smtClean="0"/>
              <a:t> Handle common error conditions</a:t>
            </a:r>
          </a:p>
          <a:p>
            <a:pPr lvl="2" eaLnBrk="1" hangingPunct="1"/>
            <a:r>
              <a:rPr lang="en-US" smtClean="0"/>
              <a:t> Underlying technology specifics still accessible</a:t>
            </a:r>
          </a:p>
        </p:txBody>
      </p:sp>
      <p:sp>
        <p:nvSpPr>
          <p:cNvPr id="4" name="Title 3"/>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eaLnBrk="1" hangingPunct="1">
              <a:defRPr/>
            </a:pPr>
            <a:r>
              <a:rPr lang="en-US" sz="3200"/>
              <a:t>Why Use Spring?</a:t>
            </a:r>
          </a:p>
        </p:txBody>
      </p:sp>
      <p:sp>
        <p:nvSpPr>
          <p:cNvPr id="15363" name="Rectangle 3"/>
          <p:cNvSpPr>
            <a:spLocks noGrp="1" noChangeArrowheads="1"/>
          </p:cNvSpPr>
          <p:nvPr>
            <p:ph idx="1"/>
          </p:nvPr>
        </p:nvSpPr>
        <p:spPr/>
        <p:txBody>
          <a:bodyPr/>
          <a:lstStyle/>
          <a:p>
            <a:pPr eaLnBrk="1" hangingPunct="1"/>
            <a:r>
              <a:rPr lang="en-US" dirty="0" smtClean="0"/>
              <a:t> Conversion of checked exceptions to unchecked</a:t>
            </a:r>
          </a:p>
          <a:p>
            <a:pPr lvl="1" eaLnBrk="1" hangingPunct="1"/>
            <a:r>
              <a:rPr lang="en-US" dirty="0" smtClean="0"/>
              <a:t>Extremely </a:t>
            </a:r>
            <a:r>
              <a:rPr lang="en-US" dirty="0" smtClean="0"/>
              <a:t>modular and flexible</a:t>
            </a:r>
          </a:p>
          <a:p>
            <a:pPr eaLnBrk="1" hangingPunct="1"/>
            <a:r>
              <a:rPr lang="en-US" dirty="0" smtClean="0"/>
              <a:t> Well designed</a:t>
            </a:r>
          </a:p>
          <a:p>
            <a:pPr lvl="1" eaLnBrk="1" hangingPunct="1"/>
            <a:r>
              <a:rPr lang="en-US" dirty="0" smtClean="0"/>
              <a:t> Easy to extend</a:t>
            </a:r>
          </a:p>
          <a:p>
            <a:pPr lvl="1" eaLnBrk="1" hangingPunct="1"/>
            <a:r>
              <a:rPr lang="en-US" dirty="0" smtClean="0"/>
              <a:t> Many reusable classes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defRPr/>
            </a:pPr>
            <a:r>
              <a:rPr lang="en-US" sz="3200"/>
              <a:t>Why Use Spring?</a:t>
            </a:r>
          </a:p>
        </p:txBody>
      </p:sp>
      <p:sp>
        <p:nvSpPr>
          <p:cNvPr id="16387" name="Rectangle 3"/>
          <p:cNvSpPr>
            <a:spLocks noGrp="1" noChangeArrowheads="1"/>
          </p:cNvSpPr>
          <p:nvPr>
            <p:ph idx="1"/>
          </p:nvPr>
        </p:nvSpPr>
        <p:spPr/>
        <p:txBody>
          <a:bodyPr/>
          <a:lstStyle/>
          <a:p>
            <a:pPr eaLnBrk="1" hangingPunct="1"/>
            <a:r>
              <a:rPr lang="en-US" smtClean="0"/>
              <a:t> Integration with other technologies</a:t>
            </a:r>
          </a:p>
          <a:p>
            <a:pPr lvl="1" eaLnBrk="1" hangingPunct="1"/>
            <a:r>
              <a:rPr lang="en-US" smtClean="0"/>
              <a:t> EJB for J2EE</a:t>
            </a:r>
          </a:p>
          <a:p>
            <a:pPr lvl="1" eaLnBrk="1" hangingPunct="1"/>
            <a:r>
              <a:rPr lang="en-US" smtClean="0"/>
              <a:t> Hibernate, iBates, JDBC (for data access)</a:t>
            </a:r>
          </a:p>
          <a:p>
            <a:pPr lvl="1" eaLnBrk="1" hangingPunct="1"/>
            <a:r>
              <a:rPr lang="en-US" smtClean="0"/>
              <a:t> Velocity (for presentation)</a:t>
            </a:r>
          </a:p>
          <a:p>
            <a:pPr lvl="1" eaLnBrk="1" hangingPunct="1"/>
            <a:r>
              <a:rPr lang="en-US" smtClean="0"/>
              <a:t> Struts and WebWork (For web)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533400" y="381000"/>
            <a:ext cx="8229600" cy="1143000"/>
          </a:xfrm>
        </p:spPr>
        <p:txBody>
          <a:bodyPr/>
          <a:lstStyle/>
          <a:p>
            <a:pPr eaLnBrk="1" hangingPunct="1">
              <a:defRPr/>
            </a:pPr>
            <a:r>
              <a:rPr lang="en-US" dirty="0"/>
              <a:t>Spring software</a:t>
            </a:r>
          </a:p>
        </p:txBody>
      </p:sp>
      <p:sp>
        <p:nvSpPr>
          <p:cNvPr id="17411" name="Rectangle 3"/>
          <p:cNvSpPr>
            <a:spLocks noGrp="1" noChangeArrowheads="1"/>
          </p:cNvSpPr>
          <p:nvPr>
            <p:ph idx="1"/>
          </p:nvPr>
        </p:nvSpPr>
        <p:spPr>
          <a:xfrm>
            <a:off x="566738" y="1524000"/>
            <a:ext cx="8424862" cy="4648200"/>
          </a:xfrm>
        </p:spPr>
        <p:txBody>
          <a:bodyPr/>
          <a:lstStyle/>
          <a:p>
            <a:pPr eaLnBrk="1" hangingPunct="1"/>
            <a:r>
              <a:rPr lang="en-US" dirty="0" smtClean="0"/>
              <a:t>You can download the Spring distribution from Spring’s website: </a:t>
            </a:r>
            <a:r>
              <a:rPr lang="en-US" dirty="0" smtClean="0">
                <a:hlinkClick r:id="rId3"/>
              </a:rPr>
              <a:t>http://www.springframework.org</a:t>
            </a:r>
            <a:r>
              <a:rPr lang="en-US" dirty="0" smtClean="0"/>
              <a:t>  </a:t>
            </a:r>
          </a:p>
          <a:p>
            <a:pPr eaLnBrk="1" hangingPunct="1"/>
            <a:r>
              <a:rPr lang="en-US" dirty="0" smtClean="0"/>
              <a:t>Choose the downloads link from the left-hand menu and look for the Spring 2.5 </a:t>
            </a:r>
            <a:r>
              <a:rPr lang="en-US" dirty="0" smtClean="0"/>
              <a:t>or Spring 3.1 download</a:t>
            </a:r>
            <a:r>
              <a:rPr lang="en-US" dirty="0" smtClean="0"/>
              <a:t>.</a:t>
            </a:r>
          </a:p>
          <a:p>
            <a:pPr eaLnBrk="1" hangingPunct="1"/>
            <a:r>
              <a:rPr lang="en-US" dirty="0" smtClean="0"/>
              <a:t>Download  spring-framework-2.5-with-dependencies.jar  file</a:t>
            </a:r>
          </a:p>
          <a:p>
            <a:pPr eaLnBrk="1" hangingPunct="1"/>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457200" y="457200"/>
            <a:ext cx="8001000" cy="838200"/>
          </a:xfrm>
        </p:spPr>
        <p:txBody>
          <a:bodyPr/>
          <a:lstStyle/>
          <a:p>
            <a:pPr eaLnBrk="1" hangingPunct="1">
              <a:defRPr/>
            </a:pPr>
            <a:r>
              <a:rPr lang="en-US" dirty="0"/>
              <a:t>Some of the spring jars</a:t>
            </a:r>
          </a:p>
        </p:txBody>
      </p:sp>
      <p:graphicFrame>
        <p:nvGraphicFramePr>
          <p:cNvPr id="432296" name="Group 168"/>
          <p:cNvGraphicFramePr>
            <a:graphicFrameLocks noGrp="1"/>
          </p:cNvGraphicFramePr>
          <p:nvPr>
            <p:ph type="tbl" idx="1"/>
          </p:nvPr>
        </p:nvGraphicFramePr>
        <p:xfrm>
          <a:off x="381000" y="1447800"/>
          <a:ext cx="8382000" cy="4844163"/>
        </p:xfrm>
        <a:graphic>
          <a:graphicData uri="http://schemas.openxmlformats.org/drawingml/2006/table">
            <a:tbl>
              <a:tblPr/>
              <a:tblGrid>
                <a:gridCol w="2384425"/>
                <a:gridCol w="5997575"/>
              </a:tblGrid>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Contains most of the modules of the Spring Framework in one convenient JAR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spring-aspects.jar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Spring’s AspectJ-specific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spring-aop.jar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The Spring AOP module.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3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spring-beans.jar</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The Spring bean factory module.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spring-core.jar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Classes that are core to the Spring Framework.</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sz="1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spring-dao.jar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The basis for Spring’s DAO 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spring-hibernate3.jar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Hibernate 3 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4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spring-jdbc.jar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 jdbc module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spring-webmvc.jar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Spring’s web application context and utilities.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spring-web.jar</a:t>
                      </a:r>
                    </a:p>
                  </a:txBody>
                  <a:tcPr marL="45720" marR="4572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600" b="0" i="0" u="none" strike="noStrike" cap="none" normalizeH="0" baseline="0" smtClean="0">
                          <a:ln>
                            <a:noFill/>
                          </a:ln>
                          <a:solidFill>
                            <a:schemeClr val="tx1"/>
                          </a:solidFill>
                          <a:effectLst/>
                          <a:latin typeface="Verdana" pitchFamily="34" charset="0"/>
                        </a:rPr>
                        <a:t>Spring mvc module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685800" y="0"/>
            <a:ext cx="8229600" cy="1143000"/>
          </a:xfrm>
        </p:spPr>
        <p:txBody>
          <a:bodyPr/>
          <a:lstStyle/>
          <a:p>
            <a:pPr eaLnBrk="1" hangingPunct="1">
              <a:defRPr/>
            </a:pPr>
            <a:r>
              <a:rPr lang="en-US" sz="3200" dirty="0"/>
              <a:t>Spring </a:t>
            </a:r>
            <a:r>
              <a:rPr lang="en-US" sz="3200" dirty="0" smtClean="0"/>
              <a:t>Framework - Architecture</a:t>
            </a:r>
            <a:endParaRPr lang="en-US" sz="3200" dirty="0"/>
          </a:p>
        </p:txBody>
      </p:sp>
      <p:sp>
        <p:nvSpPr>
          <p:cNvPr id="19459" name="Rectangle 3"/>
          <p:cNvSpPr>
            <a:spLocks noGrp="1" noChangeArrowheads="1"/>
          </p:cNvSpPr>
          <p:nvPr>
            <p:ph idx="1"/>
          </p:nvPr>
        </p:nvSpPr>
        <p:spPr/>
        <p:txBody>
          <a:bodyPr/>
          <a:lstStyle/>
          <a:p>
            <a:pPr eaLnBrk="1" hangingPunct="1">
              <a:buFont typeface="Wingdings" pitchFamily="2" charset="2"/>
              <a:buNone/>
            </a:pPr>
            <a:r>
              <a:rPr lang="en-US" smtClean="0"/>
              <a:t> </a:t>
            </a:r>
          </a:p>
        </p:txBody>
      </p:sp>
      <p:pic>
        <p:nvPicPr>
          <p:cNvPr id="19460" name="Picture 4" descr="spring-overview"/>
          <p:cNvPicPr>
            <a:picLocks noChangeAspect="1" noChangeArrowheads="1"/>
          </p:cNvPicPr>
          <p:nvPr/>
        </p:nvPicPr>
        <p:blipFill>
          <a:blip r:embed="rId3" cstate="print"/>
          <a:srcRect/>
          <a:stretch>
            <a:fillRect/>
          </a:stretch>
        </p:blipFill>
        <p:spPr bwMode="auto">
          <a:xfrm>
            <a:off x="1600200" y="1524000"/>
            <a:ext cx="5857875" cy="46275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eaLnBrk="1" hangingPunct="1">
              <a:defRPr/>
            </a:pPr>
            <a:r>
              <a:rPr lang="en-US" sz="3200"/>
              <a:t>Core Package</a:t>
            </a:r>
          </a:p>
        </p:txBody>
      </p:sp>
      <p:sp>
        <p:nvSpPr>
          <p:cNvPr id="20483" name="Rectangle 3"/>
          <p:cNvSpPr>
            <a:spLocks noGrp="1" noChangeArrowheads="1"/>
          </p:cNvSpPr>
          <p:nvPr>
            <p:ph idx="1"/>
          </p:nvPr>
        </p:nvSpPr>
        <p:spPr/>
        <p:txBody>
          <a:bodyPr/>
          <a:lstStyle/>
          <a:p>
            <a:pPr eaLnBrk="1" hangingPunct="1"/>
            <a:r>
              <a:rPr lang="en-US" sz="2400" smtClean="0"/>
              <a:t> Core package is the most fundamental part of the framework and provides the IoC and Dependency Injection features</a:t>
            </a:r>
          </a:p>
          <a:p>
            <a:pPr eaLnBrk="1" hangingPunct="1"/>
            <a:r>
              <a:rPr lang="en-US" sz="2400" smtClean="0"/>
              <a:t> The basic concept here is the BeanFactory, which provides a sophisticated implementation of the factory pattern which removes the need for programmatic singletons and allows you to decouple the configuration and specification of dependencies from your actual program logic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defRPr/>
            </a:pPr>
            <a:r>
              <a:rPr lang="en-US" sz="3200"/>
              <a:t>DAO Package</a:t>
            </a:r>
          </a:p>
        </p:txBody>
      </p:sp>
      <p:sp>
        <p:nvSpPr>
          <p:cNvPr id="21507" name="Rectangle 3"/>
          <p:cNvSpPr>
            <a:spLocks noGrp="1" noChangeArrowheads="1"/>
          </p:cNvSpPr>
          <p:nvPr>
            <p:ph idx="1"/>
          </p:nvPr>
        </p:nvSpPr>
        <p:spPr/>
        <p:txBody>
          <a:bodyPr/>
          <a:lstStyle/>
          <a:p>
            <a:pPr eaLnBrk="1" hangingPunct="1"/>
            <a:r>
              <a:rPr lang="en-US" smtClean="0"/>
              <a:t> The DAO package provides a JDBC-abstraction layer that removes the need to do tedious JDBC coding and parsing of database-vendor specific error codes</a:t>
            </a:r>
          </a:p>
          <a:p>
            <a:pPr eaLnBrk="1" hangingPunct="1"/>
            <a:r>
              <a:rPr lang="en-US" smtClean="0"/>
              <a:t> The JDBC package provides a way to do programmatic as well as declarative transaction management, not only for classes implementing special interfaces, but for all your POJOs (plain old Java objects)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eaLnBrk="1" hangingPunct="1">
              <a:defRPr/>
            </a:pPr>
            <a:r>
              <a:rPr lang="en-US" sz="3200"/>
              <a:t>ORM Package</a:t>
            </a:r>
          </a:p>
        </p:txBody>
      </p:sp>
      <p:sp>
        <p:nvSpPr>
          <p:cNvPr id="22531" name="Rectangle 3"/>
          <p:cNvSpPr>
            <a:spLocks noGrp="1" noChangeArrowheads="1"/>
          </p:cNvSpPr>
          <p:nvPr>
            <p:ph idx="1"/>
          </p:nvPr>
        </p:nvSpPr>
        <p:spPr/>
        <p:txBody>
          <a:bodyPr/>
          <a:lstStyle/>
          <a:p>
            <a:pPr eaLnBrk="1" hangingPunct="1"/>
            <a:r>
              <a:rPr lang="en-US" smtClean="0"/>
              <a:t> The ORM package provides integration layers for popular object-relational mapping APIs, including JPA, JDO, Hibernate, and iBatis.</a:t>
            </a:r>
          </a:p>
          <a:p>
            <a:pPr eaLnBrk="1" hangingPunct="1"/>
            <a:r>
              <a:rPr lang="en-US" smtClean="0"/>
              <a:t> Using the ORM package you can use all those O/R-mappers in combination with all the other features Spring offers, such as the simple declarative transaction management feature mentioned previously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eaLnBrk="1" hangingPunct="1">
              <a:defRPr/>
            </a:pPr>
            <a:r>
              <a:rPr lang="en-US" sz="3200"/>
              <a:t>AOP Package</a:t>
            </a:r>
          </a:p>
        </p:txBody>
      </p:sp>
      <p:sp>
        <p:nvSpPr>
          <p:cNvPr id="23555" name="Rectangle 3"/>
          <p:cNvSpPr>
            <a:spLocks noGrp="1" noChangeArrowheads="1"/>
          </p:cNvSpPr>
          <p:nvPr>
            <p:ph idx="1"/>
          </p:nvPr>
        </p:nvSpPr>
        <p:spPr/>
        <p:txBody>
          <a:bodyPr/>
          <a:lstStyle/>
          <a:p>
            <a:pPr eaLnBrk="1" hangingPunct="1"/>
            <a:r>
              <a:rPr lang="en-US" sz="2400" smtClean="0"/>
              <a:t> Spring's AOP package provides an AOP Alliance-compliant aspect-oriented programming implementation allowing you to define, for example, method-interceptors and pointcuts to cleanly decouple code implementing functionality that should logically speaking be separated</a:t>
            </a:r>
          </a:p>
          <a:p>
            <a:pPr eaLnBrk="1" hangingPunct="1"/>
            <a:r>
              <a:rPr lang="en-US" sz="2400" smtClean="0"/>
              <a:t> Using source-level metadata functionality you can also incorporate all kinds of behavioral information into your code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eaLnBrk="1" hangingPunct="1">
              <a:defRPr/>
            </a:pPr>
            <a:r>
              <a:rPr lang="en-US" dirty="0" smtClean="0"/>
              <a:t>Objectives</a:t>
            </a:r>
            <a:endParaRPr lang="en-US" dirty="0"/>
          </a:p>
        </p:txBody>
      </p:sp>
      <p:sp>
        <p:nvSpPr>
          <p:cNvPr id="6147" name="Rectangle 3"/>
          <p:cNvSpPr>
            <a:spLocks noGrp="1" noChangeArrowheads="1"/>
          </p:cNvSpPr>
          <p:nvPr>
            <p:ph idx="1"/>
          </p:nvPr>
        </p:nvSpPr>
        <p:spPr/>
        <p:txBody>
          <a:bodyPr/>
          <a:lstStyle/>
          <a:p>
            <a:pPr eaLnBrk="1" hangingPunct="1"/>
            <a:r>
              <a:rPr lang="en-US" smtClean="0"/>
              <a:t>After the completion of this topic the participant should be aware of the following topics</a:t>
            </a:r>
          </a:p>
          <a:p>
            <a:pPr lvl="1" eaLnBrk="1" hangingPunct="1"/>
            <a:r>
              <a:rPr lang="en-US" smtClean="0"/>
              <a:t>What is Spring Framework</a:t>
            </a:r>
          </a:p>
          <a:p>
            <a:pPr lvl="1" eaLnBrk="1" hangingPunct="1"/>
            <a:r>
              <a:rPr lang="en-US" smtClean="0"/>
              <a:t>Dependency injection</a:t>
            </a:r>
          </a:p>
          <a:p>
            <a:pPr lvl="1" eaLnBrk="1" hangingPunct="1"/>
            <a:r>
              <a:rPr lang="en-US" smtClean="0"/>
              <a:t>Should be able to work with different wring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en-US" sz="3200"/>
              <a:t>MVC Package</a:t>
            </a:r>
          </a:p>
        </p:txBody>
      </p:sp>
      <p:sp>
        <p:nvSpPr>
          <p:cNvPr id="24579" name="Rectangle 3"/>
          <p:cNvSpPr>
            <a:spLocks noGrp="1" noChangeArrowheads="1"/>
          </p:cNvSpPr>
          <p:nvPr>
            <p:ph idx="1"/>
          </p:nvPr>
        </p:nvSpPr>
        <p:spPr/>
        <p:txBody>
          <a:bodyPr/>
          <a:lstStyle/>
          <a:p>
            <a:pPr eaLnBrk="1" hangingPunct="1"/>
            <a:r>
              <a:rPr lang="en-US" smtClean="0"/>
              <a:t> Spring's MVC package provides a Model-View-Controller (MVC) implementation for webapplications</a:t>
            </a:r>
          </a:p>
          <a:p>
            <a:pPr eaLnBrk="1" hangingPunct="1"/>
            <a:r>
              <a:rPr lang="en-US" smtClean="0"/>
              <a:t> Spring's MVC framework is not just any old implementation; it provides a clean separation between domain model code and web forms, and allows you to use all the other features of the Spring Framework.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defRPr/>
            </a:pPr>
            <a:r>
              <a:rPr lang="en-US" sz="3200"/>
              <a:t>Usage Scenarios</a:t>
            </a:r>
          </a:p>
        </p:txBody>
      </p:sp>
      <p:sp>
        <p:nvSpPr>
          <p:cNvPr id="25603" name="Rectangle 3"/>
          <p:cNvSpPr>
            <a:spLocks noGrp="1" noChangeArrowheads="1"/>
          </p:cNvSpPr>
          <p:nvPr>
            <p:ph idx="1"/>
          </p:nvPr>
        </p:nvSpPr>
        <p:spPr/>
        <p:txBody>
          <a:bodyPr/>
          <a:lstStyle/>
          <a:p>
            <a:pPr eaLnBrk="1" hangingPunct="1"/>
            <a:r>
              <a:rPr lang="en-US" smtClean="0"/>
              <a:t> You can use Spring in all sorts of scenarios, from applets up to fully-fledged enterprise applications using Spring's transaction management functionality and web framework integration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457200" y="457200"/>
            <a:ext cx="8229600" cy="914400"/>
          </a:xfrm>
        </p:spPr>
        <p:txBody>
          <a:bodyPr>
            <a:normAutofit/>
          </a:bodyPr>
          <a:lstStyle/>
          <a:p>
            <a:pPr eaLnBrk="1" hangingPunct="1">
              <a:defRPr/>
            </a:pPr>
            <a:r>
              <a:rPr lang="en-US" sz="3200" dirty="0"/>
              <a:t>Typical Full-fledged Spring </a:t>
            </a:r>
            <a:r>
              <a:rPr lang="en-US" sz="3200" dirty="0" smtClean="0"/>
              <a:t>Web App</a:t>
            </a:r>
            <a:endParaRPr lang="en-US" sz="3200" dirty="0"/>
          </a:p>
        </p:txBody>
      </p:sp>
      <p:pic>
        <p:nvPicPr>
          <p:cNvPr id="26627" name="Picture 4" descr="full"/>
          <p:cNvPicPr>
            <a:picLocks noChangeAspect="1" noChangeArrowheads="1"/>
          </p:cNvPicPr>
          <p:nvPr/>
        </p:nvPicPr>
        <p:blipFill>
          <a:blip r:embed="rId3" cstate="print"/>
          <a:srcRect/>
          <a:stretch>
            <a:fillRect/>
          </a:stretch>
        </p:blipFill>
        <p:spPr bwMode="auto">
          <a:xfrm>
            <a:off x="1066800" y="1554163"/>
            <a:ext cx="6858000" cy="465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57200" y="457200"/>
            <a:ext cx="8229600" cy="914400"/>
          </a:xfrm>
        </p:spPr>
        <p:txBody>
          <a:bodyPr>
            <a:normAutofit fontScale="90000"/>
          </a:bodyPr>
          <a:lstStyle/>
          <a:p>
            <a:pPr eaLnBrk="1" hangingPunct="1">
              <a:defRPr/>
            </a:pPr>
            <a:r>
              <a:rPr lang="en-US" sz="3200" dirty="0"/>
              <a:t>Spring Middle-tier Using 3rd party</a:t>
            </a:r>
            <a:br>
              <a:rPr lang="en-US" sz="3200" dirty="0"/>
            </a:br>
            <a:r>
              <a:rPr lang="en-US" sz="3200" dirty="0"/>
              <a:t>Web Framework</a:t>
            </a:r>
          </a:p>
        </p:txBody>
      </p:sp>
      <p:pic>
        <p:nvPicPr>
          <p:cNvPr id="27651" name="Picture 4" descr="thirdparty-web"/>
          <p:cNvPicPr>
            <a:picLocks noChangeAspect="1" noChangeArrowheads="1"/>
          </p:cNvPicPr>
          <p:nvPr/>
        </p:nvPicPr>
        <p:blipFill>
          <a:blip r:embed="rId3" cstate="print"/>
          <a:srcRect/>
          <a:stretch>
            <a:fillRect/>
          </a:stretch>
        </p:blipFill>
        <p:spPr bwMode="auto">
          <a:xfrm>
            <a:off x="838200" y="1474788"/>
            <a:ext cx="7315200" cy="4918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457200" y="228600"/>
            <a:ext cx="8229600" cy="1143000"/>
          </a:xfrm>
        </p:spPr>
        <p:txBody>
          <a:bodyPr/>
          <a:lstStyle/>
          <a:p>
            <a:pPr eaLnBrk="1" hangingPunct="1">
              <a:defRPr/>
            </a:pPr>
            <a:r>
              <a:rPr lang="en-US" sz="3200" dirty="0" err="1"/>
              <a:t>Remoting</a:t>
            </a:r>
            <a:r>
              <a:rPr lang="en-US" sz="3200" dirty="0"/>
              <a:t> Usage Scenario</a:t>
            </a:r>
          </a:p>
        </p:txBody>
      </p:sp>
      <p:pic>
        <p:nvPicPr>
          <p:cNvPr id="28675" name="Picture 4" descr="remoting"/>
          <p:cNvPicPr>
            <a:picLocks noChangeAspect="1" noChangeArrowheads="1"/>
          </p:cNvPicPr>
          <p:nvPr/>
        </p:nvPicPr>
        <p:blipFill>
          <a:blip r:embed="rId3" cstate="print"/>
          <a:srcRect/>
          <a:stretch>
            <a:fillRect/>
          </a:stretch>
        </p:blipFill>
        <p:spPr bwMode="auto">
          <a:xfrm>
            <a:off x="914400" y="1752600"/>
            <a:ext cx="7467600" cy="3816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457200" y="228600"/>
            <a:ext cx="8229600" cy="1143000"/>
          </a:xfrm>
        </p:spPr>
        <p:txBody>
          <a:bodyPr/>
          <a:lstStyle/>
          <a:p>
            <a:pPr eaLnBrk="1" hangingPunct="1">
              <a:defRPr/>
            </a:pPr>
            <a:r>
              <a:rPr lang="en-US" sz="3200" dirty="0"/>
              <a:t>EJBs – Wrapping Existing POJOs</a:t>
            </a:r>
          </a:p>
        </p:txBody>
      </p:sp>
      <p:pic>
        <p:nvPicPr>
          <p:cNvPr id="29699" name="Picture 4" descr="ejb"/>
          <p:cNvPicPr>
            <a:picLocks noChangeAspect="1" noChangeArrowheads="1"/>
          </p:cNvPicPr>
          <p:nvPr/>
        </p:nvPicPr>
        <p:blipFill>
          <a:blip r:embed="rId3" cstate="print"/>
          <a:srcRect/>
          <a:stretch>
            <a:fillRect/>
          </a:stretch>
        </p:blipFill>
        <p:spPr bwMode="auto">
          <a:xfrm>
            <a:off x="762000" y="1447800"/>
            <a:ext cx="7696200" cy="4621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6" name="Rectangle 4"/>
          <p:cNvSpPr>
            <a:spLocks noGrp="1" noChangeArrowheads="1"/>
          </p:cNvSpPr>
          <p:nvPr>
            <p:ph type="ctrTitle"/>
          </p:nvPr>
        </p:nvSpPr>
        <p:spPr/>
        <p:txBody>
          <a:bodyPr>
            <a:normAutofit fontScale="90000"/>
          </a:bodyPr>
          <a:lstStyle/>
          <a:p>
            <a:pPr eaLnBrk="1" hangingPunct="1">
              <a:defRPr/>
            </a:pPr>
            <a:r>
              <a:rPr lang="en-US"/>
              <a:t>Dependency Injection (DI):</a:t>
            </a:r>
            <a:br>
              <a:rPr lang="en-US"/>
            </a:br>
            <a:r>
              <a:rPr lang="en-US"/>
              <a:t>Basic concept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defRPr/>
            </a:pPr>
            <a:r>
              <a:rPr lang="en-US" sz="3200" dirty="0">
                <a:latin typeface="Albany-Bold" charset="0"/>
              </a:rPr>
              <a:t>Spring Dependency Injection</a:t>
            </a:r>
          </a:p>
        </p:txBody>
      </p:sp>
      <p:sp>
        <p:nvSpPr>
          <p:cNvPr id="31747" name="Rectangle 3"/>
          <p:cNvSpPr>
            <a:spLocks noGrp="1" noChangeArrowheads="1"/>
          </p:cNvSpPr>
          <p:nvPr>
            <p:ph idx="1"/>
          </p:nvPr>
        </p:nvSpPr>
        <p:spPr/>
        <p:txBody>
          <a:bodyPr/>
          <a:lstStyle/>
          <a:p>
            <a:pPr eaLnBrk="1" hangingPunct="1"/>
            <a:r>
              <a:rPr lang="en-US" dirty="0" smtClean="0">
                <a:solidFill>
                  <a:srgbClr val="000000"/>
                </a:solidFill>
                <a:latin typeface="Albany" charset="0"/>
              </a:rPr>
              <a:t>A kind of Inversion of Control (</a:t>
            </a:r>
            <a:r>
              <a:rPr lang="en-US" dirty="0" err="1" smtClean="0">
                <a:solidFill>
                  <a:srgbClr val="000000"/>
                </a:solidFill>
                <a:latin typeface="Albany" charset="0"/>
              </a:rPr>
              <a:t>IoC</a:t>
            </a:r>
            <a:r>
              <a:rPr lang="en-US" dirty="0" smtClean="0">
                <a:solidFill>
                  <a:srgbClr val="000000"/>
                </a:solidFill>
                <a:latin typeface="Albany" charset="0"/>
              </a:rPr>
              <a:t>)</a:t>
            </a:r>
          </a:p>
          <a:p>
            <a:pPr eaLnBrk="1" hangingPunct="1"/>
            <a:r>
              <a:rPr lang="en-US" dirty="0" smtClean="0">
                <a:solidFill>
                  <a:srgbClr val="000000"/>
                </a:solidFill>
                <a:latin typeface="StarSymbol" charset="0"/>
              </a:rPr>
              <a:t> </a:t>
            </a:r>
            <a:r>
              <a:rPr lang="en-US" dirty="0" smtClean="0">
                <a:solidFill>
                  <a:srgbClr val="000000"/>
                </a:solidFill>
                <a:latin typeface="Albany" charset="0"/>
              </a:rPr>
              <a:t>“Hollywood Principle”</a:t>
            </a:r>
          </a:p>
          <a:p>
            <a:pPr lvl="1" eaLnBrk="1" hangingPunct="1"/>
            <a:r>
              <a:rPr lang="en-US" dirty="0" smtClean="0">
                <a:solidFill>
                  <a:srgbClr val="000000"/>
                </a:solidFill>
                <a:latin typeface="StarSymbol" charset="0"/>
              </a:rPr>
              <a:t> </a:t>
            </a:r>
            <a:r>
              <a:rPr lang="en-US" dirty="0" smtClean="0">
                <a:solidFill>
                  <a:srgbClr val="000000"/>
                </a:solidFill>
                <a:latin typeface="Albany" charset="0"/>
              </a:rPr>
              <a:t>Don't call me, I'll call you</a:t>
            </a:r>
          </a:p>
          <a:p>
            <a:pPr eaLnBrk="1" hangingPunct="1"/>
            <a:r>
              <a:rPr lang="en-US" dirty="0" smtClean="0">
                <a:solidFill>
                  <a:srgbClr val="000000"/>
                </a:solidFill>
                <a:latin typeface="StarSymbol" charset="0"/>
              </a:rPr>
              <a:t> </a:t>
            </a:r>
            <a:r>
              <a:rPr lang="en-US" dirty="0" smtClean="0">
                <a:solidFill>
                  <a:srgbClr val="000000"/>
                </a:solidFill>
                <a:latin typeface="Albany" charset="0"/>
              </a:rPr>
              <a:t>“Container” resolves (injects) dependencies of components by setting implementation object (push)</a:t>
            </a:r>
          </a:p>
          <a:p>
            <a:pPr lvl="1" eaLnBrk="1" hangingPunct="1"/>
            <a:r>
              <a:rPr lang="en-US" dirty="0" smtClean="0">
                <a:solidFill>
                  <a:srgbClr val="000000"/>
                </a:solidFill>
                <a:latin typeface="StarSymbol" charset="0"/>
              </a:rPr>
              <a:t> </a:t>
            </a:r>
            <a:r>
              <a:rPr lang="en-US" dirty="0" smtClean="0">
                <a:solidFill>
                  <a:srgbClr val="000000"/>
                </a:solidFill>
                <a:latin typeface="Albany" charset="0"/>
              </a:rPr>
              <a:t>As opposed to component instantiating or Service Locator pattern where component locates implementation (pull</a:t>
            </a:r>
            <a:r>
              <a:rPr lang="en-US" dirty="0" smtClean="0">
                <a:solidFill>
                  <a:srgbClr val="000000"/>
                </a:solidFill>
                <a:latin typeface="Albany" charset="0"/>
              </a:rPr>
              <a:t>)</a:t>
            </a:r>
            <a:r>
              <a:rPr lang="en-US" dirty="0" smtClean="0">
                <a:solidFill>
                  <a:srgbClr val="000000"/>
                </a:solidFill>
                <a:latin typeface="StarSymbol" charset="0"/>
              </a:rPr>
              <a:t> </a:t>
            </a:r>
            <a:endParaRPr lang="en-US" dirty="0" smtClean="0">
              <a:solidFill>
                <a:srgbClr val="000000"/>
              </a:solidFill>
              <a:latin typeface="Albany"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eaLnBrk="1" hangingPunct="1">
              <a:defRPr/>
            </a:pPr>
            <a:r>
              <a:rPr lang="en-US" sz="3200"/>
              <a:t>Benefits of Dependency Injection</a:t>
            </a:r>
          </a:p>
        </p:txBody>
      </p:sp>
      <p:sp>
        <p:nvSpPr>
          <p:cNvPr id="32771" name="Rectangle 3"/>
          <p:cNvSpPr>
            <a:spLocks noGrp="1" noChangeArrowheads="1"/>
          </p:cNvSpPr>
          <p:nvPr>
            <p:ph idx="1"/>
          </p:nvPr>
        </p:nvSpPr>
        <p:spPr/>
        <p:txBody>
          <a:bodyPr/>
          <a:lstStyle/>
          <a:p>
            <a:pPr eaLnBrk="1" hangingPunct="1"/>
            <a:r>
              <a:rPr lang="en-US" sz="2400" smtClean="0"/>
              <a:t> Flexible</a:t>
            </a:r>
          </a:p>
          <a:p>
            <a:pPr lvl="1" eaLnBrk="1" hangingPunct="1"/>
            <a:r>
              <a:rPr lang="en-US" sz="2000" smtClean="0"/>
              <a:t> Avoid adding lookup code in business logic</a:t>
            </a:r>
          </a:p>
          <a:p>
            <a:pPr eaLnBrk="1" hangingPunct="1"/>
            <a:r>
              <a:rPr lang="en-US" sz="2400" smtClean="0"/>
              <a:t> Testable</a:t>
            </a:r>
          </a:p>
          <a:p>
            <a:pPr lvl="1" eaLnBrk="1" hangingPunct="1"/>
            <a:r>
              <a:rPr lang="en-US" sz="2000" smtClean="0"/>
              <a:t> No need to depend on external resources or containers for testing</a:t>
            </a:r>
          </a:p>
          <a:p>
            <a:pPr eaLnBrk="1" hangingPunct="1"/>
            <a:r>
              <a:rPr lang="en-US" sz="2400" smtClean="0"/>
              <a:t> Maintainable</a:t>
            </a:r>
          </a:p>
          <a:p>
            <a:pPr lvl="1" eaLnBrk="1" hangingPunct="1"/>
            <a:r>
              <a:rPr lang="en-US" sz="2000" smtClean="0"/>
              <a:t> Allows reuse in different application environments by changing configuration files instead of code</a:t>
            </a:r>
          </a:p>
          <a:p>
            <a:pPr lvl="1" eaLnBrk="1" hangingPunct="1"/>
            <a:r>
              <a:rPr lang="en-US" sz="2000" smtClean="0"/>
              <a:t> Promotes a consistent approach across all applications and teams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eaLnBrk="1" hangingPunct="1">
              <a:defRPr/>
            </a:pPr>
            <a:r>
              <a:rPr lang="en-US" sz="3200"/>
              <a:t>Two Dependency Injection Variants</a:t>
            </a:r>
          </a:p>
        </p:txBody>
      </p:sp>
      <p:sp>
        <p:nvSpPr>
          <p:cNvPr id="33795" name="Rectangle 3"/>
          <p:cNvSpPr>
            <a:spLocks noGrp="1" noChangeArrowheads="1"/>
          </p:cNvSpPr>
          <p:nvPr>
            <p:ph idx="1"/>
          </p:nvPr>
        </p:nvSpPr>
        <p:spPr/>
        <p:txBody>
          <a:bodyPr/>
          <a:lstStyle/>
          <a:p>
            <a:pPr eaLnBrk="1" hangingPunct="1"/>
            <a:r>
              <a:rPr lang="en-US" smtClean="0"/>
              <a:t> Constructor dependency Injection</a:t>
            </a:r>
          </a:p>
          <a:p>
            <a:pPr lvl="1" eaLnBrk="1" hangingPunct="1"/>
            <a:r>
              <a:rPr lang="en-US" smtClean="0"/>
              <a:t> Dependencies are provided through the constructors of the component</a:t>
            </a:r>
          </a:p>
          <a:p>
            <a:pPr eaLnBrk="1" hangingPunct="1"/>
            <a:r>
              <a:rPr lang="en-US" smtClean="0"/>
              <a:t> Setter dependency injection</a:t>
            </a:r>
          </a:p>
          <a:p>
            <a:pPr lvl="1" eaLnBrk="1" hangingPunct="1"/>
            <a:r>
              <a:rPr lang="en-US" smtClean="0"/>
              <a:t> Dependencies are provided through the JavaBean style setter methods of the component</a:t>
            </a:r>
          </a:p>
          <a:p>
            <a:pPr lvl="1" eaLnBrk="1" hangingPunct="1"/>
            <a:r>
              <a:rPr lang="en-US" smtClean="0"/>
              <a:t> More popular than Constructor dependency injection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eaLnBrk="1" hangingPunct="1">
              <a:defRPr/>
            </a:pPr>
            <a:r>
              <a:rPr lang="en-US" sz="3200"/>
              <a:t>Topics</a:t>
            </a:r>
          </a:p>
        </p:txBody>
      </p:sp>
      <p:sp>
        <p:nvSpPr>
          <p:cNvPr id="7171" name="Rectangle 3"/>
          <p:cNvSpPr>
            <a:spLocks noGrp="1" noChangeArrowheads="1"/>
          </p:cNvSpPr>
          <p:nvPr>
            <p:ph idx="1"/>
          </p:nvPr>
        </p:nvSpPr>
        <p:spPr/>
        <p:txBody>
          <a:bodyPr/>
          <a:lstStyle/>
          <a:p>
            <a:pPr eaLnBrk="1" hangingPunct="1"/>
            <a:r>
              <a:rPr lang="en-US" sz="2400" smtClean="0"/>
              <a:t> What is Spring framework?</a:t>
            </a:r>
          </a:p>
          <a:p>
            <a:pPr eaLnBrk="1" hangingPunct="1"/>
            <a:r>
              <a:rPr lang="en-US" sz="2400" smtClean="0"/>
              <a:t> Why Spring framework?</a:t>
            </a:r>
          </a:p>
          <a:p>
            <a:pPr eaLnBrk="1" hangingPunct="1"/>
            <a:r>
              <a:rPr lang="en-US" sz="2400" smtClean="0"/>
              <a:t> Spring framework architecture</a:t>
            </a:r>
          </a:p>
          <a:p>
            <a:pPr eaLnBrk="1" hangingPunct="1"/>
            <a:r>
              <a:rPr lang="en-US" sz="2400" smtClean="0"/>
              <a:t> Usage scenario</a:t>
            </a:r>
          </a:p>
          <a:p>
            <a:pPr eaLnBrk="1" hangingPunct="1"/>
            <a:r>
              <a:rPr lang="en-US" sz="2400" smtClean="0"/>
              <a:t> Dependency Injection (DI)</a:t>
            </a:r>
          </a:p>
          <a:p>
            <a:pPr lvl="1" eaLnBrk="1" hangingPunct="1"/>
            <a:r>
              <a:rPr lang="en-US" sz="2000" smtClean="0"/>
              <a:t> BeanFactory</a:t>
            </a:r>
          </a:p>
          <a:p>
            <a:pPr lvl="1" eaLnBrk="1" hangingPunct="1"/>
            <a:r>
              <a:rPr lang="en-US" sz="2000" smtClean="0"/>
              <a:t> Autowiring</a:t>
            </a:r>
          </a:p>
          <a:p>
            <a:pPr lvl="1" eaLnBrk="1" hangingPunct="1"/>
            <a:r>
              <a:rPr lang="en-US" sz="2000" smtClean="0"/>
              <a:t> ApplicationContext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eaLnBrk="1" hangingPunct="1">
              <a:defRPr/>
            </a:pPr>
            <a:r>
              <a:rPr lang="en-US" sz="3200"/>
              <a:t>Constructor Dependency Injection</a:t>
            </a:r>
          </a:p>
        </p:txBody>
      </p:sp>
      <p:sp>
        <p:nvSpPr>
          <p:cNvPr id="34819" name="Rectangle 3"/>
          <p:cNvSpPr>
            <a:spLocks noGrp="1" noChangeArrowheads="1"/>
          </p:cNvSpPr>
          <p:nvPr>
            <p:ph idx="1"/>
          </p:nvPr>
        </p:nvSpPr>
        <p:spPr/>
        <p:txBody>
          <a:bodyPr/>
          <a:lstStyle/>
          <a:p>
            <a:pPr eaLnBrk="1" hangingPunct="1">
              <a:buFont typeface="Wingdings" pitchFamily="2" charset="2"/>
              <a:buNone/>
            </a:pPr>
            <a:r>
              <a:rPr lang="en-US" sz="2000" smtClean="0">
                <a:latin typeface="Courier New" pitchFamily="49" charset="0"/>
                <a:cs typeface="Courier New" pitchFamily="49" charset="0"/>
              </a:rPr>
              <a:t>public class ConstructorInjection {</a:t>
            </a:r>
          </a:p>
          <a:p>
            <a:pPr eaLnBrk="1" hangingPunct="1">
              <a:buFont typeface="Wingdings" pitchFamily="2" charset="2"/>
              <a:buNone/>
            </a:pPr>
            <a:r>
              <a:rPr lang="en-US" sz="2000" smtClean="0">
                <a:latin typeface="Courier New" pitchFamily="49" charset="0"/>
                <a:cs typeface="Courier New" pitchFamily="49" charset="0"/>
              </a:rPr>
              <a:t>	private Dependency dep;</a:t>
            </a:r>
          </a:p>
          <a:p>
            <a:pPr eaLnBrk="1" hangingPunct="1">
              <a:buFont typeface="Wingdings" pitchFamily="2" charset="2"/>
              <a:buNone/>
            </a:pPr>
            <a:r>
              <a:rPr lang="en-US" sz="2000" smtClean="0">
                <a:latin typeface="Courier New" pitchFamily="49" charset="0"/>
                <a:cs typeface="Courier New" pitchFamily="49" charset="0"/>
              </a:rPr>
              <a:t>	public ConstructorInjection(Dependency dep) {</a:t>
            </a:r>
          </a:p>
          <a:p>
            <a:pPr eaLnBrk="1" hangingPunct="1">
              <a:buFont typeface="Wingdings" pitchFamily="2" charset="2"/>
              <a:buNone/>
            </a:pPr>
            <a:r>
              <a:rPr lang="en-US" sz="2000" smtClean="0">
                <a:latin typeface="Courier New" pitchFamily="49" charset="0"/>
                <a:cs typeface="Courier New" pitchFamily="49" charset="0"/>
              </a:rPr>
              <a:t>		this.dep = dep;</a:t>
            </a:r>
          </a:p>
          <a:p>
            <a:pPr eaLnBrk="1" hangingPunct="1">
              <a:buFont typeface="Wingdings" pitchFamily="2" charset="2"/>
              <a:buNone/>
            </a:pPr>
            <a:r>
              <a:rPr lang="en-US" sz="2000" smtClean="0">
                <a:latin typeface="Courier New" pitchFamily="49" charset="0"/>
                <a:cs typeface="Courier New" pitchFamily="49" charset="0"/>
              </a:rPr>
              <a:t>	}</a:t>
            </a:r>
          </a:p>
          <a:p>
            <a:pPr eaLnBrk="1" hangingPunct="1">
              <a:buFont typeface="Wingdings" pitchFamily="2" charset="2"/>
              <a:buNone/>
            </a:pPr>
            <a:r>
              <a:rPr lang="en-US" sz="20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eaLnBrk="1" hangingPunct="1">
              <a:defRPr/>
            </a:pPr>
            <a:r>
              <a:rPr lang="en-US" sz="3200"/>
              <a:t>Setter Dependency Injection</a:t>
            </a:r>
          </a:p>
        </p:txBody>
      </p:sp>
      <p:sp>
        <p:nvSpPr>
          <p:cNvPr id="35843" name="Rectangle 3"/>
          <p:cNvSpPr>
            <a:spLocks noGrp="1" noChangeArrowheads="1"/>
          </p:cNvSpPr>
          <p:nvPr>
            <p:ph idx="1"/>
          </p:nvPr>
        </p:nvSpPr>
        <p:spPr/>
        <p:txBody>
          <a:bodyPr/>
          <a:lstStyle/>
          <a:p>
            <a:pPr eaLnBrk="1" hangingPunct="1">
              <a:buFont typeface="Wingdings" pitchFamily="2" charset="2"/>
              <a:buNone/>
            </a:pPr>
            <a:r>
              <a:rPr lang="en-US" sz="2000" smtClean="0">
                <a:latin typeface="Courier New" pitchFamily="49" charset="0"/>
                <a:cs typeface="Courier New" pitchFamily="49" charset="0"/>
              </a:rPr>
              <a:t>public class SetterInjection {</a:t>
            </a:r>
          </a:p>
          <a:p>
            <a:pPr eaLnBrk="1" hangingPunct="1">
              <a:buFont typeface="Wingdings" pitchFamily="2" charset="2"/>
              <a:buNone/>
            </a:pPr>
            <a:r>
              <a:rPr lang="en-US" sz="2000" smtClean="0">
                <a:latin typeface="Courier New" pitchFamily="49" charset="0"/>
                <a:cs typeface="Courier New" pitchFamily="49" charset="0"/>
              </a:rPr>
              <a:t>	private Dependency dep;</a:t>
            </a:r>
          </a:p>
          <a:p>
            <a:pPr eaLnBrk="1" hangingPunct="1">
              <a:buFont typeface="Wingdings" pitchFamily="2" charset="2"/>
              <a:buNone/>
            </a:pPr>
            <a:r>
              <a:rPr lang="en-US" sz="2000" smtClean="0">
                <a:latin typeface="Courier New" pitchFamily="49" charset="0"/>
                <a:cs typeface="Courier New" pitchFamily="49" charset="0"/>
              </a:rPr>
              <a:t>	public void setMyDependency(Dependency dep) {</a:t>
            </a:r>
          </a:p>
          <a:p>
            <a:pPr eaLnBrk="1" hangingPunct="1">
              <a:buFont typeface="Wingdings" pitchFamily="2" charset="2"/>
              <a:buNone/>
            </a:pPr>
            <a:r>
              <a:rPr lang="en-US" sz="2000" smtClean="0">
                <a:latin typeface="Courier New" pitchFamily="49" charset="0"/>
                <a:cs typeface="Courier New" pitchFamily="49" charset="0"/>
              </a:rPr>
              <a:t>		this.dep = dep;</a:t>
            </a:r>
          </a:p>
          <a:p>
            <a:pPr eaLnBrk="1" hangingPunct="1">
              <a:buFont typeface="Wingdings" pitchFamily="2" charset="2"/>
              <a:buNone/>
            </a:pPr>
            <a:r>
              <a:rPr lang="en-US" sz="2000" smtClean="0">
                <a:latin typeface="Courier New" pitchFamily="49" charset="0"/>
                <a:cs typeface="Courier New" pitchFamily="49" charset="0"/>
              </a:rPr>
              <a:t>	}</a:t>
            </a:r>
          </a:p>
          <a:p>
            <a:pPr eaLnBrk="1" hangingPunct="1">
              <a:buFont typeface="Wingdings" pitchFamily="2" charset="2"/>
              <a:buNone/>
            </a:pPr>
            <a:r>
              <a:rPr lang="en-US" sz="200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80" name="Rectangle 4"/>
          <p:cNvSpPr>
            <a:spLocks noGrp="1" noChangeArrowheads="1"/>
          </p:cNvSpPr>
          <p:nvPr>
            <p:ph type="ctrTitle"/>
          </p:nvPr>
        </p:nvSpPr>
        <p:spPr/>
        <p:txBody>
          <a:bodyPr>
            <a:normAutofit fontScale="90000"/>
          </a:bodyPr>
          <a:lstStyle/>
          <a:p>
            <a:pPr eaLnBrk="1" hangingPunct="1">
              <a:defRPr/>
            </a:pPr>
            <a:r>
              <a:rPr lang="en-US"/>
              <a:t>Dependency Injection (DI):</a:t>
            </a:r>
            <a:br>
              <a:rPr lang="en-US"/>
            </a:br>
            <a:r>
              <a:rPr lang="en-US"/>
              <a:t>DI Support in Spring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en-US" sz="3200"/>
              <a:t>Sub-topics</a:t>
            </a:r>
          </a:p>
        </p:txBody>
      </p:sp>
      <p:sp>
        <p:nvSpPr>
          <p:cNvPr id="37891" name="Rectangle 3"/>
          <p:cNvSpPr>
            <a:spLocks noGrp="1" noChangeArrowheads="1"/>
          </p:cNvSpPr>
          <p:nvPr>
            <p:ph idx="1"/>
          </p:nvPr>
        </p:nvSpPr>
        <p:spPr/>
        <p:txBody>
          <a:bodyPr/>
          <a:lstStyle/>
          <a:p>
            <a:pPr eaLnBrk="1" hangingPunct="1"/>
            <a:r>
              <a:rPr lang="en-US" smtClean="0"/>
              <a:t> </a:t>
            </a:r>
            <a:r>
              <a:rPr lang="en-US" i="1" smtClean="0"/>
              <a:t>BeanFactory </a:t>
            </a:r>
            <a:r>
              <a:rPr lang="en-US" smtClean="0"/>
              <a:t>interface</a:t>
            </a:r>
          </a:p>
          <a:p>
            <a:pPr eaLnBrk="1" hangingPunct="1"/>
            <a:r>
              <a:rPr lang="en-US" smtClean="0"/>
              <a:t> </a:t>
            </a:r>
            <a:r>
              <a:rPr lang="en-US" i="1" smtClean="0"/>
              <a:t>XmlBeanFactory </a:t>
            </a:r>
            <a:r>
              <a:rPr lang="en-US" smtClean="0"/>
              <a:t>implementation</a:t>
            </a:r>
          </a:p>
          <a:p>
            <a:pPr eaLnBrk="1" hangingPunct="1"/>
            <a:r>
              <a:rPr lang="en-US" smtClean="0"/>
              <a:t> Bean configuration file</a:t>
            </a:r>
          </a:p>
          <a:p>
            <a:pPr lvl="1" eaLnBrk="1" hangingPunct="1"/>
            <a:r>
              <a:rPr lang="en-US" smtClean="0"/>
              <a:t> Setter dependency injection</a:t>
            </a:r>
          </a:p>
          <a:p>
            <a:pPr lvl="1" eaLnBrk="1" hangingPunct="1"/>
            <a:r>
              <a:rPr lang="en-US" smtClean="0"/>
              <a:t> Constructor dependency injection</a:t>
            </a:r>
          </a:p>
          <a:p>
            <a:pPr eaLnBrk="1" hangingPunct="1"/>
            <a:r>
              <a:rPr lang="en-US" smtClean="0"/>
              <a:t> Beans</a:t>
            </a:r>
          </a:p>
          <a:p>
            <a:pPr eaLnBrk="1" hangingPunct="1"/>
            <a:r>
              <a:rPr lang="en-US" smtClean="0"/>
              <a:t> Injection parameters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eaLnBrk="1" hangingPunct="1">
              <a:defRPr/>
            </a:pPr>
            <a:r>
              <a:rPr lang="en-US" sz="3200"/>
              <a:t>BeanFactory</a:t>
            </a:r>
          </a:p>
        </p:txBody>
      </p:sp>
      <p:sp>
        <p:nvSpPr>
          <p:cNvPr id="38915" name="Rectangle 3"/>
          <p:cNvSpPr>
            <a:spLocks noGrp="1" noChangeArrowheads="1"/>
          </p:cNvSpPr>
          <p:nvPr>
            <p:ph idx="1"/>
          </p:nvPr>
        </p:nvSpPr>
        <p:spPr/>
        <p:txBody>
          <a:bodyPr/>
          <a:lstStyle/>
          <a:p>
            <a:pPr eaLnBrk="1" hangingPunct="1">
              <a:lnSpc>
                <a:spcPct val="130000"/>
              </a:lnSpc>
            </a:pPr>
            <a:r>
              <a:rPr lang="en-US" sz="2400" smtClean="0"/>
              <a:t> BeanFactory object is responsible for managing beans and their dependencies</a:t>
            </a:r>
          </a:p>
          <a:p>
            <a:pPr eaLnBrk="1" hangingPunct="1">
              <a:lnSpc>
                <a:spcPct val="130000"/>
              </a:lnSpc>
            </a:pPr>
            <a:r>
              <a:rPr lang="en-US" sz="2400" smtClean="0"/>
              <a:t> Your application interacts with Spring's DI container through BeanFactory interface</a:t>
            </a:r>
          </a:p>
          <a:p>
            <a:pPr lvl="1" eaLnBrk="1" hangingPunct="1"/>
            <a:r>
              <a:rPr lang="en-US" sz="2000" smtClean="0"/>
              <a:t> BeanFactory object has to be created by the application typically XmlBeanFactory</a:t>
            </a:r>
          </a:p>
          <a:p>
            <a:pPr lvl="1" eaLnBrk="1" hangingPunct="1"/>
            <a:r>
              <a:rPr lang="en-US" sz="2000" smtClean="0"/>
              <a:t> BeanFactory object, when it gets created, read bean configuration file and performs the wiring</a:t>
            </a:r>
          </a:p>
          <a:p>
            <a:pPr lvl="1" eaLnBrk="1" hangingPunct="1"/>
            <a:r>
              <a:rPr lang="en-US" sz="2000" smtClean="0"/>
              <a:t> Once created, the application can access the beans via BeanFactory interface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US"/>
              <a:t>BeanFactory Implementations</a:t>
            </a:r>
          </a:p>
        </p:txBody>
      </p:sp>
      <p:sp>
        <p:nvSpPr>
          <p:cNvPr id="39939" name="Rectangle 3"/>
          <p:cNvSpPr>
            <a:spLocks noGrp="1" noChangeArrowheads="1"/>
          </p:cNvSpPr>
          <p:nvPr>
            <p:ph idx="1"/>
          </p:nvPr>
        </p:nvSpPr>
        <p:spPr/>
        <p:txBody>
          <a:bodyPr/>
          <a:lstStyle/>
          <a:p>
            <a:pPr eaLnBrk="1" hangingPunct="1"/>
            <a:r>
              <a:rPr lang="en-US" smtClean="0"/>
              <a:t> XmlBeanFactory</a:t>
            </a:r>
          </a:p>
          <a:p>
            <a:pPr lvl="1" eaLnBrk="1" hangingPunct="1"/>
            <a:r>
              <a:rPr lang="en-US" smtClean="0"/>
              <a:t> Convenience extension of DefaultListableBeanFactory</a:t>
            </a:r>
          </a:p>
          <a:p>
            <a:pPr lvl="2" eaLnBrk="1" hangingPunct="1"/>
            <a:r>
              <a:rPr lang="en-US" smtClean="0"/>
              <a:t>that reads bean definitions from an XML document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457200" y="457200"/>
            <a:ext cx="8229600" cy="914400"/>
          </a:xfrm>
        </p:spPr>
        <p:txBody>
          <a:bodyPr>
            <a:normAutofit fontScale="90000"/>
          </a:bodyPr>
          <a:lstStyle/>
          <a:p>
            <a:pPr eaLnBrk="1" hangingPunct="1">
              <a:defRPr/>
            </a:pPr>
            <a:r>
              <a:rPr lang="en-US" sz="3200" dirty="0"/>
              <a:t>Reading XML Configuration File via</a:t>
            </a:r>
            <a:br>
              <a:rPr lang="en-US" sz="3200" dirty="0"/>
            </a:br>
            <a:r>
              <a:rPr lang="en-US" sz="3200" i="1" dirty="0" err="1"/>
              <a:t>XmlBeanFactory</a:t>
            </a:r>
            <a:r>
              <a:rPr lang="en-US" sz="3200" dirty="0"/>
              <a:t> </a:t>
            </a:r>
            <a:r>
              <a:rPr lang="en-US" sz="3200" dirty="0" smtClean="0"/>
              <a:t> class</a:t>
            </a:r>
            <a:endParaRPr lang="en-US" sz="3200" dirty="0"/>
          </a:p>
        </p:txBody>
      </p:sp>
      <p:sp>
        <p:nvSpPr>
          <p:cNvPr id="40963" name="Rectangle 3"/>
          <p:cNvSpPr>
            <a:spLocks noGrp="1" noChangeArrowheads="1"/>
          </p:cNvSpPr>
          <p:nvPr>
            <p:ph idx="1"/>
          </p:nvPr>
        </p:nvSpPr>
        <p:spPr>
          <a:xfrm>
            <a:off x="609600" y="1828800"/>
            <a:ext cx="8001000" cy="4097338"/>
          </a:xfrm>
        </p:spPr>
        <p:txBody>
          <a:bodyPr/>
          <a:lstStyle/>
          <a:p>
            <a:pPr eaLnBrk="1" hangingPunct="1">
              <a:lnSpc>
                <a:spcPct val="120000"/>
              </a:lnSpc>
              <a:buFont typeface="Wingdings" pitchFamily="2" charset="2"/>
              <a:buNone/>
            </a:pPr>
            <a:r>
              <a:rPr lang="en-US" sz="1800" b="1" smtClean="0">
                <a:solidFill>
                  <a:srgbClr val="7F0055"/>
                </a:solidFill>
                <a:latin typeface="Courier New" pitchFamily="49" charset="0"/>
              </a:rPr>
              <a:t>public</a:t>
            </a:r>
            <a:r>
              <a:rPr lang="en-US" sz="1800" smtClean="0">
                <a:solidFill>
                  <a:srgbClr val="000000"/>
                </a:solidFill>
                <a:latin typeface="Courier New" pitchFamily="49" charset="0"/>
              </a:rPr>
              <a:t> </a:t>
            </a:r>
            <a:r>
              <a:rPr lang="en-US" sz="1800" b="1" smtClean="0">
                <a:solidFill>
                  <a:srgbClr val="7F0055"/>
                </a:solidFill>
                <a:latin typeface="Courier New" pitchFamily="49" charset="0"/>
              </a:rPr>
              <a:t>class</a:t>
            </a:r>
            <a:r>
              <a:rPr lang="en-US" sz="1800" smtClean="0">
                <a:solidFill>
                  <a:srgbClr val="000000"/>
                </a:solidFill>
                <a:latin typeface="Courier New" pitchFamily="49" charset="0"/>
              </a:rPr>
              <a:t> XmlConfigWithBeanFactory {</a:t>
            </a:r>
            <a:endParaRPr lang="en-US" sz="1800" smtClean="0">
              <a:latin typeface="Courier New" pitchFamily="49" charset="0"/>
            </a:endParaRPr>
          </a:p>
          <a:p>
            <a:pPr eaLnBrk="1" hangingPunct="1">
              <a:lnSpc>
                <a:spcPct val="120000"/>
              </a:lnSpc>
              <a:buFont typeface="Wingdings" pitchFamily="2" charset="2"/>
              <a:buNone/>
            </a:pPr>
            <a:r>
              <a:rPr lang="en-US" sz="1800" b="1" smtClean="0">
                <a:solidFill>
                  <a:srgbClr val="7F0055"/>
                </a:solidFill>
                <a:latin typeface="Courier New" pitchFamily="49" charset="0"/>
              </a:rPr>
              <a:t>	public</a:t>
            </a:r>
            <a:r>
              <a:rPr lang="en-US" sz="1800" smtClean="0">
                <a:solidFill>
                  <a:srgbClr val="000000"/>
                </a:solidFill>
                <a:latin typeface="Courier New" pitchFamily="49" charset="0"/>
              </a:rPr>
              <a:t> </a:t>
            </a:r>
            <a:r>
              <a:rPr lang="en-US" sz="1800" b="1" smtClean="0">
                <a:solidFill>
                  <a:srgbClr val="7F0055"/>
                </a:solidFill>
                <a:latin typeface="Courier New" pitchFamily="49" charset="0"/>
              </a:rPr>
              <a:t>static</a:t>
            </a:r>
            <a:r>
              <a:rPr lang="en-US" sz="1800" smtClean="0">
                <a:solidFill>
                  <a:srgbClr val="000000"/>
                </a:solidFill>
                <a:latin typeface="Courier New" pitchFamily="49" charset="0"/>
              </a:rPr>
              <a:t> </a:t>
            </a:r>
            <a:r>
              <a:rPr lang="en-US" sz="1800" b="1" smtClean="0">
                <a:solidFill>
                  <a:srgbClr val="7F0055"/>
                </a:solidFill>
                <a:latin typeface="Courier New" pitchFamily="49" charset="0"/>
              </a:rPr>
              <a:t>void</a:t>
            </a:r>
            <a:r>
              <a:rPr lang="en-US" sz="1800" smtClean="0">
                <a:solidFill>
                  <a:srgbClr val="000000"/>
                </a:solidFill>
                <a:latin typeface="Courier New" pitchFamily="49" charset="0"/>
              </a:rPr>
              <a:t> main(String[] args) {</a:t>
            </a:r>
            <a:endParaRPr lang="en-US" sz="1800" smtClean="0">
              <a:latin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rPr>
              <a:t>		XmlBeanFactory factory =</a:t>
            </a:r>
            <a:endParaRPr lang="en-US" sz="1800" smtClean="0">
              <a:latin typeface="Courier New" pitchFamily="49" charset="0"/>
            </a:endParaRPr>
          </a:p>
          <a:p>
            <a:pPr eaLnBrk="1" hangingPunct="1">
              <a:lnSpc>
                <a:spcPct val="120000"/>
              </a:lnSpc>
              <a:buFont typeface="Wingdings" pitchFamily="2" charset="2"/>
              <a:buNone/>
            </a:pPr>
            <a:r>
              <a:rPr lang="en-US" sz="1800" b="1" smtClean="0">
                <a:solidFill>
                  <a:srgbClr val="7F0055"/>
                </a:solidFill>
                <a:latin typeface="Courier New" pitchFamily="49" charset="0"/>
              </a:rPr>
              <a:t>new</a:t>
            </a:r>
            <a:r>
              <a:rPr lang="en-US" sz="1800" smtClean="0">
                <a:solidFill>
                  <a:srgbClr val="000000"/>
                </a:solidFill>
                <a:latin typeface="Courier New" pitchFamily="49" charset="0"/>
              </a:rPr>
              <a:t> XmlBeanFactory(</a:t>
            </a:r>
            <a:r>
              <a:rPr lang="en-US" sz="1800" b="1" smtClean="0">
                <a:solidFill>
                  <a:srgbClr val="7F0055"/>
                </a:solidFill>
                <a:latin typeface="Courier New" pitchFamily="49" charset="0"/>
              </a:rPr>
              <a:t>new</a:t>
            </a:r>
            <a:r>
              <a:rPr lang="en-US" sz="1800" smtClean="0">
                <a:solidFill>
                  <a:srgbClr val="000000"/>
                </a:solidFill>
                <a:latin typeface="Courier New" pitchFamily="49" charset="0"/>
              </a:rPr>
              <a:t> FileSystemResource(</a:t>
            </a:r>
            <a:r>
              <a:rPr lang="en-US" sz="1800" smtClean="0">
                <a:solidFill>
                  <a:srgbClr val="2A00FF"/>
                </a:solidFill>
                <a:latin typeface="Courier New" pitchFamily="49" charset="0"/>
              </a:rPr>
              <a:t>"beans.xml"</a:t>
            </a:r>
            <a:r>
              <a:rPr lang="en-US" sz="1800" smtClean="0">
                <a:solidFill>
                  <a:srgbClr val="000000"/>
                </a:solidFill>
                <a:latin typeface="Courier New" pitchFamily="49" charset="0"/>
              </a:rPr>
              <a:t>));</a:t>
            </a:r>
            <a:endParaRPr lang="en-US" sz="1800" smtClean="0">
              <a:latin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rPr>
              <a:t>		SomeBeanInterface b =</a:t>
            </a:r>
            <a:endParaRPr lang="en-US" sz="1800" smtClean="0">
              <a:latin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rPr>
              <a:t>(SomeBeanInterface) factory.getBean(“nameOftheBean”);</a:t>
            </a:r>
            <a:endParaRPr lang="en-US" sz="1800" smtClean="0">
              <a:latin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rPr>
              <a:t>	}</a:t>
            </a:r>
            <a:endParaRPr lang="en-US" sz="1800" smtClean="0">
              <a:latin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eaLnBrk="1" hangingPunct="1">
              <a:defRPr/>
            </a:pPr>
            <a:r>
              <a:rPr lang="en-US" sz="3200"/>
              <a:t>Bean Configuration File</a:t>
            </a:r>
          </a:p>
        </p:txBody>
      </p:sp>
      <p:sp>
        <p:nvSpPr>
          <p:cNvPr id="41987" name="Rectangle 3"/>
          <p:cNvSpPr>
            <a:spLocks noGrp="1" noChangeArrowheads="1"/>
          </p:cNvSpPr>
          <p:nvPr>
            <p:ph idx="1"/>
          </p:nvPr>
        </p:nvSpPr>
        <p:spPr/>
        <p:txBody>
          <a:bodyPr/>
          <a:lstStyle/>
          <a:p>
            <a:pPr eaLnBrk="1" hangingPunct="1"/>
            <a:r>
              <a:rPr lang="en-US" smtClean="0">
                <a:solidFill>
                  <a:srgbClr val="000000"/>
                </a:solidFill>
                <a:latin typeface="Albany" charset="0"/>
              </a:rPr>
              <a:t>Each bean is defined using </a:t>
            </a:r>
            <a:r>
              <a:rPr lang="en-US" i="1" smtClean="0">
                <a:solidFill>
                  <a:srgbClr val="0000FF"/>
                </a:solidFill>
                <a:latin typeface="Albany-Italic" charset="0"/>
              </a:rPr>
              <a:t>&lt;bean&gt; </a:t>
            </a:r>
            <a:r>
              <a:rPr lang="en-US" smtClean="0">
                <a:solidFill>
                  <a:srgbClr val="000000"/>
                </a:solidFill>
                <a:latin typeface="Albany" charset="0"/>
              </a:rPr>
              <a:t>tag under the root of the </a:t>
            </a:r>
            <a:r>
              <a:rPr lang="en-US" smtClean="0">
                <a:solidFill>
                  <a:srgbClr val="0000FF"/>
                </a:solidFill>
                <a:latin typeface="Albany" charset="0"/>
              </a:rPr>
              <a:t>&lt;beans&gt; </a:t>
            </a:r>
            <a:r>
              <a:rPr lang="en-US" smtClean="0">
                <a:solidFill>
                  <a:srgbClr val="000000"/>
                </a:solidFill>
                <a:latin typeface="Albany" charset="0"/>
              </a:rPr>
              <a:t>tag</a:t>
            </a:r>
          </a:p>
          <a:p>
            <a:pPr eaLnBrk="1" hangingPunct="1"/>
            <a:r>
              <a:rPr lang="en-US" smtClean="0">
                <a:solidFill>
                  <a:srgbClr val="000000"/>
                </a:solidFill>
                <a:latin typeface="StarSymbol" charset="0"/>
              </a:rPr>
              <a:t> </a:t>
            </a:r>
            <a:r>
              <a:rPr lang="en-US" smtClean="0">
                <a:solidFill>
                  <a:srgbClr val="000000"/>
                </a:solidFill>
                <a:latin typeface="Albany" charset="0"/>
              </a:rPr>
              <a:t>The </a:t>
            </a:r>
            <a:r>
              <a:rPr lang="en-US" i="1" smtClean="0">
                <a:solidFill>
                  <a:srgbClr val="0000FF"/>
                </a:solidFill>
                <a:latin typeface="Albany-Italic" charset="0"/>
              </a:rPr>
              <a:t>id </a:t>
            </a:r>
            <a:r>
              <a:rPr lang="en-US" smtClean="0">
                <a:solidFill>
                  <a:srgbClr val="000000"/>
                </a:solidFill>
                <a:latin typeface="Albany" charset="0"/>
              </a:rPr>
              <a:t>attribute is used to give the bean its default name</a:t>
            </a:r>
          </a:p>
          <a:p>
            <a:pPr eaLnBrk="1" hangingPunct="1"/>
            <a:r>
              <a:rPr lang="en-US" smtClean="0">
                <a:solidFill>
                  <a:srgbClr val="000000"/>
                </a:solidFill>
                <a:latin typeface="StarSymbol" charset="0"/>
              </a:rPr>
              <a:t> </a:t>
            </a:r>
            <a:r>
              <a:rPr lang="en-US" smtClean="0">
                <a:solidFill>
                  <a:srgbClr val="000000"/>
                </a:solidFill>
                <a:latin typeface="Albany" charset="0"/>
              </a:rPr>
              <a:t>The </a:t>
            </a:r>
            <a:r>
              <a:rPr lang="en-US" i="1" smtClean="0">
                <a:solidFill>
                  <a:srgbClr val="0000FF"/>
                </a:solidFill>
                <a:latin typeface="Albany-Italic" charset="0"/>
              </a:rPr>
              <a:t>class </a:t>
            </a:r>
            <a:r>
              <a:rPr lang="en-US" smtClean="0">
                <a:solidFill>
                  <a:srgbClr val="000000"/>
                </a:solidFill>
                <a:latin typeface="Albany" charset="0"/>
              </a:rPr>
              <a:t>attribute specifies the type of the bean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defRPr/>
            </a:pPr>
            <a:r>
              <a:rPr lang="en-US" sz="3200"/>
              <a:t>Bean Configuration File Example</a:t>
            </a:r>
          </a:p>
        </p:txBody>
      </p:sp>
      <p:sp>
        <p:nvSpPr>
          <p:cNvPr id="43011" name="Rectangle 3"/>
          <p:cNvSpPr>
            <a:spLocks noGrp="1" noChangeArrowheads="1"/>
          </p:cNvSpPr>
          <p:nvPr>
            <p:ph idx="1"/>
          </p:nvPr>
        </p:nvSpPr>
        <p:spPr/>
        <p:txBody>
          <a:bodyPr/>
          <a:lstStyle/>
          <a:p>
            <a:pPr eaLnBrk="1" hangingPunct="1">
              <a:lnSpc>
                <a:spcPct val="120000"/>
              </a:lnSpc>
              <a:buFont typeface="Wingdings" pitchFamily="2" charset="2"/>
              <a:buNone/>
            </a:pPr>
            <a:r>
              <a:rPr lang="en-US" sz="1800" smtClean="0">
                <a:solidFill>
                  <a:srgbClr val="000080"/>
                </a:solidFill>
                <a:latin typeface="Courier New" pitchFamily="49" charset="0"/>
                <a:cs typeface="Courier New" pitchFamily="49" charset="0"/>
              </a:rPr>
              <a:t>&lt;!DOCTYPE beans PUBLIC "-//SPRING//DTD BEAN//EN"</a:t>
            </a:r>
          </a:p>
          <a:p>
            <a:pPr eaLnBrk="1" hangingPunct="1">
              <a:lnSpc>
                <a:spcPct val="120000"/>
              </a:lnSpc>
              <a:buFont typeface="Wingdings" pitchFamily="2" charset="2"/>
              <a:buNone/>
            </a:pPr>
            <a:r>
              <a:rPr lang="en-US" sz="1800" smtClean="0">
                <a:solidFill>
                  <a:srgbClr val="000080"/>
                </a:solidFill>
                <a:latin typeface="Courier New" pitchFamily="49" charset="0"/>
                <a:cs typeface="Courier New" pitchFamily="49" charset="0"/>
              </a:rPr>
              <a:t>"http://www.springframework.org/dtd/spring-beans.dtd"&gt;</a:t>
            </a:r>
          </a:p>
          <a:p>
            <a:pPr eaLnBrk="1" hangingPunct="1">
              <a:lnSpc>
                <a:spcPct val="120000"/>
              </a:lnSpc>
              <a:buFont typeface="Wingdings" pitchFamily="2" charset="2"/>
              <a:buNone/>
            </a:pP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beans</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bean</a:t>
            </a:r>
            <a:r>
              <a:rPr lang="en-US" sz="1800" smtClean="0">
                <a:solidFill>
                  <a:srgbClr val="FF0000"/>
                </a:solidFill>
                <a:latin typeface="Courier New" pitchFamily="49" charset="0"/>
                <a:cs typeface="Courier New" pitchFamily="49" charset="0"/>
              </a:rPr>
              <a:t> id</a:t>
            </a:r>
            <a:r>
              <a:rPr lang="en-US" sz="1800" smtClean="0">
                <a:solidFill>
                  <a:srgbClr val="0000FF"/>
                </a:solidFill>
                <a:latin typeface="Courier New" pitchFamily="49" charset="0"/>
                <a:cs typeface="Courier New" pitchFamily="49" charset="0"/>
              </a:rPr>
              <a:t>="</a:t>
            </a:r>
            <a:r>
              <a:rPr lang="en-US" sz="1800" smtClean="0">
                <a:solidFill>
                  <a:srgbClr val="000000"/>
                </a:solidFill>
                <a:latin typeface="Courier New" pitchFamily="49" charset="0"/>
                <a:cs typeface="Courier New" pitchFamily="49" charset="0"/>
              </a:rPr>
              <a:t>renderer</a:t>
            </a:r>
            <a:r>
              <a:rPr lang="en-US" sz="1800" smtClean="0">
                <a:solidFill>
                  <a:srgbClr val="0000FF"/>
                </a:solidFill>
                <a:latin typeface="Courier New" pitchFamily="49" charset="0"/>
                <a:cs typeface="Courier New" pitchFamily="49" charset="0"/>
              </a:rPr>
              <a:t>"</a:t>
            </a:r>
            <a:r>
              <a:rPr lang="en-US" sz="1800" smtClean="0">
                <a:solidFill>
                  <a:srgbClr val="FF0000"/>
                </a:solidFill>
                <a:latin typeface="Courier New" pitchFamily="49" charset="0"/>
                <a:cs typeface="Courier New" pitchFamily="49" charset="0"/>
              </a:rPr>
              <a:t> class</a:t>
            </a:r>
            <a:r>
              <a:rPr lang="en-US" sz="1800" smtClean="0">
                <a:solidFill>
                  <a:srgbClr val="0000FF"/>
                </a:solidFill>
                <a:latin typeface="Courier New" pitchFamily="49" charset="0"/>
                <a:cs typeface="Courier New" pitchFamily="49" charset="0"/>
              </a:rPr>
              <a:t>="</a:t>
            </a:r>
            <a:r>
              <a:rPr lang="en-US" sz="1800" smtClean="0">
                <a:solidFill>
                  <a:srgbClr val="000000"/>
                </a:solidFill>
                <a:latin typeface="Courier New" pitchFamily="49" charset="0"/>
                <a:cs typeface="Courier New" pitchFamily="49" charset="0"/>
              </a:rPr>
              <a:t>StandardOutMessageRenderer</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property</a:t>
            </a:r>
            <a:r>
              <a:rPr lang="en-US" sz="1800" smtClean="0">
                <a:solidFill>
                  <a:srgbClr val="FF0000"/>
                </a:solidFill>
                <a:latin typeface="Courier New" pitchFamily="49" charset="0"/>
                <a:cs typeface="Courier New" pitchFamily="49" charset="0"/>
              </a:rPr>
              <a:t> name</a:t>
            </a:r>
            <a:r>
              <a:rPr lang="en-US" sz="1800" smtClean="0">
                <a:solidFill>
                  <a:srgbClr val="0000FF"/>
                </a:solidFill>
                <a:latin typeface="Courier New" pitchFamily="49" charset="0"/>
                <a:cs typeface="Courier New" pitchFamily="49" charset="0"/>
              </a:rPr>
              <a:t>="</a:t>
            </a:r>
            <a:r>
              <a:rPr lang="en-US" sz="1800" smtClean="0">
                <a:solidFill>
                  <a:srgbClr val="000000"/>
                </a:solidFill>
                <a:latin typeface="Courier New" pitchFamily="49" charset="0"/>
                <a:cs typeface="Courier New" pitchFamily="49" charset="0"/>
              </a:rPr>
              <a:t>messageProvider</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ref</a:t>
            </a:r>
            <a:r>
              <a:rPr lang="en-US" sz="1800" smtClean="0">
                <a:solidFill>
                  <a:srgbClr val="FF0000"/>
                </a:solidFill>
                <a:latin typeface="Courier New" pitchFamily="49" charset="0"/>
                <a:cs typeface="Courier New" pitchFamily="49" charset="0"/>
              </a:rPr>
              <a:t> local</a:t>
            </a:r>
            <a:r>
              <a:rPr lang="en-US" sz="1800" smtClean="0">
                <a:solidFill>
                  <a:srgbClr val="0000FF"/>
                </a:solidFill>
                <a:latin typeface="Courier New" pitchFamily="49" charset="0"/>
                <a:cs typeface="Courier New" pitchFamily="49" charset="0"/>
              </a:rPr>
              <a:t>="</a:t>
            </a:r>
            <a:r>
              <a:rPr lang="en-US" sz="1800" smtClean="0">
                <a:solidFill>
                  <a:srgbClr val="000000"/>
                </a:solidFill>
                <a:latin typeface="Courier New" pitchFamily="49" charset="0"/>
                <a:cs typeface="Courier New" pitchFamily="49" charset="0"/>
              </a:rPr>
              <a:t>provider</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property</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bean</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bean</a:t>
            </a:r>
            <a:r>
              <a:rPr lang="en-US" sz="1800" smtClean="0">
                <a:solidFill>
                  <a:srgbClr val="FF0000"/>
                </a:solidFill>
                <a:latin typeface="Courier New" pitchFamily="49" charset="0"/>
                <a:cs typeface="Courier New" pitchFamily="49" charset="0"/>
              </a:rPr>
              <a:t> id</a:t>
            </a:r>
            <a:r>
              <a:rPr lang="en-US" sz="1800" smtClean="0">
                <a:solidFill>
                  <a:srgbClr val="0000FF"/>
                </a:solidFill>
                <a:latin typeface="Courier New" pitchFamily="49" charset="0"/>
                <a:cs typeface="Courier New" pitchFamily="49" charset="0"/>
              </a:rPr>
              <a:t>="</a:t>
            </a:r>
            <a:r>
              <a:rPr lang="en-US" sz="1800" smtClean="0">
                <a:solidFill>
                  <a:srgbClr val="000000"/>
                </a:solidFill>
                <a:latin typeface="Courier New" pitchFamily="49" charset="0"/>
                <a:cs typeface="Courier New" pitchFamily="49" charset="0"/>
              </a:rPr>
              <a:t>provider</a:t>
            </a:r>
            <a:r>
              <a:rPr lang="en-US" sz="1800" smtClean="0">
                <a:solidFill>
                  <a:srgbClr val="0000FF"/>
                </a:solidFill>
                <a:latin typeface="Courier New" pitchFamily="49" charset="0"/>
                <a:cs typeface="Courier New" pitchFamily="49" charset="0"/>
              </a:rPr>
              <a:t>"</a:t>
            </a:r>
            <a:r>
              <a:rPr lang="en-US" sz="1800" smtClean="0">
                <a:solidFill>
                  <a:srgbClr val="FF0000"/>
                </a:solidFill>
                <a:latin typeface="Courier New" pitchFamily="49" charset="0"/>
                <a:cs typeface="Courier New" pitchFamily="49" charset="0"/>
              </a:rPr>
              <a:t> class</a:t>
            </a:r>
            <a:r>
              <a:rPr lang="en-US" sz="1800" smtClean="0">
                <a:solidFill>
                  <a:srgbClr val="0000FF"/>
                </a:solidFill>
                <a:latin typeface="Courier New" pitchFamily="49" charset="0"/>
                <a:cs typeface="Courier New" pitchFamily="49" charset="0"/>
              </a:rPr>
              <a:t>="</a:t>
            </a:r>
            <a:r>
              <a:rPr lang="en-US" sz="1800" smtClean="0">
                <a:solidFill>
                  <a:srgbClr val="000000"/>
                </a:solidFill>
                <a:latin typeface="Courier New" pitchFamily="49" charset="0"/>
                <a:cs typeface="Courier New" pitchFamily="49" charset="0"/>
              </a:rPr>
              <a:t>HelloWorldMessageProvider</a:t>
            </a:r>
            <a:r>
              <a:rPr lang="en-US" sz="1800" smtClean="0">
                <a:solidFill>
                  <a:srgbClr val="0000FF"/>
                </a:solidFill>
                <a:latin typeface="Courier New" pitchFamily="49" charset="0"/>
                <a:cs typeface="Courier New" pitchFamily="49" charset="0"/>
              </a:rPr>
              <a:t>"/&gt;</a:t>
            </a:r>
            <a:endParaRPr lang="en-US" sz="18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800" smtClean="0">
                <a:solidFill>
                  <a:srgbClr val="0000FF"/>
                </a:solidFill>
                <a:latin typeface="Courier New" pitchFamily="49" charset="0"/>
                <a:cs typeface="Courier New" pitchFamily="49" charset="0"/>
              </a:rPr>
              <a:t>&lt;/</a:t>
            </a:r>
            <a:r>
              <a:rPr lang="en-US" sz="1800" smtClean="0">
                <a:solidFill>
                  <a:srgbClr val="800000"/>
                </a:solidFill>
                <a:latin typeface="Courier New" pitchFamily="49" charset="0"/>
                <a:cs typeface="Courier New" pitchFamily="49" charset="0"/>
              </a:rPr>
              <a:t>beans</a:t>
            </a:r>
            <a:r>
              <a:rPr lang="en-US" sz="1800" smtClean="0">
                <a:solidFill>
                  <a:srgbClr val="0000FF"/>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4" name="Rectangle 2"/>
          <p:cNvSpPr>
            <a:spLocks noGrp="1" noChangeArrowheads="1"/>
          </p:cNvSpPr>
          <p:nvPr>
            <p:ph type="ctrTitle"/>
          </p:nvPr>
        </p:nvSpPr>
        <p:spPr/>
        <p:txBody>
          <a:bodyPr/>
          <a:lstStyle/>
          <a:p>
            <a:pPr eaLnBrk="1" hangingPunct="1">
              <a:defRPr/>
            </a:pPr>
            <a:r>
              <a:rPr lang="en-US"/>
              <a:t>Wiring a Bean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pPr eaLnBrk="1" hangingPunct="1">
              <a:defRPr/>
            </a:pPr>
            <a:r>
              <a:rPr lang="en-US" sz="3200"/>
              <a:t>What is Spring Framework?</a:t>
            </a:r>
          </a:p>
        </p:txBody>
      </p:sp>
      <p:sp>
        <p:nvSpPr>
          <p:cNvPr id="8195" name="Rectangle 3"/>
          <p:cNvSpPr>
            <a:spLocks noGrp="1" noChangeArrowheads="1"/>
          </p:cNvSpPr>
          <p:nvPr>
            <p:ph idx="1"/>
          </p:nvPr>
        </p:nvSpPr>
        <p:spPr/>
        <p:txBody>
          <a:bodyPr/>
          <a:lstStyle/>
          <a:p>
            <a:pPr eaLnBrk="1" hangingPunct="1"/>
            <a:r>
              <a:rPr lang="en-US" smtClean="0"/>
              <a:t> Light-weight yet comprehensive framework for building Java SE and Java EE applications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1026"/>
          <p:cNvSpPr>
            <a:spLocks noGrp="1" noChangeArrowheads="1"/>
          </p:cNvSpPr>
          <p:nvPr>
            <p:ph type="title"/>
          </p:nvPr>
        </p:nvSpPr>
        <p:spPr/>
        <p:txBody>
          <a:bodyPr/>
          <a:lstStyle/>
          <a:p>
            <a:pPr eaLnBrk="1" hangingPunct="1">
              <a:defRPr/>
            </a:pPr>
            <a:r>
              <a:rPr lang="en-US" sz="3200"/>
              <a:t>Beans</a:t>
            </a:r>
          </a:p>
        </p:txBody>
      </p:sp>
      <p:sp>
        <p:nvSpPr>
          <p:cNvPr id="45059" name="Rectangle 1027"/>
          <p:cNvSpPr>
            <a:spLocks noGrp="1" noChangeArrowheads="1"/>
          </p:cNvSpPr>
          <p:nvPr>
            <p:ph idx="1"/>
          </p:nvPr>
        </p:nvSpPr>
        <p:spPr/>
        <p:txBody>
          <a:bodyPr/>
          <a:lstStyle/>
          <a:p>
            <a:pPr eaLnBrk="1" hangingPunct="1">
              <a:lnSpc>
                <a:spcPct val="120000"/>
              </a:lnSpc>
            </a:pPr>
            <a:r>
              <a:rPr lang="en-US" sz="2400" smtClean="0"/>
              <a:t> The term “bean” is used to refer any component managed by the BeanFactory</a:t>
            </a:r>
          </a:p>
          <a:p>
            <a:pPr eaLnBrk="1" hangingPunct="1">
              <a:lnSpc>
                <a:spcPct val="120000"/>
              </a:lnSpc>
            </a:pPr>
            <a:r>
              <a:rPr lang="en-US" sz="2400" smtClean="0"/>
              <a:t> The “beans” are in the form of JavaBeans (in most cases)</a:t>
            </a:r>
          </a:p>
          <a:p>
            <a:pPr lvl="1" eaLnBrk="1" hangingPunct="1">
              <a:lnSpc>
                <a:spcPct val="80000"/>
              </a:lnSpc>
            </a:pPr>
            <a:r>
              <a:rPr lang="en-US" sz="2000" smtClean="0"/>
              <a:t> no arg constructor</a:t>
            </a:r>
          </a:p>
          <a:p>
            <a:pPr lvl="1" eaLnBrk="1" hangingPunct="1">
              <a:lnSpc>
                <a:spcPct val="80000"/>
              </a:lnSpc>
            </a:pPr>
            <a:r>
              <a:rPr lang="en-US" sz="2000" smtClean="0"/>
              <a:t> getter and setter methods for the properties</a:t>
            </a:r>
          </a:p>
          <a:p>
            <a:pPr eaLnBrk="1" hangingPunct="1">
              <a:lnSpc>
                <a:spcPct val="120000"/>
              </a:lnSpc>
            </a:pPr>
            <a:r>
              <a:rPr lang="en-US" sz="2400" smtClean="0"/>
              <a:t> Beans are singletons by default</a:t>
            </a:r>
          </a:p>
          <a:p>
            <a:pPr eaLnBrk="1" hangingPunct="1">
              <a:lnSpc>
                <a:spcPct val="120000"/>
              </a:lnSpc>
            </a:pPr>
            <a:r>
              <a:rPr lang="en-US" sz="2400" smtClean="0"/>
              <a:t> Properties the beans may be simple values or references to other beans</a:t>
            </a:r>
          </a:p>
          <a:p>
            <a:pPr eaLnBrk="1" hangingPunct="1">
              <a:lnSpc>
                <a:spcPct val="120000"/>
              </a:lnSpc>
            </a:pPr>
            <a:r>
              <a:rPr lang="en-US" sz="2400" smtClean="0"/>
              <a:t> Beans can have multiple names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pPr eaLnBrk="1" hangingPunct="1">
              <a:defRPr/>
            </a:pPr>
            <a:r>
              <a:rPr lang="en-US"/>
              <a:t>What is Wiring?</a:t>
            </a:r>
          </a:p>
        </p:txBody>
      </p:sp>
      <p:sp>
        <p:nvSpPr>
          <p:cNvPr id="46083" name="Rectangle 3"/>
          <p:cNvSpPr>
            <a:spLocks noGrp="1" noChangeArrowheads="1"/>
          </p:cNvSpPr>
          <p:nvPr>
            <p:ph idx="1"/>
          </p:nvPr>
        </p:nvSpPr>
        <p:spPr/>
        <p:txBody>
          <a:bodyPr/>
          <a:lstStyle/>
          <a:p>
            <a:pPr eaLnBrk="1" hangingPunct="1"/>
            <a:r>
              <a:rPr lang="en-US" smtClean="0"/>
              <a:t>The act of creating associations between application components is referred to as wiring</a:t>
            </a:r>
          </a:p>
          <a:p>
            <a:pPr eaLnBrk="1" hangingPunct="1"/>
            <a:r>
              <a:rPr lang="en-US" smtClean="0"/>
              <a:t>There are many ways to wire a bean but  common approach is via XML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eaLnBrk="1" hangingPunct="1">
              <a:defRPr/>
            </a:pPr>
            <a:r>
              <a:rPr lang="en-US"/>
              <a:t>Wiring example</a:t>
            </a:r>
          </a:p>
        </p:txBody>
      </p:sp>
      <p:sp>
        <p:nvSpPr>
          <p:cNvPr id="47107" name="Rectangle 3"/>
          <p:cNvSpPr>
            <a:spLocks noGrp="1" noChangeArrowheads="1"/>
          </p:cNvSpPr>
          <p:nvPr>
            <p:ph idx="1"/>
          </p:nvPr>
        </p:nvSpPr>
        <p:spPr/>
        <p:txBody>
          <a:bodyPr/>
          <a:lstStyle/>
          <a:p>
            <a:pPr eaLnBrk="1" hangingPunct="1">
              <a:lnSpc>
                <a:spcPct val="120000"/>
              </a:lnSpc>
              <a:buFont typeface="Wingdings" pitchFamily="2" charset="2"/>
              <a:buNone/>
            </a:pPr>
            <a:r>
              <a:rPr lang="en-US" sz="1800" smtClean="0">
                <a:latin typeface="Courier New" pitchFamily="49" charset="0"/>
                <a:cs typeface="Courier New" pitchFamily="49" charset="0"/>
              </a:rPr>
              <a:t>&lt;?xml version="1.0" encoding="UTF-8"?&gt;</a:t>
            </a:r>
          </a:p>
          <a:p>
            <a:pPr eaLnBrk="1" hangingPunct="1">
              <a:lnSpc>
                <a:spcPct val="120000"/>
              </a:lnSpc>
              <a:buFont typeface="Wingdings" pitchFamily="2" charset="2"/>
              <a:buNone/>
            </a:pPr>
            <a:r>
              <a:rPr lang="en-US" sz="1800" smtClean="0">
                <a:latin typeface="Courier New" pitchFamily="49" charset="0"/>
                <a:cs typeface="Courier New" pitchFamily="49" charset="0"/>
              </a:rPr>
              <a:t>&lt;!DOCTYPE beans PUBLIC "-//SPRING//DTD BEAN//EN"</a:t>
            </a:r>
          </a:p>
          <a:p>
            <a:pPr eaLnBrk="1" hangingPunct="1">
              <a:lnSpc>
                <a:spcPct val="120000"/>
              </a:lnSpc>
              <a:buFont typeface="Wingdings" pitchFamily="2" charset="2"/>
              <a:buNone/>
            </a:pPr>
            <a:r>
              <a:rPr lang="en-US" sz="1800" smtClean="0">
                <a:latin typeface="Courier New" pitchFamily="49" charset="0"/>
                <a:cs typeface="Courier New" pitchFamily="49" charset="0"/>
              </a:rPr>
              <a:t>    "http://www.springframework.org/dtd/spring-beans.dtd"&gt;</a:t>
            </a:r>
          </a:p>
          <a:p>
            <a:pPr eaLnBrk="1" hangingPunct="1">
              <a:lnSpc>
                <a:spcPct val="120000"/>
              </a:lnSpc>
              <a:buFont typeface="Wingdings" pitchFamily="2" charset="2"/>
              <a:buNone/>
            </a:pPr>
            <a:endParaRPr lang="en-US" sz="1800" smtClean="0">
              <a:latin typeface="Courier New" pitchFamily="49" charset="0"/>
              <a:cs typeface="Courier New" pitchFamily="49" charset="0"/>
            </a:endParaRPr>
          </a:p>
          <a:p>
            <a:pPr eaLnBrk="1" hangingPunct="1">
              <a:lnSpc>
                <a:spcPct val="120000"/>
              </a:lnSpc>
              <a:buFont typeface="Wingdings" pitchFamily="2" charset="2"/>
              <a:buNone/>
            </a:pPr>
            <a:r>
              <a:rPr lang="en-US" sz="1800" smtClean="0">
                <a:latin typeface="Courier New" pitchFamily="49" charset="0"/>
                <a:cs typeface="Courier New" pitchFamily="49" charset="0"/>
              </a:rPr>
              <a:t>&lt;beans&gt;</a:t>
            </a:r>
          </a:p>
          <a:p>
            <a:pPr eaLnBrk="1" hangingPunct="1">
              <a:lnSpc>
                <a:spcPct val="120000"/>
              </a:lnSpc>
              <a:buFont typeface="Wingdings" pitchFamily="2" charset="2"/>
              <a:buNone/>
            </a:pPr>
            <a:r>
              <a:rPr lang="en-US" sz="1800" smtClean="0">
                <a:latin typeface="Courier New" pitchFamily="49" charset="0"/>
                <a:cs typeface="Courier New" pitchFamily="49" charset="0"/>
              </a:rPr>
              <a:t>   &lt;bean id="greetBean“       class="GreetingServiceImpl"&gt;</a:t>
            </a:r>
          </a:p>
          <a:p>
            <a:pPr eaLnBrk="1" hangingPunct="1">
              <a:lnSpc>
                <a:spcPct val="120000"/>
              </a:lnSpc>
              <a:buFont typeface="Wingdings" pitchFamily="2" charset="2"/>
              <a:buNone/>
            </a:pPr>
            <a:r>
              <a:rPr lang="en-US" sz="1800" smtClean="0">
                <a:latin typeface="Courier New" pitchFamily="49" charset="0"/>
                <a:cs typeface="Courier New" pitchFamily="49" charset="0"/>
              </a:rPr>
              <a:t>	  &lt;property name="greeting"&gt;</a:t>
            </a:r>
          </a:p>
          <a:p>
            <a:pPr eaLnBrk="1" hangingPunct="1">
              <a:lnSpc>
                <a:spcPct val="120000"/>
              </a:lnSpc>
              <a:buFont typeface="Wingdings" pitchFamily="2" charset="2"/>
              <a:buNone/>
            </a:pPr>
            <a:r>
              <a:rPr lang="en-US" sz="1800" smtClean="0">
                <a:latin typeface="Courier New" pitchFamily="49" charset="0"/>
                <a:cs typeface="Courier New" pitchFamily="49" charset="0"/>
              </a:rPr>
              <a:t>	  &lt;value&gt;Hello friends of Spring&lt;/value&gt;</a:t>
            </a:r>
          </a:p>
          <a:p>
            <a:pPr eaLnBrk="1" hangingPunct="1">
              <a:lnSpc>
                <a:spcPct val="120000"/>
              </a:lnSpc>
              <a:buFont typeface="Wingdings" pitchFamily="2" charset="2"/>
              <a:buNone/>
            </a:pPr>
            <a:r>
              <a:rPr lang="en-US" sz="1800" smtClean="0">
                <a:latin typeface="Courier New" pitchFamily="49" charset="0"/>
                <a:cs typeface="Courier New" pitchFamily="49" charset="0"/>
              </a:rPr>
              <a:t>	  &lt;/property&gt;</a:t>
            </a:r>
          </a:p>
          <a:p>
            <a:pPr eaLnBrk="1" hangingPunct="1">
              <a:lnSpc>
                <a:spcPct val="120000"/>
              </a:lnSpc>
              <a:buFont typeface="Wingdings" pitchFamily="2" charset="2"/>
              <a:buNone/>
            </a:pPr>
            <a:r>
              <a:rPr lang="en-US" sz="1800" smtClean="0">
                <a:latin typeface="Courier New" pitchFamily="49" charset="0"/>
                <a:cs typeface="Courier New" pitchFamily="49" charset="0"/>
              </a:rPr>
              <a:t>      &lt;/bean&gt;</a:t>
            </a:r>
          </a:p>
          <a:p>
            <a:pPr eaLnBrk="1" hangingPunct="1">
              <a:lnSpc>
                <a:spcPct val="120000"/>
              </a:lnSpc>
              <a:buFont typeface="Wingdings" pitchFamily="2" charset="2"/>
              <a:buNone/>
            </a:pPr>
            <a:r>
              <a:rPr lang="en-US" sz="1800" smtClean="0">
                <a:latin typeface="Courier New" pitchFamily="49" charset="0"/>
                <a:cs typeface="Courier New" pitchFamily="49" charset="0"/>
              </a:rPr>
              <a:t> &lt;/beans&gt;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609600" y="228600"/>
            <a:ext cx="8229600" cy="1143000"/>
          </a:xfrm>
        </p:spPr>
        <p:txBody>
          <a:bodyPr/>
          <a:lstStyle/>
          <a:p>
            <a:pPr eaLnBrk="1" hangingPunct="1">
              <a:defRPr/>
            </a:pPr>
            <a:r>
              <a:rPr lang="en-US"/>
              <a:t>Wiring the beans</a:t>
            </a:r>
          </a:p>
        </p:txBody>
      </p:sp>
      <p:sp>
        <p:nvSpPr>
          <p:cNvPr id="48131" name="Rectangle 3"/>
          <p:cNvSpPr>
            <a:spLocks noGrp="1" noChangeArrowheads="1"/>
          </p:cNvSpPr>
          <p:nvPr>
            <p:ph idx="1"/>
          </p:nvPr>
        </p:nvSpPr>
        <p:spPr>
          <a:xfrm>
            <a:off x="533400" y="1371600"/>
            <a:ext cx="8229600" cy="4953000"/>
          </a:xfrm>
        </p:spPr>
        <p:txBody>
          <a:bodyPr/>
          <a:lstStyle/>
          <a:p>
            <a:pPr eaLnBrk="1" hangingPunct="1">
              <a:lnSpc>
                <a:spcPct val="90000"/>
              </a:lnSpc>
            </a:pPr>
            <a:r>
              <a:rPr lang="en-US" b="1" dirty="0" smtClean="0"/>
              <a:t>Spring beans can be driven from any configuration</a:t>
            </a:r>
          </a:p>
          <a:p>
            <a:pPr lvl="1" eaLnBrk="1" hangingPunct="1">
              <a:lnSpc>
                <a:spcPct val="90000"/>
              </a:lnSpc>
            </a:pPr>
            <a:r>
              <a:rPr lang="en-US" b="1" dirty="0" smtClean="0"/>
              <a:t> Properties files</a:t>
            </a:r>
          </a:p>
          <a:p>
            <a:pPr lvl="1" eaLnBrk="1" hangingPunct="1">
              <a:lnSpc>
                <a:spcPct val="90000"/>
              </a:lnSpc>
            </a:pPr>
            <a:r>
              <a:rPr lang="en-US" b="1" dirty="0" smtClean="0"/>
              <a:t> Relational database</a:t>
            </a:r>
          </a:p>
          <a:p>
            <a:pPr lvl="1" eaLnBrk="1" hangingPunct="1">
              <a:lnSpc>
                <a:spcPct val="90000"/>
              </a:lnSpc>
            </a:pPr>
            <a:r>
              <a:rPr lang="en-US" b="1" dirty="0" smtClean="0"/>
              <a:t> an LDAP</a:t>
            </a:r>
          </a:p>
          <a:p>
            <a:pPr eaLnBrk="1" hangingPunct="1">
              <a:lnSpc>
                <a:spcPct val="90000"/>
              </a:lnSpc>
            </a:pPr>
            <a:r>
              <a:rPr lang="en-US" dirty="0" smtClean="0"/>
              <a:t>Preferred Choice for configuration is XML</a:t>
            </a:r>
          </a:p>
          <a:p>
            <a:pPr eaLnBrk="1" hangingPunct="1">
              <a:lnSpc>
                <a:spcPct val="90000"/>
              </a:lnSpc>
            </a:pPr>
            <a:r>
              <a:rPr lang="en-US" dirty="0" smtClean="0"/>
              <a:t>Several Spring containers support wiring through xml</a:t>
            </a:r>
          </a:p>
          <a:p>
            <a:pPr lvl="1" eaLnBrk="1" hangingPunct="1">
              <a:lnSpc>
                <a:spcPct val="90000"/>
              </a:lnSpc>
            </a:pPr>
            <a:r>
              <a:rPr lang="en-US" dirty="0" err="1" smtClean="0"/>
              <a:t>XmlBeanFactory</a:t>
            </a:r>
            <a:endParaRPr lang="en-US" dirty="0" smtClean="0"/>
          </a:p>
          <a:p>
            <a:pPr lvl="1" eaLnBrk="1" hangingPunct="1">
              <a:lnSpc>
                <a:spcPct val="90000"/>
              </a:lnSpc>
            </a:pPr>
            <a:r>
              <a:rPr lang="en-US" dirty="0" err="1" smtClean="0"/>
              <a:t>ClasspathXmlApplicationContext</a:t>
            </a:r>
            <a:endParaRPr lang="en-US" dirty="0" smtClean="0"/>
          </a:p>
          <a:p>
            <a:pPr lvl="1" eaLnBrk="1" hangingPunct="1">
              <a:lnSpc>
                <a:spcPct val="90000"/>
              </a:lnSpc>
            </a:pPr>
            <a:r>
              <a:rPr lang="en-US" dirty="0" err="1" smtClean="0"/>
              <a:t>FileSystemApplicationContext</a:t>
            </a:r>
            <a:endParaRPr lang="en-US" dirty="0" smtClean="0"/>
          </a:p>
          <a:p>
            <a:pPr lvl="1" eaLnBrk="1" hangingPunct="1">
              <a:lnSpc>
                <a:spcPct val="90000"/>
              </a:lnSpc>
            </a:pPr>
            <a:r>
              <a:rPr lang="en-US" dirty="0" err="1" smtClean="0"/>
              <a:t>XmlWebApplicationContext</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7859" name="Rectangle 3"/>
          <p:cNvSpPr>
            <a:spLocks noGrp="1" noChangeArrowheads="1"/>
          </p:cNvSpPr>
          <p:nvPr>
            <p:ph type="title"/>
          </p:nvPr>
        </p:nvSpPr>
        <p:spPr>
          <a:xfrm>
            <a:off x="609600" y="228600"/>
            <a:ext cx="8229600" cy="1143000"/>
          </a:xfrm>
        </p:spPr>
        <p:txBody>
          <a:bodyPr/>
          <a:lstStyle/>
          <a:p>
            <a:pPr eaLnBrk="1" hangingPunct="1">
              <a:defRPr/>
            </a:pPr>
            <a:r>
              <a:rPr lang="en-US" dirty="0"/>
              <a:t>Wiring the beans</a:t>
            </a:r>
          </a:p>
        </p:txBody>
      </p:sp>
      <p:sp>
        <p:nvSpPr>
          <p:cNvPr id="49155" name="Rectangle 2"/>
          <p:cNvSpPr>
            <a:spLocks noGrp="1" noChangeArrowheads="1"/>
          </p:cNvSpPr>
          <p:nvPr>
            <p:ph idx="1"/>
          </p:nvPr>
        </p:nvSpPr>
        <p:spPr>
          <a:xfrm>
            <a:off x="457200" y="1447800"/>
            <a:ext cx="8229600" cy="4876800"/>
          </a:xfrm>
        </p:spPr>
        <p:txBody>
          <a:bodyPr/>
          <a:lstStyle/>
          <a:p>
            <a:pPr eaLnBrk="1" hangingPunct="1">
              <a:lnSpc>
                <a:spcPct val="120000"/>
              </a:lnSpc>
              <a:buFont typeface="Wingdings" pitchFamily="2" charset="2"/>
              <a:buNone/>
            </a:pPr>
            <a:r>
              <a:rPr lang="en-US" sz="1800" dirty="0" smtClean="0"/>
              <a:t>&lt;?xml version="1.0" encoding="UTF-8"?&gt;</a:t>
            </a:r>
          </a:p>
          <a:p>
            <a:pPr eaLnBrk="1" hangingPunct="1">
              <a:lnSpc>
                <a:spcPct val="120000"/>
              </a:lnSpc>
              <a:buFont typeface="Wingdings" pitchFamily="2" charset="2"/>
              <a:buNone/>
            </a:pPr>
            <a:r>
              <a:rPr lang="en-US" sz="1800" dirty="0" smtClean="0"/>
              <a:t>&lt;!DOCTYPE beans PUBLIC "-//SPRING//DTD BEAN//EN"</a:t>
            </a:r>
          </a:p>
          <a:p>
            <a:pPr eaLnBrk="1" hangingPunct="1">
              <a:lnSpc>
                <a:spcPct val="120000"/>
              </a:lnSpc>
              <a:buFont typeface="Wingdings" pitchFamily="2" charset="2"/>
              <a:buNone/>
            </a:pPr>
            <a:r>
              <a:rPr lang="en-US" sz="1800" dirty="0" smtClean="0"/>
              <a:t>    "http://www.springframework.org/dtd/spring-beans.dtd"&gt;</a:t>
            </a:r>
          </a:p>
          <a:p>
            <a:pPr eaLnBrk="1" hangingPunct="1">
              <a:lnSpc>
                <a:spcPct val="120000"/>
              </a:lnSpc>
              <a:buFont typeface="Wingdings" pitchFamily="2" charset="2"/>
              <a:buNone/>
            </a:pPr>
            <a:endParaRPr lang="en-US" sz="1800" dirty="0" smtClean="0"/>
          </a:p>
          <a:p>
            <a:pPr eaLnBrk="1" hangingPunct="1">
              <a:lnSpc>
                <a:spcPct val="120000"/>
              </a:lnSpc>
              <a:buFont typeface="Wingdings" pitchFamily="2" charset="2"/>
              <a:buNone/>
            </a:pPr>
            <a:r>
              <a:rPr lang="en-US" sz="2000" dirty="0" smtClean="0"/>
              <a:t>&lt;beans&gt;</a:t>
            </a:r>
          </a:p>
          <a:p>
            <a:pPr eaLnBrk="1" hangingPunct="1">
              <a:lnSpc>
                <a:spcPct val="120000"/>
              </a:lnSpc>
              <a:buFont typeface="Wingdings" pitchFamily="2" charset="2"/>
              <a:buNone/>
            </a:pPr>
            <a:r>
              <a:rPr lang="en-US" sz="2000" dirty="0" smtClean="0"/>
              <a:t>   &lt;bean id=“</a:t>
            </a:r>
            <a:r>
              <a:rPr lang="en-US" sz="2000" dirty="0" err="1" smtClean="0"/>
              <a:t>mybean</a:t>
            </a:r>
            <a:r>
              <a:rPr lang="en-US" sz="2000" dirty="0" smtClean="0"/>
              <a:t>“       class=“</a:t>
            </a:r>
            <a:r>
              <a:rPr lang="en-US" sz="2000" dirty="0" err="1" smtClean="0"/>
              <a:t>com.jp.TestBean</a:t>
            </a:r>
            <a:r>
              <a:rPr lang="en-US" sz="2000" dirty="0" smtClean="0"/>
              <a:t>"&gt;</a:t>
            </a:r>
          </a:p>
          <a:p>
            <a:pPr eaLnBrk="1" hangingPunct="1">
              <a:lnSpc>
                <a:spcPct val="120000"/>
              </a:lnSpc>
              <a:buFont typeface="Wingdings" pitchFamily="2" charset="2"/>
              <a:buNone/>
            </a:pPr>
            <a:r>
              <a:rPr lang="en-US" sz="2000" dirty="0" smtClean="0"/>
              <a:t>   &lt;/bean&gt;</a:t>
            </a:r>
          </a:p>
          <a:p>
            <a:pPr eaLnBrk="1" hangingPunct="1">
              <a:lnSpc>
                <a:spcPct val="120000"/>
              </a:lnSpc>
              <a:buFont typeface="Wingdings" pitchFamily="2" charset="2"/>
              <a:buNone/>
            </a:pPr>
            <a:r>
              <a:rPr lang="en-US" sz="2000" dirty="0" smtClean="0"/>
              <a:t> &lt;/beans&gt;</a:t>
            </a:r>
          </a:p>
        </p:txBody>
      </p:sp>
      <p:sp>
        <p:nvSpPr>
          <p:cNvPr id="49156" name="Rectangle 4"/>
          <p:cNvSpPr>
            <a:spLocks noChangeArrowheads="1"/>
          </p:cNvSpPr>
          <p:nvPr/>
        </p:nvSpPr>
        <p:spPr bwMode="auto">
          <a:xfrm>
            <a:off x="2362200" y="2743200"/>
            <a:ext cx="2133600" cy="3810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The root element</a:t>
            </a:r>
          </a:p>
        </p:txBody>
      </p:sp>
      <p:sp>
        <p:nvSpPr>
          <p:cNvPr id="49157" name="Line 5"/>
          <p:cNvSpPr>
            <a:spLocks noChangeShapeType="1"/>
          </p:cNvSpPr>
          <p:nvPr/>
        </p:nvSpPr>
        <p:spPr bwMode="auto">
          <a:xfrm flipH="1">
            <a:off x="1752600" y="2895600"/>
            <a:ext cx="609600" cy="228600"/>
          </a:xfrm>
          <a:prstGeom prst="line">
            <a:avLst/>
          </a:prstGeom>
          <a:noFill/>
          <a:ln w="9525">
            <a:solidFill>
              <a:schemeClr val="tx1"/>
            </a:solidFill>
            <a:round/>
            <a:headEnd/>
            <a:tailEnd type="triangle" w="med" len="med"/>
          </a:ln>
        </p:spPr>
        <p:txBody>
          <a:bodyPr/>
          <a:lstStyle/>
          <a:p>
            <a:endParaRPr lang="en-US"/>
          </a:p>
        </p:txBody>
      </p:sp>
      <p:sp>
        <p:nvSpPr>
          <p:cNvPr id="49158" name="Rectangle 6"/>
          <p:cNvSpPr>
            <a:spLocks noChangeArrowheads="1"/>
          </p:cNvSpPr>
          <p:nvPr/>
        </p:nvSpPr>
        <p:spPr bwMode="auto">
          <a:xfrm>
            <a:off x="2514600" y="4572000"/>
            <a:ext cx="1676400" cy="3810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bean’s id</a:t>
            </a:r>
          </a:p>
        </p:txBody>
      </p:sp>
      <p:sp>
        <p:nvSpPr>
          <p:cNvPr id="49159" name="Line 7"/>
          <p:cNvSpPr>
            <a:spLocks noChangeShapeType="1"/>
          </p:cNvSpPr>
          <p:nvPr/>
        </p:nvSpPr>
        <p:spPr bwMode="auto">
          <a:xfrm flipH="1" flipV="1">
            <a:off x="2514600" y="3962400"/>
            <a:ext cx="152400" cy="609600"/>
          </a:xfrm>
          <a:prstGeom prst="line">
            <a:avLst/>
          </a:prstGeom>
          <a:noFill/>
          <a:ln w="9525">
            <a:solidFill>
              <a:schemeClr val="tx1"/>
            </a:solidFill>
            <a:round/>
            <a:headEnd/>
            <a:tailEnd type="triangle" w="med" len="med"/>
          </a:ln>
        </p:spPr>
        <p:txBody>
          <a:bodyPr/>
          <a:lstStyle/>
          <a:p>
            <a:endParaRPr lang="en-US"/>
          </a:p>
        </p:txBody>
      </p:sp>
      <p:sp>
        <p:nvSpPr>
          <p:cNvPr id="49160" name="Rectangle 8"/>
          <p:cNvSpPr>
            <a:spLocks noChangeArrowheads="1"/>
          </p:cNvSpPr>
          <p:nvPr/>
        </p:nvSpPr>
        <p:spPr bwMode="auto">
          <a:xfrm>
            <a:off x="5334000" y="4800600"/>
            <a:ext cx="2438400" cy="609600"/>
          </a:xfrm>
          <a:prstGeom prst="rect">
            <a:avLst/>
          </a:prstGeom>
          <a:solidFill>
            <a:schemeClr val="accent1"/>
          </a:solidFill>
          <a:ln w="9525">
            <a:solidFill>
              <a:schemeClr val="tx1"/>
            </a:solidFill>
            <a:miter lim="800000"/>
            <a:headEnd/>
            <a:tailEnd/>
          </a:ln>
        </p:spPr>
        <p:txBody>
          <a:bodyPr wrap="none" anchor="ctr"/>
          <a:lstStyle/>
          <a:p>
            <a:pPr algn="ctr"/>
            <a:r>
              <a:rPr lang="en-US" b="1">
                <a:solidFill>
                  <a:schemeClr val="bg1"/>
                </a:solidFill>
              </a:rPr>
              <a:t>Bean instance</a:t>
            </a:r>
          </a:p>
          <a:p>
            <a:pPr algn="ctr"/>
            <a:r>
              <a:rPr lang="en-US" b="1">
                <a:solidFill>
                  <a:schemeClr val="bg1"/>
                </a:solidFill>
              </a:rPr>
              <a:t>(beans class name)</a:t>
            </a:r>
          </a:p>
        </p:txBody>
      </p:sp>
      <p:sp>
        <p:nvSpPr>
          <p:cNvPr id="49161" name="Line 9"/>
          <p:cNvSpPr>
            <a:spLocks noChangeShapeType="1"/>
          </p:cNvSpPr>
          <p:nvPr/>
        </p:nvSpPr>
        <p:spPr bwMode="auto">
          <a:xfrm flipV="1">
            <a:off x="6248400" y="3962400"/>
            <a:ext cx="0" cy="838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533400" y="304800"/>
            <a:ext cx="8229600" cy="1143000"/>
          </a:xfrm>
        </p:spPr>
        <p:txBody>
          <a:bodyPr/>
          <a:lstStyle/>
          <a:p>
            <a:pPr eaLnBrk="1" hangingPunct="1">
              <a:defRPr/>
            </a:pPr>
            <a:r>
              <a:rPr lang="en-US" dirty="0"/>
              <a:t>Wiring the beans</a:t>
            </a:r>
          </a:p>
        </p:txBody>
      </p:sp>
      <p:sp>
        <p:nvSpPr>
          <p:cNvPr id="50179" name="Rectangle 3"/>
          <p:cNvSpPr>
            <a:spLocks noGrp="1" noChangeArrowheads="1"/>
          </p:cNvSpPr>
          <p:nvPr>
            <p:ph idx="1"/>
          </p:nvPr>
        </p:nvSpPr>
        <p:spPr>
          <a:xfrm>
            <a:off x="457200" y="1905000"/>
            <a:ext cx="8229600" cy="4724400"/>
          </a:xfrm>
        </p:spPr>
        <p:txBody>
          <a:bodyPr/>
          <a:lstStyle/>
          <a:p>
            <a:pPr eaLnBrk="1" hangingPunct="1"/>
            <a:r>
              <a:rPr lang="en-US" smtClean="0"/>
              <a:t>Prototype and Singleton beans</a:t>
            </a:r>
          </a:p>
          <a:p>
            <a:pPr lvl="1" eaLnBrk="1" hangingPunct="1"/>
            <a:r>
              <a:rPr lang="en-US" smtClean="0"/>
              <a:t>all spring beans are singleton</a:t>
            </a:r>
          </a:p>
          <a:p>
            <a:pPr lvl="1" eaLnBrk="1" hangingPunct="1"/>
            <a:r>
              <a:rPr lang="en-US" smtClean="0"/>
              <a:t>but prototype beans can also be defined</a:t>
            </a:r>
          </a:p>
          <a:p>
            <a:pPr lvl="1" eaLnBrk="1" hangingPunct="1"/>
            <a:endParaRPr lang="en-US" smtClean="0"/>
          </a:p>
          <a:p>
            <a:pPr lvl="1" eaLnBrk="1" hangingPunct="1">
              <a:buFont typeface="Wingdings" pitchFamily="2" charset="2"/>
              <a:buNone/>
            </a:pPr>
            <a:r>
              <a:rPr lang="en-US" smtClean="0">
                <a:solidFill>
                  <a:schemeClr val="accent2"/>
                </a:solidFill>
              </a:rPr>
              <a:t>&lt;bean id =“myBean” class=“com.jp.TestBean”</a:t>
            </a:r>
          </a:p>
          <a:p>
            <a:pPr lvl="1" eaLnBrk="1" hangingPunct="1">
              <a:buFont typeface="Wingdings" pitchFamily="2" charset="2"/>
              <a:buNone/>
            </a:pPr>
            <a:r>
              <a:rPr lang="en-US" smtClean="0">
                <a:solidFill>
                  <a:schemeClr val="accent2"/>
                </a:solidFill>
              </a:rPr>
              <a:t>			singleton=“false”/&gt;</a:t>
            </a:r>
          </a:p>
          <a:p>
            <a:pPr lvl="1" eaLnBrk="1" hangingPunct="1"/>
            <a:r>
              <a:rPr lang="en-US" smtClean="0"/>
              <a:t>singleton = “false” returns a prototype bean</a:t>
            </a:r>
          </a:p>
          <a:p>
            <a:pPr lvl="1" eaLnBrk="1" hangingPunct="1"/>
            <a:r>
              <a:rPr lang="en-US" smtClean="0"/>
              <a:t>singleton = “true” returns a singleton bean</a:t>
            </a:r>
          </a:p>
          <a:p>
            <a:pPr lvl="1" eaLnBrk="1" hangingPunct="1"/>
            <a:r>
              <a:rPr lang="en-US" smtClean="0"/>
              <a:t>default value for “singleton” is “true”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457200" y="381000"/>
            <a:ext cx="8229600" cy="1143000"/>
          </a:xfrm>
        </p:spPr>
        <p:txBody>
          <a:bodyPr/>
          <a:lstStyle/>
          <a:p>
            <a:pPr eaLnBrk="1" hangingPunct="1">
              <a:defRPr/>
            </a:pPr>
            <a:r>
              <a:rPr lang="en-US" dirty="0"/>
              <a:t>Wiring the beans</a:t>
            </a:r>
          </a:p>
        </p:txBody>
      </p:sp>
      <p:sp>
        <p:nvSpPr>
          <p:cNvPr id="51203" name="Rectangle 3"/>
          <p:cNvSpPr>
            <a:spLocks noGrp="1" noChangeArrowheads="1"/>
          </p:cNvSpPr>
          <p:nvPr>
            <p:ph idx="1"/>
          </p:nvPr>
        </p:nvSpPr>
        <p:spPr>
          <a:xfrm>
            <a:off x="533400" y="1524000"/>
            <a:ext cx="8229600" cy="4191000"/>
          </a:xfrm>
        </p:spPr>
        <p:txBody>
          <a:bodyPr/>
          <a:lstStyle/>
          <a:p>
            <a:pPr eaLnBrk="1" hangingPunct="1"/>
            <a:r>
              <a:rPr lang="en-US" dirty="0" smtClean="0"/>
              <a:t>Initialization and Destruction</a:t>
            </a:r>
          </a:p>
          <a:p>
            <a:pPr lvl="1" eaLnBrk="1" hangingPunct="1"/>
            <a:r>
              <a:rPr lang="en-US" dirty="0" smtClean="0"/>
              <a:t>beans can be initialized and destroyed by calling bean specific methods</a:t>
            </a:r>
          </a:p>
          <a:p>
            <a:pPr lvl="2" eaLnBrk="1" hangingPunct="1"/>
            <a:r>
              <a:rPr lang="en-US" dirty="0" smtClean="0"/>
              <a:t>init-method : calls bean specific initialization method</a:t>
            </a:r>
          </a:p>
          <a:p>
            <a:pPr lvl="2" eaLnBrk="1" hangingPunct="1"/>
            <a:r>
              <a:rPr lang="en-US" dirty="0" smtClean="0"/>
              <a:t>destroy-method : calls bean specific cleanup method</a:t>
            </a:r>
          </a:p>
          <a:p>
            <a:pPr lvl="1" eaLnBrk="1" hangingPunct="1">
              <a:buFont typeface="Wingdings" pitchFamily="2" charset="2"/>
              <a:buNone/>
            </a:pPr>
            <a:endParaRPr lang="en-US" dirty="0" smtClean="0"/>
          </a:p>
          <a:p>
            <a:pPr lvl="2" eaLnBrk="1" hangingPunct="1"/>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533400" y="304800"/>
            <a:ext cx="8229600" cy="1143000"/>
          </a:xfrm>
        </p:spPr>
        <p:txBody>
          <a:bodyPr/>
          <a:lstStyle/>
          <a:p>
            <a:pPr eaLnBrk="1" hangingPunct="1">
              <a:defRPr/>
            </a:pPr>
            <a:r>
              <a:rPr lang="en-US" dirty="0"/>
              <a:t>Wiring the beans</a:t>
            </a:r>
          </a:p>
        </p:txBody>
      </p:sp>
      <p:sp>
        <p:nvSpPr>
          <p:cNvPr id="52227" name="Rectangle 3"/>
          <p:cNvSpPr>
            <a:spLocks noGrp="1" noChangeArrowheads="1"/>
          </p:cNvSpPr>
          <p:nvPr>
            <p:ph idx="1"/>
          </p:nvPr>
        </p:nvSpPr>
        <p:spPr>
          <a:xfrm>
            <a:off x="457200" y="1524000"/>
            <a:ext cx="8229600" cy="4648200"/>
          </a:xfrm>
        </p:spPr>
        <p:txBody>
          <a:bodyPr>
            <a:normAutofit lnSpcReduction="10000"/>
          </a:bodyPr>
          <a:lstStyle/>
          <a:p>
            <a:pPr eaLnBrk="1" hangingPunct="1">
              <a:lnSpc>
                <a:spcPct val="120000"/>
              </a:lnSpc>
            </a:pPr>
            <a:r>
              <a:rPr lang="en-US" sz="2400" dirty="0" smtClean="0"/>
              <a:t>Initialization and Destruction (example)</a:t>
            </a:r>
          </a:p>
          <a:p>
            <a:pPr lvl="1" eaLnBrk="1" hangingPunct="1">
              <a:buFont typeface="Wingdings" pitchFamily="2" charset="2"/>
              <a:buNone/>
            </a:pPr>
            <a:r>
              <a:rPr lang="en-US" sz="1800" dirty="0" smtClean="0">
                <a:latin typeface="Courier New" pitchFamily="49" charset="0"/>
                <a:cs typeface="Courier New" pitchFamily="49" charset="0"/>
              </a:rPr>
              <a:t>public class </a:t>
            </a:r>
            <a:r>
              <a:rPr lang="en-US" sz="1800" dirty="0" err="1" smtClean="0">
                <a:latin typeface="Courier New" pitchFamily="49" charset="0"/>
                <a:cs typeface="Courier New" pitchFamily="49" charset="0"/>
              </a:rPr>
              <a:t>MyConnectionPool</a:t>
            </a:r>
            <a:r>
              <a:rPr lang="en-US" sz="1800" dirty="0" smtClean="0">
                <a:latin typeface="Courier New" pitchFamily="49" charset="0"/>
                <a:cs typeface="Courier New" pitchFamily="49" charset="0"/>
              </a:rPr>
              <a:t> {</a:t>
            </a:r>
          </a:p>
          <a:p>
            <a:pPr lvl="1" eaLnBrk="1" hangingPunct="1">
              <a:buFont typeface="Wingdings" pitchFamily="2" charset="2"/>
              <a:buNone/>
            </a:pPr>
            <a:r>
              <a:rPr lang="en-US" sz="1800" dirty="0" smtClean="0">
                <a:latin typeface="Courier New" pitchFamily="49" charset="0"/>
                <a:cs typeface="Courier New" pitchFamily="49" charset="0"/>
              </a:rPr>
              <a:t>	public void initialize(){</a:t>
            </a:r>
          </a:p>
          <a:p>
            <a:pPr lvl="1" eaLnBrk="1" hangingPunct="1">
              <a:buFont typeface="Wingdings" pitchFamily="2" charset="2"/>
              <a:buNone/>
            </a:pPr>
            <a:r>
              <a:rPr lang="en-US" sz="1800" dirty="0" smtClean="0">
                <a:latin typeface="Courier New" pitchFamily="49" charset="0"/>
                <a:cs typeface="Courier New" pitchFamily="49" charset="0"/>
              </a:rPr>
              <a:t>			//initialize a connection;</a:t>
            </a:r>
          </a:p>
          <a:p>
            <a:pPr lvl="1" eaLnBrk="1" hangingPunct="1">
              <a:buFont typeface="Wingdings" pitchFamily="2" charset="2"/>
              <a:buNone/>
            </a:pPr>
            <a:r>
              <a:rPr lang="en-US" sz="1800" dirty="0" smtClean="0">
                <a:latin typeface="Courier New" pitchFamily="49" charset="0"/>
                <a:cs typeface="Courier New" pitchFamily="49" charset="0"/>
              </a:rPr>
              <a:t>	}</a:t>
            </a:r>
          </a:p>
          <a:p>
            <a:pPr lvl="1" eaLnBrk="1" hangingPunct="1">
              <a:buFont typeface="Wingdings" pitchFamily="2" charset="2"/>
              <a:buNone/>
            </a:pPr>
            <a:r>
              <a:rPr lang="en-US" sz="1800" dirty="0" smtClean="0">
                <a:latin typeface="Courier New" pitchFamily="49" charset="0"/>
                <a:cs typeface="Courier New" pitchFamily="49" charset="0"/>
              </a:rPr>
              <a:t>	public void cleanup() {</a:t>
            </a:r>
          </a:p>
          <a:p>
            <a:pPr lvl="1" eaLnBrk="1" hangingPunct="1">
              <a:buFont typeface="Wingdings" pitchFamily="2" charset="2"/>
              <a:buNone/>
            </a:pPr>
            <a:r>
              <a:rPr lang="en-US" sz="1800" dirty="0" smtClean="0">
                <a:latin typeface="Courier New" pitchFamily="49" charset="0"/>
                <a:cs typeface="Courier New" pitchFamily="49" charset="0"/>
              </a:rPr>
              <a:t>		//release connection;</a:t>
            </a:r>
          </a:p>
          <a:p>
            <a:pPr lvl="1" eaLnBrk="1" hangingPunct="1">
              <a:buFont typeface="Wingdings" pitchFamily="2" charset="2"/>
              <a:buNone/>
            </a:pPr>
            <a:r>
              <a:rPr lang="en-US" sz="1800" dirty="0" smtClean="0">
                <a:latin typeface="Courier New" pitchFamily="49" charset="0"/>
                <a:cs typeface="Courier New" pitchFamily="49" charset="0"/>
              </a:rPr>
              <a:t>	}</a:t>
            </a:r>
          </a:p>
          <a:p>
            <a:pPr lvl="1" eaLnBrk="1" hangingPunct="1">
              <a:buFont typeface="Wingdings" pitchFamily="2" charset="2"/>
              <a:buNone/>
            </a:pPr>
            <a:r>
              <a:rPr lang="en-US" sz="1800" dirty="0" smtClean="0">
                <a:latin typeface="Courier New" pitchFamily="49" charset="0"/>
                <a:cs typeface="Courier New" pitchFamily="49" charset="0"/>
              </a:rPr>
              <a:t>}</a:t>
            </a:r>
          </a:p>
          <a:p>
            <a:pPr eaLnBrk="1" hangingPunct="1">
              <a:lnSpc>
                <a:spcPct val="120000"/>
              </a:lnSpc>
            </a:pPr>
            <a:r>
              <a:rPr lang="en-US" sz="2400" dirty="0" smtClean="0"/>
              <a:t>configuration:</a:t>
            </a:r>
            <a:endParaRPr lang="en-US" sz="2400" dirty="0" smtClean="0">
              <a:latin typeface="Courier New" pitchFamily="49" charset="0"/>
              <a:cs typeface="Courier New" pitchFamily="49" charset="0"/>
            </a:endParaRPr>
          </a:p>
          <a:p>
            <a:pPr lvl="1" eaLnBrk="1" hangingPunct="1">
              <a:buFont typeface="Wingdings" pitchFamily="2" charset="2"/>
              <a:buNone/>
            </a:pPr>
            <a:r>
              <a:rPr lang="en-US" sz="2000" dirty="0" smtClean="0">
                <a:latin typeface="Courier New" pitchFamily="49" charset="0"/>
                <a:cs typeface="Courier New" pitchFamily="49" charset="0"/>
              </a:rPr>
              <a:t>&lt;bean id=“</a:t>
            </a:r>
            <a:r>
              <a:rPr lang="en-US" sz="2000" dirty="0" err="1" smtClean="0">
                <a:latin typeface="Courier New" pitchFamily="49" charset="0"/>
                <a:cs typeface="Courier New" pitchFamily="49" charset="0"/>
              </a:rPr>
              <a:t>myBean</a:t>
            </a:r>
            <a:r>
              <a:rPr lang="en-US" sz="2000" dirty="0" smtClean="0">
                <a:latin typeface="Courier New" pitchFamily="49" charset="0"/>
                <a:cs typeface="Courier New" pitchFamily="49" charset="0"/>
              </a:rPr>
              <a:t>” class =“</a:t>
            </a:r>
            <a:r>
              <a:rPr lang="en-US" sz="2000" dirty="0" err="1" smtClean="0">
                <a:latin typeface="Courier New" pitchFamily="49" charset="0"/>
                <a:cs typeface="Courier New" pitchFamily="49" charset="0"/>
              </a:rPr>
              <a:t>com.jp.MyConnectionPool</a:t>
            </a:r>
            <a:r>
              <a:rPr lang="en-US" sz="2000" dirty="0" smtClean="0">
                <a:latin typeface="Courier New" pitchFamily="49" charset="0"/>
                <a:cs typeface="Courier New" pitchFamily="49" charset="0"/>
              </a:rPr>
              <a:t>”</a:t>
            </a:r>
          </a:p>
          <a:p>
            <a:pPr lvl="1" eaLnBrk="1" hangingPunct="1">
              <a:buFont typeface="Wingdings" pitchFamily="2" charset="2"/>
              <a:buNone/>
            </a:pPr>
            <a:r>
              <a:rPr lang="en-US" sz="2000" dirty="0" smtClean="0">
                <a:latin typeface="Courier New" pitchFamily="49" charset="0"/>
                <a:cs typeface="Courier New" pitchFamily="49" charset="0"/>
              </a:rPr>
              <a:t>	init-method=“initialize” destroy-method=“cleanup” /&gt;</a:t>
            </a:r>
          </a:p>
          <a:p>
            <a:pPr lvl="2"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457200" y="427038"/>
            <a:ext cx="8229600" cy="1020762"/>
          </a:xfrm>
        </p:spPr>
        <p:txBody>
          <a:bodyPr>
            <a:normAutofit/>
          </a:bodyPr>
          <a:lstStyle/>
          <a:p>
            <a:pPr eaLnBrk="1" hangingPunct="1">
              <a:defRPr/>
            </a:pPr>
            <a:r>
              <a:rPr lang="en-US" sz="3200" dirty="0"/>
              <a:t>Spring Dependency </a:t>
            </a:r>
            <a:r>
              <a:rPr lang="en-US" sz="3200" dirty="0" smtClean="0"/>
              <a:t>Injection - </a:t>
            </a:r>
            <a:r>
              <a:rPr lang="en-US" sz="3200" dirty="0" err="1" smtClean="0"/>
              <a:t>R</a:t>
            </a:r>
            <a:r>
              <a:rPr lang="en-US" sz="3200" i="1" dirty="0" err="1" smtClean="0"/>
              <a:t>evisted</a:t>
            </a:r>
            <a:r>
              <a:rPr lang="en-US" sz="3200" i="1" dirty="0"/>
              <a:t>….</a:t>
            </a:r>
          </a:p>
        </p:txBody>
      </p:sp>
      <p:sp>
        <p:nvSpPr>
          <p:cNvPr id="53251" name="Rectangle 3"/>
          <p:cNvSpPr>
            <a:spLocks noGrp="1" noChangeArrowheads="1"/>
          </p:cNvSpPr>
          <p:nvPr>
            <p:ph idx="1"/>
          </p:nvPr>
        </p:nvSpPr>
        <p:spPr>
          <a:xfrm>
            <a:off x="566738" y="1812925"/>
            <a:ext cx="8001000" cy="3609975"/>
          </a:xfrm>
        </p:spPr>
        <p:txBody>
          <a:bodyPr/>
          <a:lstStyle/>
          <a:p>
            <a:pPr eaLnBrk="1" hangingPunct="1"/>
            <a:r>
              <a:rPr lang="en-US" smtClean="0"/>
              <a:t>Two types of Dependency Injection</a:t>
            </a:r>
          </a:p>
          <a:p>
            <a:pPr lvl="1" eaLnBrk="1" hangingPunct="1"/>
            <a:r>
              <a:rPr lang="en-US" smtClean="0"/>
              <a:t>setter injection</a:t>
            </a:r>
          </a:p>
          <a:p>
            <a:pPr lvl="2" eaLnBrk="1" hangingPunct="1"/>
            <a:r>
              <a:rPr lang="en-US" smtClean="0"/>
              <a:t>dependency injected via setter methods</a:t>
            </a:r>
          </a:p>
          <a:p>
            <a:pPr lvl="2" eaLnBrk="1" hangingPunct="1"/>
            <a:endParaRPr lang="en-US" smtClean="0"/>
          </a:p>
          <a:p>
            <a:pPr lvl="1" eaLnBrk="1" hangingPunct="1"/>
            <a:r>
              <a:rPr lang="en-US" smtClean="0"/>
              <a:t>constructor injection</a:t>
            </a:r>
          </a:p>
          <a:p>
            <a:pPr lvl="2" eaLnBrk="1" hangingPunct="1"/>
            <a:r>
              <a:rPr lang="en-US" smtClean="0"/>
              <a:t>dependency injected via constructor</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2979" name="Rectangle 3"/>
          <p:cNvSpPr>
            <a:spLocks noGrp="1" noChangeArrowheads="1"/>
          </p:cNvSpPr>
          <p:nvPr>
            <p:ph type="title"/>
          </p:nvPr>
        </p:nvSpPr>
        <p:spPr>
          <a:xfrm>
            <a:off x="457200" y="503238"/>
            <a:ext cx="8229600" cy="792162"/>
          </a:xfrm>
        </p:spPr>
        <p:txBody>
          <a:bodyPr>
            <a:normAutofit fontScale="90000"/>
          </a:bodyPr>
          <a:lstStyle/>
          <a:p>
            <a:pPr eaLnBrk="1" hangingPunct="1">
              <a:defRPr/>
            </a:pPr>
            <a:r>
              <a:rPr lang="en-US"/>
              <a:t>Spring Dependency Injection</a:t>
            </a:r>
            <a:endParaRPr lang="en-US" i="1"/>
          </a:p>
        </p:txBody>
      </p:sp>
      <p:sp>
        <p:nvSpPr>
          <p:cNvPr id="54275" name="Rectangle 2"/>
          <p:cNvSpPr>
            <a:spLocks noGrp="1" noChangeArrowheads="1"/>
          </p:cNvSpPr>
          <p:nvPr>
            <p:ph idx="1"/>
          </p:nvPr>
        </p:nvSpPr>
        <p:spPr>
          <a:xfrm>
            <a:off x="457200" y="1524000"/>
            <a:ext cx="8229600" cy="4648200"/>
          </a:xfrm>
        </p:spPr>
        <p:txBody>
          <a:bodyPr/>
          <a:lstStyle/>
          <a:p>
            <a:pPr eaLnBrk="1" hangingPunct="1">
              <a:buFontTx/>
              <a:buNone/>
            </a:pPr>
            <a:r>
              <a:rPr lang="en-US" smtClean="0">
                <a:cs typeface="Courier New" pitchFamily="49" charset="0"/>
              </a:rPr>
              <a:t>Setter Injection</a:t>
            </a:r>
          </a:p>
          <a:p>
            <a:pPr eaLnBrk="1" hangingPunct="1">
              <a:buFont typeface="Wingdings" pitchFamily="2" charset="2"/>
              <a:buNone/>
            </a:pPr>
            <a:r>
              <a:rPr lang="en-US" sz="2400" smtClean="0">
                <a:latin typeface="Courier New" pitchFamily="49" charset="0"/>
                <a:cs typeface="Courier New" pitchFamily="49" charset="0"/>
              </a:rPr>
              <a:t>&lt;bean id=“test” class=“com.jp.TestBean”&gt;</a:t>
            </a:r>
          </a:p>
          <a:p>
            <a:pPr eaLnBrk="1" hangingPunct="1">
              <a:buFont typeface="Wingdings" pitchFamily="2" charset="2"/>
              <a:buNone/>
            </a:pPr>
            <a:r>
              <a:rPr lang="en-US" sz="2400" smtClean="0">
                <a:latin typeface="Courier New" pitchFamily="49" charset="0"/>
                <a:cs typeface="Courier New" pitchFamily="49" charset="0"/>
              </a:rPr>
              <a:t>&lt;property name=“greeting”&gt;</a:t>
            </a:r>
          </a:p>
          <a:p>
            <a:pPr eaLnBrk="1" hangingPunct="1">
              <a:buFont typeface="Wingdings" pitchFamily="2" charset="2"/>
              <a:buNone/>
            </a:pPr>
            <a:r>
              <a:rPr lang="en-US" sz="2400" smtClean="0">
                <a:latin typeface="Courier New" pitchFamily="49" charset="0"/>
                <a:cs typeface="Courier New" pitchFamily="49" charset="0"/>
              </a:rPr>
              <a:t>	&lt;value&gt;Hello friends&lt;/value&gt;</a:t>
            </a:r>
          </a:p>
          <a:p>
            <a:pPr eaLnBrk="1" hangingPunct="1">
              <a:buFont typeface="Wingdings" pitchFamily="2" charset="2"/>
              <a:buNone/>
            </a:pPr>
            <a:r>
              <a:rPr lang="en-US" sz="2400" smtClean="0">
                <a:latin typeface="Courier New" pitchFamily="49" charset="0"/>
                <a:cs typeface="Courier New" pitchFamily="49" charset="0"/>
              </a:rPr>
              <a:t>&lt;/property&gt;</a:t>
            </a:r>
          </a:p>
          <a:p>
            <a:pPr eaLnBrk="1" hangingPunct="1">
              <a:buFont typeface="Wingdings" pitchFamily="2" charset="2"/>
              <a:buNone/>
            </a:pPr>
            <a:r>
              <a:rPr lang="en-US" sz="2400" smtClean="0">
                <a:latin typeface="Courier New" pitchFamily="49" charset="0"/>
                <a:cs typeface="Courier New" pitchFamily="49" charset="0"/>
              </a:rPr>
              <a:t>&lt;/bean&gt;</a:t>
            </a:r>
          </a:p>
        </p:txBody>
      </p:sp>
      <p:sp>
        <p:nvSpPr>
          <p:cNvPr id="54276" name="AutoShape 4"/>
          <p:cNvSpPr>
            <a:spLocks/>
          </p:cNvSpPr>
          <p:nvPr/>
        </p:nvSpPr>
        <p:spPr bwMode="auto">
          <a:xfrm rot="5400000">
            <a:off x="3352800" y="1828800"/>
            <a:ext cx="533400" cy="2362200"/>
          </a:xfrm>
          <a:prstGeom prst="rightBrace">
            <a:avLst>
              <a:gd name="adj1" fmla="val 36905"/>
              <a:gd name="adj2" fmla="val 50000"/>
            </a:avLst>
          </a:prstGeom>
          <a:noFill/>
          <a:ln w="9525">
            <a:solidFill>
              <a:schemeClr val="tx1"/>
            </a:solidFill>
            <a:round/>
            <a:headEnd/>
            <a:tailEnd/>
          </a:ln>
        </p:spPr>
        <p:txBody>
          <a:bodyPr wrap="none" anchor="ctr"/>
          <a:lstStyle/>
          <a:p>
            <a:endParaRPr lang="en-US">
              <a:latin typeface="Tahoma" pitchFamily="34" charset="0"/>
            </a:endParaRPr>
          </a:p>
        </p:txBody>
      </p:sp>
      <p:sp>
        <p:nvSpPr>
          <p:cNvPr id="54277" name="Rectangle 5"/>
          <p:cNvSpPr>
            <a:spLocks noChangeArrowheads="1"/>
          </p:cNvSpPr>
          <p:nvPr/>
        </p:nvSpPr>
        <p:spPr bwMode="auto">
          <a:xfrm>
            <a:off x="3276600" y="3810000"/>
            <a:ext cx="4114800" cy="762000"/>
          </a:xfrm>
          <a:prstGeom prst="rect">
            <a:avLst/>
          </a:prstGeom>
          <a:solidFill>
            <a:srgbClr val="FFFFCC"/>
          </a:solidFill>
          <a:ln w="9525">
            <a:solidFill>
              <a:schemeClr val="tx1"/>
            </a:solidFill>
            <a:miter lim="800000"/>
            <a:headEnd/>
            <a:tailEnd/>
          </a:ln>
        </p:spPr>
        <p:txBody>
          <a:bodyPr wrap="none" anchor="ctr"/>
          <a:lstStyle/>
          <a:p>
            <a:pPr algn="ctr"/>
            <a:r>
              <a:rPr lang="en-US"/>
              <a:t>Set the greet property by</a:t>
            </a:r>
          </a:p>
          <a:p>
            <a:pPr algn="ctr"/>
            <a:r>
              <a:rPr lang="en-US"/>
              <a:t> calling </a:t>
            </a:r>
            <a:r>
              <a:rPr lang="en-US">
                <a:solidFill>
                  <a:srgbClr val="CC3300"/>
                </a:solidFill>
              </a:rPr>
              <a:t>setGreeting</a:t>
            </a:r>
            <a:r>
              <a:rPr lang="en-US"/>
              <a:t>( </a:t>
            </a:r>
            <a:r>
              <a:rPr lang="en-US">
                <a:solidFill>
                  <a:schemeClr val="accent2"/>
                </a:solidFill>
              </a:rPr>
              <a:t>“Hello Friends”</a:t>
            </a:r>
            <a:r>
              <a:rPr lang="en-US"/>
              <a:t> )</a:t>
            </a:r>
          </a:p>
        </p:txBody>
      </p:sp>
      <p:sp>
        <p:nvSpPr>
          <p:cNvPr id="54278" name="Line 6"/>
          <p:cNvSpPr>
            <a:spLocks noChangeShapeType="1"/>
          </p:cNvSpPr>
          <p:nvPr/>
        </p:nvSpPr>
        <p:spPr bwMode="auto">
          <a:xfrm flipH="1" flipV="1">
            <a:off x="3657600" y="3200400"/>
            <a:ext cx="3810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1027"/>
          <p:cNvSpPr>
            <a:spLocks noGrp="1" noChangeArrowheads="1"/>
          </p:cNvSpPr>
          <p:nvPr>
            <p:ph idx="1"/>
          </p:nvPr>
        </p:nvSpPr>
        <p:spPr/>
        <p:txBody>
          <a:bodyPr/>
          <a:lstStyle/>
          <a:p>
            <a:pPr eaLnBrk="1" hangingPunct="1">
              <a:lnSpc>
                <a:spcPct val="130000"/>
              </a:lnSpc>
            </a:pPr>
            <a:r>
              <a:rPr lang="en-US" b="1" dirty="0" smtClean="0"/>
              <a:t>The Spring Framework Mission Statement</a:t>
            </a:r>
          </a:p>
          <a:p>
            <a:pPr lvl="1" eaLnBrk="1" hangingPunct="1">
              <a:lnSpc>
                <a:spcPct val="90000"/>
              </a:lnSpc>
            </a:pPr>
            <a:r>
              <a:rPr lang="en-US" dirty="0" smtClean="0"/>
              <a:t> J2EE should be easier to use</a:t>
            </a:r>
          </a:p>
          <a:p>
            <a:pPr lvl="1" eaLnBrk="1" hangingPunct="1">
              <a:lnSpc>
                <a:spcPct val="90000"/>
              </a:lnSpc>
            </a:pPr>
            <a:r>
              <a:rPr lang="en-US" dirty="0" smtClean="0"/>
              <a:t> It's best to program to interfaces, rather than classes. Spring reduces the complexity cost of using interfaces to zero</a:t>
            </a:r>
          </a:p>
          <a:p>
            <a:pPr lvl="1" eaLnBrk="1" hangingPunct="1">
              <a:lnSpc>
                <a:spcPct val="90000"/>
              </a:lnSpc>
            </a:pPr>
            <a:r>
              <a:rPr lang="en-US" dirty="0" smtClean="0"/>
              <a:t> JavaBeans offer a great way of configuring applications</a:t>
            </a:r>
          </a:p>
          <a:p>
            <a:pPr lvl="1" eaLnBrk="1" hangingPunct="1">
              <a:lnSpc>
                <a:spcPct val="90000"/>
              </a:lnSpc>
            </a:pPr>
            <a:r>
              <a:rPr lang="en-US" dirty="0" smtClean="0"/>
              <a:t>Checked </a:t>
            </a:r>
            <a:r>
              <a:rPr lang="en-US" dirty="0" smtClean="0"/>
              <a:t>exceptions are overused. A framework should not force to catch</a:t>
            </a:r>
          </a:p>
        </p:txBody>
      </p:sp>
      <p:sp>
        <p:nvSpPr>
          <p:cNvPr id="4" name="Title 3"/>
          <p:cNvSpPr>
            <a:spLocks noGrp="1"/>
          </p:cNvSpPr>
          <p:nvPr>
            <p:ph type="title"/>
          </p:nvPr>
        </p:nvSpPr>
        <p:spPr/>
        <p:txBody>
          <a:bodyPr/>
          <a:lstStyle/>
          <a:p>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hangingPunct="1">
              <a:defRPr/>
            </a:pPr>
            <a:r>
              <a:rPr lang="en-US"/>
              <a:t>Spring Dependency Injection</a:t>
            </a:r>
          </a:p>
        </p:txBody>
      </p:sp>
      <p:sp>
        <p:nvSpPr>
          <p:cNvPr id="55299" name="Rectangle 3"/>
          <p:cNvSpPr>
            <a:spLocks noGrp="1" noChangeArrowheads="1"/>
          </p:cNvSpPr>
          <p:nvPr>
            <p:ph idx="1"/>
          </p:nvPr>
        </p:nvSpPr>
        <p:spPr>
          <a:xfrm>
            <a:off x="457200" y="1905000"/>
            <a:ext cx="8229600" cy="4724400"/>
          </a:xfrm>
        </p:spPr>
        <p:txBody>
          <a:bodyPr/>
          <a:lstStyle/>
          <a:p>
            <a:pPr eaLnBrk="1" hangingPunct="1"/>
            <a:r>
              <a:rPr lang="en-US" dirty="0" smtClean="0"/>
              <a:t>Referencing other beans</a:t>
            </a:r>
          </a:p>
          <a:p>
            <a:pPr eaLnBrk="1" hangingPunct="1">
              <a:buFont typeface="Wingdings" pitchFamily="2" charset="2"/>
              <a:buNone/>
            </a:pPr>
            <a:r>
              <a:rPr lang="en-US" dirty="0" smtClean="0">
                <a:latin typeface="Courier New" pitchFamily="49" charset="0"/>
                <a:cs typeface="Courier New" pitchFamily="49" charset="0"/>
              </a:rPr>
              <a:t>	</a:t>
            </a:r>
            <a:r>
              <a:rPr lang="en-US" sz="2000" dirty="0" smtClean="0">
                <a:latin typeface="Courier New" pitchFamily="49" charset="0"/>
                <a:cs typeface="Courier New" pitchFamily="49" charset="0"/>
              </a:rPr>
              <a:t>&lt;beans&gt;</a:t>
            </a:r>
          </a:p>
          <a:p>
            <a:pPr lvl="1" eaLnBrk="1" hangingPunct="1">
              <a:buFont typeface="Wingdings" pitchFamily="2" charset="2"/>
              <a:buNone/>
            </a:pPr>
            <a:r>
              <a:rPr lang="en-US" sz="2000" dirty="0" smtClean="0">
                <a:latin typeface="Courier New" pitchFamily="49" charset="0"/>
                <a:cs typeface="Courier New" pitchFamily="49" charset="0"/>
              </a:rPr>
              <a:t>	&lt;bean id=“test” class =“</a:t>
            </a:r>
            <a:r>
              <a:rPr lang="en-US" sz="2000" dirty="0" err="1" smtClean="0">
                <a:latin typeface="Courier New" pitchFamily="49" charset="0"/>
                <a:cs typeface="Courier New" pitchFamily="49" charset="0"/>
              </a:rPr>
              <a:t>com.jp.TestBean</a:t>
            </a:r>
            <a:r>
              <a:rPr lang="en-US" sz="2000" dirty="0" smtClean="0">
                <a:latin typeface="Courier New" pitchFamily="49" charset="0"/>
                <a:cs typeface="Courier New" pitchFamily="49" charset="0"/>
              </a:rPr>
              <a:t>”&gt;</a:t>
            </a:r>
          </a:p>
          <a:p>
            <a:pPr lvl="1" eaLnBrk="1" hangingPunct="1">
              <a:buFont typeface="Wingdings" pitchFamily="2" charset="2"/>
              <a:buNone/>
            </a:pPr>
            <a:r>
              <a:rPr lang="en-US" sz="2000" dirty="0" smtClean="0">
                <a:latin typeface="Courier New" pitchFamily="49" charset="0"/>
                <a:cs typeface="Courier New" pitchFamily="49" charset="0"/>
              </a:rPr>
              <a:t>		&lt;property name=“greeting”&gt;</a:t>
            </a:r>
          </a:p>
          <a:p>
            <a:pPr lvl="1" eaLnBrk="1" hangingPunct="1">
              <a:buFont typeface="Wingdings" pitchFamily="2" charset="2"/>
              <a:buNone/>
            </a:pPr>
            <a:r>
              <a:rPr lang="en-US" sz="2000" dirty="0" smtClean="0">
                <a:latin typeface="Courier New" pitchFamily="49" charset="0"/>
                <a:cs typeface="Courier New" pitchFamily="49" charset="0"/>
              </a:rPr>
              <a:t>			&lt;ref bean=“</a:t>
            </a:r>
            <a:r>
              <a:rPr lang="en-US" sz="2000" dirty="0" err="1" smtClean="0">
                <a:latin typeface="Courier New" pitchFamily="49" charset="0"/>
                <a:cs typeface="Courier New" pitchFamily="49" charset="0"/>
              </a:rPr>
              <a:t>greetBean</a:t>
            </a:r>
            <a:r>
              <a:rPr lang="en-US" sz="2000" dirty="0" smtClean="0">
                <a:latin typeface="Courier New" pitchFamily="49" charset="0"/>
                <a:cs typeface="Courier New" pitchFamily="49" charset="0"/>
              </a:rPr>
              <a:t>”/&gt;</a:t>
            </a:r>
          </a:p>
          <a:p>
            <a:pPr lvl="1" eaLnBrk="1" hangingPunct="1">
              <a:buFont typeface="Wingdings" pitchFamily="2" charset="2"/>
              <a:buNone/>
            </a:pPr>
            <a:r>
              <a:rPr lang="en-US" sz="2000" dirty="0" smtClean="0">
                <a:latin typeface="Courier New" pitchFamily="49" charset="0"/>
                <a:cs typeface="Courier New" pitchFamily="49" charset="0"/>
              </a:rPr>
              <a:t>		&lt;/property&gt;</a:t>
            </a:r>
          </a:p>
          <a:p>
            <a:pPr lvl="1" eaLnBrk="1" hangingPunct="1">
              <a:buFont typeface="Wingdings" pitchFamily="2" charset="2"/>
              <a:buNone/>
            </a:pPr>
            <a:endParaRPr lang="en-US" sz="2000" dirty="0" smtClean="0">
              <a:latin typeface="Courier New" pitchFamily="49" charset="0"/>
              <a:cs typeface="Courier New" pitchFamily="49" charset="0"/>
            </a:endParaRPr>
          </a:p>
          <a:p>
            <a:pPr lvl="1" eaLnBrk="1" hangingPunct="1">
              <a:buFont typeface="Wingdings" pitchFamily="2" charset="2"/>
              <a:buNone/>
            </a:pPr>
            <a:r>
              <a:rPr lang="en-US" sz="2000" dirty="0" smtClean="0">
                <a:latin typeface="Courier New" pitchFamily="49" charset="0"/>
                <a:cs typeface="Courier New" pitchFamily="49" charset="0"/>
              </a:rPr>
              <a:t>&lt;bean id=“</a:t>
            </a:r>
            <a:r>
              <a:rPr lang="en-US" sz="2000" dirty="0" err="1" smtClean="0">
                <a:latin typeface="Courier New" pitchFamily="49" charset="0"/>
                <a:cs typeface="Courier New" pitchFamily="49" charset="0"/>
              </a:rPr>
              <a:t>greetBean</a:t>
            </a:r>
            <a:r>
              <a:rPr lang="en-US" sz="2000" dirty="0" smtClean="0">
                <a:latin typeface="Courier New" pitchFamily="49" charset="0"/>
                <a:cs typeface="Courier New" pitchFamily="49" charset="0"/>
              </a:rPr>
              <a:t>” class =“</a:t>
            </a:r>
            <a:r>
              <a:rPr lang="en-US" sz="2000" dirty="0" err="1" smtClean="0">
                <a:latin typeface="Courier New" pitchFamily="49" charset="0"/>
                <a:cs typeface="Courier New" pitchFamily="49" charset="0"/>
              </a:rPr>
              <a:t>com.jp.GreetBean</a:t>
            </a:r>
            <a:r>
              <a:rPr lang="en-US" sz="2000" dirty="0" smtClean="0">
                <a:latin typeface="Courier New" pitchFamily="49" charset="0"/>
                <a:cs typeface="Courier New" pitchFamily="49" charset="0"/>
              </a:rPr>
              <a:t>” /&gt;</a:t>
            </a:r>
          </a:p>
          <a:p>
            <a:pPr eaLnBrk="1" hangingPunct="1">
              <a:buFont typeface="Wingdings" pitchFamily="2" charset="2"/>
              <a:buNone/>
            </a:pPr>
            <a:r>
              <a:rPr lang="en-US" sz="2000" dirty="0" smtClean="0">
                <a:latin typeface="Courier New" pitchFamily="49" charset="0"/>
                <a:cs typeface="Courier New" pitchFamily="49" charset="0"/>
              </a:rPr>
              <a:t>	&lt;beans&gt;</a:t>
            </a:r>
            <a:endParaRPr lang="en-US"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5027" name="Rectangle 3"/>
          <p:cNvSpPr>
            <a:spLocks noGrp="1" noChangeArrowheads="1"/>
          </p:cNvSpPr>
          <p:nvPr>
            <p:ph type="title"/>
          </p:nvPr>
        </p:nvSpPr>
        <p:spPr/>
        <p:txBody>
          <a:bodyPr/>
          <a:lstStyle/>
          <a:p>
            <a:pPr eaLnBrk="1" hangingPunct="1">
              <a:defRPr/>
            </a:pPr>
            <a:r>
              <a:rPr lang="en-US"/>
              <a:t>Spring Dependency Injection</a:t>
            </a:r>
          </a:p>
        </p:txBody>
      </p:sp>
      <p:sp>
        <p:nvSpPr>
          <p:cNvPr id="56323" name="Rectangle 2"/>
          <p:cNvSpPr>
            <a:spLocks noGrp="1" noChangeArrowheads="1"/>
          </p:cNvSpPr>
          <p:nvPr>
            <p:ph idx="1"/>
          </p:nvPr>
        </p:nvSpPr>
        <p:spPr/>
        <p:txBody>
          <a:bodyPr/>
          <a:lstStyle/>
          <a:p>
            <a:pPr eaLnBrk="1" hangingPunct="1">
              <a:lnSpc>
                <a:spcPct val="120000"/>
              </a:lnSpc>
            </a:pPr>
            <a:r>
              <a:rPr lang="en-US" smtClean="0"/>
              <a:t>Constructor Injection</a:t>
            </a:r>
          </a:p>
          <a:p>
            <a:pPr lvl="1" eaLnBrk="1" hangingPunct="1">
              <a:lnSpc>
                <a:spcPct val="80000"/>
              </a:lnSpc>
              <a:buFont typeface="Wingdings" pitchFamily="2" charset="2"/>
              <a:buNone/>
            </a:pPr>
            <a:r>
              <a:rPr lang="en-US" sz="1800" smtClean="0">
                <a:latin typeface="Courier New" pitchFamily="49" charset="0"/>
                <a:cs typeface="Courier New" pitchFamily="49" charset="0"/>
              </a:rPr>
              <a:t>&lt;bean id=“test” class=“com.jp.testBean”&gt;</a:t>
            </a:r>
          </a:p>
          <a:p>
            <a:pPr lvl="1" eaLnBrk="1" hangingPunct="1">
              <a:lnSpc>
                <a:spcPct val="80000"/>
              </a:lnSpc>
              <a:buFont typeface="Wingdings" pitchFamily="2" charset="2"/>
              <a:buNone/>
            </a:pPr>
            <a:r>
              <a:rPr lang="en-US" sz="1800" smtClean="0">
                <a:latin typeface="Courier New" pitchFamily="49" charset="0"/>
                <a:cs typeface="Courier New" pitchFamily="49" charset="0"/>
              </a:rPr>
              <a:t>&lt;constructor-arg&gt;</a:t>
            </a:r>
          </a:p>
          <a:p>
            <a:pPr lvl="1" eaLnBrk="1" hangingPunct="1">
              <a:lnSpc>
                <a:spcPct val="80000"/>
              </a:lnSpc>
              <a:buFont typeface="Wingdings" pitchFamily="2" charset="2"/>
              <a:buNone/>
            </a:pPr>
            <a:r>
              <a:rPr lang="en-US" sz="1800" smtClean="0">
                <a:latin typeface="Courier New" pitchFamily="49" charset="0"/>
                <a:cs typeface="Courier New" pitchFamily="49" charset="0"/>
              </a:rPr>
              <a:t>	&lt;value&gt;Hello friends&lt;/value&gt;</a:t>
            </a:r>
          </a:p>
          <a:p>
            <a:pPr lvl="1" eaLnBrk="1" hangingPunct="1">
              <a:lnSpc>
                <a:spcPct val="80000"/>
              </a:lnSpc>
              <a:buFont typeface="Wingdings" pitchFamily="2" charset="2"/>
              <a:buNone/>
            </a:pPr>
            <a:r>
              <a:rPr lang="en-US" sz="1800" smtClean="0">
                <a:latin typeface="Courier New" pitchFamily="49" charset="0"/>
                <a:cs typeface="Courier New" pitchFamily="49" charset="0"/>
              </a:rPr>
              <a:t>&lt;/constructor-arg&gt;</a:t>
            </a:r>
          </a:p>
          <a:p>
            <a:pPr lvl="1" eaLnBrk="1" hangingPunct="1">
              <a:lnSpc>
                <a:spcPct val="80000"/>
              </a:lnSpc>
              <a:buFont typeface="Wingdings" pitchFamily="2" charset="2"/>
              <a:buNone/>
            </a:pPr>
            <a:r>
              <a:rPr lang="en-US" sz="1800" smtClean="0">
                <a:latin typeface="Courier New" pitchFamily="49" charset="0"/>
                <a:cs typeface="Courier New" pitchFamily="49" charset="0"/>
              </a:rPr>
              <a:t>&lt;/bean&gt;</a:t>
            </a:r>
          </a:p>
          <a:p>
            <a:pPr lvl="1" eaLnBrk="1" hangingPunct="1">
              <a:lnSpc>
                <a:spcPct val="80000"/>
              </a:lnSpc>
              <a:buFont typeface="Wingdings" pitchFamily="2" charset="2"/>
              <a:buNone/>
            </a:pPr>
            <a:endParaRPr lang="en-US" sz="1800" smtClean="0">
              <a:latin typeface="Courier New" pitchFamily="49" charset="0"/>
              <a:cs typeface="Courier New" pitchFamily="49" charset="0"/>
            </a:endParaRPr>
          </a:p>
          <a:p>
            <a:pPr lvl="1" eaLnBrk="1" hangingPunct="1">
              <a:lnSpc>
                <a:spcPct val="80000"/>
              </a:lnSpc>
              <a:buFont typeface="Wingdings" pitchFamily="2" charset="2"/>
              <a:buNone/>
            </a:pPr>
            <a:r>
              <a:rPr lang="en-US" sz="1800" smtClean="0">
                <a:latin typeface="Courier New" pitchFamily="49" charset="0"/>
                <a:cs typeface="Courier New" pitchFamily="49" charset="0"/>
              </a:rPr>
              <a:t>&lt;bean id=“test” class=“com.jp.testBean”&gt;</a:t>
            </a:r>
          </a:p>
          <a:p>
            <a:pPr lvl="1" eaLnBrk="1" hangingPunct="1">
              <a:lnSpc>
                <a:spcPct val="80000"/>
              </a:lnSpc>
              <a:buFont typeface="Wingdings" pitchFamily="2" charset="2"/>
              <a:buNone/>
            </a:pPr>
            <a:r>
              <a:rPr lang="en-US" sz="1800" smtClean="0">
                <a:latin typeface="Courier New" pitchFamily="49" charset="0"/>
                <a:cs typeface="Courier New" pitchFamily="49" charset="0"/>
              </a:rPr>
              <a:t>&lt;constructor-arg&gt;</a:t>
            </a:r>
          </a:p>
          <a:p>
            <a:pPr lvl="1" eaLnBrk="1" hangingPunct="1">
              <a:lnSpc>
                <a:spcPct val="80000"/>
              </a:lnSpc>
              <a:buFont typeface="Wingdings" pitchFamily="2" charset="2"/>
              <a:buNone/>
            </a:pPr>
            <a:r>
              <a:rPr lang="en-US" sz="1800" smtClean="0">
                <a:latin typeface="Courier New" pitchFamily="49" charset="0"/>
                <a:cs typeface="Courier New" pitchFamily="49" charset="0"/>
              </a:rPr>
              <a:t>	&lt;ref bean=“greetBean”/&gt;</a:t>
            </a:r>
          </a:p>
          <a:p>
            <a:pPr lvl="1" eaLnBrk="1" hangingPunct="1">
              <a:lnSpc>
                <a:spcPct val="80000"/>
              </a:lnSpc>
              <a:buFont typeface="Wingdings" pitchFamily="2" charset="2"/>
              <a:buNone/>
            </a:pPr>
            <a:r>
              <a:rPr lang="en-US" sz="1800" smtClean="0">
                <a:latin typeface="Courier New" pitchFamily="49" charset="0"/>
                <a:cs typeface="Courier New" pitchFamily="49" charset="0"/>
              </a:rPr>
              <a:t>&lt;/constructor-arg&gt;</a:t>
            </a:r>
          </a:p>
          <a:p>
            <a:pPr lvl="1" eaLnBrk="1" hangingPunct="1">
              <a:lnSpc>
                <a:spcPct val="80000"/>
              </a:lnSpc>
              <a:buFont typeface="Wingdings" pitchFamily="2" charset="2"/>
              <a:buNone/>
            </a:pPr>
            <a:r>
              <a:rPr lang="en-US" sz="1800" smtClean="0">
                <a:latin typeface="Courier New" pitchFamily="49" charset="0"/>
                <a:cs typeface="Courier New" pitchFamily="49" charset="0"/>
              </a:rPr>
              <a:t>&lt;/bean&gt;</a:t>
            </a:r>
          </a:p>
        </p:txBody>
      </p:sp>
      <p:sp>
        <p:nvSpPr>
          <p:cNvPr id="56324" name="Rectangle 4"/>
          <p:cNvSpPr>
            <a:spLocks noChangeArrowheads="1"/>
          </p:cNvSpPr>
          <p:nvPr/>
        </p:nvSpPr>
        <p:spPr bwMode="auto">
          <a:xfrm>
            <a:off x="6477000" y="2895600"/>
            <a:ext cx="2438400" cy="1295400"/>
          </a:xfrm>
          <a:prstGeom prst="rect">
            <a:avLst/>
          </a:prstGeom>
          <a:solidFill>
            <a:srgbClr val="FFFFCC"/>
          </a:solidFill>
          <a:ln w="9525">
            <a:solidFill>
              <a:schemeClr val="tx1"/>
            </a:solidFill>
            <a:miter lim="800000"/>
            <a:headEnd/>
            <a:tailEnd/>
          </a:ln>
        </p:spPr>
        <p:txBody>
          <a:bodyPr wrap="none" anchor="ctr"/>
          <a:lstStyle/>
          <a:p>
            <a:pPr algn="ctr"/>
            <a:r>
              <a:rPr lang="en-US"/>
              <a:t>constructs a </a:t>
            </a:r>
            <a:r>
              <a:rPr lang="en-US" b="1">
                <a:solidFill>
                  <a:srgbClr val="CC3300"/>
                </a:solidFill>
              </a:rPr>
              <a:t>TestBean</a:t>
            </a:r>
            <a:r>
              <a:rPr lang="en-US"/>
              <a:t> </a:t>
            </a:r>
          </a:p>
          <a:p>
            <a:pPr algn="ctr"/>
            <a:r>
              <a:rPr lang="en-US"/>
              <a:t>object through</a:t>
            </a:r>
          </a:p>
          <a:p>
            <a:pPr algn="ctr"/>
            <a:r>
              <a:rPr lang="en-US"/>
              <a:t> its constructor</a:t>
            </a:r>
          </a:p>
        </p:txBody>
      </p:sp>
      <p:sp>
        <p:nvSpPr>
          <p:cNvPr id="56325" name="Line 6"/>
          <p:cNvSpPr>
            <a:spLocks noChangeShapeType="1"/>
          </p:cNvSpPr>
          <p:nvPr/>
        </p:nvSpPr>
        <p:spPr bwMode="auto">
          <a:xfrm flipH="1">
            <a:off x="3429000" y="4267200"/>
            <a:ext cx="3200400" cy="0"/>
          </a:xfrm>
          <a:prstGeom prst="line">
            <a:avLst/>
          </a:prstGeom>
          <a:noFill/>
          <a:ln w="9525">
            <a:solidFill>
              <a:schemeClr val="tx1"/>
            </a:solidFill>
            <a:round/>
            <a:headEnd/>
            <a:tailEnd type="triangle" w="med" len="med"/>
          </a:ln>
        </p:spPr>
        <p:txBody>
          <a:bodyPr/>
          <a:lstStyle/>
          <a:p>
            <a:endParaRPr lang="en-US"/>
          </a:p>
        </p:txBody>
      </p:sp>
      <p:sp>
        <p:nvSpPr>
          <p:cNvPr id="56326" name="Line 7"/>
          <p:cNvSpPr>
            <a:spLocks noChangeShapeType="1"/>
          </p:cNvSpPr>
          <p:nvPr/>
        </p:nvSpPr>
        <p:spPr bwMode="auto">
          <a:xfrm flipH="1" flipV="1">
            <a:off x="4267200" y="2895600"/>
            <a:ext cx="2209800" cy="46038"/>
          </a:xfrm>
          <a:prstGeom prst="line">
            <a:avLst/>
          </a:prstGeom>
          <a:noFill/>
          <a:ln w="9525">
            <a:solidFill>
              <a:schemeClr val="tx1"/>
            </a:solidFill>
            <a:round/>
            <a:headEnd/>
            <a:tailEnd type="triangle" w="med" len="med"/>
          </a:ln>
        </p:spPr>
        <p:txBody>
          <a:bodyPr/>
          <a:lstStyle/>
          <a:p>
            <a:endParaRPr lang="en-US"/>
          </a:p>
        </p:txBody>
      </p:sp>
      <p:sp>
        <p:nvSpPr>
          <p:cNvPr id="56327" name="Line 8"/>
          <p:cNvSpPr>
            <a:spLocks noChangeShapeType="1"/>
          </p:cNvSpPr>
          <p:nvPr/>
        </p:nvSpPr>
        <p:spPr bwMode="auto">
          <a:xfrm>
            <a:off x="1295400" y="3733800"/>
            <a:ext cx="4191000" cy="0"/>
          </a:xfrm>
          <a:prstGeom prst="line">
            <a:avLst/>
          </a:prstGeom>
          <a:noFill/>
          <a:ln w="9525">
            <a:solidFill>
              <a:schemeClr val="tx1"/>
            </a:solidFill>
            <a:prstDash val="dash"/>
            <a:round/>
            <a:headEnd/>
            <a:tailEnd/>
          </a:ln>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457200" y="457200"/>
            <a:ext cx="8001000" cy="914400"/>
          </a:xfrm>
        </p:spPr>
        <p:txBody>
          <a:bodyPr/>
          <a:lstStyle/>
          <a:p>
            <a:pPr eaLnBrk="1" hangingPunct="1">
              <a:defRPr/>
            </a:pPr>
            <a:r>
              <a:rPr lang="en-US" sz="3200" dirty="0"/>
              <a:t>Wiring Collections</a:t>
            </a:r>
          </a:p>
        </p:txBody>
      </p:sp>
      <p:sp>
        <p:nvSpPr>
          <p:cNvPr id="57347" name="Rectangle 3"/>
          <p:cNvSpPr>
            <a:spLocks noGrp="1" noChangeArrowheads="1"/>
          </p:cNvSpPr>
          <p:nvPr>
            <p:ph type="body" sz="half" idx="1"/>
          </p:nvPr>
        </p:nvSpPr>
        <p:spPr>
          <a:xfrm>
            <a:off x="566738" y="1524000"/>
            <a:ext cx="8001000" cy="2255838"/>
          </a:xfrm>
        </p:spPr>
        <p:txBody>
          <a:bodyPr/>
          <a:lstStyle/>
          <a:p>
            <a:pPr eaLnBrk="1" hangingPunct="1"/>
            <a:r>
              <a:rPr lang="en-US" sz="2400" smtClean="0"/>
              <a:t>Spring supports Many types of Collections as bean properties</a:t>
            </a:r>
          </a:p>
          <a:p>
            <a:pPr eaLnBrk="1" hangingPunct="1"/>
            <a:r>
              <a:rPr lang="en-US" sz="2400" smtClean="0"/>
              <a:t>Supported types are:</a:t>
            </a:r>
          </a:p>
          <a:p>
            <a:pPr eaLnBrk="1" hangingPunct="1"/>
            <a:endParaRPr lang="en-US" sz="2400" smtClean="0"/>
          </a:p>
          <a:p>
            <a:pPr eaLnBrk="1" hangingPunct="1"/>
            <a:endParaRPr lang="en-US" sz="2400" smtClean="0"/>
          </a:p>
        </p:txBody>
      </p:sp>
      <p:graphicFrame>
        <p:nvGraphicFramePr>
          <p:cNvPr id="386052" name="Group 4"/>
          <p:cNvGraphicFramePr>
            <a:graphicFrameLocks noGrp="1"/>
          </p:cNvGraphicFramePr>
          <p:nvPr>
            <p:ph sz="half" idx="2"/>
          </p:nvPr>
        </p:nvGraphicFramePr>
        <p:xfrm>
          <a:off x="381000" y="3048000"/>
          <a:ext cx="8229600" cy="2492375"/>
        </p:xfrm>
        <a:graphic>
          <a:graphicData uri="http://schemas.openxmlformats.org/drawingml/2006/table">
            <a:tbl>
              <a:tblPr/>
              <a:tblGrid>
                <a:gridCol w="2667000"/>
                <a:gridCol w="5562600"/>
              </a:tblGrid>
              <a:tr h="498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XML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&lt;list&gt;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java.util.List, arrays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&lt;set&gt;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java.util.Set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&lt;map&gt;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java.util.Map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&lt;props&gt;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rPr>
                        <a:t>java.util.Properties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7316" name="Rectangle 1028"/>
          <p:cNvSpPr>
            <a:spLocks noGrp="1" noChangeArrowheads="1"/>
          </p:cNvSpPr>
          <p:nvPr>
            <p:ph type="ctrTitle"/>
          </p:nvPr>
        </p:nvSpPr>
        <p:spPr/>
        <p:txBody>
          <a:bodyPr/>
          <a:lstStyle/>
          <a:p>
            <a:pPr eaLnBrk="1" hangingPunct="1">
              <a:defRPr/>
            </a:pPr>
            <a:r>
              <a:rPr lang="en-US"/>
              <a:t>Dependency Injection:</a:t>
            </a:r>
            <a:br>
              <a:rPr lang="en-US"/>
            </a:br>
            <a:r>
              <a:rPr lang="en-US"/>
              <a:t>Autowiring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a:t>Auto Wiring</a:t>
            </a:r>
          </a:p>
        </p:txBody>
      </p:sp>
      <p:sp>
        <p:nvSpPr>
          <p:cNvPr id="59395" name="Rectangle 3"/>
          <p:cNvSpPr>
            <a:spLocks noGrp="1" noChangeArrowheads="1"/>
          </p:cNvSpPr>
          <p:nvPr>
            <p:ph idx="1"/>
          </p:nvPr>
        </p:nvSpPr>
        <p:spPr/>
        <p:txBody>
          <a:bodyPr/>
          <a:lstStyle/>
          <a:p>
            <a:pPr eaLnBrk="1" hangingPunct="1"/>
            <a:r>
              <a:rPr lang="en-US" smtClean="0"/>
              <a:t>So far we wired beans explicitly using &lt;property&gt; tag</a:t>
            </a:r>
          </a:p>
          <a:p>
            <a:pPr eaLnBrk="1" hangingPunct="1"/>
            <a:r>
              <a:rPr lang="en-US" smtClean="0"/>
              <a:t>Spring can also do Wiring automatically</a:t>
            </a:r>
          </a:p>
          <a:p>
            <a:pPr eaLnBrk="1" hangingPunct="1">
              <a:buFont typeface="Wingdings" pitchFamily="2" charset="2"/>
              <a:buNone/>
            </a:pPr>
            <a:endParaRPr lang="en-US" sz="2000" smtClean="0">
              <a:latin typeface="Courier New" pitchFamily="49" charset="0"/>
              <a:cs typeface="Courier New" pitchFamily="49" charset="0"/>
            </a:endParaRPr>
          </a:p>
          <a:p>
            <a:pPr eaLnBrk="1" hangingPunct="1">
              <a:buFont typeface="Wingdings" pitchFamily="2" charset="2"/>
              <a:buNone/>
            </a:pPr>
            <a:r>
              <a:rPr lang="en-US" sz="2000" smtClean="0">
                <a:latin typeface="Courier New" pitchFamily="49" charset="0"/>
                <a:cs typeface="Courier New" pitchFamily="49" charset="0"/>
              </a:rPr>
              <a:t>&lt;bean id="foo" class="com.jp.spring.Foo“ 			autowire= "autowire type"/&gt;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8338" name="Rectangle 1026"/>
          <p:cNvSpPr>
            <a:spLocks noGrp="1" noChangeArrowheads="1"/>
          </p:cNvSpPr>
          <p:nvPr>
            <p:ph type="title"/>
          </p:nvPr>
        </p:nvSpPr>
        <p:spPr/>
        <p:txBody>
          <a:bodyPr/>
          <a:lstStyle/>
          <a:p>
            <a:pPr eaLnBrk="1" hangingPunct="1">
              <a:defRPr/>
            </a:pPr>
            <a:r>
              <a:rPr lang="en-US" sz="3200"/>
              <a:t>Autowiring Properties</a:t>
            </a:r>
          </a:p>
        </p:txBody>
      </p:sp>
      <p:sp>
        <p:nvSpPr>
          <p:cNvPr id="60419" name="Rectangle 1027"/>
          <p:cNvSpPr>
            <a:spLocks noGrp="1" noChangeArrowheads="1"/>
          </p:cNvSpPr>
          <p:nvPr>
            <p:ph idx="1"/>
          </p:nvPr>
        </p:nvSpPr>
        <p:spPr/>
        <p:txBody>
          <a:bodyPr/>
          <a:lstStyle/>
          <a:p>
            <a:pPr eaLnBrk="1" hangingPunct="1">
              <a:lnSpc>
                <a:spcPct val="130000"/>
              </a:lnSpc>
            </a:pPr>
            <a:r>
              <a:rPr lang="en-US" sz="2000" smtClean="0"/>
              <a:t> Beans may be auto-wired (rather than using &lt;ref&gt;)</a:t>
            </a:r>
          </a:p>
          <a:p>
            <a:pPr lvl="1" eaLnBrk="1" hangingPunct="1">
              <a:lnSpc>
                <a:spcPct val="90000"/>
              </a:lnSpc>
            </a:pPr>
            <a:r>
              <a:rPr lang="en-US" sz="1800" smtClean="0"/>
              <a:t> Per-bean attribute </a:t>
            </a:r>
            <a:r>
              <a:rPr lang="en-US" sz="1800" i="1" smtClean="0"/>
              <a:t>autowire</a:t>
            </a:r>
          </a:p>
          <a:p>
            <a:pPr lvl="1" eaLnBrk="1" hangingPunct="1">
              <a:lnSpc>
                <a:spcPct val="90000"/>
              </a:lnSpc>
            </a:pPr>
            <a:r>
              <a:rPr lang="en-US" sz="1800" smtClean="0"/>
              <a:t> </a:t>
            </a:r>
            <a:r>
              <a:rPr lang="en-US" sz="1800" i="1" smtClean="0"/>
              <a:t>Explicit settings override</a:t>
            </a:r>
          </a:p>
          <a:p>
            <a:pPr eaLnBrk="1" hangingPunct="1">
              <a:lnSpc>
                <a:spcPct val="130000"/>
              </a:lnSpc>
            </a:pPr>
            <a:r>
              <a:rPr lang="en-US" sz="2000" smtClean="0"/>
              <a:t> </a:t>
            </a:r>
            <a:r>
              <a:rPr lang="en-US" sz="2000" i="1" smtClean="0"/>
              <a:t>autowire=“name”</a:t>
            </a:r>
          </a:p>
          <a:p>
            <a:pPr lvl="1" eaLnBrk="1" hangingPunct="1">
              <a:lnSpc>
                <a:spcPct val="90000"/>
              </a:lnSpc>
            </a:pPr>
            <a:r>
              <a:rPr lang="en-US" sz="1800" smtClean="0"/>
              <a:t> Bean identifier matches property name</a:t>
            </a:r>
          </a:p>
          <a:p>
            <a:pPr eaLnBrk="1" hangingPunct="1">
              <a:lnSpc>
                <a:spcPct val="130000"/>
              </a:lnSpc>
            </a:pPr>
            <a:r>
              <a:rPr lang="en-US" sz="2000" smtClean="0"/>
              <a:t> </a:t>
            </a:r>
            <a:r>
              <a:rPr lang="en-US" sz="2000" i="1" smtClean="0"/>
              <a:t>autowire=“type”</a:t>
            </a:r>
          </a:p>
          <a:p>
            <a:pPr lvl="1" eaLnBrk="1" hangingPunct="1">
              <a:lnSpc>
                <a:spcPct val="90000"/>
              </a:lnSpc>
            </a:pPr>
            <a:r>
              <a:rPr lang="en-US" sz="1800" smtClean="0"/>
              <a:t> Type matches other defined bean</a:t>
            </a:r>
          </a:p>
          <a:p>
            <a:pPr eaLnBrk="1" hangingPunct="1">
              <a:lnSpc>
                <a:spcPct val="130000"/>
              </a:lnSpc>
            </a:pPr>
            <a:r>
              <a:rPr lang="en-US" sz="2000" smtClean="0"/>
              <a:t> </a:t>
            </a:r>
            <a:r>
              <a:rPr lang="en-US" sz="2000" i="1" smtClean="0"/>
              <a:t>autowire=”constructor”</a:t>
            </a:r>
          </a:p>
          <a:p>
            <a:pPr lvl="1" eaLnBrk="1" hangingPunct="1">
              <a:lnSpc>
                <a:spcPct val="90000"/>
              </a:lnSpc>
            </a:pPr>
            <a:r>
              <a:rPr lang="en-US" sz="1800" smtClean="0"/>
              <a:t> Match constructor argument types</a:t>
            </a:r>
          </a:p>
          <a:p>
            <a:pPr eaLnBrk="1" hangingPunct="1">
              <a:lnSpc>
                <a:spcPct val="130000"/>
              </a:lnSpc>
            </a:pPr>
            <a:r>
              <a:rPr lang="en-US" sz="2000" smtClean="0"/>
              <a:t> </a:t>
            </a:r>
            <a:r>
              <a:rPr lang="en-US" sz="2000" i="1" smtClean="0"/>
              <a:t>autowire=”autodetect”</a:t>
            </a:r>
          </a:p>
          <a:p>
            <a:pPr lvl="1" eaLnBrk="1" hangingPunct="1">
              <a:lnSpc>
                <a:spcPct val="90000"/>
              </a:lnSpc>
            </a:pPr>
            <a:r>
              <a:rPr lang="en-US" sz="1800" smtClean="0"/>
              <a:t> Attempt by constructor, otherwise “type”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defRPr/>
            </a:pPr>
            <a:r>
              <a:rPr lang="en-US" sz="3200"/>
              <a:t>Bean Naming</a:t>
            </a:r>
          </a:p>
        </p:txBody>
      </p:sp>
      <p:sp>
        <p:nvSpPr>
          <p:cNvPr id="61443" name="Rectangle 3"/>
          <p:cNvSpPr>
            <a:spLocks noGrp="1" noChangeArrowheads="1"/>
          </p:cNvSpPr>
          <p:nvPr>
            <p:ph idx="1"/>
          </p:nvPr>
        </p:nvSpPr>
        <p:spPr/>
        <p:txBody>
          <a:bodyPr/>
          <a:lstStyle/>
          <a:p>
            <a:pPr eaLnBrk="1" hangingPunct="1">
              <a:lnSpc>
                <a:spcPct val="130000"/>
              </a:lnSpc>
            </a:pPr>
            <a:r>
              <a:rPr lang="en-US" sz="2400" smtClean="0"/>
              <a:t> Each bean must have at least one name that is unique within the containing BeanFactory</a:t>
            </a:r>
          </a:p>
          <a:p>
            <a:pPr eaLnBrk="1" hangingPunct="1">
              <a:lnSpc>
                <a:spcPct val="130000"/>
              </a:lnSpc>
            </a:pPr>
            <a:r>
              <a:rPr lang="en-US" sz="2400" smtClean="0"/>
              <a:t> Name resolution procedure</a:t>
            </a:r>
          </a:p>
          <a:p>
            <a:pPr lvl="1" eaLnBrk="1" hangingPunct="1">
              <a:lnSpc>
                <a:spcPct val="90000"/>
              </a:lnSpc>
            </a:pPr>
            <a:r>
              <a:rPr lang="en-US" sz="2000" smtClean="0"/>
              <a:t> If a &lt;bean&gt; tag has an id attribute, the value of the id attribute is used as the name</a:t>
            </a:r>
          </a:p>
          <a:p>
            <a:pPr lvl="1" eaLnBrk="1" hangingPunct="1">
              <a:lnSpc>
                <a:spcPct val="90000"/>
              </a:lnSpc>
            </a:pPr>
            <a:r>
              <a:rPr lang="en-US" sz="2000" smtClean="0"/>
              <a:t> If there is no id attribute, Spring looks for name attribute</a:t>
            </a:r>
          </a:p>
          <a:p>
            <a:pPr lvl="1" eaLnBrk="1" hangingPunct="1">
              <a:lnSpc>
                <a:spcPct val="90000"/>
              </a:lnSpc>
            </a:pPr>
            <a:r>
              <a:rPr lang="en-US" sz="2000" smtClean="0"/>
              <a:t> If neither id nor name attribute are defined, Spring use the class name as the name</a:t>
            </a:r>
          </a:p>
          <a:p>
            <a:pPr eaLnBrk="1" hangingPunct="1">
              <a:lnSpc>
                <a:spcPct val="130000"/>
              </a:lnSpc>
            </a:pPr>
            <a:r>
              <a:rPr lang="en-US" sz="2400" smtClean="0"/>
              <a:t> A bean can have multiple names</a:t>
            </a:r>
          </a:p>
          <a:p>
            <a:pPr lvl="1" eaLnBrk="1" hangingPunct="1">
              <a:lnSpc>
                <a:spcPct val="90000"/>
              </a:lnSpc>
            </a:pPr>
            <a:r>
              <a:rPr lang="en-US" sz="2000" smtClean="0"/>
              <a:t> Specify comma or semicolon-separated list of names in the name attribute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hangingPunct="1">
              <a:defRPr/>
            </a:pPr>
            <a:r>
              <a:rPr lang="en-US" sz="3200"/>
              <a:t>Bean Naming Example</a:t>
            </a:r>
          </a:p>
        </p:txBody>
      </p:sp>
      <p:sp>
        <p:nvSpPr>
          <p:cNvPr id="62467" name="Rectangle 3"/>
          <p:cNvSpPr>
            <a:spLocks noGrp="1" noChangeArrowheads="1"/>
          </p:cNvSpPr>
          <p:nvPr>
            <p:ph idx="1"/>
          </p:nvPr>
        </p:nvSpPr>
        <p:spPr/>
        <p:txBody>
          <a:bodyPr/>
          <a:lstStyle/>
          <a:p>
            <a:pPr eaLnBrk="1" hangingPunct="1">
              <a:buFont typeface="Wingdings" pitchFamily="2" charset="2"/>
              <a:buNone/>
            </a:pPr>
            <a:r>
              <a:rPr lang="en-US" sz="2000" smtClean="0">
                <a:solidFill>
                  <a:srgbClr val="0000FF"/>
                </a:solidFill>
                <a:latin typeface="Courier New" pitchFamily="49" charset="0"/>
                <a:cs typeface="Courier New" pitchFamily="49" charset="0"/>
              </a:rPr>
              <a:t>&lt;</a:t>
            </a:r>
            <a:r>
              <a:rPr lang="en-US" sz="2000" smtClean="0">
                <a:solidFill>
                  <a:srgbClr val="800000"/>
                </a:solidFill>
                <a:latin typeface="Courier New" pitchFamily="49" charset="0"/>
                <a:cs typeface="Courier New" pitchFamily="49" charset="0"/>
              </a:rPr>
              <a:t>bean</a:t>
            </a:r>
            <a:r>
              <a:rPr lang="en-US" sz="2000" smtClean="0">
                <a:solidFill>
                  <a:srgbClr val="FF0000"/>
                </a:solidFill>
                <a:latin typeface="Courier New" pitchFamily="49" charset="0"/>
                <a:cs typeface="Courier New" pitchFamily="49" charset="0"/>
              </a:rPr>
              <a:t> id</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”mybeanid” class</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”mypackage.MyClass”</a:t>
            </a:r>
            <a:r>
              <a:rPr lang="en-US" sz="2000" smtClean="0">
                <a:solidFill>
                  <a:srgbClr val="0000FF"/>
                </a:solidFill>
                <a:latin typeface="Courier New" pitchFamily="49" charset="0"/>
                <a:cs typeface="Courier New" pitchFamily="49" charset="0"/>
              </a:rPr>
              <a:t>/&gt;</a:t>
            </a:r>
            <a:endParaRPr lang="en-US" sz="2000" smtClean="0">
              <a:solidFill>
                <a:srgbClr val="000000"/>
              </a:solidFill>
              <a:latin typeface="Courier New" pitchFamily="49" charset="0"/>
              <a:cs typeface="Courier New" pitchFamily="49" charset="0"/>
            </a:endParaRPr>
          </a:p>
          <a:p>
            <a:pPr eaLnBrk="1" hangingPunct="1">
              <a:buFont typeface="Wingdings" pitchFamily="2" charset="2"/>
              <a:buNone/>
            </a:pPr>
            <a:r>
              <a:rPr lang="en-US" sz="2000" smtClean="0">
                <a:solidFill>
                  <a:srgbClr val="0000FF"/>
                </a:solidFill>
                <a:latin typeface="Courier New" pitchFamily="49" charset="0"/>
                <a:cs typeface="Courier New" pitchFamily="49" charset="0"/>
              </a:rPr>
              <a:t>&lt;</a:t>
            </a:r>
            <a:r>
              <a:rPr lang="en-US" sz="2000" smtClean="0">
                <a:solidFill>
                  <a:srgbClr val="800000"/>
                </a:solidFill>
                <a:latin typeface="Courier New" pitchFamily="49" charset="0"/>
                <a:cs typeface="Courier New" pitchFamily="49" charset="0"/>
              </a:rPr>
              <a:t>bean</a:t>
            </a:r>
            <a:r>
              <a:rPr lang="en-US" sz="2000" smtClean="0">
                <a:solidFill>
                  <a:srgbClr val="FF0000"/>
                </a:solidFill>
                <a:latin typeface="Courier New" pitchFamily="49" charset="0"/>
                <a:cs typeface="Courier New" pitchFamily="49" charset="0"/>
              </a:rPr>
              <a:t> name</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”mybeanname” class</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”mypackage.MyClass”</a:t>
            </a:r>
            <a:r>
              <a:rPr lang="en-US" sz="2000" smtClean="0">
                <a:solidFill>
                  <a:srgbClr val="0000FF"/>
                </a:solidFill>
                <a:latin typeface="Courier New" pitchFamily="49" charset="0"/>
                <a:cs typeface="Courier New" pitchFamily="49" charset="0"/>
              </a:rPr>
              <a:t>/&gt;</a:t>
            </a:r>
            <a:endParaRPr lang="en-US" sz="2000" smtClean="0">
              <a:solidFill>
                <a:srgbClr val="000000"/>
              </a:solidFill>
              <a:latin typeface="Courier New" pitchFamily="49" charset="0"/>
              <a:cs typeface="Courier New" pitchFamily="49" charset="0"/>
            </a:endParaRPr>
          </a:p>
          <a:p>
            <a:pPr eaLnBrk="1" hangingPunct="1">
              <a:buFont typeface="Wingdings" pitchFamily="2" charset="2"/>
              <a:buNone/>
            </a:pPr>
            <a:r>
              <a:rPr lang="en-US" sz="2000" smtClean="0">
                <a:solidFill>
                  <a:srgbClr val="0000FF"/>
                </a:solidFill>
                <a:latin typeface="Courier New" pitchFamily="49" charset="0"/>
                <a:cs typeface="Courier New" pitchFamily="49" charset="0"/>
              </a:rPr>
              <a:t>&lt;</a:t>
            </a:r>
            <a:r>
              <a:rPr lang="en-US" sz="2000" smtClean="0">
                <a:solidFill>
                  <a:srgbClr val="800000"/>
                </a:solidFill>
                <a:latin typeface="Courier New" pitchFamily="49" charset="0"/>
                <a:cs typeface="Courier New" pitchFamily="49" charset="0"/>
              </a:rPr>
              <a:t>bean</a:t>
            </a:r>
            <a:r>
              <a:rPr lang="en-US" sz="2000" smtClean="0">
                <a:solidFill>
                  <a:srgbClr val="FF0000"/>
                </a:solidFill>
                <a:latin typeface="Courier New" pitchFamily="49" charset="0"/>
                <a:cs typeface="Courier New" pitchFamily="49" charset="0"/>
              </a:rPr>
              <a:t> class</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”mypackage.MyClass”</a:t>
            </a:r>
            <a:r>
              <a:rPr lang="en-US" sz="2000" smtClean="0">
                <a:solidFill>
                  <a:srgbClr val="0000FF"/>
                </a:solidFill>
                <a:latin typeface="Courier New" pitchFamily="49" charset="0"/>
                <a:cs typeface="Courier New" pitchFamily="49" charset="0"/>
              </a:rPr>
              <a:t>/&gt;</a:t>
            </a:r>
            <a:endParaRPr lang="en-US" sz="2000" smtClean="0">
              <a:solidFill>
                <a:srgbClr val="000000"/>
              </a:solidFill>
              <a:latin typeface="Courier New" pitchFamily="49" charset="0"/>
              <a:cs typeface="Courier New" pitchFamily="49" charset="0"/>
            </a:endParaRPr>
          </a:p>
          <a:p>
            <a:pPr eaLnBrk="1" hangingPunct="1">
              <a:buFont typeface="Wingdings" pitchFamily="2" charset="2"/>
              <a:buNone/>
            </a:pPr>
            <a:r>
              <a:rPr lang="en-US" sz="2000" smtClean="0">
                <a:solidFill>
                  <a:srgbClr val="0000FF"/>
                </a:solidFill>
                <a:latin typeface="Courier New" pitchFamily="49" charset="0"/>
                <a:cs typeface="Courier New" pitchFamily="49" charset="0"/>
              </a:rPr>
              <a:t>&lt;</a:t>
            </a:r>
            <a:r>
              <a:rPr lang="en-US" sz="2000" smtClean="0">
                <a:solidFill>
                  <a:srgbClr val="800000"/>
                </a:solidFill>
                <a:latin typeface="Courier New" pitchFamily="49" charset="0"/>
                <a:cs typeface="Courier New" pitchFamily="49" charset="0"/>
              </a:rPr>
              <a:t>bean</a:t>
            </a:r>
            <a:r>
              <a:rPr lang="en-US" sz="2000" smtClean="0">
                <a:solidFill>
                  <a:srgbClr val="FF0000"/>
                </a:solidFill>
                <a:latin typeface="Courier New" pitchFamily="49" charset="0"/>
                <a:cs typeface="Courier New" pitchFamily="49" charset="0"/>
              </a:rPr>
              <a:t> id</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”mybeanid” name</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”name1,name2,name3”</a:t>
            </a:r>
          </a:p>
          <a:p>
            <a:pPr eaLnBrk="1" hangingPunct="1">
              <a:buFont typeface="Wingdings" pitchFamily="2" charset="2"/>
              <a:buNone/>
            </a:pPr>
            <a:r>
              <a:rPr lang="en-US" sz="2000" smtClean="0">
                <a:solidFill>
                  <a:srgbClr val="FF0000"/>
                </a:solidFill>
                <a:latin typeface="Courier New" pitchFamily="49" charset="0"/>
                <a:cs typeface="Courier New" pitchFamily="49" charset="0"/>
              </a:rPr>
              <a:t>class</a:t>
            </a:r>
            <a:r>
              <a:rPr lang="en-US" sz="2000" smtClean="0">
                <a:solidFill>
                  <a:srgbClr val="0000FF"/>
                </a:solidFill>
                <a:latin typeface="Courier New" pitchFamily="49" charset="0"/>
                <a:cs typeface="Courier New" pitchFamily="49" charset="0"/>
              </a:rPr>
              <a:t>=</a:t>
            </a:r>
            <a:r>
              <a:rPr lang="en-US" sz="2000" smtClean="0">
                <a:solidFill>
                  <a:srgbClr val="FF0000"/>
                </a:solidFill>
                <a:latin typeface="Courier New" pitchFamily="49" charset="0"/>
                <a:cs typeface="Courier New" pitchFamily="49" charset="0"/>
              </a:rPr>
              <a:t>”mypackage.MyClass”</a:t>
            </a:r>
            <a:r>
              <a:rPr lang="en-US" sz="2000" smtClean="0">
                <a:solidFill>
                  <a:srgbClr val="0000FF"/>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en-US" sz="3200"/>
              <a:t>What is ApplicationContext?</a:t>
            </a:r>
          </a:p>
        </p:txBody>
      </p:sp>
      <p:sp>
        <p:nvSpPr>
          <p:cNvPr id="63491" name="Rectangle 3"/>
          <p:cNvSpPr>
            <a:spLocks noGrp="1" noChangeArrowheads="1"/>
          </p:cNvSpPr>
          <p:nvPr>
            <p:ph idx="1"/>
          </p:nvPr>
        </p:nvSpPr>
        <p:spPr/>
        <p:txBody>
          <a:bodyPr/>
          <a:lstStyle/>
          <a:p>
            <a:pPr eaLnBrk="1" hangingPunct="1"/>
            <a:r>
              <a:rPr lang="en-US" sz="2400" smtClean="0"/>
              <a:t> Extension of BeanFactory</a:t>
            </a:r>
          </a:p>
          <a:p>
            <a:pPr lvl="1" eaLnBrk="1" hangingPunct="1"/>
            <a:r>
              <a:rPr lang="en-US" sz="2000" smtClean="0"/>
              <a:t> It provides all the same functionality and more</a:t>
            </a:r>
          </a:p>
          <a:p>
            <a:pPr lvl="1" eaLnBrk="1" hangingPunct="1"/>
            <a:r>
              <a:rPr lang="en-US" sz="2000" smtClean="0"/>
              <a:t> Reduces the amount of code you need</a:t>
            </a:r>
          </a:p>
          <a:p>
            <a:pPr lvl="1" eaLnBrk="1" hangingPunct="1"/>
            <a:r>
              <a:rPr lang="en-US" sz="2000" smtClean="0"/>
              <a:t> In a more framework-oriented style</a:t>
            </a:r>
          </a:p>
          <a:p>
            <a:pPr eaLnBrk="1" hangingPunct="1"/>
            <a:r>
              <a:rPr lang="en-US" sz="2400" smtClean="0"/>
              <a:t> Add new features over BeanFactory</a:t>
            </a:r>
          </a:p>
          <a:p>
            <a:pPr lvl="1" eaLnBrk="1" hangingPunct="1"/>
            <a:r>
              <a:rPr lang="en-US" sz="2000" smtClean="0"/>
              <a:t> Resource management and access</a:t>
            </a:r>
          </a:p>
          <a:p>
            <a:pPr lvl="1" eaLnBrk="1" hangingPunct="1"/>
            <a:r>
              <a:rPr lang="en-US" sz="2000" smtClean="0"/>
              <a:t> Additional life-cycle interfaces</a:t>
            </a:r>
          </a:p>
          <a:p>
            <a:pPr lvl="1" eaLnBrk="1" hangingPunct="1"/>
            <a:r>
              <a:rPr lang="en-US" sz="2000" smtClean="0"/>
              <a:t> Improved automatic configuration of infrastructure components</a:t>
            </a:r>
          </a:p>
          <a:p>
            <a:pPr lvl="1" eaLnBrk="1" hangingPunct="1"/>
            <a:r>
              <a:rPr lang="en-US" sz="2000" smtClean="0"/>
              <a:t> Event publication</a:t>
            </a:r>
          </a:p>
          <a:p>
            <a:pPr lvl="1" eaLnBrk="1" hangingPunct="1"/>
            <a:r>
              <a:rPr lang="en-US" sz="2000" smtClean="0"/>
              <a:t> Internationalization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en-US" sz="3200"/>
              <a:t>When to Use ApplicationContext?</a:t>
            </a:r>
          </a:p>
        </p:txBody>
      </p:sp>
      <p:sp>
        <p:nvSpPr>
          <p:cNvPr id="64515" name="Rectangle 3"/>
          <p:cNvSpPr>
            <a:spLocks noGrp="1" noChangeArrowheads="1"/>
          </p:cNvSpPr>
          <p:nvPr>
            <p:ph idx="1"/>
          </p:nvPr>
        </p:nvSpPr>
        <p:spPr/>
        <p:txBody>
          <a:bodyPr/>
          <a:lstStyle/>
          <a:p>
            <a:pPr eaLnBrk="1" hangingPunct="1"/>
            <a:r>
              <a:rPr lang="en-US" smtClean="0"/>
              <a:t> Use </a:t>
            </a:r>
            <a:r>
              <a:rPr lang="en-US" b="1" smtClean="0">
                <a:solidFill>
                  <a:srgbClr val="CC3300"/>
                </a:solidFill>
              </a:rPr>
              <a:t>ApplicationContext</a:t>
            </a:r>
            <a:r>
              <a:rPr lang="en-US" smtClean="0"/>
              <a:t> over </a:t>
            </a:r>
            <a:r>
              <a:rPr lang="en-US" b="1" i="1" smtClean="0">
                <a:solidFill>
                  <a:srgbClr val="CC3300"/>
                </a:solidFill>
              </a:rPr>
              <a:t>BeanFactory</a:t>
            </a:r>
            <a:r>
              <a:rPr lang="en-US" smtClean="0"/>
              <a:t> to take advantage of its extended functionality</a:t>
            </a:r>
          </a:p>
          <a:p>
            <a:pPr lvl="1" eaLnBrk="1" hangingPunct="1"/>
            <a:r>
              <a:rPr lang="en-US" smtClean="0"/>
              <a:t> Except for a few limited situations such as perhaps in an Applet, where memory consumption might be critical, and a few extra kilobytes might make a difference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eaLnBrk="1" hangingPunct="1">
              <a:defRPr/>
            </a:pPr>
            <a:r>
              <a:rPr lang="en-US" sz="3200"/>
              <a:t>Key Features</a:t>
            </a:r>
          </a:p>
        </p:txBody>
      </p:sp>
      <p:sp>
        <p:nvSpPr>
          <p:cNvPr id="10243" name="Rectangle 3"/>
          <p:cNvSpPr>
            <a:spLocks noGrp="1" noChangeArrowheads="1"/>
          </p:cNvSpPr>
          <p:nvPr>
            <p:ph idx="1"/>
          </p:nvPr>
        </p:nvSpPr>
        <p:spPr/>
        <p:txBody>
          <a:bodyPr/>
          <a:lstStyle/>
          <a:p>
            <a:pPr eaLnBrk="1" hangingPunct="1"/>
            <a:r>
              <a:rPr lang="en-US" sz="2400" smtClean="0"/>
              <a:t> JavaBeans-based configuration management, applying Inversion-of-Control principles, specifically using the Dependency Injection technique</a:t>
            </a:r>
          </a:p>
          <a:p>
            <a:pPr lvl="1" eaLnBrk="1" hangingPunct="1"/>
            <a:r>
              <a:rPr lang="en-US" sz="2000" smtClean="0"/>
              <a:t> This aims to reduce dependencies of components on specific implementations of other components.</a:t>
            </a:r>
          </a:p>
          <a:p>
            <a:pPr eaLnBrk="1" hangingPunct="1"/>
            <a:r>
              <a:rPr lang="en-US" sz="2400" smtClean="0"/>
              <a:t> A core bean factory, which is usable globally</a:t>
            </a:r>
          </a:p>
          <a:p>
            <a:pPr eaLnBrk="1" hangingPunct="1"/>
            <a:r>
              <a:rPr lang="en-US" sz="2400" smtClean="0"/>
              <a:t> Generic abstraction layer for database transaction management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2434" name="Rectangle 1026"/>
          <p:cNvSpPr>
            <a:spLocks noGrp="1" noChangeArrowheads="1"/>
          </p:cNvSpPr>
          <p:nvPr>
            <p:ph type="title"/>
          </p:nvPr>
        </p:nvSpPr>
        <p:spPr/>
        <p:txBody>
          <a:bodyPr/>
          <a:lstStyle/>
          <a:p>
            <a:pPr eaLnBrk="1" hangingPunct="1">
              <a:defRPr/>
            </a:pPr>
            <a:r>
              <a:rPr lang="en-US" sz="3200"/>
              <a:t>Using MessageSource</a:t>
            </a:r>
          </a:p>
        </p:txBody>
      </p:sp>
      <p:sp>
        <p:nvSpPr>
          <p:cNvPr id="65539" name="Rectangle 1027"/>
          <p:cNvSpPr>
            <a:spLocks noGrp="1" noChangeArrowheads="1"/>
          </p:cNvSpPr>
          <p:nvPr>
            <p:ph idx="1"/>
          </p:nvPr>
        </p:nvSpPr>
        <p:spPr/>
        <p:txBody>
          <a:bodyPr>
            <a:normAutofit fontScale="92500" lnSpcReduction="20000"/>
          </a:bodyPr>
          <a:lstStyle/>
          <a:p>
            <a:pPr eaLnBrk="1" hangingPunct="1">
              <a:lnSpc>
                <a:spcPct val="120000"/>
              </a:lnSpc>
              <a:buFontTx/>
              <a:buNone/>
            </a:pPr>
            <a:r>
              <a:rPr lang="en-US" sz="1800" smtClean="0"/>
              <a:t>The ApplicationContext interface extends an interface called MessageSource, and therefore provides messaging (i18n or internationalization)functionality</a:t>
            </a: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beans</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bean</a:t>
            </a:r>
            <a:r>
              <a:rPr lang="en-US" sz="1600" smtClean="0">
                <a:solidFill>
                  <a:srgbClr val="FF0000"/>
                </a:solidFill>
                <a:latin typeface="Courier New" pitchFamily="49" charset="0"/>
                <a:cs typeface="Courier New" pitchFamily="49" charset="0"/>
              </a:rPr>
              <a:t> id</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messageSource”</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class=</a:t>
            </a:r>
            <a:r>
              <a:rPr lang="en-US" sz="1600" smtClean="0">
                <a:solidFill>
                  <a:srgbClr val="0000FF"/>
                </a:solidFill>
                <a:latin typeface="Courier New" pitchFamily="49" charset="0"/>
                <a:cs typeface="Courier New" pitchFamily="49" charset="0"/>
              </a:rPr>
              <a:t>"</a:t>
            </a:r>
            <a:r>
              <a:rPr lang="en-US" sz="1600" smtClean="0">
                <a:solidFill>
                  <a:srgbClr val="FF0000"/>
                </a:solidFill>
                <a:latin typeface="Courier New" pitchFamily="49" charset="0"/>
                <a:cs typeface="Courier New" pitchFamily="49" charset="0"/>
              </a:rPr>
              <a:t>org.springframework.context.support.ResourceBundleMessageSource</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&lt;property name=</a:t>
            </a:r>
            <a:r>
              <a:rPr lang="en-US" sz="1600" smtClean="0">
                <a:solidFill>
                  <a:srgbClr val="0000FF"/>
                </a:solidFill>
                <a:latin typeface="Courier New" pitchFamily="49" charset="0"/>
                <a:cs typeface="Courier New" pitchFamily="49" charset="0"/>
              </a:rPr>
              <a:t>"</a:t>
            </a:r>
            <a:r>
              <a:rPr lang="en-US" sz="1600" smtClean="0">
                <a:solidFill>
                  <a:srgbClr val="FF0000"/>
                </a:solidFill>
                <a:latin typeface="Courier New" pitchFamily="49" charset="0"/>
                <a:cs typeface="Courier New" pitchFamily="49" charset="0"/>
              </a:rPr>
              <a:t>basenames</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	&lt;list&gt;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		&lt;value&gt;format&lt;/value&gt;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		&lt;value&gt;exceptions&lt;/value&gt;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		&lt;value&gt;windows&lt;/value&gt;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	&lt;/list&gt;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&lt;/property&gt;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&lt;/bean&gt;</a:t>
            </a:r>
          </a:p>
          <a:p>
            <a:pPr eaLnBrk="1" hangingPunct="1">
              <a:lnSpc>
                <a:spcPct val="120000"/>
              </a:lnSpc>
              <a:buFont typeface="Wingdings" pitchFamily="2" charset="2"/>
              <a:buNone/>
            </a:pPr>
            <a:r>
              <a:rPr lang="en-US" sz="1600" smtClean="0">
                <a:solidFill>
                  <a:srgbClr val="000000"/>
                </a:solidFill>
                <a:latin typeface="Courier New" pitchFamily="49" charset="0"/>
                <a:cs typeface="Courier New" pitchFamily="49" charset="0"/>
              </a:rPr>
              <a:t>&lt;/beans&gt;</a:t>
            </a:r>
            <a:endParaRPr lang="en-US" sz="16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eaLnBrk="1" hangingPunct="1">
              <a:defRPr/>
            </a:pPr>
            <a:r>
              <a:rPr lang="en-US" sz="3200"/>
              <a:t>Propagating Events</a:t>
            </a:r>
          </a:p>
        </p:txBody>
      </p:sp>
      <p:sp>
        <p:nvSpPr>
          <p:cNvPr id="66563" name="Rectangle 3"/>
          <p:cNvSpPr>
            <a:spLocks noGrp="1" noChangeArrowheads="1"/>
          </p:cNvSpPr>
          <p:nvPr>
            <p:ph idx="1"/>
          </p:nvPr>
        </p:nvSpPr>
        <p:spPr/>
        <p:txBody>
          <a:bodyPr/>
          <a:lstStyle/>
          <a:p>
            <a:pPr eaLnBrk="1" hangingPunct="1"/>
            <a:r>
              <a:rPr lang="en-US" smtClean="0"/>
              <a:t> Event handling in the ApplicationContext is provided through the ApplicationEvent class and ApplicationListener interface</a:t>
            </a:r>
          </a:p>
          <a:p>
            <a:pPr lvl="1" eaLnBrk="1" hangingPunct="1"/>
            <a:r>
              <a:rPr lang="en-US" smtClean="0"/>
              <a:t> If a bean which implements the ApplicationListener interface is deployed into the context, every time an ApplicationEvent gets published to the ApplicationContext, that bean will be notified</a:t>
            </a:r>
          </a:p>
          <a:p>
            <a:pPr lvl="1" eaLnBrk="1" hangingPunct="1"/>
            <a:r>
              <a:rPr lang="en-US" smtClean="0"/>
              <a:t> Essentially, this is the standard Observer design pattern.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en-US" sz="3200"/>
              <a:t>Three Built-in Events</a:t>
            </a:r>
          </a:p>
        </p:txBody>
      </p:sp>
      <p:sp>
        <p:nvSpPr>
          <p:cNvPr id="67587" name="Rectangle 3"/>
          <p:cNvSpPr>
            <a:spLocks noGrp="1" noChangeArrowheads="1"/>
          </p:cNvSpPr>
          <p:nvPr>
            <p:ph idx="1"/>
          </p:nvPr>
        </p:nvSpPr>
        <p:spPr/>
        <p:txBody>
          <a:bodyPr/>
          <a:lstStyle/>
          <a:p>
            <a:pPr eaLnBrk="1" hangingPunct="1"/>
            <a:r>
              <a:rPr lang="en-US" smtClean="0"/>
              <a:t> ContextRefreshEvent</a:t>
            </a:r>
          </a:p>
          <a:p>
            <a:pPr lvl="1" eaLnBrk="1" hangingPunct="1"/>
            <a:r>
              <a:rPr lang="en-US" smtClean="0"/>
              <a:t> ApplicationContext is initialized or refreshed</a:t>
            </a:r>
          </a:p>
          <a:p>
            <a:pPr eaLnBrk="1" hangingPunct="1"/>
            <a:r>
              <a:rPr lang="en-US" smtClean="0"/>
              <a:t> ContextClosedEvent</a:t>
            </a:r>
          </a:p>
          <a:p>
            <a:pPr lvl="1" eaLnBrk="1" hangingPunct="1"/>
            <a:r>
              <a:rPr lang="en-US" smtClean="0"/>
              <a:t> ApplicationContext is closed</a:t>
            </a:r>
          </a:p>
          <a:p>
            <a:pPr eaLnBrk="1" hangingPunct="1"/>
            <a:r>
              <a:rPr lang="en-US" smtClean="0"/>
              <a:t> RequestHandleEvent</a:t>
            </a:r>
          </a:p>
          <a:p>
            <a:pPr lvl="1" eaLnBrk="1" hangingPunct="1"/>
            <a:r>
              <a:rPr lang="en-US" smtClean="0"/>
              <a:t> A web-specific event telling all beans that a HTTP request has been serviced</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defRPr/>
            </a:pPr>
            <a:r>
              <a:rPr lang="en-US" sz="3200"/>
              <a:t>Example: Event Handling</a:t>
            </a:r>
          </a:p>
        </p:txBody>
      </p:sp>
      <p:sp>
        <p:nvSpPr>
          <p:cNvPr id="68611" name="Rectangle 3"/>
          <p:cNvSpPr>
            <a:spLocks noGrp="1" noChangeArrowheads="1"/>
          </p:cNvSpPr>
          <p:nvPr>
            <p:ph idx="1"/>
          </p:nvPr>
        </p:nvSpPr>
        <p:spPr/>
        <p:txBody>
          <a:bodyPr>
            <a:normAutofit lnSpcReduction="10000"/>
          </a:bodyPr>
          <a:lstStyle/>
          <a:p>
            <a:pPr eaLnBrk="1" hangingPunct="1">
              <a:lnSpc>
                <a:spcPct val="120000"/>
              </a:lnSpc>
              <a:buFont typeface="Wingdings" pitchFamily="2" charset="2"/>
              <a:buNone/>
            </a:pPr>
            <a:r>
              <a:rPr lang="en-US" smtClean="0"/>
              <a:t>Configuration</a:t>
            </a: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bean</a:t>
            </a:r>
            <a:r>
              <a:rPr lang="en-US" sz="1600" smtClean="0">
                <a:solidFill>
                  <a:srgbClr val="FF0000"/>
                </a:solidFill>
                <a:latin typeface="Courier New" pitchFamily="49" charset="0"/>
                <a:cs typeface="Courier New" pitchFamily="49" charset="0"/>
              </a:rPr>
              <a:t> id</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emailer</a:t>
            </a:r>
            <a:r>
              <a:rPr lang="en-US" sz="1600" smtClean="0">
                <a:solidFill>
                  <a:srgbClr val="0000FF"/>
                </a:solidFill>
                <a:latin typeface="Courier New" pitchFamily="49" charset="0"/>
                <a:cs typeface="Courier New" pitchFamily="49" charset="0"/>
              </a:rPr>
              <a:t>"</a:t>
            </a:r>
            <a:r>
              <a:rPr lang="en-US" sz="1600" smtClean="0">
                <a:solidFill>
                  <a:srgbClr val="FF0000"/>
                </a:solidFill>
                <a:latin typeface="Courier New" pitchFamily="49" charset="0"/>
                <a:cs typeface="Courier New" pitchFamily="49" charset="0"/>
              </a:rPr>
              <a:t> class</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example.EmailBean</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property</a:t>
            </a:r>
            <a:r>
              <a:rPr lang="en-US" sz="1600" smtClean="0">
                <a:solidFill>
                  <a:srgbClr val="FF0000"/>
                </a:solidFill>
                <a:latin typeface="Courier New" pitchFamily="49" charset="0"/>
                <a:cs typeface="Courier New" pitchFamily="49" charset="0"/>
              </a:rPr>
              <a:t> name</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blackList</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list</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value</a:t>
            </a:r>
            <a:r>
              <a:rPr lang="en-US" sz="1600" smtClean="0">
                <a:solidFill>
                  <a:srgbClr val="0000FF"/>
                </a:solidFill>
                <a:latin typeface="Courier New" pitchFamily="49" charset="0"/>
                <a:cs typeface="Courier New" pitchFamily="49" charset="0"/>
              </a:rPr>
              <a:t>&gt;</a:t>
            </a:r>
            <a:r>
              <a:rPr lang="en-US" sz="1600" smtClean="0">
                <a:solidFill>
                  <a:srgbClr val="000000"/>
                </a:solidFill>
                <a:latin typeface="Courier New" pitchFamily="49" charset="0"/>
                <a:cs typeface="Courier New" pitchFamily="49" charset="0"/>
              </a:rPr>
              <a:t>black@list.org</a:t>
            </a: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value</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value</a:t>
            </a:r>
            <a:r>
              <a:rPr lang="en-US" sz="1600" smtClean="0">
                <a:solidFill>
                  <a:srgbClr val="0000FF"/>
                </a:solidFill>
                <a:latin typeface="Courier New" pitchFamily="49" charset="0"/>
                <a:cs typeface="Courier New" pitchFamily="49" charset="0"/>
              </a:rPr>
              <a:t>&gt;</a:t>
            </a:r>
            <a:r>
              <a:rPr lang="en-US" sz="1600" smtClean="0">
                <a:solidFill>
                  <a:srgbClr val="000000"/>
                </a:solidFill>
                <a:latin typeface="Courier New" pitchFamily="49" charset="0"/>
                <a:cs typeface="Courier New" pitchFamily="49" charset="0"/>
              </a:rPr>
              <a:t>white@list.org</a:t>
            </a: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value</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value</a:t>
            </a:r>
            <a:r>
              <a:rPr lang="en-US" sz="1600" smtClean="0">
                <a:solidFill>
                  <a:srgbClr val="0000FF"/>
                </a:solidFill>
                <a:latin typeface="Courier New" pitchFamily="49" charset="0"/>
                <a:cs typeface="Courier New" pitchFamily="49" charset="0"/>
              </a:rPr>
              <a:t>&gt;</a:t>
            </a:r>
            <a:r>
              <a:rPr lang="en-US" sz="1600" smtClean="0">
                <a:solidFill>
                  <a:srgbClr val="000000"/>
                </a:solidFill>
                <a:latin typeface="Courier New" pitchFamily="49" charset="0"/>
                <a:cs typeface="Courier New" pitchFamily="49" charset="0"/>
              </a:rPr>
              <a:t>john@doe.org</a:t>
            </a: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value</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list</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property</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bean</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bean</a:t>
            </a:r>
            <a:r>
              <a:rPr lang="en-US" sz="1600" smtClean="0">
                <a:solidFill>
                  <a:srgbClr val="FF0000"/>
                </a:solidFill>
                <a:latin typeface="Courier New" pitchFamily="49" charset="0"/>
                <a:cs typeface="Courier New" pitchFamily="49" charset="0"/>
              </a:rPr>
              <a:t> id</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blackListListener</a:t>
            </a:r>
            <a:r>
              <a:rPr lang="en-US" sz="1600" smtClean="0">
                <a:solidFill>
                  <a:srgbClr val="0000FF"/>
                </a:solidFill>
                <a:latin typeface="Courier New" pitchFamily="49" charset="0"/>
                <a:cs typeface="Courier New" pitchFamily="49" charset="0"/>
              </a:rPr>
              <a:t>"</a:t>
            </a:r>
            <a:r>
              <a:rPr lang="en-US" sz="1600" smtClean="0">
                <a:solidFill>
                  <a:srgbClr val="FF0000"/>
                </a:solidFill>
                <a:latin typeface="Courier New" pitchFamily="49" charset="0"/>
                <a:cs typeface="Courier New" pitchFamily="49" charset="0"/>
              </a:rPr>
              <a:t> class</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example.BlackListNotifier</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property</a:t>
            </a:r>
            <a:r>
              <a:rPr lang="en-US" sz="1600" smtClean="0">
                <a:solidFill>
                  <a:srgbClr val="FF0000"/>
                </a:solidFill>
                <a:latin typeface="Courier New" pitchFamily="49" charset="0"/>
                <a:cs typeface="Courier New" pitchFamily="49" charset="0"/>
              </a:rPr>
              <a:t> name</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notificationAddress</a:t>
            </a:r>
            <a:r>
              <a:rPr lang="en-US" sz="1600" smtClean="0">
                <a:solidFill>
                  <a:srgbClr val="0000FF"/>
                </a:solidFill>
                <a:latin typeface="Courier New" pitchFamily="49" charset="0"/>
                <a:cs typeface="Courier New" pitchFamily="49" charset="0"/>
              </a:rPr>
              <a:t>"</a:t>
            </a:r>
            <a:r>
              <a:rPr lang="en-US" sz="1600" smtClean="0">
                <a:solidFill>
                  <a:srgbClr val="FF0000"/>
                </a:solidFill>
                <a:latin typeface="Courier New" pitchFamily="49" charset="0"/>
                <a:cs typeface="Courier New" pitchFamily="49" charset="0"/>
              </a:rPr>
              <a:t> value</a:t>
            </a:r>
            <a:r>
              <a:rPr lang="en-US" sz="1600" smtClean="0">
                <a:solidFill>
                  <a:srgbClr val="0000FF"/>
                </a:solidFill>
                <a:latin typeface="Courier New" pitchFamily="49" charset="0"/>
                <a:cs typeface="Courier New" pitchFamily="49" charset="0"/>
              </a:rPr>
              <a:t>="</a:t>
            </a:r>
            <a:r>
              <a:rPr lang="en-US" sz="1600" smtClean="0">
                <a:solidFill>
                  <a:srgbClr val="000000"/>
                </a:solidFill>
                <a:latin typeface="Courier New" pitchFamily="49" charset="0"/>
                <a:cs typeface="Courier New" pitchFamily="49" charset="0"/>
              </a:rPr>
              <a:t>spam@list.org</a:t>
            </a:r>
            <a:r>
              <a:rPr lang="en-US" sz="1600" smtClean="0">
                <a:solidFill>
                  <a:srgbClr val="0000FF"/>
                </a:solidFill>
                <a:latin typeface="Courier New" pitchFamily="49" charset="0"/>
                <a:cs typeface="Courier New" pitchFamily="49" charset="0"/>
              </a:rPr>
              <a:t>"/&gt;</a:t>
            </a:r>
            <a:endParaRPr lang="en-US" sz="1600" smtClean="0">
              <a:solidFill>
                <a:srgbClr val="000000"/>
              </a:solidFill>
              <a:latin typeface="Courier New" pitchFamily="49" charset="0"/>
              <a:cs typeface="Courier New" pitchFamily="49" charset="0"/>
            </a:endParaRPr>
          </a:p>
          <a:p>
            <a:pPr eaLnBrk="1" hangingPunct="1">
              <a:lnSpc>
                <a:spcPct val="120000"/>
              </a:lnSpc>
              <a:buFont typeface="Wingdings" pitchFamily="2" charset="2"/>
              <a:buNone/>
            </a:pPr>
            <a:r>
              <a:rPr lang="en-US" sz="1600" smtClean="0">
                <a:solidFill>
                  <a:srgbClr val="0000FF"/>
                </a:solidFill>
                <a:latin typeface="Courier New" pitchFamily="49" charset="0"/>
                <a:cs typeface="Courier New" pitchFamily="49" charset="0"/>
              </a:rPr>
              <a:t>&lt;/</a:t>
            </a:r>
            <a:r>
              <a:rPr lang="en-US" sz="1600" smtClean="0">
                <a:solidFill>
                  <a:srgbClr val="800000"/>
                </a:solidFill>
                <a:latin typeface="Courier New" pitchFamily="49" charset="0"/>
                <a:cs typeface="Courier New" pitchFamily="49" charset="0"/>
              </a:rPr>
              <a:t>bean</a:t>
            </a:r>
            <a:r>
              <a:rPr lang="en-US" sz="1600" smtClean="0">
                <a:solidFill>
                  <a:srgbClr val="0000FF"/>
                </a:solidFill>
                <a:latin typeface="Courier New" pitchFamily="49" charset="0"/>
                <a:cs typeface="Courier New" pitchFamily="49" charset="0"/>
              </a:rPr>
              <a:t>&gt;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457200" y="0"/>
            <a:ext cx="8229600" cy="1143000"/>
          </a:xfrm>
        </p:spPr>
        <p:txBody>
          <a:bodyPr/>
          <a:lstStyle/>
          <a:p>
            <a:pPr eaLnBrk="1" hangingPunct="1">
              <a:defRPr/>
            </a:pPr>
            <a:r>
              <a:rPr lang="en-US" sz="3200" dirty="0"/>
              <a:t>Example: Event Handling</a:t>
            </a:r>
          </a:p>
        </p:txBody>
      </p:sp>
      <p:sp>
        <p:nvSpPr>
          <p:cNvPr id="69635" name="Rectangle 3"/>
          <p:cNvSpPr>
            <a:spLocks noGrp="1" noChangeArrowheads="1"/>
          </p:cNvSpPr>
          <p:nvPr>
            <p:ph idx="1"/>
          </p:nvPr>
        </p:nvSpPr>
        <p:spPr>
          <a:xfrm>
            <a:off x="533400" y="1447800"/>
            <a:ext cx="8001000" cy="5029200"/>
          </a:xfrm>
        </p:spPr>
        <p:txBody>
          <a:bodyPr/>
          <a:lstStyle/>
          <a:p>
            <a:pPr eaLnBrk="1" hangingPunct="1">
              <a:lnSpc>
                <a:spcPct val="120000"/>
              </a:lnSpc>
              <a:buFontTx/>
              <a:buNone/>
            </a:pPr>
            <a:r>
              <a:rPr lang="en-US" sz="2400" dirty="0" err="1" smtClean="0"/>
              <a:t>Notifier</a:t>
            </a:r>
            <a:r>
              <a:rPr lang="en-US" sz="2400" dirty="0" smtClean="0"/>
              <a:t> class</a:t>
            </a:r>
          </a:p>
          <a:p>
            <a:pPr eaLnBrk="1" hangingPunct="1">
              <a:lnSpc>
                <a:spcPct val="120000"/>
              </a:lnSpc>
              <a:buFont typeface="Wingdings" pitchFamily="2" charset="2"/>
              <a:buNone/>
            </a:pPr>
            <a:r>
              <a:rPr lang="en-US" sz="1600" b="1" dirty="0" smtClean="0">
                <a:solidFill>
                  <a:srgbClr val="7F0055"/>
                </a:solidFill>
                <a:latin typeface="Courier New" pitchFamily="49" charset="0"/>
              </a:rPr>
              <a:t>public</a:t>
            </a:r>
            <a:r>
              <a:rPr lang="en-US" sz="1600" dirty="0" smtClean="0">
                <a:solidFill>
                  <a:srgbClr val="000000"/>
                </a:solidFill>
                <a:latin typeface="Courier New" pitchFamily="49" charset="0"/>
              </a:rPr>
              <a:t> </a:t>
            </a:r>
            <a:r>
              <a:rPr lang="en-US" sz="1600" b="1" dirty="0" smtClean="0">
                <a:solidFill>
                  <a:srgbClr val="7F0055"/>
                </a:solidFill>
                <a:latin typeface="Courier New" pitchFamily="49" charset="0"/>
              </a:rPr>
              <a:t>class</a:t>
            </a:r>
            <a:r>
              <a:rPr lang="en-US" sz="1600" dirty="0" smtClean="0">
                <a:solidFill>
                  <a:srgbClr val="000000"/>
                </a:solidFill>
                <a:latin typeface="Courier New" pitchFamily="49" charset="0"/>
              </a:rPr>
              <a:t> </a:t>
            </a:r>
            <a:r>
              <a:rPr lang="en-US" sz="1600" dirty="0" err="1" smtClean="0">
                <a:solidFill>
                  <a:srgbClr val="000000"/>
                </a:solidFill>
                <a:latin typeface="Courier New" pitchFamily="49" charset="0"/>
              </a:rPr>
              <a:t>BlackListNotifier</a:t>
            </a:r>
            <a:r>
              <a:rPr lang="en-US" sz="1600" dirty="0" smtClean="0">
                <a:solidFill>
                  <a:srgbClr val="000000"/>
                </a:solidFill>
                <a:latin typeface="Courier New" pitchFamily="49" charset="0"/>
              </a:rPr>
              <a:t> implement </a:t>
            </a:r>
            <a:r>
              <a:rPr lang="en-US" sz="1600" dirty="0" err="1" smtClean="0">
                <a:solidFill>
                  <a:srgbClr val="000000"/>
                </a:solidFill>
                <a:latin typeface="Courier New" pitchFamily="49" charset="0"/>
              </a:rPr>
              <a:t>ApplicationListener</a:t>
            </a:r>
            <a:r>
              <a:rPr lang="en-US" sz="1600" dirty="0" smtClean="0">
                <a:solidFill>
                  <a:srgbClr val="000000"/>
                </a:solidFill>
                <a:latin typeface="Courier New" pitchFamily="49" charset="0"/>
              </a:rPr>
              <a:t> {</a:t>
            </a:r>
            <a:endParaRPr lang="en-US" sz="1600" dirty="0" smtClean="0">
              <a:latin typeface="Courier New" pitchFamily="49" charset="0"/>
            </a:endParaRPr>
          </a:p>
          <a:p>
            <a:pPr eaLnBrk="1" hangingPunct="1">
              <a:lnSpc>
                <a:spcPct val="120000"/>
              </a:lnSpc>
              <a:buFont typeface="Wingdings" pitchFamily="2" charset="2"/>
              <a:buNone/>
            </a:pPr>
            <a:r>
              <a:rPr lang="en-US" sz="1600" dirty="0" smtClean="0">
                <a:solidFill>
                  <a:srgbClr val="3F5FBF"/>
                </a:solidFill>
                <a:latin typeface="Courier New" pitchFamily="49" charset="0"/>
              </a:rPr>
              <a:t>/**</a:t>
            </a:r>
            <a:r>
              <a:rPr lang="en-US" sz="1600" dirty="0" smtClean="0">
                <a:solidFill>
                  <a:srgbClr val="000000"/>
                </a:solidFill>
                <a:latin typeface="Courier New" pitchFamily="49" charset="0"/>
              </a:rPr>
              <a:t> </a:t>
            </a:r>
            <a:r>
              <a:rPr lang="en-US" sz="1600" dirty="0" smtClean="0">
                <a:solidFill>
                  <a:srgbClr val="3F5FBF"/>
                </a:solidFill>
                <a:latin typeface="Courier New" pitchFamily="49" charset="0"/>
              </a:rPr>
              <a:t>notification</a:t>
            </a:r>
            <a:r>
              <a:rPr lang="en-US" sz="1600" dirty="0" smtClean="0">
                <a:solidFill>
                  <a:srgbClr val="000000"/>
                </a:solidFill>
                <a:latin typeface="Courier New" pitchFamily="49" charset="0"/>
              </a:rPr>
              <a:t> </a:t>
            </a:r>
            <a:r>
              <a:rPr lang="en-US" sz="1600" dirty="0" smtClean="0">
                <a:solidFill>
                  <a:srgbClr val="3F5FBF"/>
                </a:solidFill>
                <a:latin typeface="Courier New" pitchFamily="49" charset="0"/>
              </a:rPr>
              <a:t>address</a:t>
            </a:r>
            <a:r>
              <a:rPr lang="en-US" sz="1600" dirty="0" smtClean="0">
                <a:solidFill>
                  <a:srgbClr val="000000"/>
                </a:solidFill>
                <a:latin typeface="Courier New" pitchFamily="49" charset="0"/>
              </a:rPr>
              <a:t> </a:t>
            </a:r>
            <a:r>
              <a:rPr lang="en-US" sz="1600" dirty="0" smtClean="0">
                <a:solidFill>
                  <a:srgbClr val="3F5FBF"/>
                </a:solidFill>
                <a:latin typeface="Courier New" pitchFamily="49" charset="0"/>
              </a:rPr>
              <a:t>*/</a:t>
            </a:r>
            <a:endParaRPr lang="en-US" sz="1600" dirty="0" smtClean="0">
              <a:latin typeface="Courier New" pitchFamily="49" charset="0"/>
            </a:endParaRPr>
          </a:p>
          <a:p>
            <a:pPr eaLnBrk="1" hangingPunct="1">
              <a:lnSpc>
                <a:spcPct val="120000"/>
              </a:lnSpc>
              <a:buFont typeface="Wingdings" pitchFamily="2" charset="2"/>
              <a:buNone/>
            </a:pPr>
            <a:r>
              <a:rPr lang="en-US" sz="1600" b="1" dirty="0" smtClean="0">
                <a:solidFill>
                  <a:srgbClr val="7F0055"/>
                </a:solidFill>
                <a:latin typeface="Courier New" pitchFamily="49" charset="0"/>
              </a:rPr>
              <a:t>private</a:t>
            </a:r>
            <a:r>
              <a:rPr lang="en-US" sz="1600" dirty="0" smtClean="0">
                <a:solidFill>
                  <a:srgbClr val="000000"/>
                </a:solidFill>
                <a:latin typeface="Courier New" pitchFamily="49" charset="0"/>
              </a:rPr>
              <a:t> String </a:t>
            </a:r>
            <a:r>
              <a:rPr lang="en-US" sz="1600" dirty="0" err="1" smtClean="0">
                <a:solidFill>
                  <a:srgbClr val="0000C0"/>
                </a:solidFill>
                <a:latin typeface="Courier New" pitchFamily="49" charset="0"/>
              </a:rPr>
              <a:t>notificationAddress</a:t>
            </a:r>
            <a:r>
              <a:rPr lang="en-US" sz="1600" dirty="0" smtClean="0">
                <a:solidFill>
                  <a:srgbClr val="000000"/>
                </a:solidFill>
                <a:latin typeface="Courier New" pitchFamily="49" charset="0"/>
              </a:rPr>
              <a:t>;</a:t>
            </a:r>
            <a:endParaRPr lang="en-US" sz="1600" dirty="0" smtClean="0">
              <a:latin typeface="Courier New" pitchFamily="49" charset="0"/>
            </a:endParaRPr>
          </a:p>
          <a:p>
            <a:pPr eaLnBrk="1" hangingPunct="1">
              <a:lnSpc>
                <a:spcPct val="120000"/>
              </a:lnSpc>
              <a:buFont typeface="Wingdings" pitchFamily="2" charset="2"/>
              <a:buNone/>
            </a:pPr>
            <a:r>
              <a:rPr lang="en-US" sz="1600" b="1" dirty="0" smtClean="0">
                <a:solidFill>
                  <a:srgbClr val="7F0055"/>
                </a:solidFill>
                <a:latin typeface="Courier New" pitchFamily="49" charset="0"/>
              </a:rPr>
              <a:t>public</a:t>
            </a:r>
            <a:r>
              <a:rPr lang="en-US" sz="1600" dirty="0" smtClean="0">
                <a:solidFill>
                  <a:srgbClr val="000000"/>
                </a:solidFill>
                <a:latin typeface="Courier New" pitchFamily="49" charset="0"/>
              </a:rPr>
              <a:t> </a:t>
            </a:r>
            <a:r>
              <a:rPr lang="en-US" sz="1600" b="1" dirty="0" smtClean="0">
                <a:solidFill>
                  <a:srgbClr val="7F0055"/>
                </a:solidFill>
                <a:latin typeface="Courier New" pitchFamily="49" charset="0"/>
              </a:rPr>
              <a:t>void</a:t>
            </a:r>
            <a:r>
              <a:rPr lang="en-US" sz="1600" dirty="0" smtClean="0">
                <a:solidFill>
                  <a:srgbClr val="000000"/>
                </a:solidFill>
                <a:latin typeface="Courier New" pitchFamily="49" charset="0"/>
              </a:rPr>
              <a:t> </a:t>
            </a:r>
            <a:r>
              <a:rPr lang="en-US" sz="1600" dirty="0" err="1" smtClean="0">
                <a:solidFill>
                  <a:srgbClr val="000000"/>
                </a:solidFill>
                <a:latin typeface="Courier New" pitchFamily="49" charset="0"/>
              </a:rPr>
              <a:t>setNotificationAddress</a:t>
            </a:r>
            <a:r>
              <a:rPr lang="en-US" sz="1600" dirty="0" smtClean="0">
                <a:solidFill>
                  <a:srgbClr val="000000"/>
                </a:solidFill>
                <a:latin typeface="Courier New" pitchFamily="49" charset="0"/>
              </a:rPr>
              <a:t>(String </a:t>
            </a:r>
            <a:r>
              <a:rPr lang="en-US" sz="1600" dirty="0" err="1" smtClean="0">
                <a:solidFill>
                  <a:srgbClr val="000000"/>
                </a:solidFill>
                <a:latin typeface="Courier New" pitchFamily="49" charset="0"/>
              </a:rPr>
              <a:t>notificationAddress</a:t>
            </a:r>
            <a:r>
              <a:rPr lang="en-US" sz="1600" dirty="0" smtClean="0">
                <a:solidFill>
                  <a:srgbClr val="000000"/>
                </a:solidFill>
                <a:latin typeface="Courier New" pitchFamily="49" charset="0"/>
              </a:rPr>
              <a:t>) {</a:t>
            </a:r>
            <a:endParaRPr lang="en-US" sz="1600" dirty="0" smtClean="0">
              <a:latin typeface="Courier New" pitchFamily="49" charset="0"/>
            </a:endParaRPr>
          </a:p>
          <a:p>
            <a:pPr eaLnBrk="1" hangingPunct="1">
              <a:lnSpc>
                <a:spcPct val="120000"/>
              </a:lnSpc>
              <a:buFont typeface="Wingdings" pitchFamily="2" charset="2"/>
              <a:buNone/>
            </a:pPr>
            <a:r>
              <a:rPr lang="en-US" sz="1600" b="1" dirty="0" err="1" smtClean="0">
                <a:solidFill>
                  <a:srgbClr val="7F0055"/>
                </a:solidFill>
                <a:latin typeface="Courier New" pitchFamily="49" charset="0"/>
              </a:rPr>
              <a:t>this</a:t>
            </a:r>
            <a:r>
              <a:rPr lang="en-US" sz="1600" dirty="0" err="1" smtClean="0">
                <a:solidFill>
                  <a:srgbClr val="000000"/>
                </a:solidFill>
                <a:latin typeface="Courier New" pitchFamily="49" charset="0"/>
              </a:rPr>
              <a:t>.notificationAddress</a:t>
            </a:r>
            <a:r>
              <a:rPr lang="en-US" sz="1600" dirty="0" smtClean="0">
                <a:solidFill>
                  <a:srgbClr val="000000"/>
                </a:solidFill>
                <a:latin typeface="Courier New" pitchFamily="49" charset="0"/>
              </a:rPr>
              <a:t> = </a:t>
            </a:r>
            <a:r>
              <a:rPr lang="en-US" sz="1600" dirty="0" err="1" smtClean="0">
                <a:solidFill>
                  <a:srgbClr val="000000"/>
                </a:solidFill>
                <a:latin typeface="Courier New" pitchFamily="49" charset="0"/>
              </a:rPr>
              <a:t>notificationAddress</a:t>
            </a:r>
            <a:r>
              <a:rPr lang="en-US" sz="1600" dirty="0" smtClean="0">
                <a:solidFill>
                  <a:srgbClr val="000000"/>
                </a:solidFill>
                <a:latin typeface="Courier New" pitchFamily="49" charset="0"/>
              </a:rPr>
              <a:t>;</a:t>
            </a:r>
            <a:endParaRPr lang="en-US" sz="1600" dirty="0" smtClean="0">
              <a:latin typeface="Courier New" pitchFamily="49" charset="0"/>
            </a:endParaRPr>
          </a:p>
          <a:p>
            <a:pPr eaLnBrk="1" hangingPunct="1">
              <a:lnSpc>
                <a:spcPct val="120000"/>
              </a:lnSpc>
              <a:buFont typeface="Wingdings" pitchFamily="2" charset="2"/>
              <a:buNone/>
            </a:pPr>
            <a:r>
              <a:rPr lang="en-US" sz="1600" dirty="0" smtClean="0">
                <a:solidFill>
                  <a:srgbClr val="000000"/>
                </a:solidFill>
                <a:latin typeface="Courier New" pitchFamily="49" charset="0"/>
              </a:rPr>
              <a:t>}</a:t>
            </a:r>
            <a:endParaRPr lang="en-US" sz="1600" dirty="0" smtClean="0">
              <a:latin typeface="Courier New" pitchFamily="49" charset="0"/>
            </a:endParaRPr>
          </a:p>
          <a:p>
            <a:pPr eaLnBrk="1" hangingPunct="1">
              <a:lnSpc>
                <a:spcPct val="120000"/>
              </a:lnSpc>
              <a:buFont typeface="Wingdings" pitchFamily="2" charset="2"/>
              <a:buNone/>
            </a:pPr>
            <a:r>
              <a:rPr lang="en-US" sz="1600" b="1" dirty="0" smtClean="0">
                <a:solidFill>
                  <a:srgbClr val="7F0055"/>
                </a:solidFill>
                <a:latin typeface="Courier New" pitchFamily="49" charset="0"/>
              </a:rPr>
              <a:t>public</a:t>
            </a:r>
            <a:r>
              <a:rPr lang="en-US" sz="1600" dirty="0" smtClean="0">
                <a:solidFill>
                  <a:srgbClr val="000000"/>
                </a:solidFill>
                <a:latin typeface="Courier New" pitchFamily="49" charset="0"/>
              </a:rPr>
              <a:t> </a:t>
            </a:r>
            <a:r>
              <a:rPr lang="en-US" sz="1600" b="1" dirty="0" smtClean="0">
                <a:solidFill>
                  <a:srgbClr val="7F0055"/>
                </a:solidFill>
                <a:latin typeface="Courier New" pitchFamily="49" charset="0"/>
              </a:rPr>
              <a:t>void</a:t>
            </a:r>
            <a:r>
              <a:rPr lang="en-US" sz="1600" dirty="0" smtClean="0">
                <a:solidFill>
                  <a:srgbClr val="000000"/>
                </a:solidFill>
                <a:latin typeface="Courier New" pitchFamily="49" charset="0"/>
              </a:rPr>
              <a:t> </a:t>
            </a:r>
            <a:r>
              <a:rPr lang="en-US" sz="1600" dirty="0" err="1" smtClean="0">
                <a:solidFill>
                  <a:srgbClr val="000000"/>
                </a:solidFill>
                <a:latin typeface="Courier New" pitchFamily="49" charset="0"/>
              </a:rPr>
              <a:t>onApplicationEvent</a:t>
            </a:r>
            <a:r>
              <a:rPr lang="en-US" sz="1600" dirty="0" smtClean="0">
                <a:solidFill>
                  <a:srgbClr val="000000"/>
                </a:solidFill>
                <a:latin typeface="Courier New" pitchFamily="49" charset="0"/>
              </a:rPr>
              <a:t>(</a:t>
            </a:r>
            <a:r>
              <a:rPr lang="en-US" sz="1600" dirty="0" err="1" smtClean="0">
                <a:solidFill>
                  <a:srgbClr val="000000"/>
                </a:solidFill>
                <a:latin typeface="Courier New" pitchFamily="49" charset="0"/>
              </a:rPr>
              <a:t>ApplicationEvent</a:t>
            </a:r>
            <a:r>
              <a:rPr lang="en-US" sz="1600" dirty="0" smtClean="0">
                <a:solidFill>
                  <a:srgbClr val="000000"/>
                </a:solidFill>
                <a:latin typeface="Courier New" pitchFamily="49" charset="0"/>
              </a:rPr>
              <a:t> </a:t>
            </a:r>
            <a:r>
              <a:rPr lang="en-US" sz="1600" dirty="0" err="1" smtClean="0">
                <a:solidFill>
                  <a:srgbClr val="000000"/>
                </a:solidFill>
                <a:latin typeface="Courier New" pitchFamily="49" charset="0"/>
              </a:rPr>
              <a:t>evt</a:t>
            </a:r>
            <a:r>
              <a:rPr lang="en-US" sz="1600" dirty="0" smtClean="0">
                <a:solidFill>
                  <a:srgbClr val="000000"/>
                </a:solidFill>
                <a:latin typeface="Courier New" pitchFamily="49" charset="0"/>
              </a:rPr>
              <a:t>) {</a:t>
            </a:r>
            <a:endParaRPr lang="en-US" sz="1600" dirty="0" smtClean="0">
              <a:latin typeface="Courier New" pitchFamily="49" charset="0"/>
            </a:endParaRPr>
          </a:p>
          <a:p>
            <a:pPr eaLnBrk="1" hangingPunct="1">
              <a:lnSpc>
                <a:spcPct val="120000"/>
              </a:lnSpc>
              <a:buFont typeface="Wingdings" pitchFamily="2" charset="2"/>
              <a:buNone/>
            </a:pPr>
            <a:r>
              <a:rPr lang="en-US" sz="1600" b="1" dirty="0" smtClean="0">
                <a:solidFill>
                  <a:srgbClr val="7F0055"/>
                </a:solidFill>
                <a:latin typeface="Courier New" pitchFamily="49" charset="0"/>
              </a:rPr>
              <a:t>if</a:t>
            </a:r>
            <a:r>
              <a:rPr lang="en-US" sz="1600" dirty="0" smtClean="0">
                <a:solidFill>
                  <a:srgbClr val="000000"/>
                </a:solidFill>
                <a:latin typeface="Courier New" pitchFamily="49" charset="0"/>
              </a:rPr>
              <a:t> (</a:t>
            </a:r>
            <a:r>
              <a:rPr lang="en-US" sz="1600" dirty="0" err="1" smtClean="0">
                <a:solidFill>
                  <a:srgbClr val="000000"/>
                </a:solidFill>
                <a:latin typeface="Courier New" pitchFamily="49" charset="0"/>
              </a:rPr>
              <a:t>evt</a:t>
            </a:r>
            <a:r>
              <a:rPr lang="en-US" sz="1600" dirty="0" smtClean="0">
                <a:solidFill>
                  <a:srgbClr val="000000"/>
                </a:solidFill>
                <a:latin typeface="Courier New" pitchFamily="49" charset="0"/>
              </a:rPr>
              <a:t> </a:t>
            </a:r>
            <a:r>
              <a:rPr lang="en-US" sz="1600" b="1" dirty="0" err="1" smtClean="0">
                <a:solidFill>
                  <a:srgbClr val="7F0055"/>
                </a:solidFill>
                <a:latin typeface="Courier New" pitchFamily="49" charset="0"/>
              </a:rPr>
              <a:t>instanceof</a:t>
            </a:r>
            <a:r>
              <a:rPr lang="en-US" sz="1600" dirty="0" smtClean="0">
                <a:solidFill>
                  <a:srgbClr val="000000"/>
                </a:solidFill>
                <a:latin typeface="Courier New" pitchFamily="49" charset="0"/>
              </a:rPr>
              <a:t> </a:t>
            </a:r>
            <a:r>
              <a:rPr lang="en-US" sz="1600" dirty="0" err="1" smtClean="0">
                <a:solidFill>
                  <a:srgbClr val="000000"/>
                </a:solidFill>
                <a:latin typeface="Courier New" pitchFamily="49" charset="0"/>
              </a:rPr>
              <a:t>BlackListEvent</a:t>
            </a:r>
            <a:r>
              <a:rPr lang="en-US" sz="1600" dirty="0" smtClean="0">
                <a:solidFill>
                  <a:srgbClr val="000000"/>
                </a:solidFill>
                <a:latin typeface="Courier New" pitchFamily="49" charset="0"/>
              </a:rPr>
              <a:t>) {</a:t>
            </a:r>
            <a:endParaRPr lang="en-US" sz="1600" dirty="0" smtClean="0">
              <a:latin typeface="Courier New" pitchFamily="49" charset="0"/>
            </a:endParaRPr>
          </a:p>
          <a:p>
            <a:pPr eaLnBrk="1" hangingPunct="1">
              <a:lnSpc>
                <a:spcPct val="120000"/>
              </a:lnSpc>
              <a:buFont typeface="Wingdings" pitchFamily="2" charset="2"/>
              <a:buNone/>
            </a:pPr>
            <a:r>
              <a:rPr lang="en-US" sz="1600" dirty="0" smtClean="0">
                <a:solidFill>
                  <a:srgbClr val="3F7F5F"/>
                </a:solidFill>
                <a:latin typeface="Courier New" pitchFamily="49" charset="0"/>
              </a:rPr>
              <a:t>// notify appropriate person</a:t>
            </a:r>
            <a:endParaRPr lang="en-US" sz="1600" dirty="0" smtClean="0">
              <a:latin typeface="Courier New" pitchFamily="49" charset="0"/>
            </a:endParaRPr>
          </a:p>
          <a:p>
            <a:pPr eaLnBrk="1" hangingPunct="1">
              <a:lnSpc>
                <a:spcPct val="120000"/>
              </a:lnSpc>
              <a:buFont typeface="Wingdings" pitchFamily="2" charset="2"/>
              <a:buNone/>
            </a:pPr>
            <a:r>
              <a:rPr lang="en-US" sz="1600" dirty="0" smtClean="0">
                <a:solidFill>
                  <a:srgbClr val="000000"/>
                </a:solidFill>
                <a:latin typeface="Courier New" pitchFamily="49" charset="0"/>
              </a:rPr>
              <a:t>}</a:t>
            </a:r>
            <a:endParaRPr lang="en-US" sz="1600" dirty="0" smtClean="0">
              <a:latin typeface="Courier New" pitchFamily="49" charset="0"/>
            </a:endParaRPr>
          </a:p>
          <a:p>
            <a:pPr eaLnBrk="1" hangingPunct="1">
              <a:lnSpc>
                <a:spcPct val="120000"/>
              </a:lnSpc>
              <a:buFont typeface="Wingdings" pitchFamily="2" charset="2"/>
              <a:buNone/>
            </a:pPr>
            <a:r>
              <a:rPr lang="en-US" sz="1600" dirty="0" smtClean="0">
                <a:solidFill>
                  <a:srgbClr val="000000"/>
                </a:solidFill>
                <a:latin typeface="Courier New" pitchFamily="49" charset="0"/>
              </a:rPr>
              <a:t>}</a:t>
            </a:r>
            <a:endParaRPr lang="en-US" sz="1600" dirty="0" smtClean="0">
              <a:latin typeface="Courier New" pitchFamily="49" charset="0"/>
            </a:endParaRPr>
          </a:p>
          <a:p>
            <a:pPr eaLnBrk="1" hangingPunct="1">
              <a:lnSpc>
                <a:spcPct val="120000"/>
              </a:lnSpc>
              <a:buFont typeface="Wingdings" pitchFamily="2" charset="2"/>
              <a:buNone/>
            </a:pPr>
            <a:r>
              <a:rPr lang="en-US" sz="1600" dirty="0" smtClean="0">
                <a:solidFill>
                  <a:srgbClr val="000000"/>
                </a:solidFill>
                <a:latin typeface="Courier New" pitchFamily="49"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02" name="Rectangle 1026"/>
          <p:cNvSpPr>
            <a:spLocks noGrp="1" noChangeArrowheads="1"/>
          </p:cNvSpPr>
          <p:nvPr>
            <p:ph type="title"/>
          </p:nvPr>
        </p:nvSpPr>
        <p:spPr/>
        <p:txBody>
          <a:bodyPr>
            <a:normAutofit fontScale="90000"/>
          </a:bodyPr>
          <a:lstStyle/>
          <a:p>
            <a:pPr eaLnBrk="1" hangingPunct="1">
              <a:defRPr/>
            </a:pPr>
            <a:r>
              <a:rPr lang="en-US"/>
              <a:t>How to use ApplicationContext?</a:t>
            </a:r>
          </a:p>
        </p:txBody>
      </p:sp>
      <p:sp>
        <p:nvSpPr>
          <p:cNvPr id="70659" name="Rectangle 1027"/>
          <p:cNvSpPr>
            <a:spLocks noGrp="1" noChangeArrowheads="1"/>
          </p:cNvSpPr>
          <p:nvPr>
            <p:ph idx="1"/>
          </p:nvPr>
        </p:nvSpPr>
        <p:spPr/>
        <p:txBody>
          <a:bodyPr/>
          <a:lstStyle/>
          <a:p>
            <a:pPr eaLnBrk="1" hangingPunct="1"/>
            <a:r>
              <a:rPr lang="en-US" smtClean="0"/>
              <a:t> Many users will use ApplicationContext in a completely declarative fashion, not even having to create it manually, but instead relying on support classes such as ContextLoader to automatically start an ApplicationContext as part of the normal startup process of a J2EE webapp</a:t>
            </a:r>
          </a:p>
          <a:p>
            <a:pPr lvl="1" eaLnBrk="1" hangingPunct="1"/>
            <a:r>
              <a:rPr lang="en-US" smtClean="0"/>
              <a:t> it is still possible to programmatically create an ApplicationContext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457200" y="457200"/>
            <a:ext cx="7924800" cy="914400"/>
          </a:xfrm>
        </p:spPr>
        <p:txBody>
          <a:bodyPr/>
          <a:lstStyle/>
          <a:p>
            <a:pPr eaLnBrk="1" hangingPunct="1">
              <a:defRPr/>
            </a:pPr>
            <a:r>
              <a:rPr lang="en-US" dirty="0"/>
              <a:t>Spring </a:t>
            </a:r>
            <a:r>
              <a:rPr lang="en-US" dirty="0" err="1"/>
              <a:t>BeanFactory</a:t>
            </a:r>
            <a:endParaRPr lang="en-US" dirty="0"/>
          </a:p>
        </p:txBody>
      </p:sp>
      <p:sp>
        <p:nvSpPr>
          <p:cNvPr id="71683" name="Rectangle 3"/>
          <p:cNvSpPr>
            <a:spLocks noGrp="1" noChangeArrowheads="1"/>
          </p:cNvSpPr>
          <p:nvPr>
            <p:ph idx="1"/>
          </p:nvPr>
        </p:nvSpPr>
        <p:spPr>
          <a:xfrm>
            <a:off x="788988" y="1524000"/>
            <a:ext cx="7556500" cy="4618038"/>
          </a:xfrm>
        </p:spPr>
        <p:txBody>
          <a:bodyPr/>
          <a:lstStyle/>
          <a:p>
            <a:pPr eaLnBrk="1" hangingPunct="1">
              <a:lnSpc>
                <a:spcPct val="80000"/>
              </a:lnSpc>
            </a:pPr>
            <a:r>
              <a:rPr lang="en-US" smtClean="0"/>
              <a:t>BeanFactory is core to the Spring framework</a:t>
            </a:r>
          </a:p>
          <a:p>
            <a:pPr lvl="1" eaLnBrk="1" hangingPunct="1">
              <a:lnSpc>
                <a:spcPct val="80000"/>
              </a:lnSpc>
            </a:pPr>
            <a:r>
              <a:rPr lang="en-US" sz="2000" smtClean="0"/>
              <a:t>Lightweight container that loads bean definitions and manages your beans.</a:t>
            </a:r>
          </a:p>
          <a:p>
            <a:pPr lvl="1" eaLnBrk="1" hangingPunct="1">
              <a:lnSpc>
                <a:spcPct val="80000"/>
              </a:lnSpc>
            </a:pPr>
            <a:r>
              <a:rPr lang="en-US" sz="2000" smtClean="0"/>
              <a:t>Configured declaratively using an XML file, or files, that determine how beans can be referenced and wired together.</a:t>
            </a:r>
          </a:p>
          <a:p>
            <a:pPr lvl="1" eaLnBrk="1" hangingPunct="1">
              <a:lnSpc>
                <a:spcPct val="80000"/>
              </a:lnSpc>
            </a:pPr>
            <a:r>
              <a:rPr lang="en-US" sz="2000" smtClean="0"/>
              <a:t>Knows how to serve and manage a singleton or prototype defined bean</a:t>
            </a:r>
          </a:p>
          <a:p>
            <a:pPr lvl="1" eaLnBrk="1" hangingPunct="1">
              <a:lnSpc>
                <a:spcPct val="80000"/>
              </a:lnSpc>
            </a:pPr>
            <a:r>
              <a:rPr lang="en-US" sz="2000" smtClean="0"/>
              <a:t>Responsible for lifecycle methods.</a:t>
            </a:r>
          </a:p>
          <a:p>
            <a:pPr lvl="1" eaLnBrk="1" hangingPunct="1">
              <a:lnSpc>
                <a:spcPct val="80000"/>
              </a:lnSpc>
            </a:pPr>
            <a:r>
              <a:rPr lang="en-US" sz="2000" smtClean="0"/>
              <a:t>Injects dependencies into defined beans when served </a:t>
            </a:r>
          </a:p>
          <a:p>
            <a:pPr eaLnBrk="1" hangingPunct="1">
              <a:lnSpc>
                <a:spcPct val="80000"/>
              </a:lnSpc>
            </a:pPr>
            <a:r>
              <a:rPr lang="en-US" smtClean="0"/>
              <a:t>Avoids the use of singletons and factories</a:t>
            </a:r>
            <a:endParaRPr lang="en-US" sz="360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457200" y="457200"/>
            <a:ext cx="8001000" cy="914400"/>
          </a:xfrm>
        </p:spPr>
        <p:txBody>
          <a:bodyPr/>
          <a:lstStyle/>
          <a:p>
            <a:pPr eaLnBrk="1" hangingPunct="1">
              <a:defRPr/>
            </a:pPr>
            <a:r>
              <a:rPr lang="en-US" dirty="0"/>
              <a:t>Spring </a:t>
            </a:r>
            <a:r>
              <a:rPr lang="en-US" dirty="0" err="1"/>
              <a:t>ApplicationContext</a:t>
            </a:r>
            <a:endParaRPr lang="en-US" dirty="0"/>
          </a:p>
        </p:txBody>
      </p:sp>
      <p:sp>
        <p:nvSpPr>
          <p:cNvPr id="72707" name="Rectangle 3"/>
          <p:cNvSpPr>
            <a:spLocks noGrp="1" noChangeArrowheads="1"/>
          </p:cNvSpPr>
          <p:nvPr>
            <p:ph idx="1"/>
          </p:nvPr>
        </p:nvSpPr>
        <p:spPr>
          <a:xfrm>
            <a:off x="788988" y="1524000"/>
            <a:ext cx="7556500" cy="4619625"/>
          </a:xfrm>
        </p:spPr>
        <p:txBody>
          <a:bodyPr/>
          <a:lstStyle/>
          <a:p>
            <a:pPr eaLnBrk="1" hangingPunct="1">
              <a:lnSpc>
                <a:spcPct val="120000"/>
              </a:lnSpc>
            </a:pPr>
            <a:r>
              <a:rPr lang="en-US" sz="2000" smtClean="0"/>
              <a:t>A Spring ApplicationContext allows you to get access to the objects that are configured in a BeanFactory in a framework manner.</a:t>
            </a:r>
          </a:p>
          <a:p>
            <a:pPr eaLnBrk="1" hangingPunct="1">
              <a:lnSpc>
                <a:spcPct val="120000"/>
              </a:lnSpc>
            </a:pPr>
            <a:r>
              <a:rPr lang="en-US" sz="2000" smtClean="0"/>
              <a:t>ApplicationContext extends BeanFactory</a:t>
            </a:r>
          </a:p>
          <a:p>
            <a:pPr lvl="1" eaLnBrk="1" hangingPunct="1">
              <a:lnSpc>
                <a:spcPct val="80000"/>
              </a:lnSpc>
            </a:pPr>
            <a:r>
              <a:rPr lang="en-US" sz="1800" smtClean="0"/>
              <a:t>Adds services such as international messaging capabilities.</a:t>
            </a:r>
          </a:p>
          <a:p>
            <a:pPr lvl="1" eaLnBrk="1" hangingPunct="1">
              <a:lnSpc>
                <a:spcPct val="80000"/>
              </a:lnSpc>
            </a:pPr>
            <a:r>
              <a:rPr lang="en-US" sz="1800" smtClean="0"/>
              <a:t>Add the ability to load file resources in a generic fashion.</a:t>
            </a:r>
          </a:p>
          <a:p>
            <a:pPr eaLnBrk="1" hangingPunct="1">
              <a:lnSpc>
                <a:spcPct val="120000"/>
              </a:lnSpc>
            </a:pPr>
            <a:r>
              <a:rPr lang="en-US" sz="2000" smtClean="0"/>
              <a:t>Several ways to configure a context: </a:t>
            </a:r>
          </a:p>
          <a:p>
            <a:pPr lvl="1" eaLnBrk="1" hangingPunct="1">
              <a:lnSpc>
                <a:spcPct val="80000"/>
              </a:lnSpc>
            </a:pPr>
            <a:r>
              <a:rPr lang="en-US" sz="1800" b="1" smtClean="0">
                <a:solidFill>
                  <a:schemeClr val="accent2"/>
                </a:solidFill>
              </a:rPr>
              <a:t>XMLWebApplicationContext</a:t>
            </a:r>
            <a:r>
              <a:rPr lang="en-US" sz="1800" smtClean="0">
                <a:solidFill>
                  <a:schemeClr val="accent2"/>
                </a:solidFill>
              </a:rPr>
              <a:t> </a:t>
            </a:r>
            <a:r>
              <a:rPr lang="en-US" sz="1800" smtClean="0"/>
              <a:t>– Configuration for a web application.</a:t>
            </a:r>
          </a:p>
          <a:p>
            <a:pPr lvl="1" eaLnBrk="1" hangingPunct="1">
              <a:lnSpc>
                <a:spcPct val="80000"/>
              </a:lnSpc>
            </a:pPr>
            <a:r>
              <a:rPr lang="en-US" sz="1800" b="1" smtClean="0">
                <a:solidFill>
                  <a:schemeClr val="accent2"/>
                </a:solidFill>
              </a:rPr>
              <a:t>ClassPathXMLApplicationContext</a:t>
            </a:r>
            <a:r>
              <a:rPr lang="en-US" sz="1800" smtClean="0"/>
              <a:t> – standalone XML application context</a:t>
            </a:r>
          </a:p>
          <a:p>
            <a:pPr lvl="1" eaLnBrk="1" hangingPunct="1">
              <a:lnSpc>
                <a:spcPct val="80000"/>
              </a:lnSpc>
            </a:pPr>
            <a:r>
              <a:rPr lang="en-US" sz="1800" b="1" smtClean="0">
                <a:solidFill>
                  <a:schemeClr val="accent2"/>
                </a:solidFill>
              </a:rPr>
              <a:t>FileSystemXmlApplicationContext</a:t>
            </a:r>
          </a:p>
          <a:p>
            <a:pPr eaLnBrk="1" hangingPunct="1">
              <a:lnSpc>
                <a:spcPct val="120000"/>
              </a:lnSpc>
            </a:pPr>
            <a:r>
              <a:rPr lang="en-US" sz="2000" smtClean="0"/>
              <a:t>Allows you to avoid writing Service Locators</a:t>
            </a:r>
            <a:endParaRPr lang="en-US" sz="2400" smtClean="0">
              <a:latin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en-US"/>
              <a:t>Summary</a:t>
            </a:r>
          </a:p>
        </p:txBody>
      </p:sp>
      <p:sp>
        <p:nvSpPr>
          <p:cNvPr id="73731" name="Rectangle 3"/>
          <p:cNvSpPr>
            <a:spLocks noGrp="1" noChangeArrowheads="1"/>
          </p:cNvSpPr>
          <p:nvPr>
            <p:ph idx="1"/>
          </p:nvPr>
        </p:nvSpPr>
        <p:spPr/>
        <p:txBody>
          <a:bodyPr/>
          <a:lstStyle/>
          <a:p>
            <a:pPr eaLnBrk="1" hangingPunct="1"/>
            <a:r>
              <a:rPr lang="en-US" smtClean="0"/>
              <a:t>Using dependency injection we can inject the dependencies into our application</a:t>
            </a:r>
          </a:p>
          <a:p>
            <a:pPr eaLnBrk="1" hangingPunct="1"/>
            <a:r>
              <a:rPr lang="en-US" smtClean="0"/>
              <a:t>IOC reduces the programmers burden</a:t>
            </a:r>
          </a:p>
          <a:p>
            <a:pPr eaLnBrk="1" hangingPunct="1"/>
            <a:r>
              <a:rPr lang="en-US" smtClean="0"/>
              <a:t>Different types of wring gives us more flexibility </a:t>
            </a:r>
          </a:p>
          <a:p>
            <a:pPr eaLnBrk="1" hangingPunct="1"/>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eaLnBrk="1" hangingPunct="1">
              <a:defRPr/>
            </a:pPr>
            <a:r>
              <a:rPr lang="en-US" sz="3200"/>
              <a:t>Key Features</a:t>
            </a:r>
          </a:p>
        </p:txBody>
      </p:sp>
      <p:sp>
        <p:nvSpPr>
          <p:cNvPr id="11267" name="Rectangle 3"/>
          <p:cNvSpPr>
            <a:spLocks noGrp="1" noChangeArrowheads="1"/>
          </p:cNvSpPr>
          <p:nvPr>
            <p:ph idx="1"/>
          </p:nvPr>
        </p:nvSpPr>
        <p:spPr/>
        <p:txBody>
          <a:bodyPr>
            <a:normAutofit lnSpcReduction="10000"/>
          </a:bodyPr>
          <a:lstStyle/>
          <a:p>
            <a:pPr eaLnBrk="1" hangingPunct="1">
              <a:lnSpc>
                <a:spcPct val="130000"/>
              </a:lnSpc>
            </a:pPr>
            <a:r>
              <a:rPr lang="en-US" sz="2400" smtClean="0"/>
              <a:t> Built-in generic strategies for JTA and a single JDBC DataSource</a:t>
            </a:r>
          </a:p>
          <a:p>
            <a:pPr lvl="1" eaLnBrk="1" hangingPunct="1">
              <a:lnSpc>
                <a:spcPct val="90000"/>
              </a:lnSpc>
            </a:pPr>
            <a:r>
              <a:rPr lang="en-US" sz="2000" smtClean="0"/>
              <a:t> This removes the dependency on a Java EE environment for transaction support.</a:t>
            </a:r>
          </a:p>
          <a:p>
            <a:pPr eaLnBrk="1" hangingPunct="1">
              <a:lnSpc>
                <a:spcPct val="130000"/>
              </a:lnSpc>
            </a:pPr>
            <a:r>
              <a:rPr lang="en-US" sz="2400" smtClean="0"/>
              <a:t> Integration with persistence frameworks Hibernate, JDO and iBATIS.</a:t>
            </a:r>
          </a:p>
          <a:p>
            <a:pPr eaLnBrk="1" hangingPunct="1">
              <a:lnSpc>
                <a:spcPct val="130000"/>
              </a:lnSpc>
            </a:pPr>
            <a:r>
              <a:rPr lang="en-US" sz="2400" smtClean="0"/>
              <a:t> MVC web application framework, built on core Spring functionality, supporting many technologies for generating views, including JSP, FreeMarker, Velocity, Tiles, iText, and POI.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eaLnBrk="1" hangingPunct="1">
              <a:defRPr/>
            </a:pPr>
            <a:r>
              <a:rPr lang="en-US" sz="3200"/>
              <a:t>Key Features</a:t>
            </a:r>
          </a:p>
        </p:txBody>
      </p:sp>
      <p:sp>
        <p:nvSpPr>
          <p:cNvPr id="12291" name="Rectangle 3"/>
          <p:cNvSpPr>
            <a:spLocks noGrp="1" noChangeArrowheads="1"/>
          </p:cNvSpPr>
          <p:nvPr>
            <p:ph idx="1"/>
          </p:nvPr>
        </p:nvSpPr>
        <p:spPr/>
        <p:txBody>
          <a:bodyPr/>
          <a:lstStyle/>
          <a:p>
            <a:pPr eaLnBrk="1" hangingPunct="1"/>
            <a:r>
              <a:rPr lang="en-US" smtClean="0"/>
              <a:t> Extensive aspect-oriented programming (AOP) framework to provide services such as transaction management</a:t>
            </a:r>
          </a:p>
          <a:p>
            <a:pPr lvl="1" eaLnBrk="1" hangingPunct="1"/>
            <a:r>
              <a:rPr lang="en-US" smtClean="0"/>
              <a:t> As with the Inversion-of-Control parts of the system , this aims to improve the modularity of systems created using the framework.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defRPr/>
            </a:pPr>
            <a:r>
              <a:rPr lang="en-US" sz="3200"/>
              <a:t>Why Use Spring?</a:t>
            </a:r>
          </a:p>
        </p:txBody>
      </p:sp>
      <p:sp>
        <p:nvSpPr>
          <p:cNvPr id="13315" name="Rectangle 3"/>
          <p:cNvSpPr>
            <a:spLocks noGrp="1" noChangeArrowheads="1"/>
          </p:cNvSpPr>
          <p:nvPr>
            <p:ph idx="1"/>
          </p:nvPr>
        </p:nvSpPr>
        <p:spPr/>
        <p:txBody>
          <a:bodyPr/>
          <a:lstStyle/>
          <a:p>
            <a:pPr eaLnBrk="1" hangingPunct="1"/>
            <a:r>
              <a:rPr lang="en-US" smtClean="0"/>
              <a:t> Wiring of components through Dependency Injection</a:t>
            </a:r>
          </a:p>
          <a:p>
            <a:pPr lvl="1" eaLnBrk="1" hangingPunct="1"/>
            <a:r>
              <a:rPr lang="en-US" smtClean="0"/>
              <a:t> Promotes de-coupling among the parts that make the application</a:t>
            </a:r>
          </a:p>
          <a:p>
            <a:pPr eaLnBrk="1" hangingPunct="1"/>
            <a:r>
              <a:rPr lang="en-US" smtClean="0"/>
              <a:t> Design to interfaces</a:t>
            </a:r>
          </a:p>
          <a:p>
            <a:pPr lvl="1" eaLnBrk="1" hangingPunct="1"/>
            <a:r>
              <a:rPr lang="en-US" smtClean="0"/>
              <a:t> Insulates a user of a functionality from implementation details</a:t>
            </a:r>
          </a:p>
          <a:p>
            <a:pPr eaLnBrk="1" hangingPunct="1"/>
            <a:r>
              <a:rPr lang="en-US" smtClean="0"/>
              <a:t> Test-Driven Development (TDD)</a:t>
            </a:r>
          </a:p>
          <a:p>
            <a:pPr lvl="1" eaLnBrk="1" hangingPunct="1"/>
            <a:r>
              <a:rPr lang="en-US" smtClean="0"/>
              <a:t> POJO classes can be tested without being tied up with the framework</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TotalTime>
  <Words>2616</Words>
  <Application>Microsoft Office PowerPoint</Application>
  <PresentationFormat>On-screen Show (4:3)</PresentationFormat>
  <Paragraphs>510</Paragraphs>
  <Slides>68</Slides>
  <Notes>68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Flow</vt:lpstr>
      <vt:lpstr>Spring Framework </vt:lpstr>
      <vt:lpstr>Objectives</vt:lpstr>
      <vt:lpstr>Topics</vt:lpstr>
      <vt:lpstr>What is Spring Framework?</vt:lpstr>
      <vt:lpstr>Slide 5</vt:lpstr>
      <vt:lpstr>Key Features</vt:lpstr>
      <vt:lpstr>Key Features</vt:lpstr>
      <vt:lpstr>Key Features</vt:lpstr>
      <vt:lpstr>Why Use Spring?</vt:lpstr>
      <vt:lpstr>Slide 10</vt:lpstr>
      <vt:lpstr>Why Use Spring?</vt:lpstr>
      <vt:lpstr>Why Use Spring?</vt:lpstr>
      <vt:lpstr>Spring software</vt:lpstr>
      <vt:lpstr>Some of the spring jars</vt:lpstr>
      <vt:lpstr>Spring Framework - Architecture</vt:lpstr>
      <vt:lpstr>Core Package</vt:lpstr>
      <vt:lpstr>DAO Package</vt:lpstr>
      <vt:lpstr>ORM Package</vt:lpstr>
      <vt:lpstr>AOP Package</vt:lpstr>
      <vt:lpstr>MVC Package</vt:lpstr>
      <vt:lpstr>Usage Scenarios</vt:lpstr>
      <vt:lpstr>Typical Full-fledged Spring Web App</vt:lpstr>
      <vt:lpstr>Spring Middle-tier Using 3rd party Web Framework</vt:lpstr>
      <vt:lpstr>Remoting Usage Scenario</vt:lpstr>
      <vt:lpstr>EJBs – Wrapping Existing POJOs</vt:lpstr>
      <vt:lpstr>Dependency Injection (DI): Basic concept</vt:lpstr>
      <vt:lpstr>Spring Dependency Injection</vt:lpstr>
      <vt:lpstr>Benefits of Dependency Injection</vt:lpstr>
      <vt:lpstr>Two Dependency Injection Variants</vt:lpstr>
      <vt:lpstr>Constructor Dependency Injection</vt:lpstr>
      <vt:lpstr>Setter Dependency Injection</vt:lpstr>
      <vt:lpstr>Dependency Injection (DI): DI Support in Spring</vt:lpstr>
      <vt:lpstr>Sub-topics</vt:lpstr>
      <vt:lpstr>BeanFactory</vt:lpstr>
      <vt:lpstr>BeanFactory Implementations</vt:lpstr>
      <vt:lpstr>Reading XML Configuration File via XmlBeanFactory  class</vt:lpstr>
      <vt:lpstr>Bean Configuration File</vt:lpstr>
      <vt:lpstr>Bean Configuration File Example</vt:lpstr>
      <vt:lpstr>Wiring a Bean</vt:lpstr>
      <vt:lpstr>Beans</vt:lpstr>
      <vt:lpstr>What is Wiring?</vt:lpstr>
      <vt:lpstr>Wiring example</vt:lpstr>
      <vt:lpstr>Wiring the beans</vt:lpstr>
      <vt:lpstr>Wiring the beans</vt:lpstr>
      <vt:lpstr>Wiring the beans</vt:lpstr>
      <vt:lpstr>Wiring the beans</vt:lpstr>
      <vt:lpstr>Wiring the beans</vt:lpstr>
      <vt:lpstr>Spring Dependency Injection - Revisted….</vt:lpstr>
      <vt:lpstr>Spring Dependency Injection</vt:lpstr>
      <vt:lpstr>Spring Dependency Injection</vt:lpstr>
      <vt:lpstr>Spring Dependency Injection</vt:lpstr>
      <vt:lpstr>Wiring Collections</vt:lpstr>
      <vt:lpstr>Dependency Injection: Autowiring</vt:lpstr>
      <vt:lpstr>Auto Wiring</vt:lpstr>
      <vt:lpstr>Autowiring Properties</vt:lpstr>
      <vt:lpstr>Bean Naming</vt:lpstr>
      <vt:lpstr>Bean Naming Example</vt:lpstr>
      <vt:lpstr>What is ApplicationContext?</vt:lpstr>
      <vt:lpstr>When to Use ApplicationContext?</vt:lpstr>
      <vt:lpstr>Using MessageSource</vt:lpstr>
      <vt:lpstr>Propagating Events</vt:lpstr>
      <vt:lpstr>Three Built-in Events</vt:lpstr>
      <vt:lpstr>Example: Event Handling</vt:lpstr>
      <vt:lpstr>Example: Event Handling</vt:lpstr>
      <vt:lpstr>How to use ApplicationContext?</vt:lpstr>
      <vt:lpstr>Spring BeanFactory</vt:lpstr>
      <vt:lpstr>Spring ApplicationContext</vt:lpstr>
      <vt:lpstr>Summary</vt:lpstr>
    </vt:vector>
  </TitlesOfParts>
  <Company>SITE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 Basics</dc:title>
  <dc:creator>nexwave</dc:creator>
  <cp:lastModifiedBy>sony</cp:lastModifiedBy>
  <cp:revision>11</cp:revision>
  <dcterms:created xsi:type="dcterms:W3CDTF">2011-05-27T12:06:22Z</dcterms:created>
  <dcterms:modified xsi:type="dcterms:W3CDTF">2013-04-14T12:02:22Z</dcterms:modified>
</cp:coreProperties>
</file>