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720B6-1DE8-4BCB-91C4-04A76E70B52F}"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A15F1-C19D-4243-A25F-627B4A573EE8}" type="slidenum">
              <a:rPr lang="en-US" smtClean="0"/>
              <a:t>‹#›</a:t>
            </a:fld>
            <a:endParaRPr lang="en-US"/>
          </a:p>
        </p:txBody>
      </p:sp>
    </p:spTree>
    <p:extLst>
      <p:ext uri="{BB962C8B-B14F-4D97-AF65-F5344CB8AC3E}">
        <p14:creationId xmlns:p14="http://schemas.microsoft.com/office/powerpoint/2010/main" val="414100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6A15F1-C19D-4243-A25F-627B4A573EE8}" type="slidenum">
              <a:rPr lang="en-US" smtClean="0"/>
              <a:t>1</a:t>
            </a:fld>
            <a:endParaRPr lang="en-US"/>
          </a:p>
        </p:txBody>
      </p:sp>
    </p:spTree>
    <p:extLst>
      <p:ext uri="{BB962C8B-B14F-4D97-AF65-F5344CB8AC3E}">
        <p14:creationId xmlns:p14="http://schemas.microsoft.com/office/powerpoint/2010/main" val="3146962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14338-395C-4CF8-ACA4-D9F8BAC1D427}"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105149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14338-395C-4CF8-ACA4-D9F8BAC1D427}"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233887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14338-395C-4CF8-ACA4-D9F8BAC1D427}"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17099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14338-395C-4CF8-ACA4-D9F8BAC1D427}"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232434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14338-395C-4CF8-ACA4-D9F8BAC1D427}"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410925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14338-395C-4CF8-ACA4-D9F8BAC1D427}"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142181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14338-395C-4CF8-ACA4-D9F8BAC1D427}"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280533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14338-395C-4CF8-ACA4-D9F8BAC1D427}"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393712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14338-395C-4CF8-ACA4-D9F8BAC1D427}"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113043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14338-395C-4CF8-ACA4-D9F8BAC1D427}"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233702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14338-395C-4CF8-ACA4-D9F8BAC1D427}"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B5FCC-3196-4205-8A4A-2685FE0651D7}" type="slidenum">
              <a:rPr lang="en-US" smtClean="0"/>
              <a:t>‹#›</a:t>
            </a:fld>
            <a:endParaRPr lang="en-US"/>
          </a:p>
        </p:txBody>
      </p:sp>
    </p:spTree>
    <p:extLst>
      <p:ext uri="{BB962C8B-B14F-4D97-AF65-F5344CB8AC3E}">
        <p14:creationId xmlns:p14="http://schemas.microsoft.com/office/powerpoint/2010/main" val="115863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14338-395C-4CF8-ACA4-D9F8BAC1D427}"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B5FCC-3196-4205-8A4A-2685FE0651D7}" type="slidenum">
              <a:rPr lang="en-US" smtClean="0"/>
              <a:t>‹#›</a:t>
            </a:fld>
            <a:endParaRPr lang="en-US"/>
          </a:p>
        </p:txBody>
      </p:sp>
    </p:spTree>
    <p:extLst>
      <p:ext uri="{BB962C8B-B14F-4D97-AF65-F5344CB8AC3E}">
        <p14:creationId xmlns:p14="http://schemas.microsoft.com/office/powerpoint/2010/main" val="3594284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cs.uci.edu/~fielding/pubs/dissertation/rest_arch_style.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b="1" dirty="0"/>
              <a:t>WS Security</a:t>
            </a:r>
            <a:r>
              <a:rPr lang="en-US" dirty="0"/>
              <a:t>: SOAP defines its own security known as WS Security.</a:t>
            </a:r>
          </a:p>
          <a:p>
            <a:r>
              <a:rPr lang="en-US" b="1" dirty="0"/>
              <a:t>Language and Platform independent</a:t>
            </a:r>
            <a:r>
              <a:rPr lang="en-US" dirty="0"/>
              <a:t>: SOAP web services can be written in any programming language and executed in any platform.</a:t>
            </a:r>
          </a:p>
          <a:p>
            <a:endParaRPr lang="en-US" dirty="0"/>
          </a:p>
        </p:txBody>
      </p:sp>
    </p:spTree>
    <p:extLst>
      <p:ext uri="{BB962C8B-B14F-4D97-AF65-F5344CB8AC3E}">
        <p14:creationId xmlns:p14="http://schemas.microsoft.com/office/powerpoint/2010/main" val="380392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SOAP </a:t>
            </a:r>
            <a:r>
              <a:rPr lang="en-US" dirty="0" err="1" smtClean="0"/>
              <a:t>Websrevices</a:t>
            </a:r>
            <a:endParaRPr lang="en-US" dirty="0"/>
          </a:p>
        </p:txBody>
      </p:sp>
      <p:sp>
        <p:nvSpPr>
          <p:cNvPr id="3" name="Content Placeholder 2"/>
          <p:cNvSpPr>
            <a:spLocks noGrp="1"/>
          </p:cNvSpPr>
          <p:nvPr>
            <p:ph idx="1"/>
          </p:nvPr>
        </p:nvSpPr>
        <p:spPr/>
        <p:txBody>
          <a:bodyPr/>
          <a:lstStyle/>
          <a:p>
            <a:r>
              <a:rPr lang="en-US" b="1" dirty="0"/>
              <a:t>Slow</a:t>
            </a:r>
            <a:r>
              <a:rPr lang="en-US" dirty="0"/>
              <a:t>: SOAP uses XML format that must be parsed to be read. It defines many standards that must be followed while developing the SOAP applications. So it is slow and consumes more bandwidth and resource.</a:t>
            </a:r>
          </a:p>
          <a:p>
            <a:r>
              <a:rPr lang="en-US" b="1" dirty="0"/>
              <a:t>WSDL dependent</a:t>
            </a:r>
            <a:r>
              <a:rPr lang="en-US" dirty="0"/>
              <a:t>: SOAP uses WSDL and doesn't have any other mechanism to discover the service</a:t>
            </a:r>
          </a:p>
        </p:txBody>
      </p:sp>
    </p:spTree>
    <p:extLst>
      <p:ext uri="{BB962C8B-B14F-4D97-AF65-F5344CB8AC3E}">
        <p14:creationId xmlns:p14="http://schemas.microsoft.com/office/powerpoint/2010/main" val="373098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RESTful </a:t>
            </a:r>
            <a:r>
              <a:rPr lang="en-US" dirty="0" err="1" smtClean="0"/>
              <a:t>Webservices</a:t>
            </a:r>
            <a:endParaRPr lang="en-US" dirty="0"/>
          </a:p>
        </p:txBody>
      </p:sp>
      <p:sp>
        <p:nvSpPr>
          <p:cNvPr id="4"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10B38"/>
                </a:solidFill>
                <a:effectLst/>
                <a:latin typeface="erdana"/>
              </a:rPr>
              <a:t>Advantages of RESTful Web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Verdana" panose="020B0604030504040204" pitchFamily="34" charset="0"/>
              </a:rPr>
              <a:t>Fast</a:t>
            </a:r>
            <a:r>
              <a:rPr kumimoji="0" lang="en-US" altLang="en-US" sz="900" b="0" i="0" u="none" strike="noStrike" cap="none" normalizeH="0" baseline="0" dirty="0" smtClean="0">
                <a:ln>
                  <a:noFill/>
                </a:ln>
                <a:solidFill>
                  <a:srgbClr val="000000"/>
                </a:solidFill>
                <a:effectLst/>
                <a:latin typeface="Verdana" panose="020B0604030504040204" pitchFamily="34" charset="0"/>
              </a:rPr>
              <a:t>: RESTful Web Services are fast because there is no strict specification like SOAP. It consumes less bandwidth and resource.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Verdana" panose="020B0604030504040204" pitchFamily="34" charset="0"/>
              </a:rPr>
              <a:t>Language and Platform independent</a:t>
            </a:r>
            <a:r>
              <a:rPr kumimoji="0" lang="en-US" altLang="en-US" sz="900" b="0" i="0" u="none" strike="noStrike" cap="none" normalizeH="0" baseline="0" dirty="0" smtClean="0">
                <a:ln>
                  <a:noFill/>
                </a:ln>
                <a:solidFill>
                  <a:srgbClr val="000000"/>
                </a:solidFill>
                <a:effectLst/>
                <a:latin typeface="Verdana" panose="020B0604030504040204" pitchFamily="34" charset="0"/>
              </a:rPr>
              <a:t>: RESTful web services can be written in any programming language and executed in any platform.</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Verdana" panose="020B0604030504040204" pitchFamily="34" charset="0"/>
              </a:rPr>
              <a:t>Can use SOAP</a:t>
            </a:r>
            <a:r>
              <a:rPr kumimoji="0" lang="en-US" altLang="en-US" sz="900" b="0" i="0" u="none" strike="noStrike" cap="none" normalizeH="0" baseline="0" dirty="0" smtClean="0">
                <a:ln>
                  <a:noFill/>
                </a:ln>
                <a:solidFill>
                  <a:srgbClr val="000000"/>
                </a:solidFill>
                <a:effectLst/>
                <a:latin typeface="Verdana" panose="020B0604030504040204" pitchFamily="34" charset="0"/>
              </a:rPr>
              <a:t>: RESTful web services can use SOAP web services as the implementation.</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000000"/>
                </a:solidFill>
                <a:effectLst/>
                <a:latin typeface="Verdana" panose="020B0604030504040204" pitchFamily="34" charset="0"/>
              </a:rPr>
              <a:t>Permits different data format</a:t>
            </a:r>
            <a:r>
              <a:rPr kumimoji="0" lang="en-US" altLang="en-US" sz="900" b="0" i="0" u="none" strike="noStrike" cap="none" normalizeH="0" baseline="0" dirty="0" smtClean="0">
                <a:ln>
                  <a:noFill/>
                </a:ln>
                <a:solidFill>
                  <a:srgbClr val="000000"/>
                </a:solidFill>
                <a:effectLst/>
                <a:latin typeface="Verdana" panose="020B0604030504040204" pitchFamily="34" charset="0"/>
              </a:rPr>
              <a:t>: RESTful web service permits different data format such as Plain Text, HTML, XML and JSON.</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4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20658348"/>
              </p:ext>
            </p:extLst>
          </p:nvPr>
        </p:nvGraphicFramePr>
        <p:xfrm>
          <a:off x="1214202" y="1825626"/>
          <a:ext cx="6534228" cy="4351336"/>
        </p:xfrm>
        <a:graphic>
          <a:graphicData uri="http://schemas.openxmlformats.org/drawingml/2006/table">
            <a:tbl>
              <a:tblPr/>
              <a:tblGrid>
                <a:gridCol w="2178076"/>
                <a:gridCol w="2178076"/>
                <a:gridCol w="2178076"/>
              </a:tblGrid>
              <a:tr h="147220">
                <a:tc>
                  <a:txBody>
                    <a:bodyPr/>
                    <a:lstStyle/>
                    <a:p>
                      <a:pPr algn="l" fontAlgn="t"/>
                      <a:r>
                        <a:rPr lang="en-US" sz="700">
                          <a:solidFill>
                            <a:srgbClr val="000000"/>
                          </a:solidFill>
                          <a:effectLst/>
                          <a:latin typeface="times new roman" panose="02020603050405020304" pitchFamily="18" charset="0"/>
                        </a:rPr>
                        <a:t>No.</a:t>
                      </a:r>
                    </a:p>
                  </a:txBody>
                  <a:tcPr marL="18972" marR="18972" marT="18972" marB="18972">
                    <a:lnL w="9525" cap="flat" cmpd="sng" algn="ctr">
                      <a:solidFill>
                        <a:srgbClr val="E0ED60"/>
                      </a:solidFill>
                      <a:prstDash val="solid"/>
                      <a:round/>
                      <a:headEnd type="none" w="med" len="med"/>
                      <a:tailEnd type="none" w="med" len="med"/>
                    </a:lnL>
                    <a:lnR w="9525" cap="flat" cmpd="sng" algn="ctr">
                      <a:solidFill>
                        <a:srgbClr val="E0ED60"/>
                      </a:solidFill>
                      <a:prstDash val="solid"/>
                      <a:round/>
                      <a:headEnd type="none" w="med" len="med"/>
                      <a:tailEnd type="none" w="med" len="med"/>
                    </a:lnR>
                    <a:lnT w="9525" cap="flat" cmpd="sng" algn="ctr">
                      <a:solidFill>
                        <a:srgbClr val="E0ED6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700">
                          <a:solidFill>
                            <a:srgbClr val="000000"/>
                          </a:solidFill>
                          <a:effectLst/>
                          <a:latin typeface="times new roman" panose="02020603050405020304" pitchFamily="18" charset="0"/>
                        </a:rPr>
                        <a:t>SOAP</a:t>
                      </a:r>
                    </a:p>
                  </a:txBody>
                  <a:tcPr marL="18972" marR="18972" marT="18972" marB="18972">
                    <a:lnL w="9525" cap="flat" cmpd="sng" algn="ctr">
                      <a:solidFill>
                        <a:srgbClr val="E0ED60"/>
                      </a:solidFill>
                      <a:prstDash val="solid"/>
                      <a:round/>
                      <a:headEnd type="none" w="med" len="med"/>
                      <a:tailEnd type="none" w="med" len="med"/>
                    </a:lnL>
                    <a:lnR w="9525" cap="flat" cmpd="sng" algn="ctr">
                      <a:solidFill>
                        <a:srgbClr val="E0ED60"/>
                      </a:solidFill>
                      <a:prstDash val="solid"/>
                      <a:round/>
                      <a:headEnd type="none" w="med" len="med"/>
                      <a:tailEnd type="none" w="med" len="med"/>
                    </a:lnR>
                    <a:lnT w="9525" cap="flat" cmpd="sng" algn="ctr">
                      <a:solidFill>
                        <a:srgbClr val="E0ED6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700">
                          <a:solidFill>
                            <a:srgbClr val="000000"/>
                          </a:solidFill>
                          <a:effectLst/>
                          <a:latin typeface="times new roman" panose="02020603050405020304" pitchFamily="18" charset="0"/>
                        </a:rPr>
                        <a:t>REST</a:t>
                      </a:r>
                    </a:p>
                  </a:txBody>
                  <a:tcPr marL="18972" marR="18972" marT="18972" marB="18972">
                    <a:lnL w="9525" cap="flat" cmpd="sng" algn="ctr">
                      <a:solidFill>
                        <a:srgbClr val="E0ED60"/>
                      </a:solidFill>
                      <a:prstDash val="solid"/>
                      <a:round/>
                      <a:headEnd type="none" w="med" len="med"/>
                      <a:tailEnd type="none" w="med" len="med"/>
                    </a:lnL>
                    <a:lnR w="9525" cap="flat" cmpd="sng" algn="ctr">
                      <a:solidFill>
                        <a:srgbClr val="E0ED60"/>
                      </a:solidFill>
                      <a:prstDash val="solid"/>
                      <a:round/>
                      <a:headEnd type="none" w="med" len="med"/>
                      <a:tailEnd type="none" w="med" len="med"/>
                    </a:lnR>
                    <a:lnT w="9525" cap="flat" cmpd="sng" algn="ctr">
                      <a:solidFill>
                        <a:srgbClr val="E0ED6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65773">
                <a:tc>
                  <a:txBody>
                    <a:bodyPr/>
                    <a:lstStyle/>
                    <a:p>
                      <a:pPr algn="just" fontAlgn="t"/>
                      <a:r>
                        <a:rPr lang="en-US" sz="700" b="0" i="0">
                          <a:solidFill>
                            <a:srgbClr val="000000"/>
                          </a:solidFill>
                          <a:effectLst/>
                          <a:latin typeface="verdana" panose="020B0604030504040204" pitchFamily="34" charset="0"/>
                        </a:rPr>
                        <a:t>1)</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SOAP is a </a:t>
                      </a:r>
                      <a:r>
                        <a:rPr lang="en-US" sz="700" b="1" i="0">
                          <a:solidFill>
                            <a:srgbClr val="000000"/>
                          </a:solidFill>
                          <a:effectLst/>
                          <a:latin typeface="verdana" panose="020B0604030504040204" pitchFamily="34" charset="0"/>
                        </a:rPr>
                        <a:t>protocol</a:t>
                      </a:r>
                      <a:r>
                        <a:rPr lang="en-US" sz="700" b="0" i="0">
                          <a:solidFill>
                            <a:srgbClr val="000000"/>
                          </a:solidFill>
                          <a:effectLst/>
                          <a:latin typeface="verdana" panose="020B0604030504040204" pitchFamily="34" charset="0"/>
                        </a:rPr>
                        <a: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REST is an </a:t>
                      </a:r>
                      <a:r>
                        <a:rPr lang="en-US" sz="700" b="1" i="0">
                          <a:solidFill>
                            <a:srgbClr val="000000"/>
                          </a:solidFill>
                          <a:effectLst/>
                          <a:latin typeface="verdana" panose="020B0604030504040204" pitchFamily="34" charset="0"/>
                        </a:rPr>
                        <a:t>architectural style</a:t>
                      </a:r>
                      <a:r>
                        <a:rPr lang="en-US" sz="700" b="0" i="0">
                          <a:solidFill>
                            <a:srgbClr val="000000"/>
                          </a:solidFill>
                          <a:effectLst/>
                          <a:latin typeface="verdana" panose="020B0604030504040204" pitchFamily="34" charset="0"/>
                        </a:rPr>
                        <a: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365773">
                <a:tc>
                  <a:txBody>
                    <a:bodyPr/>
                    <a:lstStyle/>
                    <a:p>
                      <a:pPr algn="just" fontAlgn="t"/>
                      <a:r>
                        <a:rPr lang="en-US" sz="700" b="0" i="0">
                          <a:solidFill>
                            <a:srgbClr val="000000"/>
                          </a:solidFill>
                          <a:effectLst/>
                          <a:latin typeface="verdana" panose="020B0604030504040204" pitchFamily="34" charset="0"/>
                        </a:rPr>
                        <a:t>2)</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SOAP stands for </a:t>
                      </a:r>
                      <a:r>
                        <a:rPr lang="en-US" sz="700" b="1" i="0">
                          <a:solidFill>
                            <a:srgbClr val="000000"/>
                          </a:solidFill>
                          <a:effectLst/>
                          <a:latin typeface="verdana" panose="020B0604030504040204" pitchFamily="34" charset="0"/>
                        </a:rPr>
                        <a:t>Simple Object Access Protocol</a:t>
                      </a:r>
                      <a:r>
                        <a:rPr lang="en-US" sz="700" b="0" i="0">
                          <a:solidFill>
                            <a:srgbClr val="000000"/>
                          </a:solidFill>
                          <a:effectLst/>
                          <a:latin typeface="verdana" panose="020B0604030504040204" pitchFamily="34" charset="0"/>
                        </a:rPr>
                        <a: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REST stands for </a:t>
                      </a:r>
                      <a:r>
                        <a:rPr lang="en-US" sz="700" b="1" i="0">
                          <a:solidFill>
                            <a:srgbClr val="000000"/>
                          </a:solidFill>
                          <a:effectLst/>
                          <a:latin typeface="verdana" panose="020B0604030504040204" pitchFamily="34" charset="0"/>
                        </a:rPr>
                        <a:t>REpresentational State Transfer</a:t>
                      </a:r>
                      <a:r>
                        <a:rPr lang="en-US" sz="700" b="0" i="0">
                          <a:solidFill>
                            <a:srgbClr val="000000"/>
                          </a:solidFill>
                          <a:effectLst/>
                          <a:latin typeface="verdana" panose="020B0604030504040204" pitchFamily="34" charset="0"/>
                        </a:rPr>
                        <a: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93604">
                <a:tc>
                  <a:txBody>
                    <a:bodyPr/>
                    <a:lstStyle/>
                    <a:p>
                      <a:pPr algn="just" fontAlgn="t"/>
                      <a:r>
                        <a:rPr lang="en-US" sz="700" b="0" i="0">
                          <a:solidFill>
                            <a:srgbClr val="000000"/>
                          </a:solidFill>
                          <a:effectLst/>
                          <a:latin typeface="verdana" panose="020B0604030504040204" pitchFamily="34" charset="0"/>
                        </a:rPr>
                        <a:t>3)</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SOAP </a:t>
                      </a:r>
                      <a:r>
                        <a:rPr lang="en-US" sz="700" b="1" i="0">
                          <a:solidFill>
                            <a:srgbClr val="000000"/>
                          </a:solidFill>
                          <a:effectLst/>
                          <a:latin typeface="verdana" panose="020B0604030504040204" pitchFamily="34" charset="0"/>
                        </a:rPr>
                        <a:t>can't use REST</a:t>
                      </a:r>
                      <a:r>
                        <a:rPr lang="en-US" sz="700" b="0" i="0">
                          <a:solidFill>
                            <a:srgbClr val="000000"/>
                          </a:solidFill>
                          <a:effectLst/>
                          <a:latin typeface="verdana" panose="020B0604030504040204" pitchFamily="34" charset="0"/>
                        </a:rPr>
                        <a:t> because it is a protocol.</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REST </a:t>
                      </a:r>
                      <a:r>
                        <a:rPr lang="en-US" sz="700" b="1" i="0">
                          <a:solidFill>
                            <a:srgbClr val="000000"/>
                          </a:solidFill>
                          <a:effectLst/>
                          <a:latin typeface="verdana" panose="020B0604030504040204" pitchFamily="34" charset="0"/>
                        </a:rPr>
                        <a:t>can use SOAP</a:t>
                      </a:r>
                      <a:r>
                        <a:rPr lang="en-US" sz="700" b="0" i="0">
                          <a:solidFill>
                            <a:srgbClr val="000000"/>
                          </a:solidFill>
                          <a:effectLst/>
                          <a:latin typeface="verdana" panose="020B0604030504040204" pitchFamily="34" charset="0"/>
                        </a:rPr>
                        <a:t> web services because it is a concept and can use any protocol like HTTP, SOAP.</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365773">
                <a:tc>
                  <a:txBody>
                    <a:bodyPr/>
                    <a:lstStyle/>
                    <a:p>
                      <a:pPr algn="just" fontAlgn="t"/>
                      <a:r>
                        <a:rPr lang="en-US" sz="700" b="0" i="0">
                          <a:solidFill>
                            <a:srgbClr val="000000"/>
                          </a:solidFill>
                          <a:effectLst/>
                          <a:latin typeface="verdana" panose="020B0604030504040204" pitchFamily="34" charset="0"/>
                        </a:rPr>
                        <a:t>4)</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SOAP </a:t>
                      </a:r>
                      <a:r>
                        <a:rPr lang="en-US" sz="700" b="1" i="0">
                          <a:solidFill>
                            <a:srgbClr val="000000"/>
                          </a:solidFill>
                          <a:effectLst/>
                          <a:latin typeface="verdana" panose="020B0604030504040204" pitchFamily="34" charset="0"/>
                        </a:rPr>
                        <a:t>uses services interfaces to expose the business logic</a:t>
                      </a:r>
                      <a:r>
                        <a:rPr lang="en-US" sz="700" b="0" i="0">
                          <a:solidFill>
                            <a:srgbClr val="000000"/>
                          </a:solidFill>
                          <a:effectLst/>
                          <a:latin typeface="verdana" panose="020B0604030504040204" pitchFamily="34" charset="0"/>
                        </a:rPr>
                        <a: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REST </a:t>
                      </a:r>
                      <a:r>
                        <a:rPr lang="en-US" sz="700" b="1" i="0">
                          <a:solidFill>
                            <a:srgbClr val="000000"/>
                          </a:solidFill>
                          <a:effectLst/>
                          <a:latin typeface="verdana" panose="020B0604030504040204" pitchFamily="34" charset="0"/>
                        </a:rPr>
                        <a:t>uses URI to expose business logic</a:t>
                      </a:r>
                      <a:r>
                        <a:rPr lang="en-US" sz="700" b="0" i="0">
                          <a:solidFill>
                            <a:srgbClr val="000000"/>
                          </a:solidFill>
                          <a:effectLst/>
                          <a:latin typeface="verdana" panose="020B0604030504040204" pitchFamily="34" charset="0"/>
                        </a:rPr>
                        <a: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65773">
                <a:tc>
                  <a:txBody>
                    <a:bodyPr/>
                    <a:lstStyle/>
                    <a:p>
                      <a:pPr algn="just" fontAlgn="t"/>
                      <a:r>
                        <a:rPr lang="en-US" sz="700" b="0" i="0">
                          <a:solidFill>
                            <a:srgbClr val="000000"/>
                          </a:solidFill>
                          <a:effectLst/>
                          <a:latin typeface="verdana" panose="020B0604030504040204" pitchFamily="34" charset="0"/>
                        </a:rPr>
                        <a:t>5)</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1" i="0">
                          <a:solidFill>
                            <a:srgbClr val="000000"/>
                          </a:solidFill>
                          <a:effectLst/>
                          <a:latin typeface="verdana" panose="020B0604030504040204" pitchFamily="34" charset="0"/>
                        </a:rPr>
                        <a:t>JAX-WS</a:t>
                      </a:r>
                      <a:r>
                        <a:rPr lang="en-US" sz="700" b="0" i="0">
                          <a:solidFill>
                            <a:srgbClr val="000000"/>
                          </a:solidFill>
                          <a:effectLst/>
                          <a:latin typeface="verdana" panose="020B0604030504040204" pitchFamily="34" charset="0"/>
                        </a:rPr>
                        <a:t> is the java API for SOAP web services.</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1" i="0">
                          <a:solidFill>
                            <a:srgbClr val="000000"/>
                          </a:solidFill>
                          <a:effectLst/>
                          <a:latin typeface="verdana" panose="020B0604030504040204" pitchFamily="34" charset="0"/>
                        </a:rPr>
                        <a:t>JAX-RS</a:t>
                      </a:r>
                      <a:r>
                        <a:rPr lang="en-US" sz="700" b="0" i="0">
                          <a:solidFill>
                            <a:srgbClr val="000000"/>
                          </a:solidFill>
                          <a:effectLst/>
                          <a:latin typeface="verdana" panose="020B0604030504040204" pitchFamily="34" charset="0"/>
                        </a:rPr>
                        <a:t> is the java API for RESTful web services.</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365773">
                <a:tc>
                  <a:txBody>
                    <a:bodyPr/>
                    <a:lstStyle/>
                    <a:p>
                      <a:pPr algn="just" fontAlgn="t"/>
                      <a:r>
                        <a:rPr lang="en-US" sz="700" b="0" i="0">
                          <a:solidFill>
                            <a:srgbClr val="000000"/>
                          </a:solidFill>
                          <a:effectLst/>
                          <a:latin typeface="verdana" panose="020B0604030504040204" pitchFamily="34" charset="0"/>
                        </a:rPr>
                        <a:t>6)</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SOAP </a:t>
                      </a:r>
                      <a:r>
                        <a:rPr lang="en-US" sz="700" b="1" i="0">
                          <a:solidFill>
                            <a:srgbClr val="000000"/>
                          </a:solidFill>
                          <a:effectLst/>
                          <a:latin typeface="verdana" panose="020B0604030504040204" pitchFamily="34" charset="0"/>
                        </a:rPr>
                        <a:t>defines standards </a:t>
                      </a:r>
                      <a:r>
                        <a:rPr lang="en-US" sz="700" b="0" i="0">
                          <a:solidFill>
                            <a:srgbClr val="000000"/>
                          </a:solidFill>
                          <a:effectLst/>
                          <a:latin typeface="verdana" panose="020B0604030504040204" pitchFamily="34" charset="0"/>
                        </a:rPr>
                        <a:t>to be strictly followed.</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REST does not define too much standards like SOAP.</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65773">
                <a:tc>
                  <a:txBody>
                    <a:bodyPr/>
                    <a:lstStyle/>
                    <a:p>
                      <a:pPr algn="just" fontAlgn="t"/>
                      <a:r>
                        <a:rPr lang="en-US" sz="700" b="0" i="0">
                          <a:solidFill>
                            <a:srgbClr val="000000"/>
                          </a:solidFill>
                          <a:effectLst/>
                          <a:latin typeface="verdana" panose="020B0604030504040204" pitchFamily="34" charset="0"/>
                        </a:rPr>
                        <a:t>7)</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SOAP </a:t>
                      </a:r>
                      <a:r>
                        <a:rPr lang="en-US" sz="700" b="1" i="0">
                          <a:solidFill>
                            <a:srgbClr val="000000"/>
                          </a:solidFill>
                          <a:effectLst/>
                          <a:latin typeface="verdana" panose="020B0604030504040204" pitchFamily="34" charset="0"/>
                        </a:rPr>
                        <a:t>requires more bandwidth</a:t>
                      </a:r>
                      <a:r>
                        <a:rPr lang="en-US" sz="700" b="0" i="0">
                          <a:solidFill>
                            <a:srgbClr val="000000"/>
                          </a:solidFill>
                          <a:effectLst/>
                          <a:latin typeface="verdana" panose="020B0604030504040204" pitchFamily="34" charset="0"/>
                        </a:rPr>
                        <a:t> and resource than REST.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REST </a:t>
                      </a:r>
                      <a:r>
                        <a:rPr lang="en-US" sz="700" b="1" i="0">
                          <a:solidFill>
                            <a:srgbClr val="000000"/>
                          </a:solidFill>
                          <a:effectLst/>
                          <a:latin typeface="verdana" panose="020B0604030504040204" pitchFamily="34" charset="0"/>
                        </a:rPr>
                        <a:t>requires less bandwidth</a:t>
                      </a:r>
                      <a:r>
                        <a:rPr lang="en-US" sz="700" b="0" i="0">
                          <a:solidFill>
                            <a:srgbClr val="000000"/>
                          </a:solidFill>
                          <a:effectLst/>
                          <a:latin typeface="verdana" panose="020B0604030504040204" pitchFamily="34" charset="0"/>
                        </a:rPr>
                        <a:t> and resource than SOAP.</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84327">
                <a:tc>
                  <a:txBody>
                    <a:bodyPr/>
                    <a:lstStyle/>
                    <a:p>
                      <a:pPr algn="just" fontAlgn="t"/>
                      <a:r>
                        <a:rPr lang="en-US" sz="700" b="0" i="0">
                          <a:solidFill>
                            <a:srgbClr val="000000"/>
                          </a:solidFill>
                          <a:effectLst/>
                          <a:latin typeface="verdana" panose="020B0604030504040204" pitchFamily="34" charset="0"/>
                        </a:rPr>
                        <a:t>8)</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SOAP </a:t>
                      </a:r>
                      <a:r>
                        <a:rPr lang="en-US" sz="700" b="1" i="0">
                          <a:solidFill>
                            <a:srgbClr val="000000"/>
                          </a:solidFill>
                          <a:effectLst/>
                          <a:latin typeface="verdana" panose="020B0604030504040204" pitchFamily="34" charset="0"/>
                        </a:rPr>
                        <a:t>defines its own security</a:t>
                      </a:r>
                      <a:r>
                        <a:rPr lang="en-US" sz="700" b="0" i="0">
                          <a:solidFill>
                            <a:srgbClr val="000000"/>
                          </a:solidFill>
                          <a:effectLst/>
                          <a:latin typeface="verdana" panose="020B0604030504040204" pitchFamily="34" charset="0"/>
                        </a:rPr>
                        <a: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RESTful web services </a:t>
                      </a:r>
                      <a:r>
                        <a:rPr lang="en-US" sz="700" b="1" i="0">
                          <a:solidFill>
                            <a:srgbClr val="000000"/>
                          </a:solidFill>
                          <a:effectLst/>
                          <a:latin typeface="verdana" panose="020B0604030504040204" pitchFamily="34" charset="0"/>
                        </a:rPr>
                        <a:t>inherits security measures</a:t>
                      </a:r>
                      <a:r>
                        <a:rPr lang="en-US" sz="700" b="0" i="0">
                          <a:solidFill>
                            <a:srgbClr val="000000"/>
                          </a:solidFill>
                          <a:effectLst/>
                          <a:latin typeface="verdana" panose="020B0604030504040204" pitchFamily="34" charset="0"/>
                        </a:rPr>
                        <a:t> from the underlying transport.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75050">
                <a:tc>
                  <a:txBody>
                    <a:bodyPr/>
                    <a:lstStyle/>
                    <a:p>
                      <a:pPr algn="just" fontAlgn="t"/>
                      <a:r>
                        <a:rPr lang="en-US" sz="700" b="0" i="0">
                          <a:solidFill>
                            <a:srgbClr val="000000"/>
                          </a:solidFill>
                          <a:effectLst/>
                          <a:latin typeface="verdana" panose="020B0604030504040204" pitchFamily="34" charset="0"/>
                        </a:rPr>
                        <a:t>9)</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SOAP </a:t>
                      </a:r>
                      <a:r>
                        <a:rPr lang="en-US" sz="700" b="1" i="0">
                          <a:solidFill>
                            <a:srgbClr val="000000"/>
                          </a:solidFill>
                          <a:effectLst/>
                          <a:latin typeface="verdana" panose="020B0604030504040204" pitchFamily="34" charset="0"/>
                        </a:rPr>
                        <a:t>permits XML</a:t>
                      </a:r>
                      <a:r>
                        <a:rPr lang="en-US" sz="700" b="0" i="0">
                          <a:solidFill>
                            <a:srgbClr val="000000"/>
                          </a:solidFill>
                          <a:effectLst/>
                          <a:latin typeface="verdana" panose="020B0604030504040204" pitchFamily="34" charset="0"/>
                        </a:rPr>
                        <a:t> data format only.</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700" b="0" i="0">
                          <a:solidFill>
                            <a:srgbClr val="000000"/>
                          </a:solidFill>
                          <a:effectLst/>
                          <a:latin typeface="verdana" panose="020B0604030504040204" pitchFamily="34" charset="0"/>
                        </a:rPr>
                        <a:t>REST </a:t>
                      </a:r>
                      <a:r>
                        <a:rPr lang="en-US" sz="700" b="1" i="0">
                          <a:solidFill>
                            <a:srgbClr val="000000"/>
                          </a:solidFill>
                          <a:effectLst/>
                          <a:latin typeface="verdana" panose="020B0604030504040204" pitchFamily="34" charset="0"/>
                        </a:rPr>
                        <a:t>permits different</a:t>
                      </a:r>
                      <a:r>
                        <a:rPr lang="en-US" sz="700" b="0" i="0">
                          <a:solidFill>
                            <a:srgbClr val="000000"/>
                          </a:solidFill>
                          <a:effectLst/>
                          <a:latin typeface="verdana" panose="020B0604030504040204" pitchFamily="34" charset="0"/>
                        </a:rPr>
                        <a:t> data format such as Plain text, HTML, XML, JSON etc.</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256497">
                <a:tc>
                  <a:txBody>
                    <a:bodyPr/>
                    <a:lstStyle/>
                    <a:p>
                      <a:pPr algn="just" fontAlgn="t"/>
                      <a:r>
                        <a:rPr lang="en-US" sz="700" b="0" i="0">
                          <a:solidFill>
                            <a:srgbClr val="000000"/>
                          </a:solidFill>
                          <a:effectLst/>
                          <a:latin typeface="verdana" panose="020B0604030504040204" pitchFamily="34" charset="0"/>
                        </a:rPr>
                        <a:t>10)</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a:solidFill>
                            <a:srgbClr val="000000"/>
                          </a:solidFill>
                          <a:effectLst/>
                          <a:latin typeface="verdana" panose="020B0604030504040204" pitchFamily="34" charset="0"/>
                        </a:rPr>
                        <a:t>SOAP is </a:t>
                      </a:r>
                      <a:r>
                        <a:rPr lang="en-US" sz="700" b="1" i="0">
                          <a:solidFill>
                            <a:srgbClr val="000000"/>
                          </a:solidFill>
                          <a:effectLst/>
                          <a:latin typeface="verdana" panose="020B0604030504040204" pitchFamily="34" charset="0"/>
                        </a:rPr>
                        <a:t>less preferred</a:t>
                      </a:r>
                      <a:r>
                        <a:rPr lang="en-US" sz="700" b="0" i="0">
                          <a:solidFill>
                            <a:srgbClr val="000000"/>
                          </a:solidFill>
                          <a:effectLst/>
                          <a:latin typeface="verdana" panose="020B0604030504040204" pitchFamily="34" charset="0"/>
                        </a:rPr>
                        <a:t> than REST.</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700" b="0" i="0" dirty="0">
                          <a:solidFill>
                            <a:srgbClr val="000000"/>
                          </a:solidFill>
                          <a:effectLst/>
                          <a:latin typeface="verdana" panose="020B0604030504040204" pitchFamily="34" charset="0"/>
                        </a:rPr>
                        <a:t>REST </a:t>
                      </a:r>
                      <a:r>
                        <a:rPr lang="en-US" sz="700" b="1" i="0" dirty="0">
                          <a:solidFill>
                            <a:srgbClr val="000000"/>
                          </a:solidFill>
                          <a:effectLst/>
                          <a:latin typeface="verdana" panose="020B0604030504040204" pitchFamily="34" charset="0"/>
                        </a:rPr>
                        <a:t>more preferred</a:t>
                      </a:r>
                      <a:r>
                        <a:rPr lang="en-US" sz="700" b="0" i="0" dirty="0">
                          <a:solidFill>
                            <a:srgbClr val="000000"/>
                          </a:solidFill>
                          <a:effectLst/>
                          <a:latin typeface="verdana" panose="020B0604030504040204" pitchFamily="34" charset="0"/>
                        </a:rPr>
                        <a:t> than SOAP.</a:t>
                      </a:r>
                    </a:p>
                  </a:txBody>
                  <a:tcPr marL="18972" marR="18972" marT="18972" marB="18972">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
        <p:nvSpPr>
          <p:cNvPr id="6" name="Rectangle 1"/>
          <p:cNvSpPr>
            <a:spLocks noChangeArrowheads="1"/>
          </p:cNvSpPr>
          <p:nvPr/>
        </p:nvSpPr>
        <p:spPr bwMode="auto">
          <a:xfrm>
            <a:off x="-7470085" y="1500876"/>
            <a:ext cx="24105498" cy="11066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smtClean="0">
                <a:ln>
                  <a:noFill/>
                </a:ln>
                <a:solidFill>
                  <a:srgbClr val="610B38"/>
                </a:solidFill>
                <a:effectLst/>
                <a:latin typeface="erdana"/>
              </a:rPr>
              <a:t>SOAP vs REST Web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Verdana" panose="020B0604030504040204" pitchFamily="34" charset="0"/>
              </a:rPr>
              <a:t>There are many differences between SOAP and REST web services. The important 10 differences between SOAP and REST are given below:</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503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1475"/>
            <a:ext cx="10515600" cy="5805488"/>
          </a:xfrm>
        </p:spPr>
        <p:txBody>
          <a:bodyPr>
            <a:normAutofit fontScale="92500" lnSpcReduction="10000"/>
          </a:bodyPr>
          <a:lstStyle/>
          <a:p>
            <a:r>
              <a:rPr lang="en-US" dirty="0"/>
              <a:t>REST stands for </a:t>
            </a:r>
            <a:r>
              <a:rPr lang="en-US" dirty="0" err="1"/>
              <a:t>REpresentational</a:t>
            </a:r>
            <a:r>
              <a:rPr lang="en-US" dirty="0"/>
              <a:t> State Transfer, was first introduced by Roy Fielding in his </a:t>
            </a:r>
            <a:r>
              <a:rPr lang="en-US" dirty="0" err="1"/>
              <a:t>thesis</a:t>
            </a:r>
            <a:r>
              <a:rPr lang="en-US" dirty="0" err="1">
                <a:hlinkClick r:id="rId2"/>
              </a:rPr>
              <a:t>"Architectural</a:t>
            </a:r>
            <a:r>
              <a:rPr lang="en-US" dirty="0">
                <a:hlinkClick r:id="rId2"/>
              </a:rPr>
              <a:t> Styles and the Design of Network-based Software Architectures"</a:t>
            </a:r>
            <a:r>
              <a:rPr lang="en-US" dirty="0"/>
              <a:t> in 2000. </a:t>
            </a:r>
          </a:p>
          <a:p>
            <a:r>
              <a:rPr lang="en-US" dirty="0"/>
              <a:t>REST is an architectural style. HTTP is a protocol which contains the set of REST architectural constraints.</a:t>
            </a:r>
          </a:p>
          <a:p>
            <a:r>
              <a:rPr lang="en-US" b="1" dirty="0"/>
              <a:t>REST Fundamentals</a:t>
            </a:r>
          </a:p>
          <a:p>
            <a:r>
              <a:rPr lang="en-US" dirty="0"/>
              <a:t>Everything in REST is considered as a resource.</a:t>
            </a:r>
          </a:p>
          <a:p>
            <a:r>
              <a:rPr lang="en-US" dirty="0"/>
              <a:t>Every resource is identified by an URI.</a:t>
            </a:r>
          </a:p>
          <a:p>
            <a:r>
              <a:rPr lang="en-US" dirty="0"/>
              <a:t>Uses uniform interfaces. Resources are handled using POST, GET, PUT, DELETE operations which are similar to Create, Read, update and Delete(CRUD) operations.</a:t>
            </a:r>
          </a:p>
          <a:p>
            <a:r>
              <a:rPr lang="en-US" dirty="0"/>
              <a:t>Be stateless. Every request is an independent request. Each request from client to server must contain all the information necessary to understand the request.</a:t>
            </a:r>
          </a:p>
          <a:p>
            <a:r>
              <a:rPr lang="en-US" dirty="0"/>
              <a:t>Communications are done via representations. E.g. XML, JSON</a:t>
            </a:r>
          </a:p>
          <a:p>
            <a:endParaRPr lang="en-US" dirty="0"/>
          </a:p>
        </p:txBody>
      </p:sp>
    </p:spTree>
    <p:extLst>
      <p:ext uri="{BB962C8B-B14F-4D97-AF65-F5344CB8AC3E}">
        <p14:creationId xmlns:p14="http://schemas.microsoft.com/office/powerpoint/2010/main" val="1074105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304</Words>
  <Application>Microsoft Office PowerPoint</Application>
  <PresentationFormat>Widescreen</PresentationFormat>
  <Paragraphs>58</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erdana</vt:lpstr>
      <vt:lpstr>times new roman</vt:lpstr>
      <vt:lpstr>verdana</vt:lpstr>
      <vt:lpstr>verdana</vt:lpstr>
      <vt:lpstr>Office Theme</vt:lpstr>
      <vt:lpstr>Advantages</vt:lpstr>
      <vt:lpstr>Disadvantages of SOAP Websrevices</vt:lpstr>
      <vt:lpstr>Advantages of RESTful Webservices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Disadvantages of SOAP Websrevices</dc:title>
  <dc:creator>Aruna V, HCL TC</dc:creator>
  <cp:lastModifiedBy>Aruna V, HCL TC</cp:lastModifiedBy>
  <cp:revision>6</cp:revision>
  <dcterms:created xsi:type="dcterms:W3CDTF">2016-11-19T06:39:55Z</dcterms:created>
  <dcterms:modified xsi:type="dcterms:W3CDTF">2016-11-22T07:07:52Z</dcterms:modified>
</cp:coreProperties>
</file>